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77" r:id="rId2"/>
    <p:sldId id="278" r:id="rId3"/>
    <p:sldId id="296" r:id="rId4"/>
    <p:sldId id="297" r:id="rId5"/>
    <p:sldId id="298" r:id="rId6"/>
    <p:sldId id="299" r:id="rId7"/>
    <p:sldId id="300" r:id="rId8"/>
    <p:sldId id="301" r:id="rId9"/>
    <p:sldId id="302" r:id="rId10"/>
    <p:sldId id="303" r:id="rId11"/>
    <p:sldId id="304" r:id="rId12"/>
    <p:sldId id="305" r:id="rId13"/>
    <p:sldId id="342" r:id="rId14"/>
    <p:sldId id="328" r:id="rId15"/>
    <p:sldId id="329" r:id="rId16"/>
    <p:sldId id="330" r:id="rId17"/>
    <p:sldId id="331" r:id="rId18"/>
    <p:sldId id="332" r:id="rId19"/>
    <p:sldId id="333" r:id="rId20"/>
    <p:sldId id="308" r:id="rId21"/>
    <p:sldId id="309" r:id="rId22"/>
    <p:sldId id="310" r:id="rId23"/>
    <p:sldId id="335" r:id="rId24"/>
    <p:sldId id="336" r:id="rId25"/>
    <p:sldId id="337" r:id="rId26"/>
    <p:sldId id="338" r:id="rId27"/>
    <p:sldId id="339" r:id="rId28"/>
    <p:sldId id="343" r:id="rId29"/>
    <p:sldId id="341" r:id="rId30"/>
    <p:sldId id="276" r:id="rId31"/>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Liszeth Moya" initials="ILM" lastIdx="19" clrIdx="0">
    <p:extLst>
      <p:ext uri="{19B8F6BF-5375-455C-9EA6-DF929625EA0E}">
        <p15:presenceInfo xmlns:p15="http://schemas.microsoft.com/office/powerpoint/2012/main" userId="S-1-5-21-2104427130-577111786-1249176396-31413" providerId="AD"/>
      </p:ext>
    </p:extLst>
  </p:cmAuthor>
  <p:cmAuthor id="2" name="INEC Mireya Barrera" initials="IMB" lastIdx="12" clrIdx="1">
    <p:extLst>
      <p:ext uri="{19B8F6BF-5375-455C-9EA6-DF929625EA0E}">
        <p15:presenceInfo xmlns:p15="http://schemas.microsoft.com/office/powerpoint/2012/main" userId="S-1-5-21-2104427130-577111786-1249176396-4792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6482"/>
    <a:srgbClr val="787894"/>
    <a:srgbClr val="6E6E7C"/>
    <a:srgbClr val="FF8291"/>
    <a:srgbClr val="000000"/>
    <a:srgbClr val="00C8FF"/>
    <a:srgbClr val="00C7EA"/>
    <a:srgbClr val="4BACC6"/>
    <a:srgbClr val="78778F"/>
    <a:srgbClr val="3338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031" autoAdjust="0"/>
    <p:restoredTop sz="95118" autoAdjust="0"/>
  </p:normalViewPr>
  <p:slideViewPr>
    <p:cSldViewPr snapToGrid="0" snapToObjects="1">
      <p:cViewPr>
        <p:scale>
          <a:sx n="86" d="100"/>
          <a:sy n="86" d="100"/>
        </p:scale>
        <p:origin x="1836" y="76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mbarrera\Documents\CSS\Productos%20de%20CSS%202022\Documento%20Covid\Insumos\Gr&#225;ficos%20adicionales_covid_MB.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mbarrera\Documents\CSS\Productos%20de%20CSS%202022\Documento%20Covid\Insumos\Efectos_COVID-19_CSS_MB.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C:\Users\mbarrera\Documents\CSS\Productos%20de%20CSS%202022\Documento%20Covid\Insumos\Efectos_COVID-19_CSS_MB.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C:\Users\mbarrera\Documents\CSS\Productos%20de%20CSS%202022\Documento%20Covid\Insumos\Efectos_COVID-19_CSS_MB.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1" Type="http://schemas.openxmlformats.org/officeDocument/2006/relationships/oleObject" Target="file:///C:\Users\mbarrera\Documents\CSS\Productos%20de%20CSS%202022\Documento%20metodol&#243;gico\Insumos\Insumos%20para%20figuras\5_Indicadores_economicos_CSS_2007_2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5168342390705654E-2"/>
          <c:y val="0.10147967205876975"/>
          <c:w val="0.92652839869730996"/>
          <c:h val="0.64222985537167399"/>
        </c:manualLayout>
      </c:layout>
      <c:lineChart>
        <c:grouping val="standard"/>
        <c:varyColors val="0"/>
        <c:ser>
          <c:idx val="0"/>
          <c:order val="0"/>
          <c:tx>
            <c:strRef>
              <c:f>'1.1_Salud_total'!$B$42</c:f>
              <c:strCache>
                <c:ptCount val="1"/>
                <c:pt idx="0">
                  <c:v>Situación real</c:v>
                </c:pt>
              </c:strCache>
            </c:strRef>
          </c:tx>
          <c:spPr>
            <a:ln w="38100">
              <a:solidFill>
                <a:srgbClr val="4BACC6"/>
              </a:solidFill>
            </a:ln>
          </c:spPr>
          <c:marker>
            <c:spPr>
              <a:solidFill>
                <a:srgbClr val="DAEEF3"/>
              </a:solidFill>
              <a:ln>
                <a:solidFill>
                  <a:srgbClr val="71E3E9"/>
                </a:solidFill>
              </a:ln>
            </c:spPr>
          </c:marker>
          <c:dLbls>
            <c:dLbl>
              <c:idx val="3"/>
              <c:layout>
                <c:manualLayout>
                  <c:x val="-3.2792499453832405E-2"/>
                  <c:y val="5.068088030936206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303D-4EE9-904D-A6CEA17AC6F2}"/>
                </c:ext>
                <c:ext xmlns:c15="http://schemas.microsoft.com/office/drawing/2012/chart" uri="{CE6537A1-D6FC-4f65-9D91-7224C49458BB}">
                  <c15:layout/>
                </c:ext>
              </c:extLst>
            </c:dLbl>
            <c:dLbl>
              <c:idx val="4"/>
              <c:layout>
                <c:manualLayout>
                  <c:x val="-3.8283653648974979E-2"/>
                  <c:y val="-5.6825420185422866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03D-4EE9-904D-A6CEA17AC6F2}"/>
                </c:ext>
                <c:ext xmlns:c15="http://schemas.microsoft.com/office/drawing/2012/chart" uri="{CE6537A1-D6FC-4f65-9D91-7224C49458BB}">
                  <c15:layout/>
                </c:ext>
              </c:extLst>
            </c:dLbl>
            <c:numFmt formatCode="\ &quot;$&quot;\ #,###," sourceLinked="0"/>
            <c:spPr>
              <a:noFill/>
              <a:ln>
                <a:noFill/>
              </a:ln>
              <a:effectLst/>
            </c:spPr>
            <c:txPr>
              <a:bodyPr/>
              <a:lstStyle/>
              <a:p>
                <a:pPr>
                  <a:defRPr sz="1000" b="0">
                    <a:solidFill>
                      <a:srgbClr val="7AC3D4"/>
                    </a:solidFill>
                    <a:latin typeface="Century Gothic" panose="020B0502020202020204" pitchFamily="34" charset="0"/>
                  </a:defRPr>
                </a:pPr>
                <a:endParaRPr lang="es-EC"/>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numRef>
              <c:f>'1.1_Salud_total'!$C$41:$J$41</c:f>
              <c:numCache>
                <c:formatCode>General</c:formatCode>
                <c:ptCount val="6"/>
                <c:pt idx="0">
                  <c:v>2017</c:v>
                </c:pt>
                <c:pt idx="1">
                  <c:v>2018</c:v>
                </c:pt>
                <c:pt idx="2">
                  <c:v>2019</c:v>
                </c:pt>
                <c:pt idx="3">
                  <c:v>2020</c:v>
                </c:pt>
                <c:pt idx="4">
                  <c:v>2021</c:v>
                </c:pt>
                <c:pt idx="5">
                  <c:v>2022</c:v>
                </c:pt>
              </c:numCache>
            </c:numRef>
          </c:cat>
          <c:val>
            <c:numRef>
              <c:f>'1.1_Salud_total'!$C$42:$J$42</c:f>
              <c:numCache>
                <c:formatCode>_ * #,##0_ ;_ * \-#,##0_ ;_ * "-"??_ ;_ @_ </c:formatCode>
                <c:ptCount val="6"/>
                <c:pt idx="0">
                  <c:v>6198263</c:v>
                </c:pt>
                <c:pt idx="1">
                  <c:v>6819266</c:v>
                </c:pt>
                <c:pt idx="2">
                  <c:v>6796013</c:v>
                </c:pt>
                <c:pt idx="3">
                  <c:v>6533558</c:v>
                </c:pt>
                <c:pt idx="4">
                  <c:v>7170822</c:v>
                </c:pt>
                <c:pt idx="5">
                  <c:v>7027659</c:v>
                </c:pt>
              </c:numCache>
            </c:numRef>
          </c:val>
          <c:smooth val="0"/>
          <c:extLst xmlns:c16r2="http://schemas.microsoft.com/office/drawing/2015/06/chart">
            <c:ext xmlns:c16="http://schemas.microsoft.com/office/drawing/2014/chart" uri="{C3380CC4-5D6E-409C-BE32-E72D297353CC}">
              <c16:uniqueId val="{00000002-05DA-4571-84BF-56304491995A}"/>
            </c:ext>
          </c:extLst>
        </c:ser>
        <c:ser>
          <c:idx val="1"/>
          <c:order val="1"/>
          <c:tx>
            <c:strRef>
              <c:f>'1.1_Salud_total'!$B$43</c:f>
              <c:strCache>
                <c:ptCount val="1"/>
                <c:pt idx="0">
                  <c:v>Escenario sin COVID-19</c:v>
                </c:pt>
              </c:strCache>
            </c:strRef>
          </c:tx>
          <c:spPr>
            <a:ln w="38100">
              <a:solidFill>
                <a:schemeClr val="bg1">
                  <a:lumMod val="50000"/>
                </a:schemeClr>
              </a:solidFill>
              <a:prstDash val="dash"/>
            </a:ln>
          </c:spPr>
          <c:marker>
            <c:symbol val="circle"/>
            <c:size val="9"/>
            <c:spPr>
              <a:solidFill>
                <a:schemeClr val="bg1">
                  <a:lumMod val="75000"/>
                </a:schemeClr>
              </a:solidFill>
              <a:ln>
                <a:solidFill>
                  <a:schemeClr val="bg1">
                    <a:lumMod val="50000"/>
                  </a:schemeClr>
                </a:solidFill>
              </a:ln>
            </c:spPr>
          </c:marker>
          <c:dPt>
            <c:idx val="0"/>
            <c:marker>
              <c:spPr>
                <a:noFill/>
                <a:ln>
                  <a:noFill/>
                </a:ln>
              </c:spPr>
            </c:marker>
            <c:bubble3D val="0"/>
            <c:spPr>
              <a:ln w="38100">
                <a:noFill/>
                <a:prstDash val="dash"/>
              </a:ln>
            </c:spPr>
            <c:extLst xmlns:c16r2="http://schemas.microsoft.com/office/drawing/2015/06/chart">
              <c:ext xmlns:c16="http://schemas.microsoft.com/office/drawing/2014/chart" uri="{C3380CC4-5D6E-409C-BE32-E72D297353CC}">
                <c16:uniqueId val="{00000006-05DA-4571-84BF-56304491995A}"/>
              </c:ext>
            </c:extLst>
          </c:dPt>
          <c:dPt>
            <c:idx val="1"/>
            <c:marker>
              <c:spPr>
                <a:noFill/>
                <a:ln>
                  <a:noFill/>
                </a:ln>
              </c:spPr>
            </c:marker>
            <c:bubble3D val="0"/>
            <c:spPr>
              <a:ln w="38100">
                <a:noFill/>
                <a:prstDash val="dash"/>
              </a:ln>
            </c:spPr>
            <c:extLst xmlns:c16r2="http://schemas.microsoft.com/office/drawing/2015/06/chart">
              <c:ext xmlns:c16="http://schemas.microsoft.com/office/drawing/2014/chart" uri="{C3380CC4-5D6E-409C-BE32-E72D297353CC}">
                <c16:uniqueId val="{00000005-303D-4EE9-904D-A6CEA17AC6F2}"/>
              </c:ext>
            </c:extLst>
          </c:dPt>
          <c:dPt>
            <c:idx val="2"/>
            <c:marker>
              <c:spPr>
                <a:noFill/>
                <a:ln>
                  <a:noFill/>
                </a:ln>
              </c:spPr>
            </c:marker>
            <c:bubble3D val="0"/>
            <c:spPr>
              <a:ln w="38100">
                <a:noFill/>
                <a:prstDash val="dash"/>
              </a:ln>
            </c:spPr>
            <c:extLst xmlns:c16r2="http://schemas.microsoft.com/office/drawing/2015/06/chart">
              <c:ext xmlns:c16="http://schemas.microsoft.com/office/drawing/2014/chart" uri="{C3380CC4-5D6E-409C-BE32-E72D297353CC}">
                <c16:uniqueId val="{0000000A-05DA-4571-84BF-56304491995A}"/>
              </c:ext>
            </c:extLst>
          </c:dPt>
          <c:dLbls>
            <c:dLbl>
              <c:idx val="0"/>
              <c:delete val="1"/>
              <c:extLst xmlns:c16r2="http://schemas.microsoft.com/office/drawing/2015/06/chart">
                <c:ext xmlns:c16="http://schemas.microsoft.com/office/drawing/2014/chart" uri="{C3380CC4-5D6E-409C-BE32-E72D297353CC}">
                  <c16:uniqueId val="{00000006-05DA-4571-84BF-56304491995A}"/>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5-303D-4EE9-904D-A6CEA17AC6F2}"/>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A-05DA-4571-84BF-56304491995A}"/>
                </c:ext>
                <c:ext xmlns:c15="http://schemas.microsoft.com/office/drawing/2012/chart" uri="{CE6537A1-D6FC-4f65-9D91-7224C49458BB}"/>
              </c:extLst>
            </c:dLbl>
            <c:dLbl>
              <c:idx val="4"/>
              <c:layout>
                <c:manualLayout>
                  <c:x val="-3.8665435025140367E-2"/>
                  <c:y val="6.428506980536741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05DA-4571-84BF-56304491995A}"/>
                </c:ext>
                <c:ext xmlns:c15="http://schemas.microsoft.com/office/drawing/2012/chart" uri="{CE6537A1-D6FC-4f65-9D91-7224C49458BB}">
                  <c15:layout/>
                </c:ext>
              </c:extLst>
            </c:dLbl>
            <c:dLbl>
              <c:idx val="5"/>
              <c:layout>
                <c:manualLayout>
                  <c:x val="-2.1901037287743973E-2"/>
                  <c:y val="6.3460278711635384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303D-4EE9-904D-A6CEA17AC6F2}"/>
                </c:ext>
                <c:ext xmlns:c15="http://schemas.microsoft.com/office/drawing/2012/chart" uri="{CE6537A1-D6FC-4f65-9D91-7224C49458BB}">
                  <c15:layout/>
                </c:ext>
              </c:extLst>
            </c:dLbl>
            <c:numFmt formatCode="\ &quot;$&quot;\ #,###," sourceLinked="0"/>
            <c:spPr>
              <a:noFill/>
              <a:ln>
                <a:noFill/>
              </a:ln>
              <a:effectLst/>
            </c:spPr>
            <c:txPr>
              <a:bodyPr/>
              <a:lstStyle/>
              <a:p>
                <a:pPr>
                  <a:defRPr sz="1000" b="0">
                    <a:solidFill>
                      <a:srgbClr val="787894"/>
                    </a:solidFill>
                    <a:latin typeface="Century Gothic" panose="020B0502020202020204" pitchFamily="34" charset="0"/>
                  </a:defRPr>
                </a:pPr>
                <a:endParaRPr lang="es-EC"/>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numRef>
              <c:f>'1.1_Salud_total'!$C$41:$J$41</c:f>
              <c:numCache>
                <c:formatCode>General</c:formatCode>
                <c:ptCount val="6"/>
                <c:pt idx="0">
                  <c:v>2017</c:v>
                </c:pt>
                <c:pt idx="1">
                  <c:v>2018</c:v>
                </c:pt>
                <c:pt idx="2">
                  <c:v>2019</c:v>
                </c:pt>
                <c:pt idx="3">
                  <c:v>2020</c:v>
                </c:pt>
                <c:pt idx="4">
                  <c:v>2021</c:v>
                </c:pt>
                <c:pt idx="5">
                  <c:v>2022</c:v>
                </c:pt>
              </c:numCache>
            </c:numRef>
          </c:cat>
          <c:val>
            <c:numRef>
              <c:f>'1.1_Salud_total'!$C$43:$J$43</c:f>
              <c:numCache>
                <c:formatCode>_ * #,##0_ ;_ * \-#,##0_ ;_ * "-"??_ ;_ @_ </c:formatCode>
                <c:ptCount val="6"/>
                <c:pt idx="0">
                  <c:v>6198263</c:v>
                </c:pt>
                <c:pt idx="1">
                  <c:v>6819266</c:v>
                </c:pt>
                <c:pt idx="2">
                  <c:v>6796013</c:v>
                </c:pt>
                <c:pt idx="3">
                  <c:v>6834078.312269452</c:v>
                </c:pt>
                <c:pt idx="4">
                  <c:v>6878334.7085209768</c:v>
                </c:pt>
                <c:pt idx="5">
                  <c:v>6929119.8332297094</c:v>
                </c:pt>
              </c:numCache>
            </c:numRef>
          </c:val>
          <c:smooth val="0"/>
          <c:extLst xmlns:c16r2="http://schemas.microsoft.com/office/drawing/2015/06/chart">
            <c:ext xmlns:c16="http://schemas.microsoft.com/office/drawing/2014/chart" uri="{C3380CC4-5D6E-409C-BE32-E72D297353CC}">
              <c16:uniqueId val="{0000000C-05DA-4571-84BF-56304491995A}"/>
            </c:ext>
          </c:extLst>
        </c:ser>
        <c:dLbls>
          <c:showLegendKey val="0"/>
          <c:showVal val="0"/>
          <c:showCatName val="0"/>
          <c:showSerName val="0"/>
          <c:showPercent val="0"/>
          <c:showBubbleSize val="0"/>
        </c:dLbls>
        <c:marker val="1"/>
        <c:smooth val="0"/>
        <c:axId val="1634336960"/>
        <c:axId val="1634345120"/>
      </c:lineChart>
      <c:catAx>
        <c:axId val="1634336960"/>
        <c:scaling>
          <c:orientation val="minMax"/>
        </c:scaling>
        <c:delete val="0"/>
        <c:axPos val="b"/>
        <c:numFmt formatCode="General" sourceLinked="1"/>
        <c:majorTickMark val="out"/>
        <c:minorTickMark val="none"/>
        <c:tickLblPos val="nextTo"/>
        <c:txPr>
          <a:bodyPr/>
          <a:lstStyle/>
          <a:p>
            <a:pPr>
              <a:defRPr sz="1000">
                <a:solidFill>
                  <a:srgbClr val="787894"/>
                </a:solidFill>
                <a:latin typeface="Century Gothic" panose="020B0502020202020204" pitchFamily="34" charset="0"/>
              </a:defRPr>
            </a:pPr>
            <a:endParaRPr lang="es-EC"/>
          </a:p>
        </c:txPr>
        <c:crossAx val="1634345120"/>
        <c:crosses val="autoZero"/>
        <c:auto val="1"/>
        <c:lblAlgn val="ctr"/>
        <c:lblOffset val="100"/>
        <c:noMultiLvlLbl val="0"/>
      </c:catAx>
      <c:valAx>
        <c:axId val="1634345120"/>
        <c:scaling>
          <c:orientation val="minMax"/>
          <c:max val="7200000"/>
          <c:min val="5400000"/>
        </c:scaling>
        <c:delete val="1"/>
        <c:axPos val="l"/>
        <c:numFmt formatCode="_ * #,##0_ ;_ * \-#,##0_ ;_ * &quot;-&quot;??_ ;_ @_ " sourceLinked="1"/>
        <c:majorTickMark val="out"/>
        <c:minorTickMark val="none"/>
        <c:tickLblPos val="nextTo"/>
        <c:crossAx val="1634336960"/>
        <c:crosses val="autoZero"/>
        <c:crossBetween val="between"/>
      </c:valAx>
    </c:plotArea>
    <c:legend>
      <c:legendPos val="r"/>
      <c:layout>
        <c:manualLayout>
          <c:xMode val="edge"/>
          <c:yMode val="edge"/>
          <c:x val="9.2356874794228147E-2"/>
          <c:y val="0.87188808044635047"/>
          <c:w val="0.81938347224279806"/>
          <c:h val="9.9683070082442038E-2"/>
        </c:manualLayout>
      </c:layout>
      <c:overlay val="0"/>
      <c:txPr>
        <a:bodyPr/>
        <a:lstStyle/>
        <a:p>
          <a:pPr>
            <a:defRPr sz="1000">
              <a:solidFill>
                <a:srgbClr val="787894"/>
              </a:solidFill>
              <a:latin typeface="Century Gothic" panose="020B0502020202020204" pitchFamily="34" charset="0"/>
            </a:defRPr>
          </a:pPr>
          <a:endParaRPr lang="es-EC"/>
        </a:p>
      </c:txPr>
    </c:legend>
    <c:plotVisOnly val="1"/>
    <c:dispBlanksAs val="gap"/>
    <c:showDLblsOverMax val="0"/>
  </c:chart>
  <c:spPr>
    <a:ln>
      <a:noFill/>
    </a:ln>
  </c:sp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949657959599373E-4"/>
          <c:y val="0.16537085554425032"/>
          <c:w val="0.73138844866946973"/>
          <c:h val="0.81435116449239409"/>
        </c:manualLayout>
      </c:layout>
      <c:barChart>
        <c:barDir val="col"/>
        <c:grouping val="clustered"/>
        <c:varyColors val="0"/>
        <c:ser>
          <c:idx val="0"/>
          <c:order val="0"/>
          <c:tx>
            <c:strRef>
              <c:f>'1.2_Prod'!$C$65</c:f>
              <c:strCache>
                <c:ptCount val="1"/>
                <c:pt idx="0">
                  <c:v>Producción privada</c:v>
                </c:pt>
              </c:strCache>
            </c:strRef>
          </c:tx>
          <c:spPr>
            <a:solidFill>
              <a:srgbClr val="9AD1DE"/>
            </a:solidFill>
            <a:ln>
              <a:noFill/>
            </a:ln>
            <a:effectLst/>
          </c:spPr>
          <c:invertIfNegative val="0"/>
          <c:dLbls>
            <c:dLbl>
              <c:idx val="0"/>
              <c:layout>
                <c:manualLayout>
                  <c:x val="-2.0412202659205236E-2"/>
                  <c:y val="6.4356152094181364E-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C7A0-4622-A27F-6032DB701EE7}"/>
                </c:ext>
                <c:ext xmlns:c15="http://schemas.microsoft.com/office/drawing/2012/chart" uri="{CE6537A1-D6FC-4f65-9D91-7224C49458BB}">
                  <c15:layout/>
                </c:ext>
              </c:extLst>
            </c:dLbl>
            <c:dLbl>
              <c:idx val="1"/>
              <c:layout>
                <c:manualLayout>
                  <c:x val="-2.0595376662275958E-2"/>
                  <c:y val="-8.1732313159610711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C7A0-4622-A27F-6032DB701EE7}"/>
                </c:ext>
                <c:ext xmlns:c15="http://schemas.microsoft.com/office/drawing/2012/chart" uri="{CE6537A1-D6FC-4f65-9D91-7224C49458BB}">
                  <c15:layout/>
                </c:ext>
              </c:extLst>
            </c:dLbl>
            <c:numFmt formatCode="_ &quot;$&quot;* #,##0_ ;_ &quot;$&quot;* \-#,##0.0_ ;_ &quot;$&quot;* &quot;-&quot;??_ ;_ @_ " sourceLinked="0"/>
            <c:spPr>
              <a:noFill/>
              <a:ln>
                <a:noFill/>
              </a:ln>
              <a:effectLst/>
            </c:spPr>
            <c:txPr>
              <a:bodyPr rot="0" spcFirstLastPara="1" vertOverflow="ellipsis" vert="horz" wrap="square" anchor="ctr" anchorCtr="1"/>
              <a:lstStyle/>
              <a:p>
                <a:pPr>
                  <a:defRPr sz="1000" b="0" i="0" u="none" strike="noStrike" kern="1200" baseline="0">
                    <a:solidFill>
                      <a:srgbClr val="6E6E7C"/>
                    </a:solidFill>
                    <a:latin typeface="Century Gothic" panose="020B0502020202020204" pitchFamily="34" charset="0"/>
                    <a:ea typeface="+mn-ea"/>
                    <a:cs typeface="+mn-cs"/>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noFill/>
                      <a:round/>
                    </a:ln>
                    <a:effectLst/>
                  </c:spPr>
                </c15:leaderLines>
              </c:ext>
            </c:extLst>
          </c:dLbls>
          <c:cat>
            <c:strRef>
              <c:f>'1.2_Prod'!$D$64:$F$64</c:f>
              <c:strCache>
                <c:ptCount val="3"/>
                <c:pt idx="0">
                  <c:v>Año 2020</c:v>
                </c:pt>
                <c:pt idx="1">
                  <c:v>Año 2021</c:v>
                </c:pt>
                <c:pt idx="2">
                  <c:v>Año 2022</c:v>
                </c:pt>
              </c:strCache>
            </c:strRef>
          </c:cat>
          <c:val>
            <c:numRef>
              <c:f>'1.2_Prod'!$D$65:$F$65</c:f>
              <c:numCache>
                <c:formatCode>_ "$"* #,##0.0_ ;_ "$"* \-#,##0.0_ ;_ "$"* "-"??_ ;_ @_ </c:formatCode>
                <c:ptCount val="3"/>
                <c:pt idx="0">
                  <c:v>-113.66327124179789</c:v>
                </c:pt>
                <c:pt idx="1">
                  <c:v>103.36085792438401</c:v>
                </c:pt>
                <c:pt idx="2">
                  <c:v>124.66242886011494</c:v>
                </c:pt>
              </c:numCache>
            </c:numRef>
          </c:val>
          <c:extLst xmlns:c16r2="http://schemas.microsoft.com/office/drawing/2015/06/chart">
            <c:ext xmlns:c16="http://schemas.microsoft.com/office/drawing/2014/chart" uri="{C3380CC4-5D6E-409C-BE32-E72D297353CC}">
              <c16:uniqueId val="{00000002-C7A0-4622-A27F-6032DB701EE7}"/>
            </c:ext>
          </c:extLst>
        </c:ser>
        <c:ser>
          <c:idx val="1"/>
          <c:order val="1"/>
          <c:tx>
            <c:strRef>
              <c:f>'1.2_Prod'!$C$66</c:f>
              <c:strCache>
                <c:ptCount val="1"/>
                <c:pt idx="0">
                  <c:v>Producción pública</c:v>
                </c:pt>
              </c:strCache>
            </c:strRef>
          </c:tx>
          <c:spPr>
            <a:solidFill>
              <a:srgbClr val="31859C"/>
            </a:solidFill>
            <a:ln>
              <a:noFill/>
            </a:ln>
            <a:effectLst/>
          </c:spPr>
          <c:invertIfNegative val="0"/>
          <c:dLbls>
            <c:dLbl>
              <c:idx val="0"/>
              <c:layout>
                <c:manualLayout>
                  <c:x val="-1.7027673618417133E-3"/>
                  <c:y val="-2.451905038636215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7A0-4622-A27F-6032DB701EE7}"/>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000" b="0" i="0" u="none" strike="noStrike" kern="1200" baseline="0">
                    <a:solidFill>
                      <a:srgbClr val="6E6E7C"/>
                    </a:solidFill>
                    <a:latin typeface="Century Gothic" panose="020B0502020202020204" pitchFamily="34" charset="0"/>
                    <a:ea typeface="+mn-ea"/>
                    <a:cs typeface="+mn-cs"/>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noFill/>
                      <a:round/>
                    </a:ln>
                    <a:effectLst/>
                  </c:spPr>
                </c15:leaderLines>
              </c:ext>
            </c:extLst>
          </c:dLbls>
          <c:cat>
            <c:strRef>
              <c:f>'1.2_Prod'!$D$64:$F$64</c:f>
              <c:strCache>
                <c:ptCount val="3"/>
                <c:pt idx="0">
                  <c:v>Año 2020</c:v>
                </c:pt>
                <c:pt idx="1">
                  <c:v>Año 2021</c:v>
                </c:pt>
                <c:pt idx="2">
                  <c:v>Año 2022</c:v>
                </c:pt>
              </c:strCache>
            </c:strRef>
          </c:cat>
          <c:val>
            <c:numRef>
              <c:f>'1.2_Prod'!$D$66:$F$66</c:f>
              <c:numCache>
                <c:formatCode>_ "$"* #,##0.0_ ;_ "$"* \-#,##0.0_ ;_ "$"* "-"??_ ;_ @_ </c:formatCode>
                <c:ptCount val="3"/>
                <c:pt idx="0">
                  <c:v>-186.85704102765453</c:v>
                </c:pt>
                <c:pt idx="1">
                  <c:v>189.12643355463899</c:v>
                </c:pt>
                <c:pt idx="2">
                  <c:v>-26.123262089824944</c:v>
                </c:pt>
              </c:numCache>
            </c:numRef>
          </c:val>
          <c:extLst xmlns:c16r2="http://schemas.microsoft.com/office/drawing/2015/06/chart">
            <c:ext xmlns:c16="http://schemas.microsoft.com/office/drawing/2014/chart" uri="{C3380CC4-5D6E-409C-BE32-E72D297353CC}">
              <c16:uniqueId val="{00000004-C7A0-4622-A27F-6032DB701EE7}"/>
            </c:ext>
          </c:extLst>
        </c:ser>
        <c:dLbls>
          <c:showLegendKey val="0"/>
          <c:showVal val="0"/>
          <c:showCatName val="0"/>
          <c:showSerName val="0"/>
          <c:showPercent val="0"/>
          <c:showBubbleSize val="0"/>
        </c:dLbls>
        <c:gapWidth val="219"/>
        <c:overlap val="-27"/>
        <c:axId val="1634334240"/>
        <c:axId val="1634333696"/>
      </c:barChart>
      <c:catAx>
        <c:axId val="1634334240"/>
        <c:scaling>
          <c:orientation val="minMax"/>
        </c:scaling>
        <c:delete val="0"/>
        <c:axPos val="b"/>
        <c:numFmt formatCode="General" sourceLinked="1"/>
        <c:majorTickMark val="none"/>
        <c:minorTickMark val="none"/>
        <c:tickLblPos val="high"/>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Century Gothic" panose="020B0502020202020204" pitchFamily="34" charset="0"/>
                <a:ea typeface="+mn-ea"/>
                <a:cs typeface="+mn-cs"/>
              </a:defRPr>
            </a:pPr>
            <a:endParaRPr lang="es-EC"/>
          </a:p>
        </c:txPr>
        <c:crossAx val="1634333696"/>
        <c:crosses val="autoZero"/>
        <c:auto val="0"/>
        <c:lblAlgn val="ctr"/>
        <c:lblOffset val="100"/>
        <c:noMultiLvlLbl val="0"/>
      </c:catAx>
      <c:valAx>
        <c:axId val="1634333696"/>
        <c:scaling>
          <c:orientation val="minMax"/>
        </c:scaling>
        <c:delete val="1"/>
        <c:axPos val="r"/>
        <c:numFmt formatCode="_ &quot;$&quot;* #,##0.0_ ;_ &quot;$&quot;* \-#,##0.0_ ;_ &quot;$&quot;* &quot;-&quot;??_ ;_ @_ " sourceLinked="1"/>
        <c:majorTickMark val="none"/>
        <c:minorTickMark val="none"/>
        <c:tickLblPos val="nextTo"/>
        <c:crossAx val="1634334240"/>
        <c:crosses val="max"/>
        <c:crossBetween val="between"/>
      </c:valAx>
      <c:spPr>
        <a:noFill/>
        <a:ln>
          <a:noFill/>
        </a:ln>
        <a:effectLst/>
      </c:spPr>
    </c:plotArea>
    <c:legend>
      <c:legendPos val="b"/>
      <c:layout>
        <c:manualLayout>
          <c:xMode val="edge"/>
          <c:yMode val="edge"/>
          <c:x val="0.69233260289720455"/>
          <c:y val="0.23336956584696236"/>
          <c:w val="0.29316320502276227"/>
          <c:h val="0.49309439424348184"/>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es-EC"/>
        </a:p>
      </c:txPr>
    </c:legend>
    <c:plotVisOnly val="1"/>
    <c:dispBlanksAs val="gap"/>
    <c:showDLblsOverMax val="0"/>
  </c:chart>
  <c:spPr>
    <a:solidFill>
      <a:schemeClr val="bg1"/>
    </a:solidFill>
    <a:ln w="9525" cap="flat" cmpd="sng" algn="ctr">
      <a:noFill/>
      <a:round/>
    </a:ln>
    <a:effectLst/>
  </c:spPr>
  <c:txPr>
    <a:bodyPr/>
    <a:lstStyle/>
    <a:p>
      <a:pPr>
        <a:defRPr sz="1200">
          <a:latin typeface="Century Gothic" panose="020B0502020202020204" pitchFamily="34" charset="0"/>
        </a:defRPr>
      </a:pPr>
      <a:endParaRPr lang="es-EC"/>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4254893398265406"/>
          <c:y val="7.2943974957186089E-2"/>
          <c:w val="0.62444833386998899"/>
          <c:h val="0.86602566181000362"/>
        </c:manualLayout>
      </c:layout>
      <c:pieChart>
        <c:varyColors val="1"/>
        <c:ser>
          <c:idx val="0"/>
          <c:order val="0"/>
          <c:dPt>
            <c:idx val="0"/>
            <c:bubble3D val="0"/>
            <c:spPr>
              <a:solidFill>
                <a:srgbClr val="31859C"/>
              </a:solidFill>
              <a:ln w="19050">
                <a:solidFill>
                  <a:schemeClr val="lt1"/>
                </a:solidFill>
              </a:ln>
              <a:effectLst/>
            </c:spPr>
            <c:extLst xmlns:c16r2="http://schemas.microsoft.com/office/drawing/2015/06/chart">
              <c:ext xmlns:c16="http://schemas.microsoft.com/office/drawing/2014/chart" uri="{C3380CC4-5D6E-409C-BE32-E72D297353CC}">
                <c16:uniqueId val="{00000001-E5C8-4012-AB15-9221FF5C501F}"/>
              </c:ext>
            </c:extLst>
          </c:dPt>
          <c:dPt>
            <c:idx val="1"/>
            <c:bubble3D val="0"/>
            <c:spPr>
              <a:solidFill>
                <a:schemeClr val="bg1">
                  <a:lumMod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E5C8-4012-AB15-9221FF5C501F}"/>
              </c:ext>
            </c:extLst>
          </c:dPt>
          <c:dPt>
            <c:idx val="2"/>
            <c:bubble3D val="0"/>
            <c:spPr>
              <a:solidFill>
                <a:schemeClr val="accent5">
                  <a:tint val="6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E5C8-4012-AB15-9221FF5C501F}"/>
              </c:ext>
            </c:extLst>
          </c:dPt>
          <c:dLbls>
            <c:dLbl>
              <c:idx val="0"/>
              <c:layout>
                <c:manualLayout>
                  <c:x val="-0.17089465858148109"/>
                  <c:y val="-0.23628915713066651"/>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Century Gothic" panose="020B0502020202020204" pitchFamily="34" charset="0"/>
                      <a:ea typeface="+mn-ea"/>
                      <a:cs typeface="+mn-cs"/>
                    </a:defRPr>
                  </a:pPr>
                  <a:endParaRPr lang="es-EC"/>
                </a:p>
              </c:txPr>
              <c:showLegendKey val="0"/>
              <c:showVal val="1"/>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1-E5C8-4012-AB15-9221FF5C501F}"/>
                </c:ext>
                <c:ext xmlns:c15="http://schemas.microsoft.com/office/drawing/2012/chart" uri="{CE6537A1-D6FC-4f65-9D91-7224C49458BB}">
                  <c15:layout/>
                </c:ext>
              </c:extLst>
            </c:dLbl>
            <c:dLbl>
              <c:idx val="1"/>
              <c:layout>
                <c:manualLayout>
                  <c:x val="0.19704297390152953"/>
                  <c:y val="0.25671212849180131"/>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Century Gothic" panose="020B0502020202020204" pitchFamily="34" charset="0"/>
                      <a:ea typeface="+mn-ea"/>
                      <a:cs typeface="+mn-cs"/>
                    </a:defRPr>
                  </a:pPr>
                  <a:endParaRPr lang="es-EC"/>
                </a:p>
              </c:txPr>
              <c:showLegendKey val="0"/>
              <c:showVal val="1"/>
              <c:showCatName val="1"/>
              <c:showSerName val="0"/>
              <c:showPercent val="1"/>
              <c:showBubbleSize val="0"/>
              <c:extLst xmlns:c16r2="http://schemas.microsoft.com/office/drawing/2015/06/chart">
                <c:ext xmlns:c16="http://schemas.microsoft.com/office/drawing/2014/chart" uri="{C3380CC4-5D6E-409C-BE32-E72D297353CC}">
                  <c16:uniqueId val="{00000003-E5C8-4012-AB15-9221FF5C501F}"/>
                </c:ext>
                <c:ext xmlns:c15="http://schemas.microsoft.com/office/drawing/2012/chart" uri="{CE6537A1-D6FC-4f65-9D91-7224C49458BB}">
                  <c15:layout>
                    <c:manualLayout>
                      <c:w val="0.23888086562034744"/>
                      <c:h val="0.19372367424298251"/>
                    </c:manualLayout>
                  </c15:layout>
                </c:ext>
              </c:extLst>
            </c:dLbl>
            <c:dLbl>
              <c:idx val="2"/>
              <c:layout>
                <c:manualLayout>
                  <c:x val="-0.25693864803462552"/>
                  <c:y val="1.6132864865026429E-2"/>
                </c:manualLayout>
              </c:layout>
              <c:spPr>
                <a:noFill/>
                <a:ln>
                  <a:noFill/>
                </a:ln>
                <a:effectLst/>
              </c:spPr>
              <c:txPr>
                <a:bodyPr rot="0" spcFirstLastPara="1" vertOverflow="ellipsis" vert="horz" wrap="square" lIns="38100" tIns="19050" rIns="38100" bIns="19050" anchor="ctr" anchorCtr="1">
                  <a:noAutofit/>
                </a:bodyPr>
                <a:lstStyle/>
                <a:p>
                  <a:pPr>
                    <a:defRPr sz="1000" b="0" i="0" u="none" strike="noStrike" kern="1200" baseline="0">
                      <a:solidFill>
                        <a:schemeClr val="bg1">
                          <a:lumMod val="50000"/>
                        </a:schemeClr>
                      </a:solidFill>
                      <a:latin typeface="Century Gothic" panose="020B0502020202020204" pitchFamily="34" charset="0"/>
                      <a:ea typeface="+mn-ea"/>
                      <a:cs typeface="+mn-cs"/>
                    </a:defRPr>
                  </a:pPr>
                  <a:endParaRPr lang="es-EC"/>
                </a:p>
              </c:txPr>
              <c:showLegendKey val="0"/>
              <c:showVal val="1"/>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E5C8-4012-AB15-9221FF5C501F}"/>
                </c:ext>
                <c:ext xmlns:c15="http://schemas.microsoft.com/office/drawing/2012/chart" uri="{CE6537A1-D6FC-4f65-9D91-7224C49458BB}">
                  <c15:layout>
                    <c:manualLayout>
                      <c:w val="0.26606488416700291"/>
                      <c:h val="0.21826817170329876"/>
                    </c:manualLayout>
                  </c15:layout>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Century Gothic" panose="020B0502020202020204" pitchFamily="34" charset="0"/>
                    <a:ea typeface="+mn-ea"/>
                    <a:cs typeface="+mn-cs"/>
                  </a:defRPr>
                </a:pPr>
                <a:endParaRPr lang="es-EC"/>
              </a:p>
            </c:txPr>
            <c:showLegendKey val="0"/>
            <c:showVal val="1"/>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'3.1_Cos_adi'!$C$32:$C$34</c:f>
              <c:strCache>
                <c:ptCount val="3"/>
                <c:pt idx="0">
                  <c:v>Consumo intermedio</c:v>
                </c:pt>
                <c:pt idx="1">
                  <c:v>Remuneraciones</c:v>
                </c:pt>
                <c:pt idx="2">
                  <c:v>Formación Bruta de Capital Fijo</c:v>
                </c:pt>
              </c:strCache>
            </c:strRef>
          </c:cat>
          <c:val>
            <c:numRef>
              <c:f>'3.1_Cos_adi'!$D$32:$D$34</c:f>
              <c:numCache>
                <c:formatCode>_ "$"* #,##0.0_ ;_ "$"* \-#,##0.0_ ;_ "$"* "-"??_ ;_ @_ </c:formatCode>
                <c:ptCount val="3"/>
                <c:pt idx="0">
                  <c:v>700.73767388597298</c:v>
                </c:pt>
                <c:pt idx="1">
                  <c:v>163.18399597112315</c:v>
                </c:pt>
                <c:pt idx="2">
                  <c:v>33.255089450664769</c:v>
                </c:pt>
              </c:numCache>
            </c:numRef>
          </c:val>
          <c:extLst xmlns:c16r2="http://schemas.microsoft.com/office/drawing/2015/06/chart">
            <c:ext xmlns:c16="http://schemas.microsoft.com/office/drawing/2014/chart" uri="{C3380CC4-5D6E-409C-BE32-E72D297353CC}">
              <c16:uniqueId val="{00000006-E5C8-4012-AB15-9221FF5C501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s-EC"/>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00961815256964"/>
          <c:y val="0"/>
          <c:w val="0.65887639719101432"/>
          <c:h val="0.98578663833438429"/>
        </c:manualLayout>
      </c:layout>
      <c:barChart>
        <c:barDir val="bar"/>
        <c:grouping val="clustered"/>
        <c:varyColors val="0"/>
        <c:ser>
          <c:idx val="0"/>
          <c:order val="0"/>
          <c:tx>
            <c:strRef>
              <c:f>'3.1_Cos_adi'!$D$25</c:f>
              <c:strCache>
                <c:ptCount val="1"/>
                <c:pt idx="0">
                  <c:v>2020</c:v>
                </c:pt>
              </c:strCache>
            </c:strRef>
          </c:tx>
          <c:spPr>
            <a:solidFill>
              <a:schemeClr val="bg1">
                <a:lumMod val="85000"/>
              </a:schemeClr>
            </a:solidFill>
            <a:ln>
              <a:noFill/>
            </a:ln>
            <a:effectLst/>
          </c:spPr>
          <c:invertIfNegative val="0"/>
          <c:dLbls>
            <c:numFmt formatCode="_ &quot;$&quot;* #,##0_ ;_ &quot;$&quot;* \-#,##0.0_ ;_ &quot;$&quot;* &quot;-&quot;??_ ;_ @_ " sourceLinked="0"/>
            <c:spPr>
              <a:noFill/>
              <a:ln>
                <a:noFill/>
              </a:ln>
              <a:effectLst/>
            </c:spPr>
            <c:txPr>
              <a:bodyPr rot="0" spcFirstLastPara="1" vertOverflow="ellipsis" vert="horz" wrap="square" anchor="ctr" anchorCtr="1"/>
              <a:lstStyle/>
              <a:p>
                <a:pPr>
                  <a:defRPr sz="1000" b="0" i="0" u="none" strike="noStrike" kern="1200" baseline="0">
                    <a:solidFill>
                      <a:srgbClr val="787894"/>
                    </a:solidFill>
                    <a:latin typeface="+mn-lt"/>
                    <a:ea typeface="+mn-ea"/>
                    <a:cs typeface="+mn-cs"/>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'3.1_Cos_adi'!$C$26:$C$30</c:f>
              <c:strCache>
                <c:ptCount val="5"/>
                <c:pt idx="0">
                  <c:v>Fuerzas Armadas</c:v>
                </c:pt>
                <c:pt idx="1">
                  <c:v>Policia Nacional</c:v>
                </c:pt>
                <c:pt idx="2">
                  <c:v>Gobierno Local</c:v>
                </c:pt>
                <c:pt idx="3">
                  <c:v>IESS</c:v>
                </c:pt>
                <c:pt idx="4">
                  <c:v>MSP</c:v>
                </c:pt>
              </c:strCache>
            </c:strRef>
          </c:cat>
          <c:val>
            <c:numRef>
              <c:f>'3.1_Cos_adi'!$D$26:$D$30</c:f>
              <c:numCache>
                <c:formatCode>_("$"* #,##0.00_);_("$"* \(#,##0.00\);_("$"* "-"??_);_(@_)</c:formatCode>
                <c:ptCount val="5"/>
                <c:pt idx="0">
                  <c:v>1566.4848300000001</c:v>
                </c:pt>
                <c:pt idx="1">
                  <c:v>2356.0419900000006</c:v>
                </c:pt>
                <c:pt idx="2">
                  <c:v>11958.120979999996</c:v>
                </c:pt>
                <c:pt idx="3">
                  <c:v>110406.97945</c:v>
                </c:pt>
                <c:pt idx="4">
                  <c:v>123635.40473999995</c:v>
                </c:pt>
              </c:numCache>
            </c:numRef>
          </c:val>
          <c:extLst xmlns:c16r2="http://schemas.microsoft.com/office/drawing/2015/06/chart">
            <c:ext xmlns:c16="http://schemas.microsoft.com/office/drawing/2014/chart" uri="{C3380CC4-5D6E-409C-BE32-E72D297353CC}">
              <c16:uniqueId val="{00000000-3E11-4063-8BFC-5DE4F56C5855}"/>
            </c:ext>
          </c:extLst>
        </c:ser>
        <c:ser>
          <c:idx val="1"/>
          <c:order val="1"/>
          <c:tx>
            <c:strRef>
              <c:f>'3.1_Cos_adi'!$F$25</c:f>
              <c:strCache>
                <c:ptCount val="1"/>
                <c:pt idx="0">
                  <c:v>2021</c:v>
                </c:pt>
              </c:strCache>
            </c:strRef>
          </c:tx>
          <c:spPr>
            <a:solidFill>
              <a:srgbClr val="31859C"/>
            </a:solidFill>
            <a:ln>
              <a:noFill/>
            </a:ln>
            <a:effectLst/>
          </c:spPr>
          <c:invertIfNegative val="0"/>
          <c:dLbls>
            <c:numFmt formatCode="_ &quot;$&quot;* #,##0_ ;_ &quot;$&quot;* \-#,##0.0_ ;_ &quot;$&quot;* &quot;-&quot;??_ ;_ @_ " sourceLinked="0"/>
            <c:spPr>
              <a:noFill/>
              <a:ln>
                <a:noFill/>
              </a:ln>
              <a:effectLst/>
            </c:spPr>
            <c:txPr>
              <a:bodyPr rot="0" spcFirstLastPara="1" vertOverflow="ellipsis" vert="horz" wrap="square" anchor="ctr" anchorCtr="1"/>
              <a:lstStyle/>
              <a:p>
                <a:pPr>
                  <a:defRPr sz="1000" b="0" i="0" u="none" strike="noStrike" kern="1200" baseline="0">
                    <a:solidFill>
                      <a:srgbClr val="787894"/>
                    </a:solidFill>
                    <a:latin typeface="+mn-lt"/>
                    <a:ea typeface="+mn-ea"/>
                    <a:cs typeface="+mn-cs"/>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'3.1_Cos_adi'!$C$26:$C$30</c:f>
              <c:strCache>
                <c:ptCount val="5"/>
                <c:pt idx="0">
                  <c:v>Fuerzas Armadas</c:v>
                </c:pt>
                <c:pt idx="1">
                  <c:v>Policia Nacional</c:v>
                </c:pt>
                <c:pt idx="2">
                  <c:v>Gobierno Local</c:v>
                </c:pt>
                <c:pt idx="3">
                  <c:v>IESS</c:v>
                </c:pt>
                <c:pt idx="4">
                  <c:v>MSP</c:v>
                </c:pt>
              </c:strCache>
            </c:strRef>
          </c:cat>
          <c:val>
            <c:numRef>
              <c:f>'3.1_Cos_adi'!$F$26:$F$30</c:f>
              <c:numCache>
                <c:formatCode>_("$"* #,##0.00_);_("$"* \(#,##0.00\);_("$"* "-"??_);_(@_)</c:formatCode>
                <c:ptCount val="5"/>
                <c:pt idx="0">
                  <c:v>3247.2471499999997</c:v>
                </c:pt>
                <c:pt idx="1">
                  <c:v>406.72965999999997</c:v>
                </c:pt>
                <c:pt idx="2">
                  <c:v>237.59517000000002</c:v>
                </c:pt>
                <c:pt idx="3">
                  <c:v>140778.78519999998</c:v>
                </c:pt>
                <c:pt idx="4">
                  <c:v>454507.19280999998</c:v>
                </c:pt>
              </c:numCache>
            </c:numRef>
          </c:val>
          <c:extLst xmlns:c16r2="http://schemas.microsoft.com/office/drawing/2015/06/chart">
            <c:ext xmlns:c16="http://schemas.microsoft.com/office/drawing/2014/chart" uri="{C3380CC4-5D6E-409C-BE32-E72D297353CC}">
              <c16:uniqueId val="{00000001-3E11-4063-8BFC-5DE4F56C5855}"/>
            </c:ext>
          </c:extLst>
        </c:ser>
        <c:ser>
          <c:idx val="2"/>
          <c:order val="2"/>
          <c:tx>
            <c:v>2022</c:v>
          </c:tx>
          <c:spPr>
            <a:solidFill>
              <a:srgbClr val="BDD7EE"/>
            </a:solidFill>
            <a:ln>
              <a:noFill/>
            </a:ln>
            <a:effectLst/>
          </c:spPr>
          <c:invertIfNegative val="0"/>
          <c:dLbls>
            <c:numFmt formatCode="_ &quot;$&quot;* #,##0_ ;_ &quot;$&quot;* \-#,##0.0_ ;_ &quot;$&quot;* &quot;-&quot;??_ ;_ @_ " sourceLinked="0"/>
            <c:spPr>
              <a:noFill/>
              <a:ln>
                <a:noFill/>
              </a:ln>
              <a:effectLst/>
            </c:spPr>
            <c:txPr>
              <a:bodyPr rot="0" spcFirstLastPara="1" vertOverflow="ellipsis" vert="horz" wrap="square" anchor="ctr" anchorCtr="1"/>
              <a:lstStyle/>
              <a:p>
                <a:pPr>
                  <a:defRPr sz="1000" b="0" i="0" u="none" strike="noStrike" kern="1200" baseline="0">
                    <a:solidFill>
                      <a:srgbClr val="787894"/>
                    </a:solidFill>
                    <a:latin typeface="+mn-lt"/>
                    <a:ea typeface="+mn-ea"/>
                    <a:cs typeface="+mn-cs"/>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'3.1_Cos_adi'!$G$26:$G$30</c:f>
              <c:numCache>
                <c:formatCode>_("$"* #,##0.00_);_("$"* \(#,##0.00\);_("$"* "-"??_);_(@_)</c:formatCode>
                <c:ptCount val="5"/>
                <c:pt idx="0">
                  <c:v>94.256889999999999</c:v>
                </c:pt>
                <c:pt idx="1">
                  <c:v>37</c:v>
                </c:pt>
                <c:pt idx="2">
                  <c:v>44.187767760983014</c:v>
                </c:pt>
                <c:pt idx="3">
                  <c:v>26181.930659999995</c:v>
                </c:pt>
                <c:pt idx="4">
                  <c:v>21718.802010000007</c:v>
                </c:pt>
              </c:numCache>
            </c:numRef>
          </c:val>
          <c:extLst xmlns:c16r2="http://schemas.microsoft.com/office/drawing/2015/06/chart">
            <c:ext xmlns:c16="http://schemas.microsoft.com/office/drawing/2014/chart" uri="{C3380CC4-5D6E-409C-BE32-E72D297353CC}">
              <c16:uniqueId val="{00000000-70B0-4F4D-9D9E-34C56ADECEA9}"/>
            </c:ext>
          </c:extLst>
        </c:ser>
        <c:dLbls>
          <c:showLegendKey val="0"/>
          <c:showVal val="0"/>
          <c:showCatName val="0"/>
          <c:showSerName val="0"/>
          <c:showPercent val="0"/>
          <c:showBubbleSize val="0"/>
        </c:dLbls>
        <c:gapWidth val="100"/>
        <c:overlap val="-18"/>
        <c:axId val="1634335872"/>
        <c:axId val="1634338048"/>
      </c:barChart>
      <c:catAx>
        <c:axId val="16343358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787894"/>
                </a:solidFill>
                <a:latin typeface="+mn-lt"/>
                <a:ea typeface="+mn-ea"/>
                <a:cs typeface="+mn-cs"/>
              </a:defRPr>
            </a:pPr>
            <a:endParaRPr lang="es-EC"/>
          </a:p>
        </c:txPr>
        <c:crossAx val="1634338048"/>
        <c:crosses val="autoZero"/>
        <c:auto val="1"/>
        <c:lblAlgn val="ctr"/>
        <c:lblOffset val="100"/>
        <c:noMultiLvlLbl val="0"/>
      </c:catAx>
      <c:valAx>
        <c:axId val="1634338048"/>
        <c:scaling>
          <c:orientation val="minMax"/>
        </c:scaling>
        <c:delete val="1"/>
        <c:axPos val="b"/>
        <c:numFmt formatCode="_(&quot;$&quot;* #,##0.00_);_(&quot;$&quot;* \(#,##0.00\);_(&quot;$&quot;* &quot;-&quot;??_);_(@_)" sourceLinked="1"/>
        <c:majorTickMark val="none"/>
        <c:minorTickMark val="none"/>
        <c:tickLblPos val="nextTo"/>
        <c:crossAx val="1634335872"/>
        <c:crosses val="autoZero"/>
        <c:crossBetween val="between"/>
      </c:valAx>
      <c:spPr>
        <a:noFill/>
        <a:ln>
          <a:noFill/>
        </a:ln>
        <a:effectLst/>
      </c:spPr>
    </c:plotArea>
    <c:legend>
      <c:legendPos val="b"/>
      <c:layout>
        <c:manualLayout>
          <c:xMode val="edge"/>
          <c:yMode val="edge"/>
          <c:x val="0.82735150982781402"/>
          <c:y val="0.73747322193185971"/>
          <c:w val="0.14179580828661736"/>
          <c:h val="0.2200430804176628"/>
        </c:manualLayout>
      </c:layout>
      <c:overlay val="0"/>
      <c:spPr>
        <a:noFill/>
        <a:ln>
          <a:noFill/>
        </a:ln>
        <a:effectLst/>
      </c:spPr>
      <c:txPr>
        <a:bodyPr rot="0" spcFirstLastPara="1" vertOverflow="ellipsis" vert="horz" wrap="square" anchor="ctr" anchorCtr="1"/>
        <a:lstStyle/>
        <a:p>
          <a:pPr>
            <a:defRPr sz="1000" b="0" i="0" u="none" strike="noStrike" kern="1200" baseline="0">
              <a:solidFill>
                <a:srgbClr val="787894"/>
              </a:solidFill>
              <a:latin typeface="+mn-lt"/>
              <a:ea typeface="+mn-ea"/>
              <a:cs typeface="+mn-cs"/>
            </a:defRPr>
          </a:pPr>
          <a:endParaRPr lang="es-EC"/>
        </a:p>
      </c:txPr>
    </c:legend>
    <c:plotVisOnly val="1"/>
    <c:dispBlanksAs val="gap"/>
    <c:showDLblsOverMax val="0"/>
  </c:chart>
  <c:spPr>
    <a:solidFill>
      <a:schemeClr val="bg1"/>
    </a:solidFill>
    <a:ln w="9525" cap="flat" cmpd="sng" algn="ctr">
      <a:noFill/>
      <a:round/>
    </a:ln>
    <a:effectLst/>
  </c:spPr>
  <c:txPr>
    <a:bodyPr/>
    <a:lstStyle/>
    <a:p>
      <a:pPr>
        <a:defRPr sz="1000">
          <a:solidFill>
            <a:srgbClr val="787894"/>
          </a:solidFill>
        </a:defRPr>
      </a:pPr>
      <a:endParaRPr lang="es-EC"/>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5.4073909783661785E-2"/>
          <c:y val="0.14308816943313182"/>
          <c:w val="0.92951018791941631"/>
          <c:h val="0.53136009006989837"/>
        </c:manualLayout>
      </c:layout>
      <c:barChart>
        <c:barDir val="col"/>
        <c:grouping val="clustered"/>
        <c:varyColors val="0"/>
        <c:ser>
          <c:idx val="0"/>
          <c:order val="0"/>
          <c:tx>
            <c:strRef>
              <c:f>'3.3'!$B$22</c:f>
              <c:strCache>
                <c:ptCount val="1"/>
                <c:pt idx="0">
                  <c:v>Servicios con internación en hospitales del Ministerio de Salúd Pública (MSP)</c:v>
                </c:pt>
              </c:strCache>
            </c:strRef>
          </c:tx>
          <c:spPr>
            <a:solidFill>
              <a:schemeClr val="accent1">
                <a:lumMod val="20000"/>
                <a:lumOff val="80000"/>
              </a:schemeClr>
            </a:solidFill>
            <a:ln>
              <a:noFill/>
            </a:ln>
          </c:spPr>
          <c:invertIfNegative val="0"/>
          <c:dLbls>
            <c:dLbl>
              <c:idx val="0"/>
              <c:layout/>
              <c:tx>
                <c:rich>
                  <a:bodyPr wrap="square" lIns="38100" tIns="19050" rIns="38100" bIns="19050" anchor="ctr" anchorCtr="0">
                    <a:spAutoFit/>
                  </a:bodyPr>
                  <a:lstStyle/>
                  <a:p>
                    <a:pPr algn="ctr">
                      <a:defRPr lang="es-EC" sz="853" b="0" i="0" u="none" strike="noStrike" kern="1200" baseline="0">
                        <a:solidFill>
                          <a:srgbClr val="646482"/>
                        </a:solidFill>
                        <a:latin typeface="Century Gothic"/>
                        <a:ea typeface="+mn-ea"/>
                        <a:cs typeface="Century Gothic"/>
                      </a:defRPr>
                    </a:pPr>
                    <a:r>
                      <a:rPr lang="en-US" dirty="0" smtClean="0"/>
                      <a:t>$</a:t>
                    </a:r>
                    <a:fld id="{29E148D0-BEE9-4679-B20B-D13497943A6D}" type="VALUE">
                      <a:rPr lang="en-US" smtClean="0"/>
                      <a:pPr algn="ctr">
                        <a:defRPr lang="es-EC" sz="853" b="0" i="0" u="none" strike="noStrike" kern="1200" baseline="0">
                          <a:solidFill>
                            <a:srgbClr val="646482"/>
                          </a:solidFill>
                          <a:latin typeface="Century Gothic"/>
                          <a:ea typeface="+mn-ea"/>
                          <a:cs typeface="Century Gothic"/>
                        </a:defRPr>
                      </a:pPr>
                      <a:t>[VALOR]</a:t>
                    </a:fld>
                    <a:endParaRPr lang="en-US" dirty="0" smtClean="0"/>
                  </a:p>
                </c:rich>
              </c:tx>
              <c:numFmt formatCode="#,##0" sourceLinked="0"/>
              <c:spPr>
                <a:noFill/>
                <a:ln>
                  <a:noFill/>
                </a:ln>
                <a:effectLst/>
              </c:spP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tx>
                <c:rich>
                  <a:bodyPr wrap="square" lIns="38100" tIns="19050" rIns="38100" bIns="19050" anchor="ctr" anchorCtr="0">
                    <a:spAutoFit/>
                  </a:bodyPr>
                  <a:lstStyle/>
                  <a:p>
                    <a:pPr algn="ctr">
                      <a:defRPr lang="es-EC" sz="853" b="0" i="0" u="none" strike="noStrike" kern="1200" baseline="0">
                        <a:solidFill>
                          <a:srgbClr val="646482"/>
                        </a:solidFill>
                        <a:latin typeface="Century Gothic"/>
                        <a:ea typeface="+mn-ea"/>
                        <a:cs typeface="Century Gothic"/>
                      </a:defRPr>
                    </a:pPr>
                    <a:r>
                      <a:rPr lang="en-US" dirty="0" smtClean="0"/>
                      <a:t>$</a:t>
                    </a:r>
                    <a:fld id="{17D6173E-090F-4C07-AD68-8049D8211F4B}" type="VALUE">
                      <a:rPr lang="en-US" smtClean="0"/>
                      <a:pPr algn="ctr">
                        <a:defRPr lang="es-EC" sz="853" b="0" i="0" u="none" strike="noStrike" kern="1200" baseline="0">
                          <a:solidFill>
                            <a:srgbClr val="646482"/>
                          </a:solidFill>
                          <a:latin typeface="Century Gothic"/>
                          <a:ea typeface="+mn-ea"/>
                          <a:cs typeface="Century Gothic"/>
                        </a:defRPr>
                      </a:pPr>
                      <a:t>[VALOR]</a:t>
                    </a:fld>
                    <a:endParaRPr lang="en-US" dirty="0" smtClean="0"/>
                  </a:p>
                </c:rich>
              </c:tx>
              <c:numFmt formatCode="#,##0" sourceLinked="0"/>
              <c:spPr>
                <a:noFill/>
                <a:ln>
                  <a:noFill/>
                </a:ln>
                <a:effectLst/>
              </c:spPr>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wrap="square" lIns="38100" tIns="19050" rIns="38100" bIns="19050" anchor="ctr" anchorCtr="0">
                <a:spAutoFit/>
              </a:bodyPr>
              <a:lstStyle/>
              <a:p>
                <a:pPr algn="ctr">
                  <a:defRPr lang="es-EC" sz="853" b="0" i="0" u="none" strike="noStrike" kern="1200" baseline="0">
                    <a:solidFill>
                      <a:srgbClr val="646482"/>
                    </a:solidFill>
                    <a:latin typeface="Century Gothic"/>
                    <a:ea typeface="+mn-ea"/>
                    <a:cs typeface="Century Gothic"/>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'3.3'!$C$21:$D$21</c:f>
              <c:strCache>
                <c:ptCount val="2"/>
                <c:pt idx="0">
                  <c:v>Valor promedio de producción por egreso hospitalario 2021</c:v>
                </c:pt>
                <c:pt idx="1">
                  <c:v>Valor promedio de producción por egreso hospitalario 2022</c:v>
                </c:pt>
              </c:strCache>
            </c:strRef>
          </c:cat>
          <c:val>
            <c:numRef>
              <c:f>'3.3'!$C$22:$D$22</c:f>
              <c:numCache>
                <c:formatCode>_(* #,##0_);_(* \(#,##0\);_(* "-"??_);_(@_)</c:formatCode>
                <c:ptCount val="2"/>
                <c:pt idx="0">
                  <c:v>1731.3741685094899</c:v>
                </c:pt>
                <c:pt idx="1">
                  <c:v>1648.9493002705599</c:v>
                </c:pt>
              </c:numCache>
            </c:numRef>
          </c:val>
          <c:extLst xmlns:c16r2="http://schemas.microsoft.com/office/drawing/2015/06/chart">
            <c:ext xmlns:c16="http://schemas.microsoft.com/office/drawing/2014/chart" uri="{C3380CC4-5D6E-409C-BE32-E72D297353CC}">
              <c16:uniqueId val="{00000000-A291-4119-A1F7-D5858EB50992}"/>
            </c:ext>
          </c:extLst>
        </c:ser>
        <c:ser>
          <c:idx val="1"/>
          <c:order val="1"/>
          <c:tx>
            <c:strRef>
              <c:f>'3.3'!$B$23</c:f>
              <c:strCache>
                <c:ptCount val="1"/>
                <c:pt idx="0">
                  <c:v>Servicios con internación en hospitales del Instituto Ecuatoriano de Seguridad Social (IESS)</c:v>
                </c:pt>
              </c:strCache>
            </c:strRef>
          </c:tx>
          <c:spPr>
            <a:solidFill>
              <a:srgbClr val="4BACC6"/>
            </a:solidFill>
            <a:ln>
              <a:noFill/>
            </a:ln>
          </c:spPr>
          <c:invertIfNegative val="0"/>
          <c:dLbls>
            <c:dLbl>
              <c:idx val="0"/>
              <c:layout/>
              <c:tx>
                <c:rich>
                  <a:bodyPr/>
                  <a:lstStyle/>
                  <a:p>
                    <a:r>
                      <a:rPr lang="en-US" smtClean="0"/>
                      <a:t>$</a:t>
                    </a:r>
                    <a:fld id="{27D0C4EB-D873-457A-875D-E2253FF4D848}" type="VALUE">
                      <a:rPr lang="en-US" smtClean="0"/>
                      <a:pPr/>
                      <a:t>[VALOR]</a:t>
                    </a:fld>
                    <a:endParaRPr lang="en-US" smtClean="0"/>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tx>
                <c:rich>
                  <a:bodyPr/>
                  <a:lstStyle/>
                  <a:p>
                    <a:r>
                      <a:rPr lang="en-US" smtClean="0"/>
                      <a:t>$</a:t>
                    </a:r>
                    <a:fld id="{01AA667F-BCE3-45A4-8E63-E5F0188FFB8C}" type="VALUE">
                      <a:rPr lang="en-US" smtClean="0"/>
                      <a:pPr/>
                      <a:t>[VALOR]</a:t>
                    </a:fld>
                    <a:endParaRPr lang="en-US" smtClean="0"/>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wrap="square" lIns="38100" tIns="19050" rIns="38100" bIns="19050" anchor="ctr">
                <a:spAutoFit/>
              </a:bodyPr>
              <a:lstStyle/>
              <a:p>
                <a:pPr>
                  <a:defRPr lang="es-EC" sz="853" kern="1200">
                    <a:solidFill>
                      <a:srgbClr val="646482"/>
                    </a:solidFill>
                    <a:latin typeface="Century Gothic"/>
                    <a:ea typeface="+mn-ea"/>
                    <a:cs typeface="Century Gothic"/>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'3.3'!$C$21:$D$21</c:f>
              <c:strCache>
                <c:ptCount val="2"/>
                <c:pt idx="0">
                  <c:v>Valor promedio de producción por egreso hospitalario 2021</c:v>
                </c:pt>
                <c:pt idx="1">
                  <c:v>Valor promedio de producción por egreso hospitalario 2022</c:v>
                </c:pt>
              </c:strCache>
            </c:strRef>
          </c:cat>
          <c:val>
            <c:numRef>
              <c:f>'3.3'!$C$23:$D$23</c:f>
              <c:numCache>
                <c:formatCode>_(* #,##0_);_(* \(#,##0\);_(* "-"??_);_(@_)</c:formatCode>
                <c:ptCount val="2"/>
                <c:pt idx="0">
                  <c:v>2751.5105290773499</c:v>
                </c:pt>
                <c:pt idx="1">
                  <c:v>2155.4737408868</c:v>
                </c:pt>
              </c:numCache>
            </c:numRef>
          </c:val>
          <c:extLst xmlns:c16r2="http://schemas.microsoft.com/office/drawing/2015/06/chart">
            <c:ext xmlns:c16="http://schemas.microsoft.com/office/drawing/2014/chart" uri="{C3380CC4-5D6E-409C-BE32-E72D297353CC}">
              <c16:uniqueId val="{00000001-A291-4119-A1F7-D5858EB50992}"/>
            </c:ext>
          </c:extLst>
        </c:ser>
        <c:ser>
          <c:idx val="2"/>
          <c:order val="2"/>
          <c:tx>
            <c:strRef>
              <c:f>'3.3'!$B$24</c:f>
              <c:strCache>
                <c:ptCount val="1"/>
                <c:pt idx="0">
                  <c:v>Servicios con internación en otros hospitales del sector público</c:v>
                </c:pt>
              </c:strCache>
            </c:strRef>
          </c:tx>
          <c:spPr>
            <a:solidFill>
              <a:srgbClr val="DAEEF3"/>
            </a:solidFill>
            <a:ln>
              <a:noFill/>
            </a:ln>
          </c:spPr>
          <c:invertIfNegative val="0"/>
          <c:dLbls>
            <c:dLbl>
              <c:idx val="0"/>
              <c:layout/>
              <c:tx>
                <c:rich>
                  <a:bodyPr/>
                  <a:lstStyle/>
                  <a:p>
                    <a:r>
                      <a:rPr lang="en-US" smtClean="0"/>
                      <a:t>$</a:t>
                    </a:r>
                    <a:fld id="{CC1FB22F-9323-4975-9B98-3BA6C3BFD335}" type="VALUE">
                      <a:rPr lang="en-US" smtClean="0"/>
                      <a:pPr/>
                      <a:t>[VALOR]</a:t>
                    </a:fld>
                    <a:endParaRPr lang="en-US" smtClean="0"/>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tx>
                <c:rich>
                  <a:bodyPr/>
                  <a:lstStyle/>
                  <a:p>
                    <a:r>
                      <a:rPr lang="en-US" smtClean="0"/>
                      <a:t>$</a:t>
                    </a:r>
                    <a:fld id="{AE93B26C-0427-4109-B7B4-5F4CF285F01D}" type="VALUE">
                      <a:rPr lang="en-US" smtClean="0"/>
                      <a:pPr/>
                      <a:t>[VALOR]</a:t>
                    </a:fld>
                    <a:endParaRPr lang="en-US" smtClean="0"/>
                  </a:p>
                </c:rich>
              </c:tx>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numFmt formatCode="#,##0" sourceLinked="0"/>
            <c:spPr>
              <a:noFill/>
              <a:ln>
                <a:noFill/>
              </a:ln>
              <a:effectLst/>
            </c:spPr>
            <c:txPr>
              <a:bodyPr wrap="square" lIns="38100" tIns="19050" rIns="38100" bIns="19050" anchor="ctr" anchorCtr="0">
                <a:spAutoFit/>
              </a:bodyPr>
              <a:lstStyle/>
              <a:p>
                <a:pPr algn="ctr">
                  <a:defRPr lang="es-EC" sz="853" b="0" i="0" u="none" strike="noStrike" kern="1200" baseline="0">
                    <a:solidFill>
                      <a:srgbClr val="646482"/>
                    </a:solidFill>
                    <a:latin typeface="Century Gothic"/>
                    <a:ea typeface="+mn-ea"/>
                    <a:cs typeface="Century Gothic"/>
                  </a:defRPr>
                </a:pPr>
                <a:endParaRPr lang="es-EC"/>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'3.3'!$C$21:$D$21</c:f>
              <c:strCache>
                <c:ptCount val="2"/>
                <c:pt idx="0">
                  <c:v>Valor promedio de producción por egreso hospitalario 2021</c:v>
                </c:pt>
                <c:pt idx="1">
                  <c:v>Valor promedio de producción por egreso hospitalario 2022</c:v>
                </c:pt>
              </c:strCache>
            </c:strRef>
          </c:cat>
          <c:val>
            <c:numRef>
              <c:f>'3.3'!$C$24:$D$24</c:f>
              <c:numCache>
                <c:formatCode>_(* #,##0_);_(* \(#,##0\);_(* "-"??_);_(@_)</c:formatCode>
                <c:ptCount val="2"/>
                <c:pt idx="0">
                  <c:v>1415.3552158273401</c:v>
                </c:pt>
                <c:pt idx="1">
                  <c:v>1592.13112176716</c:v>
                </c:pt>
              </c:numCache>
            </c:numRef>
          </c:val>
          <c:extLst xmlns:c16r2="http://schemas.microsoft.com/office/drawing/2015/06/chart">
            <c:ext xmlns:c16="http://schemas.microsoft.com/office/drawing/2014/chart" uri="{C3380CC4-5D6E-409C-BE32-E72D297353CC}">
              <c16:uniqueId val="{00000004-A291-4119-A1F7-D5858EB50992}"/>
            </c:ext>
          </c:extLst>
        </c:ser>
        <c:dLbls>
          <c:showLegendKey val="0"/>
          <c:showVal val="1"/>
          <c:showCatName val="0"/>
          <c:showSerName val="0"/>
          <c:showPercent val="0"/>
          <c:showBubbleSize val="0"/>
        </c:dLbls>
        <c:gapWidth val="150"/>
        <c:overlap val="-25"/>
        <c:axId val="1634339680"/>
        <c:axId val="1634340224"/>
      </c:barChart>
      <c:catAx>
        <c:axId val="1634339680"/>
        <c:scaling>
          <c:orientation val="minMax"/>
        </c:scaling>
        <c:delete val="0"/>
        <c:axPos val="b"/>
        <c:numFmt formatCode="General" sourceLinked="0"/>
        <c:majorTickMark val="none"/>
        <c:minorTickMark val="none"/>
        <c:tickLblPos val="nextTo"/>
        <c:txPr>
          <a:bodyPr/>
          <a:lstStyle/>
          <a:p>
            <a:pPr>
              <a:defRPr sz="800"/>
            </a:pPr>
            <a:endParaRPr lang="es-EC"/>
          </a:p>
        </c:txPr>
        <c:crossAx val="1634340224"/>
        <c:crosses val="autoZero"/>
        <c:auto val="1"/>
        <c:lblAlgn val="ctr"/>
        <c:lblOffset val="100"/>
        <c:noMultiLvlLbl val="0"/>
      </c:catAx>
      <c:valAx>
        <c:axId val="1634340224"/>
        <c:scaling>
          <c:orientation val="minMax"/>
        </c:scaling>
        <c:delete val="1"/>
        <c:axPos val="l"/>
        <c:numFmt formatCode="_(* #,##0_);_(* \(#,##0\);_(* &quot;-&quot;??_);_(@_)" sourceLinked="1"/>
        <c:majorTickMark val="out"/>
        <c:minorTickMark val="none"/>
        <c:tickLblPos val="nextTo"/>
        <c:crossAx val="1634339680"/>
        <c:crosses val="autoZero"/>
        <c:crossBetween val="between"/>
      </c:valAx>
    </c:plotArea>
    <c:legend>
      <c:legendPos val="b"/>
      <c:layout>
        <c:manualLayout>
          <c:xMode val="edge"/>
          <c:yMode val="edge"/>
          <c:x val="0"/>
          <c:y val="0.83934369367864958"/>
          <c:w val="0.99736655801565399"/>
          <c:h val="0.14774497310256274"/>
        </c:manualLayout>
      </c:layout>
      <c:overlay val="0"/>
      <c:txPr>
        <a:bodyPr/>
        <a:lstStyle/>
        <a:p>
          <a:pPr>
            <a:defRPr sz="800"/>
          </a:pPr>
          <a:endParaRPr lang="es-EC"/>
        </a:p>
      </c:txPr>
    </c:legend>
    <c:plotVisOnly val="1"/>
    <c:dispBlanksAs val="gap"/>
    <c:showDLblsOverMax val="0"/>
  </c:chart>
  <c:spPr>
    <a:ln>
      <a:noFill/>
    </a:ln>
  </c:spPr>
  <c:txPr>
    <a:bodyPr/>
    <a:lstStyle/>
    <a:p>
      <a:pPr>
        <a:defRPr sz="1100" baseline="0">
          <a:solidFill>
            <a:srgbClr val="595959"/>
          </a:solidFill>
          <a:latin typeface="Century Gothic" panose="020B0502020202020204" pitchFamily="34" charset="0"/>
        </a:defRPr>
      </a:pPr>
      <a:endParaRPr lang="es-EC"/>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 Id="rId4" Type="http://schemas.openxmlformats.org/officeDocument/2006/relationships/image" Target="../media/image16.png"/></Relationships>
</file>

<file path=ppt/diagrams/_rels/data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 Id="rId4" Type="http://schemas.openxmlformats.org/officeDocument/2006/relationships/image" Target="../media/image25.png"/></Relationships>
</file>

<file path=ppt/diagrams/_rels/data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 Id="rId6" Type="http://schemas.openxmlformats.org/officeDocument/2006/relationships/image" Target="../media/image38.jpg"/><Relationship Id="rId5" Type="http://schemas.openxmlformats.org/officeDocument/2006/relationships/image" Target="../media/image37.png"/><Relationship Id="rId4" Type="http://schemas.openxmlformats.org/officeDocument/2006/relationships/image" Target="../media/image36.png"/></Relationships>
</file>

<file path=ppt/diagrams/_rels/data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9.png"/><Relationship Id="rId1" Type="http://schemas.openxmlformats.org/officeDocument/2006/relationships/image" Target="../media/image3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1CCDFB-48E8-4F5F-9073-D869F7ADADF8}" type="doc">
      <dgm:prSet loTypeId="urn:microsoft.com/office/officeart/2008/layout/AccentedPicture" loCatId="picture" qsTypeId="urn:microsoft.com/office/officeart/2005/8/quickstyle/simple1" qsCatId="simple" csTypeId="urn:microsoft.com/office/officeart/2005/8/colors/accent1_2" csCatId="accent1" phldr="1"/>
      <dgm:spPr/>
      <dgm:t>
        <a:bodyPr/>
        <a:lstStyle/>
        <a:p>
          <a:endParaRPr lang="es-EC"/>
        </a:p>
      </dgm:t>
    </dgm:pt>
    <dgm:pt modelId="{3C971F87-EAD6-42A8-8EF3-084FA42B43C9}">
      <dgm:prSet custT="1"/>
      <dgm:spPr>
        <a:noFill/>
        <a:ln>
          <a:solidFill>
            <a:srgbClr val="0078AF"/>
          </a:solidFill>
        </a:ln>
      </dgm:spPr>
      <dgm:t>
        <a:bodyPr/>
        <a:lstStyle/>
        <a:p>
          <a:pPr algn="just" rtl="0"/>
          <a:r>
            <a:rPr lang="es-EC" sz="1500" dirty="0">
              <a:solidFill>
                <a:srgbClr val="787894"/>
              </a:solidFill>
            </a:rPr>
            <a:t>Las Cuentas Satélite de Salud (CSS) son elaboradas desde el año 2003 como instrumento para el análisis sectorial y la formulación de políticas públicas en el sector de la salud.</a:t>
          </a:r>
        </a:p>
      </dgm:t>
    </dgm:pt>
    <dgm:pt modelId="{72E7E878-8BA0-48D4-BDBB-BE40E02B4E54}" type="parTrans" cxnId="{6C6F7311-54F5-4BAA-84CD-BB0435F880CF}">
      <dgm:prSet/>
      <dgm:spPr/>
      <dgm:t>
        <a:bodyPr/>
        <a:lstStyle/>
        <a:p>
          <a:pPr algn="just"/>
          <a:endParaRPr lang="es-EC" sz="1500">
            <a:solidFill>
              <a:srgbClr val="646482"/>
            </a:solidFill>
          </a:endParaRPr>
        </a:p>
      </dgm:t>
    </dgm:pt>
    <dgm:pt modelId="{3D586D48-4E8A-4D9E-8EC7-B50DCE30B98A}" type="sibTrans" cxnId="{6C6F7311-54F5-4BAA-84CD-BB0435F880CF}">
      <dgm:prSet/>
      <dgm:spPr>
        <a:solidFill>
          <a:schemeClr val="accent1">
            <a:lumMod val="20000"/>
            <a:lumOff val="80000"/>
            <a:alpha val="90000"/>
          </a:schemeClr>
        </a:solidFill>
        <a:ln>
          <a:solidFill>
            <a:srgbClr val="0078AF">
              <a:alpha val="90000"/>
            </a:srgbClr>
          </a:solidFill>
        </a:ln>
      </dgm:spPr>
      <dgm:t>
        <a:bodyPr/>
        <a:lstStyle/>
        <a:p>
          <a:pPr algn="just"/>
          <a:endParaRPr lang="es-EC" sz="1500">
            <a:solidFill>
              <a:srgbClr val="646482"/>
            </a:solidFill>
          </a:endParaRPr>
        </a:p>
      </dgm:t>
    </dgm:pt>
    <dgm:pt modelId="{CD3E74A5-4AF0-4625-87A3-CF3BD32890F5}">
      <dgm:prSet custT="1"/>
      <dgm:spPr>
        <a:noFill/>
        <a:ln cap="rnd">
          <a:solidFill>
            <a:srgbClr val="0078AF"/>
          </a:solidFill>
          <a:prstDash val="dash"/>
        </a:ln>
      </dgm:spPr>
      <dgm:t>
        <a:bodyPr/>
        <a:lstStyle/>
        <a:p>
          <a:pPr algn="just" rtl="0"/>
          <a:r>
            <a:rPr lang="es-EC" sz="1500" dirty="0">
              <a:solidFill>
                <a:srgbClr val="787894"/>
              </a:solidFill>
            </a:rPr>
            <a:t>Las CSS sistematiza una gama de información proveniente de registros administrativos del MSP, IESS, MEF, INEC, SRI, Banco Central del Ecuador (BCE), entre otros. </a:t>
          </a:r>
        </a:p>
      </dgm:t>
    </dgm:pt>
    <dgm:pt modelId="{A08A4E2D-1B05-40C6-96AB-0088D4421C2B}" type="parTrans" cxnId="{CF4A86DC-5DD7-45D9-805B-49054A9674D5}">
      <dgm:prSet/>
      <dgm:spPr/>
      <dgm:t>
        <a:bodyPr/>
        <a:lstStyle/>
        <a:p>
          <a:pPr algn="just"/>
          <a:endParaRPr lang="es-EC" sz="1500">
            <a:solidFill>
              <a:srgbClr val="646482"/>
            </a:solidFill>
          </a:endParaRPr>
        </a:p>
      </dgm:t>
    </dgm:pt>
    <dgm:pt modelId="{C6D422D8-2152-4442-9F2F-DFBE3EBF8ABA}" type="sibTrans" cxnId="{CF4A86DC-5DD7-45D9-805B-49054A9674D5}">
      <dgm:prSet/>
      <dgm:spPr>
        <a:solidFill>
          <a:srgbClr val="FFBEAA">
            <a:alpha val="90000"/>
          </a:srgbClr>
        </a:solidFill>
        <a:ln>
          <a:solidFill>
            <a:srgbClr val="FFBEAA">
              <a:alpha val="90000"/>
            </a:srgbClr>
          </a:solidFill>
        </a:ln>
      </dgm:spPr>
      <dgm:t>
        <a:bodyPr/>
        <a:lstStyle/>
        <a:p>
          <a:pPr algn="just"/>
          <a:endParaRPr lang="es-EC" sz="1500">
            <a:solidFill>
              <a:srgbClr val="646482"/>
            </a:solidFill>
          </a:endParaRPr>
        </a:p>
      </dgm:t>
    </dgm:pt>
    <dgm:pt modelId="{010B842A-75B8-4589-8D13-B4285745641E}">
      <dgm:prSet custT="1"/>
      <dgm:spPr>
        <a:noFill/>
        <a:ln>
          <a:solidFill>
            <a:srgbClr val="0078AF"/>
          </a:solidFill>
          <a:prstDash val="dash"/>
        </a:ln>
      </dgm:spPr>
      <dgm:t>
        <a:bodyPr/>
        <a:lstStyle/>
        <a:p>
          <a:pPr algn="just" rtl="0"/>
          <a:r>
            <a:rPr lang="es-EC" sz="1500" dirty="0">
              <a:solidFill>
                <a:srgbClr val="787894"/>
              </a:solidFill>
            </a:rPr>
            <a:t>En la línea de trabajos similares como las Cuentas Satélite de Educación y Trabajo No Remunerado, este proceso se ha fortalecido por la colaboración técnica del Ministerio de Salud Pública como entidad rectora del Sistema Nacional de Salud (SNS).</a:t>
          </a:r>
        </a:p>
      </dgm:t>
    </dgm:pt>
    <dgm:pt modelId="{3288B2FC-2B49-45E5-99AD-B11904B289B8}" type="parTrans" cxnId="{82CC1EB6-B4A5-4B45-8E06-5FF42DFA45EE}">
      <dgm:prSet/>
      <dgm:spPr/>
      <dgm:t>
        <a:bodyPr/>
        <a:lstStyle/>
        <a:p>
          <a:pPr algn="just"/>
          <a:endParaRPr lang="es-EC" sz="1500">
            <a:solidFill>
              <a:srgbClr val="646482"/>
            </a:solidFill>
          </a:endParaRPr>
        </a:p>
      </dgm:t>
    </dgm:pt>
    <dgm:pt modelId="{A1C4AE31-063C-4FBF-BFA1-9C7A632BC978}" type="sibTrans" cxnId="{82CC1EB6-B4A5-4B45-8E06-5FF42DFA45EE}">
      <dgm:prSet/>
      <dgm:spPr/>
      <dgm:t>
        <a:bodyPr/>
        <a:lstStyle/>
        <a:p>
          <a:pPr algn="just"/>
          <a:endParaRPr lang="es-EC" sz="1500">
            <a:solidFill>
              <a:srgbClr val="646482"/>
            </a:solidFill>
          </a:endParaRPr>
        </a:p>
      </dgm:t>
    </dgm:pt>
    <dgm:pt modelId="{69CDDA70-3E7B-4F36-88F8-E6714FDB569A}">
      <dgm:prSet custT="1"/>
      <dgm:spPr>
        <a:noFill/>
        <a:ln>
          <a:solidFill>
            <a:srgbClr val="0078AF"/>
          </a:solidFill>
          <a:prstDash val="dash"/>
        </a:ln>
      </dgm:spPr>
      <dgm:t>
        <a:bodyPr/>
        <a:lstStyle/>
        <a:p>
          <a:pPr algn="just" rtl="0"/>
          <a:r>
            <a:rPr lang="es-EC" sz="1500" dirty="0">
              <a:solidFill>
                <a:srgbClr val="787894"/>
              </a:solidFill>
            </a:rPr>
            <a:t>Su metodología se basa en el Sistema de Cuentas Nacionales 2008 y cuenta con el aval metodológico del BCE. </a:t>
          </a:r>
        </a:p>
      </dgm:t>
    </dgm:pt>
    <dgm:pt modelId="{94E153ED-3B2A-4DC5-81B2-36A4CD211F5F}" type="parTrans" cxnId="{7D704FEF-74C7-417D-A0F1-F542BE2324B5}">
      <dgm:prSet/>
      <dgm:spPr/>
      <dgm:t>
        <a:bodyPr/>
        <a:lstStyle/>
        <a:p>
          <a:endParaRPr lang="es-EC"/>
        </a:p>
      </dgm:t>
    </dgm:pt>
    <dgm:pt modelId="{85F2968E-6E10-43D0-A681-15855CFF7D15}" type="sibTrans" cxnId="{7D704FEF-74C7-417D-A0F1-F542BE2324B5}">
      <dgm:prSet/>
      <dgm:spPr>
        <a:solidFill>
          <a:srgbClr val="FFBEAA">
            <a:alpha val="90000"/>
          </a:srgbClr>
        </a:solidFill>
        <a:ln>
          <a:solidFill>
            <a:srgbClr val="FFBEAA">
              <a:alpha val="90000"/>
            </a:srgbClr>
          </a:solidFill>
        </a:ln>
      </dgm:spPr>
      <dgm:t>
        <a:bodyPr/>
        <a:lstStyle/>
        <a:p>
          <a:endParaRPr lang="es-EC"/>
        </a:p>
      </dgm:t>
    </dgm:pt>
    <dgm:pt modelId="{B4AB0AEB-D298-43C7-97B6-5B780079C650}">
      <dgm:prSet custT="1"/>
      <dgm:spPr>
        <a:noFill/>
        <a:ln>
          <a:solidFill>
            <a:srgbClr val="0078AF"/>
          </a:solidFill>
          <a:prstDash val="dash"/>
        </a:ln>
      </dgm:spPr>
      <dgm:t>
        <a:bodyPr/>
        <a:lstStyle/>
        <a:p>
          <a:pPr algn="just" rtl="0"/>
          <a:r>
            <a:rPr lang="es-ES" sz="1500" dirty="0">
              <a:solidFill>
                <a:srgbClr val="787894"/>
              </a:solidFill>
            </a:rPr>
            <a:t>La presente edición de las CSS incorpora mejoras metodológicas como la desagregación por niveles de atención del SNS, la generación de resultados que muestren el efecto por la pandemia de COVID-19, entre otros.</a:t>
          </a:r>
          <a:endParaRPr lang="es-EC" sz="1500" dirty="0">
            <a:solidFill>
              <a:srgbClr val="787894"/>
            </a:solidFill>
          </a:endParaRPr>
        </a:p>
      </dgm:t>
    </dgm:pt>
    <dgm:pt modelId="{C0E2CAD6-7F13-484D-A76C-3505C4B9456F}" type="parTrans" cxnId="{379D0760-36DE-42B3-9100-87408C18B783}">
      <dgm:prSet/>
      <dgm:spPr/>
      <dgm:t>
        <a:bodyPr/>
        <a:lstStyle/>
        <a:p>
          <a:endParaRPr lang="es-EC"/>
        </a:p>
      </dgm:t>
    </dgm:pt>
    <dgm:pt modelId="{DBCC3E9F-02AB-4312-B791-5D5EAA36E010}" type="sibTrans" cxnId="{379D0760-36DE-42B3-9100-87408C18B783}">
      <dgm:prSet/>
      <dgm:spPr/>
      <dgm:t>
        <a:bodyPr/>
        <a:lstStyle/>
        <a:p>
          <a:endParaRPr lang="es-EC"/>
        </a:p>
      </dgm:t>
    </dgm:pt>
    <dgm:pt modelId="{FF7CFEB7-A860-45FB-9885-912EE4F301B8}" type="pres">
      <dgm:prSet presAssocID="{BC1CCDFB-48E8-4F5F-9073-D869F7ADADF8}" presName="Name0" presStyleCnt="0">
        <dgm:presLayoutVars>
          <dgm:dir/>
        </dgm:presLayoutVars>
      </dgm:prSet>
      <dgm:spPr/>
      <dgm:t>
        <a:bodyPr/>
        <a:lstStyle/>
        <a:p>
          <a:endParaRPr lang="es-ES"/>
        </a:p>
      </dgm:t>
    </dgm:pt>
    <dgm:pt modelId="{D721EFA8-2A6A-487F-BA1A-D471EDEC36A4}" type="pres">
      <dgm:prSet presAssocID="{3D586D48-4E8A-4D9E-8EC7-B50DCE30B98A}" presName="picture_1" presStyleLbl="bgImgPlace1" presStyleIdx="0" presStyleCnt="1" custScaleX="65676" custScaleY="100844" custLinFactNeighborX="-3470" custLinFactNeighborY="756"/>
      <dgm:spPr/>
      <dgm:t>
        <a:bodyPr/>
        <a:lstStyle/>
        <a:p>
          <a:endParaRPr lang="es-ES"/>
        </a:p>
      </dgm:t>
    </dgm:pt>
    <dgm:pt modelId="{BF88A67D-C30B-4D72-8D8E-B2DDE7365AC8}" type="pres">
      <dgm:prSet presAssocID="{3C971F87-EAD6-42A8-8EF3-084FA42B43C9}" presName="text_1" presStyleLbl="node1" presStyleIdx="0" presStyleCnt="0" custScaleX="68342" custScaleY="66919" custLinFactNeighborX="5887" custLinFactNeighborY="5820">
        <dgm:presLayoutVars>
          <dgm:bulletEnabled val="1"/>
        </dgm:presLayoutVars>
      </dgm:prSet>
      <dgm:spPr/>
      <dgm:t>
        <a:bodyPr/>
        <a:lstStyle/>
        <a:p>
          <a:endParaRPr lang="es-ES"/>
        </a:p>
      </dgm:t>
    </dgm:pt>
    <dgm:pt modelId="{5A0EF8A6-A76C-4CE0-940C-D1D189467AF2}" type="pres">
      <dgm:prSet presAssocID="{BC1CCDFB-48E8-4F5F-9073-D869F7ADADF8}" presName="linV" presStyleCnt="0"/>
      <dgm:spPr/>
    </dgm:pt>
    <dgm:pt modelId="{D8A6C469-E621-4604-9532-A47013795716}" type="pres">
      <dgm:prSet presAssocID="{CD3E74A5-4AF0-4625-87A3-CF3BD32890F5}" presName="pair" presStyleCnt="0"/>
      <dgm:spPr/>
    </dgm:pt>
    <dgm:pt modelId="{D61D265A-D72A-4987-B4DF-B5692F14955F}" type="pres">
      <dgm:prSet presAssocID="{CD3E74A5-4AF0-4625-87A3-CF3BD32890F5}" presName="spaceH" presStyleLbl="node1" presStyleIdx="0" presStyleCnt="0"/>
      <dgm:spPr/>
    </dgm:pt>
    <dgm:pt modelId="{9592C5F8-7105-44CF-95CD-A91667A59176}" type="pres">
      <dgm:prSet presAssocID="{CD3E74A5-4AF0-4625-87A3-CF3BD32890F5}" presName="desPictures" presStyleLbl="alignImgPlace1" presStyleIdx="0" presStyleCnt="4" custLinFactNeighborX="-25049" custLinFactNeighborY="20578"/>
      <dgm:spPr>
        <a:blipFill dpi="0" rotWithShape="1">
          <a:blip xmlns:r="http://schemas.openxmlformats.org/officeDocument/2006/relationships" r:embed="rId1"/>
          <a:srcRect/>
          <a:stretch>
            <a:fillRect l="16017" t="12433" r="18620" b="17734"/>
          </a:stretch>
        </a:blipFill>
        <a:ln>
          <a:noFill/>
        </a:ln>
      </dgm:spPr>
    </dgm:pt>
    <dgm:pt modelId="{DDB5DC25-48EE-479A-87C9-F360C0FE6DF8}" type="pres">
      <dgm:prSet presAssocID="{CD3E74A5-4AF0-4625-87A3-CF3BD32890F5}" presName="desTextWrapper" presStyleCnt="0"/>
      <dgm:spPr/>
    </dgm:pt>
    <dgm:pt modelId="{5146D585-879C-4B72-B977-A4562E62C223}" type="pres">
      <dgm:prSet presAssocID="{CD3E74A5-4AF0-4625-87A3-CF3BD32890F5}" presName="desText" presStyleLbl="revTx" presStyleIdx="0" presStyleCnt="4" custScaleX="121162" custScaleY="94065" custLinFactNeighborX="13" custLinFactNeighborY="8356">
        <dgm:presLayoutVars>
          <dgm:bulletEnabled val="1"/>
        </dgm:presLayoutVars>
      </dgm:prSet>
      <dgm:spPr>
        <a:prstGeom prst="round2DiagRect">
          <a:avLst/>
        </a:prstGeom>
      </dgm:spPr>
      <dgm:t>
        <a:bodyPr/>
        <a:lstStyle/>
        <a:p>
          <a:endParaRPr lang="es-ES"/>
        </a:p>
      </dgm:t>
    </dgm:pt>
    <dgm:pt modelId="{C401E401-EB52-4BCE-9C61-26807D367A9A}" type="pres">
      <dgm:prSet presAssocID="{C6D422D8-2152-4442-9F2F-DFBE3EBF8ABA}" presName="spaceV" presStyleCnt="0"/>
      <dgm:spPr/>
    </dgm:pt>
    <dgm:pt modelId="{A5BE48BB-6DC2-4DF6-AF97-90EDF3A0396B}" type="pres">
      <dgm:prSet presAssocID="{69CDDA70-3E7B-4F36-88F8-E6714FDB569A}" presName="pair" presStyleCnt="0"/>
      <dgm:spPr/>
    </dgm:pt>
    <dgm:pt modelId="{438BDD08-0B51-4547-9FD5-A532F118E546}" type="pres">
      <dgm:prSet presAssocID="{69CDDA70-3E7B-4F36-88F8-E6714FDB569A}" presName="spaceH" presStyleLbl="node1" presStyleIdx="0" presStyleCnt="0"/>
      <dgm:spPr/>
    </dgm:pt>
    <dgm:pt modelId="{E409AE09-59FE-40E2-945E-4254B3896083}" type="pres">
      <dgm:prSet presAssocID="{69CDDA70-3E7B-4F36-88F8-E6714FDB569A}" presName="desPictures" presStyleLbl="alignImgPlace1" presStyleIdx="1" presStyleCnt="4" custLinFactNeighborX="-25049" custLinFactNeighborY="1541"/>
      <dgm:spPr>
        <a:blipFill dpi="0" rotWithShape="1">
          <a:blip xmlns:r="http://schemas.openxmlformats.org/officeDocument/2006/relationships" r:embed="rId2"/>
          <a:srcRect/>
          <a:stretch>
            <a:fillRect l="17335" t="19966" r="12803" b="12804"/>
          </a:stretch>
        </a:blipFill>
        <a:ln>
          <a:noFill/>
        </a:ln>
      </dgm:spPr>
    </dgm:pt>
    <dgm:pt modelId="{D4764504-3EA0-430E-963A-572C3CA03AF4}" type="pres">
      <dgm:prSet presAssocID="{69CDDA70-3E7B-4F36-88F8-E6714FDB569A}" presName="desTextWrapper" presStyleCnt="0"/>
      <dgm:spPr/>
    </dgm:pt>
    <dgm:pt modelId="{C63838F0-444A-4E6E-9A25-A151AE0ECA26}" type="pres">
      <dgm:prSet presAssocID="{69CDDA70-3E7B-4F36-88F8-E6714FDB569A}" presName="desText" presStyleLbl="revTx" presStyleIdx="1" presStyleCnt="4" custScaleX="121162" custScaleY="94065" custLinFactNeighborX="48" custLinFactNeighborY="2709">
        <dgm:presLayoutVars>
          <dgm:bulletEnabled val="1"/>
        </dgm:presLayoutVars>
      </dgm:prSet>
      <dgm:spPr>
        <a:prstGeom prst="round2DiagRect">
          <a:avLst/>
        </a:prstGeom>
      </dgm:spPr>
      <dgm:t>
        <a:bodyPr/>
        <a:lstStyle/>
        <a:p>
          <a:endParaRPr lang="es-ES"/>
        </a:p>
      </dgm:t>
    </dgm:pt>
    <dgm:pt modelId="{2FA406AF-75F7-4495-86E7-C08DD9E33629}" type="pres">
      <dgm:prSet presAssocID="{85F2968E-6E10-43D0-A681-15855CFF7D15}" presName="spaceV" presStyleCnt="0"/>
      <dgm:spPr/>
    </dgm:pt>
    <dgm:pt modelId="{8B900FD7-46FB-4E1C-947F-2CAD979F2283}" type="pres">
      <dgm:prSet presAssocID="{010B842A-75B8-4589-8D13-B4285745641E}" presName="pair" presStyleCnt="0"/>
      <dgm:spPr/>
    </dgm:pt>
    <dgm:pt modelId="{F1A76753-C39A-4597-983F-F651AD74C994}" type="pres">
      <dgm:prSet presAssocID="{010B842A-75B8-4589-8D13-B4285745641E}" presName="spaceH" presStyleLbl="node1" presStyleIdx="0" presStyleCnt="0"/>
      <dgm:spPr/>
    </dgm:pt>
    <dgm:pt modelId="{6C355595-D101-4F6A-9C3D-562DAB104F22}" type="pres">
      <dgm:prSet presAssocID="{010B842A-75B8-4589-8D13-B4285745641E}" presName="desPictures" presStyleLbl="alignImgPlace1" presStyleIdx="2" presStyleCnt="4" custLinFactNeighborX="-25049" custLinFactNeighborY="-3593"/>
      <dgm:spPr>
        <a:blipFill dpi="0" rotWithShape="1">
          <a:blip xmlns:r="http://schemas.openxmlformats.org/officeDocument/2006/relationships" r:embed="rId3"/>
          <a:srcRect/>
          <a:stretch>
            <a:fillRect l="15007" t="18807" r="16295" b="19785"/>
          </a:stretch>
        </a:blipFill>
        <a:ln>
          <a:noFill/>
        </a:ln>
      </dgm:spPr>
    </dgm:pt>
    <dgm:pt modelId="{6AB5A107-7714-433B-98CE-01B0B33B7EFD}" type="pres">
      <dgm:prSet presAssocID="{010B842A-75B8-4589-8D13-B4285745641E}" presName="desTextWrapper" presStyleCnt="0"/>
      <dgm:spPr/>
    </dgm:pt>
    <dgm:pt modelId="{4E42AF7C-CD9D-4671-B955-C7968C705AC3}" type="pres">
      <dgm:prSet presAssocID="{010B842A-75B8-4589-8D13-B4285745641E}" presName="desText" presStyleLbl="revTx" presStyleIdx="2" presStyleCnt="4" custScaleX="121162" custScaleY="94065" custLinFactNeighborX="48" custLinFactNeighborY="-5289">
        <dgm:presLayoutVars>
          <dgm:bulletEnabled val="1"/>
        </dgm:presLayoutVars>
      </dgm:prSet>
      <dgm:spPr>
        <a:prstGeom prst="round2DiagRect">
          <a:avLst/>
        </a:prstGeom>
      </dgm:spPr>
      <dgm:t>
        <a:bodyPr/>
        <a:lstStyle/>
        <a:p>
          <a:endParaRPr lang="es-ES"/>
        </a:p>
      </dgm:t>
    </dgm:pt>
    <dgm:pt modelId="{9EB79ACE-9E34-4CDF-909E-C58AF9A59DC0}" type="pres">
      <dgm:prSet presAssocID="{A1C4AE31-063C-4FBF-BFA1-9C7A632BC978}" presName="spaceV" presStyleCnt="0"/>
      <dgm:spPr/>
    </dgm:pt>
    <dgm:pt modelId="{2605A79A-DFDC-4290-8F30-2EF259A14B0A}" type="pres">
      <dgm:prSet presAssocID="{B4AB0AEB-D298-43C7-97B6-5B780079C650}" presName="pair" presStyleCnt="0"/>
      <dgm:spPr/>
    </dgm:pt>
    <dgm:pt modelId="{0D9140F4-9FE8-4002-888E-F8CDF1200139}" type="pres">
      <dgm:prSet presAssocID="{B4AB0AEB-D298-43C7-97B6-5B780079C650}" presName="spaceH" presStyleLbl="node1" presStyleIdx="0" presStyleCnt="0"/>
      <dgm:spPr/>
    </dgm:pt>
    <dgm:pt modelId="{52026C40-B6F7-46DF-8739-AB827ABCD0B0}" type="pres">
      <dgm:prSet presAssocID="{B4AB0AEB-D298-43C7-97B6-5B780079C650}" presName="desPictures" presStyleLbl="alignImgPlace1" presStyleIdx="3" presStyleCnt="4" custScaleX="90138" custScaleY="100007" custLinFactNeighborX="-25049" custLinFactNeighborY="-8478"/>
      <dgm:spPr>
        <a:prstGeom prst="roundRect">
          <a:avLst/>
        </a:prstGeom>
        <a:blipFill dpi="0" rotWithShape="1">
          <a:blip xmlns:r="http://schemas.openxmlformats.org/officeDocument/2006/relationships" r:embed="rId4"/>
          <a:srcRect/>
          <a:stretch>
            <a:fillRect l="17389" t="13889" r="12833" b="20693"/>
          </a:stretch>
        </a:blipFill>
      </dgm:spPr>
    </dgm:pt>
    <dgm:pt modelId="{1F41ECAC-3E41-4E91-9697-27A0F1876944}" type="pres">
      <dgm:prSet presAssocID="{B4AB0AEB-D298-43C7-97B6-5B780079C650}" presName="desTextWrapper" presStyleCnt="0"/>
      <dgm:spPr/>
    </dgm:pt>
    <dgm:pt modelId="{ECD44EE8-C11A-4CC6-B0B7-2EB911E94243}" type="pres">
      <dgm:prSet presAssocID="{B4AB0AEB-D298-43C7-97B6-5B780079C650}" presName="desText" presStyleLbl="revTx" presStyleIdx="3" presStyleCnt="4" custScaleX="121162" custScaleY="94065" custLinFactNeighborX="48" custLinFactNeighborY="-10770">
        <dgm:presLayoutVars>
          <dgm:bulletEnabled val="1"/>
        </dgm:presLayoutVars>
      </dgm:prSet>
      <dgm:spPr>
        <a:prstGeom prst="round2DiagRect">
          <a:avLst/>
        </a:prstGeom>
      </dgm:spPr>
      <dgm:t>
        <a:bodyPr/>
        <a:lstStyle/>
        <a:p>
          <a:endParaRPr lang="es-ES"/>
        </a:p>
      </dgm:t>
    </dgm:pt>
    <dgm:pt modelId="{32B6E945-DFE3-493A-9BDC-4D61220D2ACA}" type="pres">
      <dgm:prSet presAssocID="{BC1CCDFB-48E8-4F5F-9073-D869F7ADADF8}" presName="maxNode" presStyleCnt="0"/>
      <dgm:spPr/>
    </dgm:pt>
    <dgm:pt modelId="{00BADD1D-654A-4E15-8C1D-445B49241968}" type="pres">
      <dgm:prSet presAssocID="{BC1CCDFB-48E8-4F5F-9073-D869F7ADADF8}" presName="Name33" presStyleCnt="0"/>
      <dgm:spPr/>
    </dgm:pt>
  </dgm:ptLst>
  <dgm:cxnLst>
    <dgm:cxn modelId="{BBF6C7DE-2382-4240-86C0-9B432F7289EF}" type="presOf" srcId="{3D586D48-4E8A-4D9E-8EC7-B50DCE30B98A}" destId="{D721EFA8-2A6A-487F-BA1A-D471EDEC36A4}" srcOrd="0" destOrd="0" presId="urn:microsoft.com/office/officeart/2008/layout/AccentedPicture"/>
    <dgm:cxn modelId="{7D704FEF-74C7-417D-A0F1-F542BE2324B5}" srcId="{BC1CCDFB-48E8-4F5F-9073-D869F7ADADF8}" destId="{69CDDA70-3E7B-4F36-88F8-E6714FDB569A}" srcOrd="2" destOrd="0" parTransId="{94E153ED-3B2A-4DC5-81B2-36A4CD211F5F}" sibTransId="{85F2968E-6E10-43D0-A681-15855CFF7D15}"/>
    <dgm:cxn modelId="{3EF4D34C-0E7B-421F-849A-30D9C92E49F6}" type="presOf" srcId="{3C971F87-EAD6-42A8-8EF3-084FA42B43C9}" destId="{BF88A67D-C30B-4D72-8D8E-B2DDE7365AC8}" srcOrd="0" destOrd="0" presId="urn:microsoft.com/office/officeart/2008/layout/AccentedPicture"/>
    <dgm:cxn modelId="{FF3E0B66-584F-489D-AD0E-5A7CF0FD373C}" type="presOf" srcId="{B4AB0AEB-D298-43C7-97B6-5B780079C650}" destId="{ECD44EE8-C11A-4CC6-B0B7-2EB911E94243}" srcOrd="0" destOrd="0" presId="urn:microsoft.com/office/officeart/2008/layout/AccentedPicture"/>
    <dgm:cxn modelId="{E7888D2F-A4D4-47D3-B39F-72CBEC3DB68D}" type="presOf" srcId="{BC1CCDFB-48E8-4F5F-9073-D869F7ADADF8}" destId="{FF7CFEB7-A860-45FB-9885-912EE4F301B8}" srcOrd="0" destOrd="0" presId="urn:microsoft.com/office/officeart/2008/layout/AccentedPicture"/>
    <dgm:cxn modelId="{B8FAF443-2D99-4529-9642-5FBAF4567FCB}" type="presOf" srcId="{010B842A-75B8-4589-8D13-B4285745641E}" destId="{4E42AF7C-CD9D-4671-B955-C7968C705AC3}" srcOrd="0" destOrd="0" presId="urn:microsoft.com/office/officeart/2008/layout/AccentedPicture"/>
    <dgm:cxn modelId="{CF4A86DC-5DD7-45D9-805B-49054A9674D5}" srcId="{BC1CCDFB-48E8-4F5F-9073-D869F7ADADF8}" destId="{CD3E74A5-4AF0-4625-87A3-CF3BD32890F5}" srcOrd="1" destOrd="0" parTransId="{A08A4E2D-1B05-40C6-96AB-0088D4421C2B}" sibTransId="{C6D422D8-2152-4442-9F2F-DFBE3EBF8ABA}"/>
    <dgm:cxn modelId="{379D0760-36DE-42B3-9100-87408C18B783}" srcId="{BC1CCDFB-48E8-4F5F-9073-D869F7ADADF8}" destId="{B4AB0AEB-D298-43C7-97B6-5B780079C650}" srcOrd="4" destOrd="0" parTransId="{C0E2CAD6-7F13-484D-A76C-3505C4B9456F}" sibTransId="{DBCC3E9F-02AB-4312-B791-5D5EAA36E010}"/>
    <dgm:cxn modelId="{6C6F7311-54F5-4BAA-84CD-BB0435F880CF}" srcId="{BC1CCDFB-48E8-4F5F-9073-D869F7ADADF8}" destId="{3C971F87-EAD6-42A8-8EF3-084FA42B43C9}" srcOrd="0" destOrd="0" parTransId="{72E7E878-8BA0-48D4-BDBB-BE40E02B4E54}" sibTransId="{3D586D48-4E8A-4D9E-8EC7-B50DCE30B98A}"/>
    <dgm:cxn modelId="{FF898006-0FB9-41AD-A72F-66AE76653B42}" type="presOf" srcId="{CD3E74A5-4AF0-4625-87A3-CF3BD32890F5}" destId="{5146D585-879C-4B72-B977-A4562E62C223}" srcOrd="0" destOrd="0" presId="urn:microsoft.com/office/officeart/2008/layout/AccentedPicture"/>
    <dgm:cxn modelId="{82CC1EB6-B4A5-4B45-8E06-5FF42DFA45EE}" srcId="{BC1CCDFB-48E8-4F5F-9073-D869F7ADADF8}" destId="{010B842A-75B8-4589-8D13-B4285745641E}" srcOrd="3" destOrd="0" parTransId="{3288B2FC-2B49-45E5-99AD-B11904B289B8}" sibTransId="{A1C4AE31-063C-4FBF-BFA1-9C7A632BC978}"/>
    <dgm:cxn modelId="{D6BB4D1E-9211-4877-A78E-051BF6E3AD03}" type="presOf" srcId="{69CDDA70-3E7B-4F36-88F8-E6714FDB569A}" destId="{C63838F0-444A-4E6E-9A25-A151AE0ECA26}" srcOrd="0" destOrd="0" presId="urn:microsoft.com/office/officeart/2008/layout/AccentedPicture"/>
    <dgm:cxn modelId="{CF2D414E-39F0-48B3-81DE-7840C48BC536}" type="presParOf" srcId="{FF7CFEB7-A860-45FB-9885-912EE4F301B8}" destId="{D721EFA8-2A6A-487F-BA1A-D471EDEC36A4}" srcOrd="0" destOrd="0" presId="urn:microsoft.com/office/officeart/2008/layout/AccentedPicture"/>
    <dgm:cxn modelId="{782BCFD4-CF98-4E4F-9DEC-E8F105B5767E}" type="presParOf" srcId="{FF7CFEB7-A860-45FB-9885-912EE4F301B8}" destId="{BF88A67D-C30B-4D72-8D8E-B2DDE7365AC8}" srcOrd="1" destOrd="0" presId="urn:microsoft.com/office/officeart/2008/layout/AccentedPicture"/>
    <dgm:cxn modelId="{B12F6CB4-61CA-4F98-AE42-6AA590EE5CFE}" type="presParOf" srcId="{FF7CFEB7-A860-45FB-9885-912EE4F301B8}" destId="{5A0EF8A6-A76C-4CE0-940C-D1D189467AF2}" srcOrd="2" destOrd="0" presId="urn:microsoft.com/office/officeart/2008/layout/AccentedPicture"/>
    <dgm:cxn modelId="{FF0250B3-61A2-4F5F-96C8-953255EFD2E8}" type="presParOf" srcId="{5A0EF8A6-A76C-4CE0-940C-D1D189467AF2}" destId="{D8A6C469-E621-4604-9532-A47013795716}" srcOrd="0" destOrd="0" presId="urn:microsoft.com/office/officeart/2008/layout/AccentedPicture"/>
    <dgm:cxn modelId="{C5324E0A-B670-40BA-9518-437661CD7806}" type="presParOf" srcId="{D8A6C469-E621-4604-9532-A47013795716}" destId="{D61D265A-D72A-4987-B4DF-B5692F14955F}" srcOrd="0" destOrd="0" presId="urn:microsoft.com/office/officeart/2008/layout/AccentedPicture"/>
    <dgm:cxn modelId="{0F74060F-46CF-4526-92F4-9836FAEDD511}" type="presParOf" srcId="{D8A6C469-E621-4604-9532-A47013795716}" destId="{9592C5F8-7105-44CF-95CD-A91667A59176}" srcOrd="1" destOrd="0" presId="urn:microsoft.com/office/officeart/2008/layout/AccentedPicture"/>
    <dgm:cxn modelId="{E6716F38-5458-40FD-85D6-95E6F4F3931A}" type="presParOf" srcId="{D8A6C469-E621-4604-9532-A47013795716}" destId="{DDB5DC25-48EE-479A-87C9-F360C0FE6DF8}" srcOrd="2" destOrd="0" presId="urn:microsoft.com/office/officeart/2008/layout/AccentedPicture"/>
    <dgm:cxn modelId="{3B0EBC3A-0494-4E9E-B811-94D07508F225}" type="presParOf" srcId="{DDB5DC25-48EE-479A-87C9-F360C0FE6DF8}" destId="{5146D585-879C-4B72-B977-A4562E62C223}" srcOrd="0" destOrd="0" presId="urn:microsoft.com/office/officeart/2008/layout/AccentedPicture"/>
    <dgm:cxn modelId="{02FF811A-9F95-49D5-B74B-31F2B8FD188D}" type="presParOf" srcId="{5A0EF8A6-A76C-4CE0-940C-D1D189467AF2}" destId="{C401E401-EB52-4BCE-9C61-26807D367A9A}" srcOrd="1" destOrd="0" presId="urn:microsoft.com/office/officeart/2008/layout/AccentedPicture"/>
    <dgm:cxn modelId="{FACEAB8B-BE63-48F6-83F9-102AE8A7655E}" type="presParOf" srcId="{5A0EF8A6-A76C-4CE0-940C-D1D189467AF2}" destId="{A5BE48BB-6DC2-4DF6-AF97-90EDF3A0396B}" srcOrd="2" destOrd="0" presId="urn:microsoft.com/office/officeart/2008/layout/AccentedPicture"/>
    <dgm:cxn modelId="{8490EE35-E29F-4380-89EB-6563022A66F9}" type="presParOf" srcId="{A5BE48BB-6DC2-4DF6-AF97-90EDF3A0396B}" destId="{438BDD08-0B51-4547-9FD5-A532F118E546}" srcOrd="0" destOrd="0" presId="urn:microsoft.com/office/officeart/2008/layout/AccentedPicture"/>
    <dgm:cxn modelId="{C0F956FB-BDAA-4B50-9842-13C7BF1747BB}" type="presParOf" srcId="{A5BE48BB-6DC2-4DF6-AF97-90EDF3A0396B}" destId="{E409AE09-59FE-40E2-945E-4254B3896083}" srcOrd="1" destOrd="0" presId="urn:microsoft.com/office/officeart/2008/layout/AccentedPicture"/>
    <dgm:cxn modelId="{5A644C34-F43F-4F29-AE7E-F5ACE88B4DC1}" type="presParOf" srcId="{A5BE48BB-6DC2-4DF6-AF97-90EDF3A0396B}" destId="{D4764504-3EA0-430E-963A-572C3CA03AF4}" srcOrd="2" destOrd="0" presId="urn:microsoft.com/office/officeart/2008/layout/AccentedPicture"/>
    <dgm:cxn modelId="{1D4FAC68-F1C1-4893-AED7-8BA4E7019083}" type="presParOf" srcId="{D4764504-3EA0-430E-963A-572C3CA03AF4}" destId="{C63838F0-444A-4E6E-9A25-A151AE0ECA26}" srcOrd="0" destOrd="0" presId="urn:microsoft.com/office/officeart/2008/layout/AccentedPicture"/>
    <dgm:cxn modelId="{67B78EC3-87CF-432F-9A0F-8CC89147D5F5}" type="presParOf" srcId="{5A0EF8A6-A76C-4CE0-940C-D1D189467AF2}" destId="{2FA406AF-75F7-4495-86E7-C08DD9E33629}" srcOrd="3" destOrd="0" presId="urn:microsoft.com/office/officeart/2008/layout/AccentedPicture"/>
    <dgm:cxn modelId="{4327B56E-7A11-497A-A4AB-AE9BE5B631B5}" type="presParOf" srcId="{5A0EF8A6-A76C-4CE0-940C-D1D189467AF2}" destId="{8B900FD7-46FB-4E1C-947F-2CAD979F2283}" srcOrd="4" destOrd="0" presId="urn:microsoft.com/office/officeart/2008/layout/AccentedPicture"/>
    <dgm:cxn modelId="{68157582-0D11-43D4-A1EA-D31D10864D21}" type="presParOf" srcId="{8B900FD7-46FB-4E1C-947F-2CAD979F2283}" destId="{F1A76753-C39A-4597-983F-F651AD74C994}" srcOrd="0" destOrd="0" presId="urn:microsoft.com/office/officeart/2008/layout/AccentedPicture"/>
    <dgm:cxn modelId="{2A4A1E59-EAF6-40F2-8014-8CD47BEF1505}" type="presParOf" srcId="{8B900FD7-46FB-4E1C-947F-2CAD979F2283}" destId="{6C355595-D101-4F6A-9C3D-562DAB104F22}" srcOrd="1" destOrd="0" presId="urn:microsoft.com/office/officeart/2008/layout/AccentedPicture"/>
    <dgm:cxn modelId="{8C9977F1-EA31-47E1-8F1B-505112C1EFD4}" type="presParOf" srcId="{8B900FD7-46FB-4E1C-947F-2CAD979F2283}" destId="{6AB5A107-7714-433B-98CE-01B0B33B7EFD}" srcOrd="2" destOrd="0" presId="urn:microsoft.com/office/officeart/2008/layout/AccentedPicture"/>
    <dgm:cxn modelId="{C33CBA0A-3FB9-4815-87E6-1252034E5DBE}" type="presParOf" srcId="{6AB5A107-7714-433B-98CE-01B0B33B7EFD}" destId="{4E42AF7C-CD9D-4671-B955-C7968C705AC3}" srcOrd="0" destOrd="0" presId="urn:microsoft.com/office/officeart/2008/layout/AccentedPicture"/>
    <dgm:cxn modelId="{5675FB2F-4CD9-4429-ABB5-3CBB861611CC}" type="presParOf" srcId="{5A0EF8A6-A76C-4CE0-940C-D1D189467AF2}" destId="{9EB79ACE-9E34-4CDF-909E-C58AF9A59DC0}" srcOrd="5" destOrd="0" presId="urn:microsoft.com/office/officeart/2008/layout/AccentedPicture"/>
    <dgm:cxn modelId="{7A78DA24-F472-492E-BA7A-F1389051529F}" type="presParOf" srcId="{5A0EF8A6-A76C-4CE0-940C-D1D189467AF2}" destId="{2605A79A-DFDC-4290-8F30-2EF259A14B0A}" srcOrd="6" destOrd="0" presId="urn:microsoft.com/office/officeart/2008/layout/AccentedPicture"/>
    <dgm:cxn modelId="{8E01D8EC-F16B-4C9F-84C4-B6AAD01EA487}" type="presParOf" srcId="{2605A79A-DFDC-4290-8F30-2EF259A14B0A}" destId="{0D9140F4-9FE8-4002-888E-F8CDF1200139}" srcOrd="0" destOrd="0" presId="urn:microsoft.com/office/officeart/2008/layout/AccentedPicture"/>
    <dgm:cxn modelId="{E386F1D0-22AF-4002-B819-952AC2FA93CC}" type="presParOf" srcId="{2605A79A-DFDC-4290-8F30-2EF259A14B0A}" destId="{52026C40-B6F7-46DF-8739-AB827ABCD0B0}" srcOrd="1" destOrd="0" presId="urn:microsoft.com/office/officeart/2008/layout/AccentedPicture"/>
    <dgm:cxn modelId="{8D0FAB52-921B-415E-8EE2-A1A3EF02658C}" type="presParOf" srcId="{2605A79A-DFDC-4290-8F30-2EF259A14B0A}" destId="{1F41ECAC-3E41-4E91-9697-27A0F1876944}" srcOrd="2" destOrd="0" presId="urn:microsoft.com/office/officeart/2008/layout/AccentedPicture"/>
    <dgm:cxn modelId="{F055B805-83F5-4328-842B-F435A3309AC0}" type="presParOf" srcId="{1F41ECAC-3E41-4E91-9697-27A0F1876944}" destId="{ECD44EE8-C11A-4CC6-B0B7-2EB911E94243}" srcOrd="0" destOrd="0" presId="urn:microsoft.com/office/officeart/2008/layout/AccentedPicture"/>
    <dgm:cxn modelId="{AC3B9612-9B24-4B2F-934F-A4087A54FAB8}" type="presParOf" srcId="{FF7CFEB7-A860-45FB-9885-912EE4F301B8}" destId="{32B6E945-DFE3-493A-9BDC-4D61220D2ACA}" srcOrd="3" destOrd="0" presId="urn:microsoft.com/office/officeart/2008/layout/AccentedPicture"/>
    <dgm:cxn modelId="{2D8FC9EE-E2E2-4F31-A815-D56871F08FE5}" type="presParOf" srcId="{32B6E945-DFE3-493A-9BDC-4D61220D2ACA}" destId="{00BADD1D-654A-4E15-8C1D-445B49241968}" srcOrd="0" destOrd="0" presId="urn:microsoft.com/office/officeart/2008/layout/AccentedPicture"/>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748494-A735-4AC7-861E-14AC25B6284A}" type="doc">
      <dgm:prSet loTypeId="urn:microsoft.com/office/officeart/2005/8/layout/hList7" loCatId="picture" qsTypeId="urn:microsoft.com/office/officeart/2005/8/quickstyle/simple1" qsCatId="simple" csTypeId="urn:microsoft.com/office/officeart/2005/8/colors/accent1_2" csCatId="accent1" phldr="1"/>
      <dgm:spPr/>
      <dgm:t>
        <a:bodyPr/>
        <a:lstStyle/>
        <a:p>
          <a:endParaRPr lang="es-EC"/>
        </a:p>
      </dgm:t>
    </dgm:pt>
    <dgm:pt modelId="{259B924C-DB05-4DBD-8D82-7908FEB3E9FF}">
      <dgm:prSet phldrT="[Texto]" custT="1"/>
      <dgm:spPr>
        <a:xfrm>
          <a:off x="15041" y="0"/>
          <a:ext cx="1565224" cy="1245718"/>
        </a:xfrm>
        <a:solidFill>
          <a:sysClr val="window" lastClr="FFFFFF"/>
        </a:solidFill>
        <a:ln w="19050" cap="flat" cmpd="sng" algn="ctr">
          <a:solidFill>
            <a:srgbClr val="0078AF"/>
          </a:solidFill>
          <a:prstDash val="solid"/>
          <a:miter lim="800000"/>
        </a:ln>
        <a:effectLst/>
      </dgm:spPr>
      <dgm:t>
        <a:bodyPr/>
        <a:lstStyle/>
        <a:p>
          <a:pPr marL="0" lvl="0" algn="ctr" defTabSz="444500" rtl="0" eaLnBrk="1" latinLnBrk="0" hangingPunct="1">
            <a:lnSpc>
              <a:spcPct val="90000"/>
            </a:lnSpc>
            <a:spcBef>
              <a:spcPct val="0"/>
            </a:spcBef>
            <a:spcAft>
              <a:spcPct val="35000"/>
            </a:spcAft>
            <a:buNone/>
          </a:pPr>
          <a:r>
            <a:rPr lang="es-ES" sz="1200" kern="1200" dirty="0">
              <a:solidFill>
                <a:srgbClr val="646480"/>
              </a:solidFill>
              <a:latin typeface="Century Gothic" panose="020F0302020204030204"/>
              <a:ea typeface="+mn-ea"/>
              <a:cs typeface="+mn-cs"/>
            </a:rPr>
            <a:t/>
          </a:r>
          <a:br>
            <a:rPr lang="es-ES" sz="1200" kern="1200" dirty="0">
              <a:solidFill>
                <a:srgbClr val="646480"/>
              </a:solidFill>
              <a:latin typeface="Century Gothic" panose="020F0302020204030204"/>
              <a:ea typeface="+mn-ea"/>
              <a:cs typeface="+mn-cs"/>
            </a:rPr>
          </a:br>
          <a:r>
            <a:rPr lang="es-ES" sz="1050" kern="1200" dirty="0">
              <a:solidFill>
                <a:srgbClr val="646482"/>
              </a:solidFill>
              <a:latin typeface="+mn-lt"/>
              <a:ea typeface="+mn-ea"/>
              <a:cs typeface="+mn-cs"/>
            </a:rPr>
            <a:t>Medicina prepagada y seguros</a:t>
          </a:r>
          <a:endParaRPr lang="es-EC" sz="1050" kern="1200" dirty="0">
            <a:solidFill>
              <a:srgbClr val="646482"/>
            </a:solidFill>
            <a:latin typeface="+mn-lt"/>
            <a:ea typeface="+mn-ea"/>
            <a:cs typeface="+mn-cs"/>
          </a:endParaRPr>
        </a:p>
      </dgm:t>
    </dgm:pt>
    <dgm:pt modelId="{44704FB5-441E-48F7-B5DD-DCB29CB4DD0F}" type="parTrans" cxnId="{F817EF8C-73F7-496D-9F29-554929882CFA}">
      <dgm:prSet/>
      <dgm:spPr/>
      <dgm:t>
        <a:bodyPr/>
        <a:lstStyle/>
        <a:p>
          <a:endParaRPr lang="es-EC" sz="1200"/>
        </a:p>
      </dgm:t>
    </dgm:pt>
    <dgm:pt modelId="{721A8EC6-C526-44F7-83BB-3B3F0B717A1F}" type="sibTrans" cxnId="{F817EF8C-73F7-496D-9F29-554929882CFA}">
      <dgm:prSet/>
      <dgm:spPr/>
      <dgm:t>
        <a:bodyPr/>
        <a:lstStyle/>
        <a:p>
          <a:endParaRPr lang="es-EC" sz="1200"/>
        </a:p>
      </dgm:t>
    </dgm:pt>
    <dgm:pt modelId="{933562C3-E560-4979-901D-AF3EE81791CF}">
      <dgm:prSet phldrT="[Texto]" custT="1"/>
      <dgm:spPr>
        <a:xfrm>
          <a:off x="1612180" y="0"/>
          <a:ext cx="1565224" cy="1245718"/>
        </a:xfrm>
        <a:solidFill>
          <a:sysClr val="window" lastClr="FFFFFF"/>
        </a:solidFill>
        <a:ln w="19050" cap="flat" cmpd="sng" algn="ctr">
          <a:solidFill>
            <a:srgbClr val="0078AF"/>
          </a:solidFill>
          <a:prstDash val="solid"/>
          <a:miter lim="800000"/>
        </a:ln>
        <a:effectLst/>
      </dgm:spPr>
      <dgm:t>
        <a:bodyPr/>
        <a:lstStyle/>
        <a:p>
          <a:pPr marL="0" lvl="0" algn="ctr" defTabSz="444500" rtl="0" eaLnBrk="1" latinLnBrk="0" hangingPunct="1">
            <a:lnSpc>
              <a:spcPct val="90000"/>
            </a:lnSpc>
            <a:spcBef>
              <a:spcPct val="0"/>
            </a:spcBef>
            <a:spcAft>
              <a:spcPct val="35000"/>
            </a:spcAft>
            <a:buNone/>
          </a:pPr>
          <a:r>
            <a:rPr lang="es-ES" sz="1200" kern="1200" dirty="0">
              <a:solidFill>
                <a:srgbClr val="646480"/>
              </a:solidFill>
              <a:latin typeface="Century Gothic" panose="020F0302020204030204"/>
              <a:ea typeface="+mn-ea"/>
              <a:cs typeface="+mn-cs"/>
            </a:rPr>
            <a:t/>
          </a:r>
          <a:br>
            <a:rPr lang="es-ES" sz="1200" kern="1200" dirty="0">
              <a:solidFill>
                <a:srgbClr val="646480"/>
              </a:solidFill>
              <a:latin typeface="Century Gothic" panose="020F0302020204030204"/>
              <a:ea typeface="+mn-ea"/>
              <a:cs typeface="+mn-cs"/>
            </a:rPr>
          </a:br>
          <a:r>
            <a:rPr lang="es-ES" sz="1050" kern="1200" dirty="0">
              <a:solidFill>
                <a:srgbClr val="646482"/>
              </a:solidFill>
              <a:latin typeface="+mn-lt"/>
              <a:ea typeface="+mn-ea"/>
              <a:cs typeface="+mn-cs"/>
            </a:rPr>
            <a:t>Productos farmacéuticos y químicos</a:t>
          </a:r>
          <a:endParaRPr lang="es-EC" sz="1050" kern="1200" dirty="0">
            <a:solidFill>
              <a:srgbClr val="646482"/>
            </a:solidFill>
            <a:latin typeface="+mn-lt"/>
            <a:ea typeface="+mn-ea"/>
            <a:cs typeface="+mn-cs"/>
          </a:endParaRPr>
        </a:p>
      </dgm:t>
    </dgm:pt>
    <dgm:pt modelId="{EDD6A67D-5A7A-49AA-B4A5-583E7643D9AE}" type="sibTrans" cxnId="{4231B5EB-FFAB-4776-BAFC-464A0446CD1A}">
      <dgm:prSet/>
      <dgm:spPr/>
      <dgm:t>
        <a:bodyPr/>
        <a:lstStyle/>
        <a:p>
          <a:endParaRPr lang="es-EC" sz="1200"/>
        </a:p>
      </dgm:t>
    </dgm:pt>
    <dgm:pt modelId="{59F1CC3D-7EAD-4BE0-9595-3296BA3DDC32}" type="parTrans" cxnId="{4231B5EB-FFAB-4776-BAFC-464A0446CD1A}">
      <dgm:prSet/>
      <dgm:spPr/>
      <dgm:t>
        <a:bodyPr/>
        <a:lstStyle/>
        <a:p>
          <a:endParaRPr lang="es-EC" sz="1200"/>
        </a:p>
      </dgm:t>
    </dgm:pt>
    <dgm:pt modelId="{F13250EB-3043-4D7B-A566-D8660BF7452C}">
      <dgm:prSet phldrT="[Texto]" custT="1"/>
      <dgm:spPr>
        <a:xfrm>
          <a:off x="3224361" y="0"/>
          <a:ext cx="1565224" cy="1245718"/>
        </a:xfrm>
        <a:solidFill>
          <a:sysClr val="window" lastClr="FFFFFF"/>
        </a:solidFill>
        <a:ln w="19050" cap="flat" cmpd="sng" algn="ctr">
          <a:solidFill>
            <a:srgbClr val="0078AF"/>
          </a:solidFill>
          <a:prstDash val="solid"/>
          <a:miter lim="800000"/>
        </a:ln>
        <a:effectLst/>
      </dgm:spPr>
      <dgm:t>
        <a:bodyPr/>
        <a:lstStyle/>
        <a:p>
          <a:pPr marL="0" lvl="0" algn="ctr" defTabSz="444500" rtl="0" eaLnBrk="1" latinLnBrk="0" hangingPunct="1">
            <a:lnSpc>
              <a:spcPct val="90000"/>
            </a:lnSpc>
            <a:spcBef>
              <a:spcPct val="0"/>
            </a:spcBef>
            <a:spcAft>
              <a:spcPct val="35000"/>
            </a:spcAft>
            <a:buNone/>
          </a:pPr>
          <a:r>
            <a:rPr lang="es-ES" sz="1200" kern="1200" dirty="0">
              <a:solidFill>
                <a:srgbClr val="646480"/>
              </a:solidFill>
              <a:latin typeface="Century Gothic" panose="020F0302020204030204"/>
              <a:ea typeface="+mn-ea"/>
              <a:cs typeface="+mn-cs"/>
            </a:rPr>
            <a:t/>
          </a:r>
          <a:br>
            <a:rPr lang="es-ES" sz="1200" kern="1200" dirty="0">
              <a:solidFill>
                <a:srgbClr val="646480"/>
              </a:solidFill>
              <a:latin typeface="Century Gothic" panose="020F0302020204030204"/>
              <a:ea typeface="+mn-ea"/>
              <a:cs typeface="+mn-cs"/>
            </a:rPr>
          </a:br>
          <a:r>
            <a:rPr lang="es-ES" sz="1050" kern="1200" dirty="0">
              <a:solidFill>
                <a:srgbClr val="646482"/>
              </a:solidFill>
              <a:latin typeface="+mn-lt"/>
              <a:ea typeface="+mn-ea"/>
              <a:cs typeface="+mn-cs"/>
            </a:rPr>
            <a:t>Aparatos médicos, ortopédicos y ópticos</a:t>
          </a:r>
        </a:p>
      </dgm:t>
    </dgm:pt>
    <dgm:pt modelId="{00651D2E-C897-453B-8041-E094AA888A85}" type="sibTrans" cxnId="{EF338636-64CC-4E7B-B304-1AFCF3325D1C}">
      <dgm:prSet/>
      <dgm:spPr/>
      <dgm:t>
        <a:bodyPr/>
        <a:lstStyle/>
        <a:p>
          <a:endParaRPr lang="es-EC" sz="1200"/>
        </a:p>
      </dgm:t>
    </dgm:pt>
    <dgm:pt modelId="{B8FDF189-70B3-43A8-BFE5-2A8D7BF8FEC8}" type="parTrans" cxnId="{EF338636-64CC-4E7B-B304-1AFCF3325D1C}">
      <dgm:prSet/>
      <dgm:spPr/>
      <dgm:t>
        <a:bodyPr/>
        <a:lstStyle/>
        <a:p>
          <a:endParaRPr lang="es-EC" sz="1200"/>
        </a:p>
      </dgm:t>
    </dgm:pt>
    <dgm:pt modelId="{29534098-902A-4335-8E7C-398F4C8F6BA8}">
      <dgm:prSet phldrT="[Texto]" custT="1"/>
      <dgm:spPr>
        <a:xfrm>
          <a:off x="3224361" y="0"/>
          <a:ext cx="1565224" cy="1245718"/>
        </a:xfrm>
        <a:solidFill>
          <a:sysClr val="window" lastClr="FFFFFF"/>
        </a:solidFill>
        <a:ln w="19050" cap="flat" cmpd="sng" algn="ctr">
          <a:solidFill>
            <a:srgbClr val="0078AF"/>
          </a:solidFill>
          <a:prstDash val="solid"/>
          <a:miter lim="800000"/>
        </a:ln>
        <a:effectLst/>
      </dgm:spPr>
      <dgm:t>
        <a:bodyPr/>
        <a:lstStyle/>
        <a:p>
          <a:pPr marL="0" lvl="0" algn="ctr" defTabSz="444500" rtl="0" eaLnBrk="1" latinLnBrk="0" hangingPunct="1">
            <a:lnSpc>
              <a:spcPct val="90000"/>
            </a:lnSpc>
            <a:spcBef>
              <a:spcPct val="0"/>
            </a:spcBef>
            <a:spcAft>
              <a:spcPct val="35000"/>
            </a:spcAft>
            <a:buNone/>
          </a:pPr>
          <a:r>
            <a:rPr lang="es-ES" sz="1050" kern="1200" dirty="0">
              <a:solidFill>
                <a:srgbClr val="646482"/>
              </a:solidFill>
              <a:latin typeface="+mn-lt"/>
              <a:ea typeface="+mn-ea"/>
              <a:cs typeface="+mn-cs"/>
            </a:rPr>
            <a:t>Infraestructura salud</a:t>
          </a:r>
        </a:p>
      </dgm:t>
    </dgm:pt>
    <dgm:pt modelId="{A66E271A-0038-4CFA-B853-65A8E96D5C08}" type="sibTrans" cxnId="{0054D550-D384-4069-95E1-D932DF53C399}">
      <dgm:prSet/>
      <dgm:spPr/>
      <dgm:t>
        <a:bodyPr/>
        <a:lstStyle/>
        <a:p>
          <a:endParaRPr lang="es-EC"/>
        </a:p>
      </dgm:t>
    </dgm:pt>
    <dgm:pt modelId="{96F90A61-0BD5-4256-AF28-78BCCB136A8B}" type="parTrans" cxnId="{0054D550-D384-4069-95E1-D932DF53C399}">
      <dgm:prSet/>
      <dgm:spPr/>
      <dgm:t>
        <a:bodyPr/>
        <a:lstStyle/>
        <a:p>
          <a:endParaRPr lang="es-EC"/>
        </a:p>
      </dgm:t>
    </dgm:pt>
    <dgm:pt modelId="{3786C0E6-7A69-496B-9758-1CBAC157E87C}" type="pres">
      <dgm:prSet presAssocID="{D8748494-A735-4AC7-861E-14AC25B6284A}" presName="Name0" presStyleCnt="0">
        <dgm:presLayoutVars>
          <dgm:dir/>
          <dgm:resizeHandles val="exact"/>
        </dgm:presLayoutVars>
      </dgm:prSet>
      <dgm:spPr/>
      <dgm:t>
        <a:bodyPr/>
        <a:lstStyle/>
        <a:p>
          <a:endParaRPr lang="es-ES"/>
        </a:p>
      </dgm:t>
    </dgm:pt>
    <dgm:pt modelId="{F66442A3-D806-4377-9FA4-48E9314AB46D}" type="pres">
      <dgm:prSet presAssocID="{D8748494-A735-4AC7-861E-14AC25B6284A}" presName="fgShape" presStyleLbl="fgShp" presStyleIdx="0" presStyleCnt="1" custLinFactNeighborY="-9117"/>
      <dgm:spPr>
        <a:xfrm>
          <a:off x="320557" y="979538"/>
          <a:ext cx="7372831" cy="186857"/>
        </a:xfrm>
        <a:prstGeom prst="leftRightArrow">
          <a:avLst/>
        </a:prstGeom>
        <a:noFill/>
        <a:ln w="12700" cap="flat" cmpd="sng" algn="ctr">
          <a:noFill/>
          <a:prstDash val="solid"/>
          <a:miter lim="800000"/>
        </a:ln>
        <a:effectLst/>
      </dgm:spPr>
    </dgm:pt>
    <dgm:pt modelId="{53CF7F5D-E046-4E04-AB66-502C3289550F}" type="pres">
      <dgm:prSet presAssocID="{D8748494-A735-4AC7-861E-14AC25B6284A}" presName="linComp" presStyleCnt="0"/>
      <dgm:spPr/>
    </dgm:pt>
    <dgm:pt modelId="{4FB62128-0590-46E5-86F1-5140A094085A}" type="pres">
      <dgm:prSet presAssocID="{259B924C-DB05-4DBD-8D82-7908FEB3E9FF}" presName="compNode" presStyleCnt="0"/>
      <dgm:spPr/>
    </dgm:pt>
    <dgm:pt modelId="{D7573931-CD2C-4CBD-A317-F6E165E2566C}" type="pres">
      <dgm:prSet presAssocID="{259B924C-DB05-4DBD-8D82-7908FEB3E9FF}" presName="bkgdShape" presStyleLbl="node1" presStyleIdx="0" presStyleCnt="4" custLinFactNeighborX="-16420" custLinFactNeighborY="-2703"/>
      <dgm:spPr>
        <a:prstGeom prst="octagon">
          <a:avLst/>
        </a:prstGeom>
      </dgm:spPr>
      <dgm:t>
        <a:bodyPr/>
        <a:lstStyle/>
        <a:p>
          <a:endParaRPr lang="es-ES"/>
        </a:p>
      </dgm:t>
    </dgm:pt>
    <dgm:pt modelId="{5AA94362-B585-44F9-8EAD-3F647DB78BCF}" type="pres">
      <dgm:prSet presAssocID="{259B924C-DB05-4DBD-8D82-7908FEB3E9FF}" presName="nodeTx" presStyleLbl="node1" presStyleIdx="0" presStyleCnt="4">
        <dgm:presLayoutVars>
          <dgm:bulletEnabled val="1"/>
        </dgm:presLayoutVars>
      </dgm:prSet>
      <dgm:spPr/>
      <dgm:t>
        <a:bodyPr/>
        <a:lstStyle/>
        <a:p>
          <a:endParaRPr lang="es-ES"/>
        </a:p>
      </dgm:t>
    </dgm:pt>
    <dgm:pt modelId="{998166BF-B374-40B9-A166-2E1407A71DF3}" type="pres">
      <dgm:prSet presAssocID="{259B924C-DB05-4DBD-8D82-7908FEB3E9FF}" presName="invisiNode" presStyleLbl="node1" presStyleIdx="0" presStyleCnt="4"/>
      <dgm:spPr/>
    </dgm:pt>
    <dgm:pt modelId="{0BF8EAB1-FE2F-47C3-B126-7287BAF5EBE1}" type="pres">
      <dgm:prSet presAssocID="{259B924C-DB05-4DBD-8D82-7908FEB3E9FF}" presName="imagNode" presStyleLbl="fgImgPlace1" presStyleIdx="0" presStyleCnt="4" custScaleX="130128" custScaleY="130344" custLinFactNeighborY="6764"/>
      <dgm:spPr>
        <a:xfrm>
          <a:off x="512710" y="37135"/>
          <a:ext cx="539802" cy="540698"/>
        </a:xfrm>
        <a:prstGeom prst="ellipse">
          <a:avLst/>
        </a:prstGeom>
        <a:blipFill rotWithShape="1">
          <a:blip xmlns:r="http://schemas.openxmlformats.org/officeDocument/2006/relationships" r:embed="rId1"/>
          <a:stretch>
            <a:fillRect/>
          </a:stretch>
        </a:blipFill>
        <a:ln w="12700" cap="flat" cmpd="sng" algn="ctr">
          <a:noFill/>
          <a:prstDash val="solid"/>
          <a:miter lim="800000"/>
        </a:ln>
        <a:effectLst/>
      </dgm:spPr>
    </dgm:pt>
    <dgm:pt modelId="{3D4A7696-7E62-408B-A883-C1B2FE2BBD01}" type="pres">
      <dgm:prSet presAssocID="{721A8EC6-C526-44F7-83BB-3B3F0B717A1F}" presName="sibTrans" presStyleLbl="sibTrans2D1" presStyleIdx="0" presStyleCnt="0"/>
      <dgm:spPr/>
      <dgm:t>
        <a:bodyPr/>
        <a:lstStyle/>
        <a:p>
          <a:endParaRPr lang="es-ES"/>
        </a:p>
      </dgm:t>
    </dgm:pt>
    <dgm:pt modelId="{761836B7-509A-4422-BDAA-F8A56BB53707}" type="pres">
      <dgm:prSet presAssocID="{933562C3-E560-4979-901D-AF3EE81791CF}" presName="compNode" presStyleCnt="0"/>
      <dgm:spPr/>
    </dgm:pt>
    <dgm:pt modelId="{EAA4D205-E088-4458-820E-5AC905CFCB9D}" type="pres">
      <dgm:prSet presAssocID="{933562C3-E560-4979-901D-AF3EE81791CF}" presName="bkgdShape" presStyleLbl="node1" presStyleIdx="1" presStyleCnt="4"/>
      <dgm:spPr>
        <a:prstGeom prst="octagon">
          <a:avLst/>
        </a:prstGeom>
      </dgm:spPr>
      <dgm:t>
        <a:bodyPr/>
        <a:lstStyle/>
        <a:p>
          <a:endParaRPr lang="es-ES"/>
        </a:p>
      </dgm:t>
    </dgm:pt>
    <dgm:pt modelId="{EBFF91CB-CD80-4FDA-85F6-353E9E4B6644}" type="pres">
      <dgm:prSet presAssocID="{933562C3-E560-4979-901D-AF3EE81791CF}" presName="nodeTx" presStyleLbl="node1" presStyleIdx="1" presStyleCnt="4">
        <dgm:presLayoutVars>
          <dgm:bulletEnabled val="1"/>
        </dgm:presLayoutVars>
      </dgm:prSet>
      <dgm:spPr/>
      <dgm:t>
        <a:bodyPr/>
        <a:lstStyle/>
        <a:p>
          <a:endParaRPr lang="es-ES"/>
        </a:p>
      </dgm:t>
    </dgm:pt>
    <dgm:pt modelId="{42E36A14-1020-427A-A845-470F7A826139}" type="pres">
      <dgm:prSet presAssocID="{933562C3-E560-4979-901D-AF3EE81791CF}" presName="invisiNode" presStyleLbl="node1" presStyleIdx="1" presStyleCnt="4"/>
      <dgm:spPr/>
    </dgm:pt>
    <dgm:pt modelId="{424FFBDE-81AB-479A-AFBF-EC986704EA17}" type="pres">
      <dgm:prSet presAssocID="{933562C3-E560-4979-901D-AF3EE81791CF}" presName="imagNode" presStyleLbl="fgImgPlace1" presStyleIdx="1" presStyleCnt="4" custScaleX="130344" custScaleY="130344" custLinFactNeighborY="-4090"/>
      <dgm:spPr>
        <a:xfrm>
          <a:off x="2124443" y="37135"/>
          <a:ext cx="540698" cy="540698"/>
        </a:xfrm>
        <a:prstGeom prst="ellipse">
          <a:avLst/>
        </a:prstGeom>
        <a:blipFill rotWithShape="1">
          <a:blip xmlns:r="http://schemas.openxmlformats.org/officeDocument/2006/relationships" r:embed="rId2"/>
          <a:stretch>
            <a:fillRect/>
          </a:stretch>
        </a:blipFill>
        <a:ln w="12700" cap="flat" cmpd="sng" algn="ctr">
          <a:noFill/>
          <a:prstDash val="solid"/>
          <a:miter lim="800000"/>
        </a:ln>
        <a:effectLst/>
      </dgm:spPr>
    </dgm:pt>
    <dgm:pt modelId="{FEF4A1CD-EF3B-4403-8683-8908B27D5F72}" type="pres">
      <dgm:prSet presAssocID="{EDD6A67D-5A7A-49AA-B4A5-583E7643D9AE}" presName="sibTrans" presStyleLbl="sibTrans2D1" presStyleIdx="0" presStyleCnt="0"/>
      <dgm:spPr/>
      <dgm:t>
        <a:bodyPr/>
        <a:lstStyle/>
        <a:p>
          <a:endParaRPr lang="es-ES"/>
        </a:p>
      </dgm:t>
    </dgm:pt>
    <dgm:pt modelId="{F1993C1B-9006-420E-9D91-085F43A8E233}" type="pres">
      <dgm:prSet presAssocID="{F13250EB-3043-4D7B-A566-D8660BF7452C}" presName="compNode" presStyleCnt="0"/>
      <dgm:spPr/>
    </dgm:pt>
    <dgm:pt modelId="{5455832D-A2A9-4992-B98F-877A61D0A426}" type="pres">
      <dgm:prSet presAssocID="{F13250EB-3043-4D7B-A566-D8660BF7452C}" presName="bkgdShape" presStyleLbl="node1" presStyleIdx="2" presStyleCnt="4"/>
      <dgm:spPr>
        <a:prstGeom prst="octagon">
          <a:avLst/>
        </a:prstGeom>
      </dgm:spPr>
      <dgm:t>
        <a:bodyPr/>
        <a:lstStyle/>
        <a:p>
          <a:endParaRPr lang="es-ES"/>
        </a:p>
      </dgm:t>
    </dgm:pt>
    <dgm:pt modelId="{4A1DF3FF-D6CB-4CC5-92F6-CF4820C07093}" type="pres">
      <dgm:prSet presAssocID="{F13250EB-3043-4D7B-A566-D8660BF7452C}" presName="nodeTx" presStyleLbl="node1" presStyleIdx="2" presStyleCnt="4">
        <dgm:presLayoutVars>
          <dgm:bulletEnabled val="1"/>
        </dgm:presLayoutVars>
      </dgm:prSet>
      <dgm:spPr/>
      <dgm:t>
        <a:bodyPr/>
        <a:lstStyle/>
        <a:p>
          <a:endParaRPr lang="es-ES"/>
        </a:p>
      </dgm:t>
    </dgm:pt>
    <dgm:pt modelId="{9C8C636F-6CCA-4E75-8C73-C810C26AEC6E}" type="pres">
      <dgm:prSet presAssocID="{F13250EB-3043-4D7B-A566-D8660BF7452C}" presName="invisiNode" presStyleLbl="node1" presStyleIdx="2" presStyleCnt="4"/>
      <dgm:spPr/>
    </dgm:pt>
    <dgm:pt modelId="{B7B70A11-E1DB-4E4A-994B-E3FE1ED5A8F9}" type="pres">
      <dgm:prSet presAssocID="{F13250EB-3043-4D7B-A566-D8660BF7452C}" presName="imagNode" presStyleLbl="fgImgPlace1" presStyleIdx="2" presStyleCnt="4" custScaleX="130344" custScaleY="130344" custLinFactNeighborY="-6569"/>
      <dgm:spPr>
        <a:xfrm>
          <a:off x="3736624" y="13834"/>
          <a:ext cx="540698" cy="540698"/>
        </a:xfrm>
        <a:prstGeom prst="ellipse">
          <a:avLst/>
        </a:prstGeom>
        <a:blipFill rotWithShape="1">
          <a:blip xmlns:r="http://schemas.openxmlformats.org/officeDocument/2006/relationships" r:embed="rId3"/>
          <a:stretch>
            <a:fillRect/>
          </a:stretch>
        </a:blipFill>
        <a:ln w="12700" cap="flat" cmpd="sng" algn="ctr">
          <a:noFill/>
          <a:prstDash val="solid"/>
          <a:miter lim="800000"/>
        </a:ln>
        <a:effectLst/>
      </dgm:spPr>
    </dgm:pt>
    <dgm:pt modelId="{806408F5-BAC9-4264-9ADC-F25C276610ED}" type="pres">
      <dgm:prSet presAssocID="{00651D2E-C897-453B-8041-E094AA888A85}" presName="sibTrans" presStyleLbl="sibTrans2D1" presStyleIdx="0" presStyleCnt="0"/>
      <dgm:spPr/>
      <dgm:t>
        <a:bodyPr/>
        <a:lstStyle/>
        <a:p>
          <a:endParaRPr lang="es-ES"/>
        </a:p>
      </dgm:t>
    </dgm:pt>
    <dgm:pt modelId="{1BDF35F9-D99D-4AC5-ADB7-642D00EA227E}" type="pres">
      <dgm:prSet presAssocID="{29534098-902A-4335-8E7C-398F4C8F6BA8}" presName="compNode" presStyleCnt="0"/>
      <dgm:spPr/>
    </dgm:pt>
    <dgm:pt modelId="{E0DD8B8F-78A3-4431-8AD8-71081E328FE1}" type="pres">
      <dgm:prSet presAssocID="{29534098-902A-4335-8E7C-398F4C8F6BA8}" presName="bkgdShape" presStyleLbl="node1" presStyleIdx="3" presStyleCnt="4"/>
      <dgm:spPr>
        <a:prstGeom prst="octagon">
          <a:avLst/>
        </a:prstGeom>
      </dgm:spPr>
      <dgm:t>
        <a:bodyPr/>
        <a:lstStyle/>
        <a:p>
          <a:endParaRPr lang="es-ES"/>
        </a:p>
      </dgm:t>
    </dgm:pt>
    <dgm:pt modelId="{00CA54BE-BE20-448C-8AEB-7D2574C47756}" type="pres">
      <dgm:prSet presAssocID="{29534098-902A-4335-8E7C-398F4C8F6BA8}" presName="nodeTx" presStyleLbl="node1" presStyleIdx="3" presStyleCnt="4">
        <dgm:presLayoutVars>
          <dgm:bulletEnabled val="1"/>
        </dgm:presLayoutVars>
      </dgm:prSet>
      <dgm:spPr/>
      <dgm:t>
        <a:bodyPr/>
        <a:lstStyle/>
        <a:p>
          <a:endParaRPr lang="es-ES"/>
        </a:p>
      </dgm:t>
    </dgm:pt>
    <dgm:pt modelId="{FA4460DD-AF5A-4A19-9D50-D62752A90558}" type="pres">
      <dgm:prSet presAssocID="{29534098-902A-4335-8E7C-398F4C8F6BA8}" presName="invisiNode" presStyleLbl="node1" presStyleIdx="3" presStyleCnt="4"/>
      <dgm:spPr/>
    </dgm:pt>
    <dgm:pt modelId="{6BD65BD7-A5A3-43F5-9B2E-F73D0902210D}" type="pres">
      <dgm:prSet presAssocID="{29534098-902A-4335-8E7C-398F4C8F6BA8}" presName="imagNode" presStyleLbl="fgImgPlace1" presStyleIdx="3" presStyleCnt="4" custScaleX="130658" custScaleY="130658"/>
      <dgm:spPr>
        <a:blipFill rotWithShape="1">
          <a:blip xmlns:r="http://schemas.openxmlformats.org/officeDocument/2006/relationships" r:embed="rId4"/>
          <a:stretch>
            <a:fillRect/>
          </a:stretch>
        </a:blipFill>
        <a:ln>
          <a:noFill/>
        </a:ln>
      </dgm:spPr>
    </dgm:pt>
  </dgm:ptLst>
  <dgm:cxnLst>
    <dgm:cxn modelId="{5F24FB05-428C-456B-8819-FF7346F785AE}" type="presOf" srcId="{933562C3-E560-4979-901D-AF3EE81791CF}" destId="{EAA4D205-E088-4458-820E-5AC905CFCB9D}" srcOrd="0" destOrd="0" presId="urn:microsoft.com/office/officeart/2005/8/layout/hList7"/>
    <dgm:cxn modelId="{F817EF8C-73F7-496D-9F29-554929882CFA}" srcId="{D8748494-A735-4AC7-861E-14AC25B6284A}" destId="{259B924C-DB05-4DBD-8D82-7908FEB3E9FF}" srcOrd="0" destOrd="0" parTransId="{44704FB5-441E-48F7-B5DD-DCB29CB4DD0F}" sibTransId="{721A8EC6-C526-44F7-83BB-3B3F0B717A1F}"/>
    <dgm:cxn modelId="{7AA59845-C189-4C0F-8B0A-FD7A0D725C2C}" type="presOf" srcId="{00651D2E-C897-453B-8041-E094AA888A85}" destId="{806408F5-BAC9-4264-9ADC-F25C276610ED}" srcOrd="0" destOrd="0" presId="urn:microsoft.com/office/officeart/2005/8/layout/hList7"/>
    <dgm:cxn modelId="{CE44E5FB-655B-4FB1-B2D9-6F654C21D8C7}" type="presOf" srcId="{259B924C-DB05-4DBD-8D82-7908FEB3E9FF}" destId="{D7573931-CD2C-4CBD-A317-F6E165E2566C}" srcOrd="0" destOrd="0" presId="urn:microsoft.com/office/officeart/2005/8/layout/hList7"/>
    <dgm:cxn modelId="{EF338636-64CC-4E7B-B304-1AFCF3325D1C}" srcId="{D8748494-A735-4AC7-861E-14AC25B6284A}" destId="{F13250EB-3043-4D7B-A566-D8660BF7452C}" srcOrd="2" destOrd="0" parTransId="{B8FDF189-70B3-43A8-BFE5-2A8D7BF8FEC8}" sibTransId="{00651D2E-C897-453B-8041-E094AA888A85}"/>
    <dgm:cxn modelId="{4231B5EB-FFAB-4776-BAFC-464A0446CD1A}" srcId="{D8748494-A735-4AC7-861E-14AC25B6284A}" destId="{933562C3-E560-4979-901D-AF3EE81791CF}" srcOrd="1" destOrd="0" parTransId="{59F1CC3D-7EAD-4BE0-9595-3296BA3DDC32}" sibTransId="{EDD6A67D-5A7A-49AA-B4A5-583E7643D9AE}"/>
    <dgm:cxn modelId="{40BA572A-94C4-4A7F-8B22-BDB247C3D75B}" type="presOf" srcId="{259B924C-DB05-4DBD-8D82-7908FEB3E9FF}" destId="{5AA94362-B585-44F9-8EAD-3F647DB78BCF}" srcOrd="1" destOrd="0" presId="urn:microsoft.com/office/officeart/2005/8/layout/hList7"/>
    <dgm:cxn modelId="{E17D7787-3379-455B-BF6C-99E5986ADC33}" type="presOf" srcId="{EDD6A67D-5A7A-49AA-B4A5-583E7643D9AE}" destId="{FEF4A1CD-EF3B-4403-8683-8908B27D5F72}" srcOrd="0" destOrd="0" presId="urn:microsoft.com/office/officeart/2005/8/layout/hList7"/>
    <dgm:cxn modelId="{254C6A30-92A2-4B2F-B144-1F296F45F41A}" type="presOf" srcId="{933562C3-E560-4979-901D-AF3EE81791CF}" destId="{EBFF91CB-CD80-4FDA-85F6-353E9E4B6644}" srcOrd="1" destOrd="0" presId="urn:microsoft.com/office/officeart/2005/8/layout/hList7"/>
    <dgm:cxn modelId="{A32345F6-B2CB-46E8-B1EC-3AA9DFC78D3B}" type="presOf" srcId="{D8748494-A735-4AC7-861E-14AC25B6284A}" destId="{3786C0E6-7A69-496B-9758-1CBAC157E87C}" srcOrd="0" destOrd="0" presId="urn:microsoft.com/office/officeart/2005/8/layout/hList7"/>
    <dgm:cxn modelId="{AC363A09-D6FB-4F8C-A8C9-112DFE45DDDF}" type="presOf" srcId="{F13250EB-3043-4D7B-A566-D8660BF7452C}" destId="{5455832D-A2A9-4992-B98F-877A61D0A426}" srcOrd="0" destOrd="0" presId="urn:microsoft.com/office/officeart/2005/8/layout/hList7"/>
    <dgm:cxn modelId="{E38D6D4C-3E36-4B4C-9661-24F596DFCBF3}" type="presOf" srcId="{29534098-902A-4335-8E7C-398F4C8F6BA8}" destId="{E0DD8B8F-78A3-4431-8AD8-71081E328FE1}" srcOrd="0" destOrd="0" presId="urn:microsoft.com/office/officeart/2005/8/layout/hList7"/>
    <dgm:cxn modelId="{A70691AD-4E41-4041-A1C1-AAD0260C25A9}" type="presOf" srcId="{721A8EC6-C526-44F7-83BB-3B3F0B717A1F}" destId="{3D4A7696-7E62-408B-A883-C1B2FE2BBD01}" srcOrd="0" destOrd="0" presId="urn:microsoft.com/office/officeart/2005/8/layout/hList7"/>
    <dgm:cxn modelId="{0054D550-D384-4069-95E1-D932DF53C399}" srcId="{D8748494-A735-4AC7-861E-14AC25B6284A}" destId="{29534098-902A-4335-8E7C-398F4C8F6BA8}" srcOrd="3" destOrd="0" parTransId="{96F90A61-0BD5-4256-AF28-78BCCB136A8B}" sibTransId="{A66E271A-0038-4CFA-B853-65A8E96D5C08}"/>
    <dgm:cxn modelId="{D01E6362-5845-4570-86B8-A85CCDA7E61B}" type="presOf" srcId="{29534098-902A-4335-8E7C-398F4C8F6BA8}" destId="{00CA54BE-BE20-448C-8AEB-7D2574C47756}" srcOrd="1" destOrd="0" presId="urn:microsoft.com/office/officeart/2005/8/layout/hList7"/>
    <dgm:cxn modelId="{B4012758-3207-4253-84D2-4E4D67C27777}" type="presOf" srcId="{F13250EB-3043-4D7B-A566-D8660BF7452C}" destId="{4A1DF3FF-D6CB-4CC5-92F6-CF4820C07093}" srcOrd="1" destOrd="0" presId="urn:microsoft.com/office/officeart/2005/8/layout/hList7"/>
    <dgm:cxn modelId="{70563271-586F-41AD-ABF0-D3FD576C6527}" type="presParOf" srcId="{3786C0E6-7A69-496B-9758-1CBAC157E87C}" destId="{F66442A3-D806-4377-9FA4-48E9314AB46D}" srcOrd="0" destOrd="0" presId="urn:microsoft.com/office/officeart/2005/8/layout/hList7"/>
    <dgm:cxn modelId="{923B38DA-0ACB-454D-9260-2E1E3A442408}" type="presParOf" srcId="{3786C0E6-7A69-496B-9758-1CBAC157E87C}" destId="{53CF7F5D-E046-4E04-AB66-502C3289550F}" srcOrd="1" destOrd="0" presId="urn:microsoft.com/office/officeart/2005/8/layout/hList7"/>
    <dgm:cxn modelId="{55A4C011-462E-46C1-B757-3412C6C7FBEC}" type="presParOf" srcId="{53CF7F5D-E046-4E04-AB66-502C3289550F}" destId="{4FB62128-0590-46E5-86F1-5140A094085A}" srcOrd="0" destOrd="0" presId="urn:microsoft.com/office/officeart/2005/8/layout/hList7"/>
    <dgm:cxn modelId="{A9D50AAA-5BCC-4D04-BFE9-B4925FEDE111}" type="presParOf" srcId="{4FB62128-0590-46E5-86F1-5140A094085A}" destId="{D7573931-CD2C-4CBD-A317-F6E165E2566C}" srcOrd="0" destOrd="0" presId="urn:microsoft.com/office/officeart/2005/8/layout/hList7"/>
    <dgm:cxn modelId="{27094F31-4675-477E-A846-8AD46315B351}" type="presParOf" srcId="{4FB62128-0590-46E5-86F1-5140A094085A}" destId="{5AA94362-B585-44F9-8EAD-3F647DB78BCF}" srcOrd="1" destOrd="0" presId="urn:microsoft.com/office/officeart/2005/8/layout/hList7"/>
    <dgm:cxn modelId="{467AC0B5-665C-4723-A182-0AE3E451B15A}" type="presParOf" srcId="{4FB62128-0590-46E5-86F1-5140A094085A}" destId="{998166BF-B374-40B9-A166-2E1407A71DF3}" srcOrd="2" destOrd="0" presId="urn:microsoft.com/office/officeart/2005/8/layout/hList7"/>
    <dgm:cxn modelId="{4D03DD1A-90AE-46F6-9A75-900ECBA2E3F9}" type="presParOf" srcId="{4FB62128-0590-46E5-86F1-5140A094085A}" destId="{0BF8EAB1-FE2F-47C3-B126-7287BAF5EBE1}" srcOrd="3" destOrd="0" presId="urn:microsoft.com/office/officeart/2005/8/layout/hList7"/>
    <dgm:cxn modelId="{9BC984F8-7C98-4542-A20C-DFFB2F5202FC}" type="presParOf" srcId="{53CF7F5D-E046-4E04-AB66-502C3289550F}" destId="{3D4A7696-7E62-408B-A883-C1B2FE2BBD01}" srcOrd="1" destOrd="0" presId="urn:microsoft.com/office/officeart/2005/8/layout/hList7"/>
    <dgm:cxn modelId="{483660D2-333A-4097-949E-F58EB24DC95A}" type="presParOf" srcId="{53CF7F5D-E046-4E04-AB66-502C3289550F}" destId="{761836B7-509A-4422-BDAA-F8A56BB53707}" srcOrd="2" destOrd="0" presId="urn:microsoft.com/office/officeart/2005/8/layout/hList7"/>
    <dgm:cxn modelId="{9BB8A663-4DA9-4BF9-827C-0EA58A96895F}" type="presParOf" srcId="{761836B7-509A-4422-BDAA-F8A56BB53707}" destId="{EAA4D205-E088-4458-820E-5AC905CFCB9D}" srcOrd="0" destOrd="0" presId="urn:microsoft.com/office/officeart/2005/8/layout/hList7"/>
    <dgm:cxn modelId="{6C114B3D-F4A3-4BAA-A790-0876E9A678DA}" type="presParOf" srcId="{761836B7-509A-4422-BDAA-F8A56BB53707}" destId="{EBFF91CB-CD80-4FDA-85F6-353E9E4B6644}" srcOrd="1" destOrd="0" presId="urn:microsoft.com/office/officeart/2005/8/layout/hList7"/>
    <dgm:cxn modelId="{05032D7C-1F36-43EE-A6B2-C235C8D1F49E}" type="presParOf" srcId="{761836B7-509A-4422-BDAA-F8A56BB53707}" destId="{42E36A14-1020-427A-A845-470F7A826139}" srcOrd="2" destOrd="0" presId="urn:microsoft.com/office/officeart/2005/8/layout/hList7"/>
    <dgm:cxn modelId="{88297B2D-3EA7-4248-BA18-B4B7C66B28B1}" type="presParOf" srcId="{761836B7-509A-4422-BDAA-F8A56BB53707}" destId="{424FFBDE-81AB-479A-AFBF-EC986704EA17}" srcOrd="3" destOrd="0" presId="urn:microsoft.com/office/officeart/2005/8/layout/hList7"/>
    <dgm:cxn modelId="{504F98AA-C8F6-4483-A22D-56AD9702E9BF}" type="presParOf" srcId="{53CF7F5D-E046-4E04-AB66-502C3289550F}" destId="{FEF4A1CD-EF3B-4403-8683-8908B27D5F72}" srcOrd="3" destOrd="0" presId="urn:microsoft.com/office/officeart/2005/8/layout/hList7"/>
    <dgm:cxn modelId="{A396B131-6875-4C92-B76D-2C795AF7709C}" type="presParOf" srcId="{53CF7F5D-E046-4E04-AB66-502C3289550F}" destId="{F1993C1B-9006-420E-9D91-085F43A8E233}" srcOrd="4" destOrd="0" presId="urn:microsoft.com/office/officeart/2005/8/layout/hList7"/>
    <dgm:cxn modelId="{A0092826-23C1-42FC-882E-7D339984A358}" type="presParOf" srcId="{F1993C1B-9006-420E-9D91-085F43A8E233}" destId="{5455832D-A2A9-4992-B98F-877A61D0A426}" srcOrd="0" destOrd="0" presId="urn:microsoft.com/office/officeart/2005/8/layout/hList7"/>
    <dgm:cxn modelId="{99AA7B98-3BCE-4789-9314-54F91F6FB39B}" type="presParOf" srcId="{F1993C1B-9006-420E-9D91-085F43A8E233}" destId="{4A1DF3FF-D6CB-4CC5-92F6-CF4820C07093}" srcOrd="1" destOrd="0" presId="urn:microsoft.com/office/officeart/2005/8/layout/hList7"/>
    <dgm:cxn modelId="{184BB351-0F41-4DEF-A638-73F964F5F3BA}" type="presParOf" srcId="{F1993C1B-9006-420E-9D91-085F43A8E233}" destId="{9C8C636F-6CCA-4E75-8C73-C810C26AEC6E}" srcOrd="2" destOrd="0" presId="urn:microsoft.com/office/officeart/2005/8/layout/hList7"/>
    <dgm:cxn modelId="{D94F8D2F-33CA-4566-8AD8-3645D2A0031D}" type="presParOf" srcId="{F1993C1B-9006-420E-9D91-085F43A8E233}" destId="{B7B70A11-E1DB-4E4A-994B-E3FE1ED5A8F9}" srcOrd="3" destOrd="0" presId="urn:microsoft.com/office/officeart/2005/8/layout/hList7"/>
    <dgm:cxn modelId="{DD787375-78B5-408C-BDB1-2407B21E8C06}" type="presParOf" srcId="{53CF7F5D-E046-4E04-AB66-502C3289550F}" destId="{806408F5-BAC9-4264-9ADC-F25C276610ED}" srcOrd="5" destOrd="0" presId="urn:microsoft.com/office/officeart/2005/8/layout/hList7"/>
    <dgm:cxn modelId="{9BE6637A-B32C-423A-BE66-1CB3871C95D2}" type="presParOf" srcId="{53CF7F5D-E046-4E04-AB66-502C3289550F}" destId="{1BDF35F9-D99D-4AC5-ADB7-642D00EA227E}" srcOrd="6" destOrd="0" presId="urn:microsoft.com/office/officeart/2005/8/layout/hList7"/>
    <dgm:cxn modelId="{A810A2BA-2B82-4FDF-B57F-D36012A5C255}" type="presParOf" srcId="{1BDF35F9-D99D-4AC5-ADB7-642D00EA227E}" destId="{E0DD8B8F-78A3-4431-8AD8-71081E328FE1}" srcOrd="0" destOrd="0" presId="urn:microsoft.com/office/officeart/2005/8/layout/hList7"/>
    <dgm:cxn modelId="{387954D3-D022-48B0-AC76-2516B299C72B}" type="presParOf" srcId="{1BDF35F9-D99D-4AC5-ADB7-642D00EA227E}" destId="{00CA54BE-BE20-448C-8AEB-7D2574C47756}" srcOrd="1" destOrd="0" presId="urn:microsoft.com/office/officeart/2005/8/layout/hList7"/>
    <dgm:cxn modelId="{67C1498F-2CB4-4EDF-A325-039104A63B8E}" type="presParOf" srcId="{1BDF35F9-D99D-4AC5-ADB7-642D00EA227E}" destId="{FA4460DD-AF5A-4A19-9D50-D62752A90558}" srcOrd="2" destOrd="0" presId="urn:microsoft.com/office/officeart/2005/8/layout/hList7"/>
    <dgm:cxn modelId="{3B4496DF-8296-42E5-98FC-B0197B0ACF0C}" type="presParOf" srcId="{1BDF35F9-D99D-4AC5-ADB7-642D00EA227E}" destId="{6BD65BD7-A5A3-43F5-9B2E-F73D0902210D}" srcOrd="3" destOrd="0" presId="urn:microsoft.com/office/officeart/2005/8/layout/hList7"/>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AF5BFC-07CB-4081-83DD-49B371CFE7F6}" type="doc">
      <dgm:prSet loTypeId="urn:microsoft.com/office/officeart/2005/8/layout/orgChart1" loCatId="hierarchy" qsTypeId="urn:microsoft.com/office/officeart/2005/8/quickstyle/simple2" qsCatId="simple" csTypeId="urn:microsoft.com/office/officeart/2005/8/colors/accent1_1" csCatId="accent1" phldr="1"/>
      <dgm:spPr/>
      <dgm:t>
        <a:bodyPr/>
        <a:lstStyle/>
        <a:p>
          <a:endParaRPr lang="es-ES"/>
        </a:p>
      </dgm:t>
    </dgm:pt>
    <dgm:pt modelId="{CF7616AB-6911-4AAD-A6DA-6A0029B2F742}">
      <dgm:prSet phldrT="[Texto]" custT="1">
        <dgm:style>
          <a:lnRef idx="2">
            <a:schemeClr val="accent2"/>
          </a:lnRef>
          <a:fillRef idx="1">
            <a:schemeClr val="lt1"/>
          </a:fillRef>
          <a:effectRef idx="0">
            <a:schemeClr val="accent2"/>
          </a:effectRef>
          <a:fontRef idx="minor">
            <a:schemeClr val="dk1"/>
          </a:fontRef>
        </dgm:style>
      </dgm:prSet>
      <dgm:spPr>
        <a:solidFill>
          <a:srgbClr val="656480"/>
        </a:solidFill>
        <a:ln>
          <a:solidFill>
            <a:srgbClr val="656480"/>
          </a:solidFill>
        </a:ln>
      </dgm:spPr>
      <dgm:t>
        <a:bodyPr/>
        <a:lstStyle/>
        <a:p>
          <a:pPr algn="ctr"/>
          <a:r>
            <a:rPr lang="es-EC" sz="1100" b="1" dirty="0">
              <a:solidFill>
                <a:schemeClr val="bg1"/>
              </a:solidFill>
            </a:rPr>
            <a:t>Gasto consumo salud = 1+2</a:t>
          </a:r>
          <a:endParaRPr lang="es-ES" sz="1100" b="1" dirty="0">
            <a:solidFill>
              <a:schemeClr val="bg1"/>
            </a:solidFill>
          </a:endParaRPr>
        </a:p>
      </dgm:t>
    </dgm:pt>
    <dgm:pt modelId="{DB808A40-72C8-4413-AAD4-0787F0A6D858}" type="parTrans" cxnId="{88E0A2A0-1D9F-48E0-8A24-A09B6E319A1F}">
      <dgm:prSet/>
      <dgm:spPr/>
      <dgm:t>
        <a:bodyPr/>
        <a:lstStyle/>
        <a:p>
          <a:endParaRPr lang="es-ES" sz="1100">
            <a:solidFill>
              <a:schemeClr val="tx1">
                <a:lumMod val="75000"/>
                <a:lumOff val="25000"/>
              </a:schemeClr>
            </a:solidFill>
          </a:endParaRPr>
        </a:p>
      </dgm:t>
    </dgm:pt>
    <dgm:pt modelId="{B887E9CC-3A29-4D6F-A17C-4D8698943B7A}" type="sibTrans" cxnId="{88E0A2A0-1D9F-48E0-8A24-A09B6E319A1F}">
      <dgm:prSet/>
      <dgm:spPr/>
      <dgm:t>
        <a:bodyPr/>
        <a:lstStyle/>
        <a:p>
          <a:endParaRPr lang="es-ES" sz="1100">
            <a:solidFill>
              <a:schemeClr val="tx1">
                <a:lumMod val="75000"/>
                <a:lumOff val="25000"/>
              </a:schemeClr>
            </a:solidFill>
          </a:endParaRPr>
        </a:p>
      </dgm:t>
    </dgm:pt>
    <dgm:pt modelId="{E84C23C1-777D-40A5-9053-CF46E67D2C4E}">
      <dgm:prSet phldrT="[Texto]" custT="1"/>
      <dgm:spPr>
        <a:ln>
          <a:solidFill>
            <a:srgbClr val="656480"/>
          </a:solidFill>
        </a:ln>
      </dgm:spPr>
      <dgm:t>
        <a:bodyPr/>
        <a:lstStyle/>
        <a:p>
          <a:r>
            <a:rPr lang="es-ES" sz="1000" b="0" dirty="0">
              <a:solidFill>
                <a:srgbClr val="6E6E7C"/>
              </a:solidFill>
            </a:rPr>
            <a:t>Consumo final efectivo de los hogares</a:t>
          </a:r>
        </a:p>
      </dgm:t>
    </dgm:pt>
    <dgm:pt modelId="{BE60B7D0-3AE0-4F11-A4FB-3B688A427C20}" type="parTrans" cxnId="{EEC5A543-7533-4639-9050-1E34436446A4}">
      <dgm:prSet/>
      <dgm:spPr>
        <a:ln>
          <a:solidFill>
            <a:srgbClr val="656480"/>
          </a:solidFill>
        </a:ln>
      </dgm:spPr>
      <dgm:t>
        <a:bodyPr/>
        <a:lstStyle/>
        <a:p>
          <a:endParaRPr lang="es-ES" sz="1100">
            <a:solidFill>
              <a:schemeClr val="tx1">
                <a:lumMod val="75000"/>
                <a:lumOff val="25000"/>
              </a:schemeClr>
            </a:solidFill>
            <a:highlight>
              <a:srgbClr val="800000"/>
            </a:highlight>
          </a:endParaRPr>
        </a:p>
      </dgm:t>
    </dgm:pt>
    <dgm:pt modelId="{16CD49EC-F2E9-486C-9621-0E5A93F914D1}" type="sibTrans" cxnId="{EEC5A543-7533-4639-9050-1E34436446A4}">
      <dgm:prSet/>
      <dgm:spPr/>
      <dgm:t>
        <a:bodyPr/>
        <a:lstStyle/>
        <a:p>
          <a:endParaRPr lang="es-ES" sz="1100">
            <a:solidFill>
              <a:schemeClr val="tx1">
                <a:lumMod val="75000"/>
                <a:lumOff val="25000"/>
              </a:schemeClr>
            </a:solidFill>
          </a:endParaRPr>
        </a:p>
      </dgm:t>
    </dgm:pt>
    <dgm:pt modelId="{2E52F874-8E03-4B3E-9D73-5A25744FBF5F}">
      <dgm:prSet phldrT="[Texto]" custT="1"/>
      <dgm:spPr>
        <a:ln>
          <a:solidFill>
            <a:srgbClr val="656480"/>
          </a:solidFill>
        </a:ln>
      </dgm:spPr>
      <dgm:t>
        <a:bodyPr/>
        <a:lstStyle/>
        <a:p>
          <a:r>
            <a:rPr lang="es-ES" sz="1000" b="0" dirty="0">
              <a:solidFill>
                <a:srgbClr val="6E6E7C"/>
              </a:solidFill>
            </a:rPr>
            <a:t>Consumo final efectivo del gobierno </a:t>
          </a:r>
        </a:p>
      </dgm:t>
    </dgm:pt>
    <dgm:pt modelId="{C09C2140-125B-4C4A-98D4-6083F416D2CC}" type="parTrans" cxnId="{25918430-72E8-4B9B-B8E3-1F3FB5AE1595}">
      <dgm:prSet/>
      <dgm:spPr>
        <a:ln>
          <a:solidFill>
            <a:srgbClr val="656480"/>
          </a:solidFill>
        </a:ln>
      </dgm:spPr>
      <dgm:t>
        <a:bodyPr/>
        <a:lstStyle/>
        <a:p>
          <a:endParaRPr lang="es-ES" sz="1100">
            <a:solidFill>
              <a:schemeClr val="tx1">
                <a:lumMod val="75000"/>
                <a:lumOff val="25000"/>
              </a:schemeClr>
            </a:solidFill>
            <a:highlight>
              <a:srgbClr val="800000"/>
            </a:highlight>
          </a:endParaRPr>
        </a:p>
      </dgm:t>
    </dgm:pt>
    <dgm:pt modelId="{B814D37E-64B8-411C-97CF-A3C72989F220}" type="sibTrans" cxnId="{25918430-72E8-4B9B-B8E3-1F3FB5AE1595}">
      <dgm:prSet/>
      <dgm:spPr/>
      <dgm:t>
        <a:bodyPr/>
        <a:lstStyle/>
        <a:p>
          <a:endParaRPr lang="es-ES" sz="1100">
            <a:solidFill>
              <a:schemeClr val="tx1">
                <a:lumMod val="75000"/>
                <a:lumOff val="25000"/>
              </a:schemeClr>
            </a:solidFill>
          </a:endParaRPr>
        </a:p>
      </dgm:t>
    </dgm:pt>
    <dgm:pt modelId="{383F5896-DB29-4D96-80F8-14FAF1BBFE73}" type="pres">
      <dgm:prSet presAssocID="{D6AF5BFC-07CB-4081-83DD-49B371CFE7F6}" presName="hierChild1" presStyleCnt="0">
        <dgm:presLayoutVars>
          <dgm:orgChart val="1"/>
          <dgm:chPref val="1"/>
          <dgm:dir/>
          <dgm:animOne val="branch"/>
          <dgm:animLvl val="lvl"/>
          <dgm:resizeHandles/>
        </dgm:presLayoutVars>
      </dgm:prSet>
      <dgm:spPr/>
      <dgm:t>
        <a:bodyPr/>
        <a:lstStyle/>
        <a:p>
          <a:endParaRPr lang="es-ES"/>
        </a:p>
      </dgm:t>
    </dgm:pt>
    <dgm:pt modelId="{D441F878-E7C7-4A5F-9A85-810B02874DA0}" type="pres">
      <dgm:prSet presAssocID="{CF7616AB-6911-4AAD-A6DA-6A0029B2F742}" presName="hierRoot1" presStyleCnt="0">
        <dgm:presLayoutVars>
          <dgm:hierBranch val="init"/>
        </dgm:presLayoutVars>
      </dgm:prSet>
      <dgm:spPr/>
    </dgm:pt>
    <dgm:pt modelId="{80420EE2-5030-4CFF-9703-0DD76AB4BB66}" type="pres">
      <dgm:prSet presAssocID="{CF7616AB-6911-4AAD-A6DA-6A0029B2F742}" presName="rootComposite1" presStyleCnt="0"/>
      <dgm:spPr/>
    </dgm:pt>
    <dgm:pt modelId="{33B41968-3300-48EF-9381-81A86D9613E1}" type="pres">
      <dgm:prSet presAssocID="{CF7616AB-6911-4AAD-A6DA-6A0029B2F742}" presName="rootText1" presStyleLbl="node0" presStyleIdx="0" presStyleCnt="1" custScaleX="269362" custScaleY="150060" custLinFactNeighborX="-1091" custLinFactNeighborY="-160">
        <dgm:presLayoutVars>
          <dgm:chPref val="3"/>
        </dgm:presLayoutVars>
      </dgm:prSet>
      <dgm:spPr>
        <a:prstGeom prst="ellipse">
          <a:avLst/>
        </a:prstGeom>
      </dgm:spPr>
      <dgm:t>
        <a:bodyPr/>
        <a:lstStyle/>
        <a:p>
          <a:endParaRPr lang="es-ES"/>
        </a:p>
      </dgm:t>
    </dgm:pt>
    <dgm:pt modelId="{AE3F8A06-DEF1-4183-9973-7171C2CD4499}" type="pres">
      <dgm:prSet presAssocID="{CF7616AB-6911-4AAD-A6DA-6A0029B2F742}" presName="rootConnector1" presStyleLbl="node1" presStyleIdx="0" presStyleCnt="0"/>
      <dgm:spPr/>
      <dgm:t>
        <a:bodyPr/>
        <a:lstStyle/>
        <a:p>
          <a:endParaRPr lang="es-ES"/>
        </a:p>
      </dgm:t>
    </dgm:pt>
    <dgm:pt modelId="{51D90E6F-AE83-4EEB-9330-7E99543D3CBB}" type="pres">
      <dgm:prSet presAssocID="{CF7616AB-6911-4AAD-A6DA-6A0029B2F742}" presName="hierChild2" presStyleCnt="0"/>
      <dgm:spPr/>
    </dgm:pt>
    <dgm:pt modelId="{AFB7D272-5A92-4EFE-9708-90E9372AE383}" type="pres">
      <dgm:prSet presAssocID="{BE60B7D0-3AE0-4F11-A4FB-3B688A427C20}" presName="Name37" presStyleLbl="parChTrans1D2" presStyleIdx="0" presStyleCnt="2"/>
      <dgm:spPr/>
      <dgm:t>
        <a:bodyPr/>
        <a:lstStyle/>
        <a:p>
          <a:endParaRPr lang="es-ES"/>
        </a:p>
      </dgm:t>
    </dgm:pt>
    <dgm:pt modelId="{B6C39E31-A6DC-48EB-8812-5953CC87CAE4}" type="pres">
      <dgm:prSet presAssocID="{E84C23C1-777D-40A5-9053-CF46E67D2C4E}" presName="hierRoot2" presStyleCnt="0">
        <dgm:presLayoutVars>
          <dgm:hierBranch val="init"/>
        </dgm:presLayoutVars>
      </dgm:prSet>
      <dgm:spPr/>
    </dgm:pt>
    <dgm:pt modelId="{678531FD-2B11-4CA3-ACAE-DD741AD7A207}" type="pres">
      <dgm:prSet presAssocID="{E84C23C1-777D-40A5-9053-CF46E67D2C4E}" presName="rootComposite" presStyleCnt="0"/>
      <dgm:spPr/>
    </dgm:pt>
    <dgm:pt modelId="{D045758E-C154-4ACB-B551-84F280994BE4}" type="pres">
      <dgm:prSet presAssocID="{E84C23C1-777D-40A5-9053-CF46E67D2C4E}" presName="rootText" presStyleLbl="node2" presStyleIdx="0" presStyleCnt="2" custScaleX="218401" custScaleY="158165" custLinFactNeighborX="-53" custLinFactNeighborY="5517">
        <dgm:presLayoutVars>
          <dgm:chPref val="3"/>
        </dgm:presLayoutVars>
      </dgm:prSet>
      <dgm:spPr>
        <a:prstGeom prst="ellipse">
          <a:avLst/>
        </a:prstGeom>
      </dgm:spPr>
      <dgm:t>
        <a:bodyPr/>
        <a:lstStyle/>
        <a:p>
          <a:endParaRPr lang="es-ES"/>
        </a:p>
      </dgm:t>
    </dgm:pt>
    <dgm:pt modelId="{AFA4397D-7E32-4CF1-80D3-6A5C11B2F561}" type="pres">
      <dgm:prSet presAssocID="{E84C23C1-777D-40A5-9053-CF46E67D2C4E}" presName="rootConnector" presStyleLbl="node2" presStyleIdx="0" presStyleCnt="2"/>
      <dgm:spPr/>
      <dgm:t>
        <a:bodyPr/>
        <a:lstStyle/>
        <a:p>
          <a:endParaRPr lang="es-ES"/>
        </a:p>
      </dgm:t>
    </dgm:pt>
    <dgm:pt modelId="{DF88EA0E-C8BD-49A0-9674-901D0BE5E37A}" type="pres">
      <dgm:prSet presAssocID="{E84C23C1-777D-40A5-9053-CF46E67D2C4E}" presName="hierChild4" presStyleCnt="0"/>
      <dgm:spPr/>
    </dgm:pt>
    <dgm:pt modelId="{50482464-D803-4043-827E-EFF68BA3B241}" type="pres">
      <dgm:prSet presAssocID="{E84C23C1-777D-40A5-9053-CF46E67D2C4E}" presName="hierChild5" presStyleCnt="0"/>
      <dgm:spPr/>
    </dgm:pt>
    <dgm:pt modelId="{CFFB7808-DCCD-4CA6-8908-D545DB91A507}" type="pres">
      <dgm:prSet presAssocID="{C09C2140-125B-4C4A-98D4-6083F416D2CC}" presName="Name37" presStyleLbl="parChTrans1D2" presStyleIdx="1" presStyleCnt="2"/>
      <dgm:spPr/>
      <dgm:t>
        <a:bodyPr/>
        <a:lstStyle/>
        <a:p>
          <a:endParaRPr lang="es-ES"/>
        </a:p>
      </dgm:t>
    </dgm:pt>
    <dgm:pt modelId="{AC269FFD-E397-40C5-8C47-00C2A7368CFB}" type="pres">
      <dgm:prSet presAssocID="{2E52F874-8E03-4B3E-9D73-5A25744FBF5F}" presName="hierRoot2" presStyleCnt="0">
        <dgm:presLayoutVars>
          <dgm:hierBranch val="init"/>
        </dgm:presLayoutVars>
      </dgm:prSet>
      <dgm:spPr/>
    </dgm:pt>
    <dgm:pt modelId="{BB4CD4CF-31E9-42BD-9864-39CBA0236C8B}" type="pres">
      <dgm:prSet presAssocID="{2E52F874-8E03-4B3E-9D73-5A25744FBF5F}" presName="rootComposite" presStyleCnt="0"/>
      <dgm:spPr/>
    </dgm:pt>
    <dgm:pt modelId="{A97B2047-3ECB-4C3B-861E-C0445CE57098}" type="pres">
      <dgm:prSet presAssocID="{2E52F874-8E03-4B3E-9D73-5A25744FBF5F}" presName="rootText" presStyleLbl="node2" presStyleIdx="1" presStyleCnt="2" custScaleX="193138" custScaleY="158723" custLinFactNeighborX="-3298" custLinFactNeighborY="5517">
        <dgm:presLayoutVars>
          <dgm:chPref val="3"/>
        </dgm:presLayoutVars>
      </dgm:prSet>
      <dgm:spPr>
        <a:prstGeom prst="ellipse">
          <a:avLst/>
        </a:prstGeom>
      </dgm:spPr>
      <dgm:t>
        <a:bodyPr/>
        <a:lstStyle/>
        <a:p>
          <a:endParaRPr lang="es-ES"/>
        </a:p>
      </dgm:t>
    </dgm:pt>
    <dgm:pt modelId="{1A96B861-3698-4202-A225-A7B7BCF2EBE7}" type="pres">
      <dgm:prSet presAssocID="{2E52F874-8E03-4B3E-9D73-5A25744FBF5F}" presName="rootConnector" presStyleLbl="node2" presStyleIdx="1" presStyleCnt="2"/>
      <dgm:spPr/>
      <dgm:t>
        <a:bodyPr/>
        <a:lstStyle/>
        <a:p>
          <a:endParaRPr lang="es-ES"/>
        </a:p>
      </dgm:t>
    </dgm:pt>
    <dgm:pt modelId="{D702ACEE-0CCC-42E1-8C58-98A5EE2935C1}" type="pres">
      <dgm:prSet presAssocID="{2E52F874-8E03-4B3E-9D73-5A25744FBF5F}" presName="hierChild4" presStyleCnt="0"/>
      <dgm:spPr/>
    </dgm:pt>
    <dgm:pt modelId="{9AACD09A-7B20-47C8-B0DD-E3C8E3186324}" type="pres">
      <dgm:prSet presAssocID="{2E52F874-8E03-4B3E-9D73-5A25744FBF5F}" presName="hierChild5" presStyleCnt="0"/>
      <dgm:spPr/>
    </dgm:pt>
    <dgm:pt modelId="{E016BB72-A7E8-4FEA-BF8D-9C5AF64D52CB}" type="pres">
      <dgm:prSet presAssocID="{CF7616AB-6911-4AAD-A6DA-6A0029B2F742}" presName="hierChild3" presStyleCnt="0"/>
      <dgm:spPr/>
    </dgm:pt>
  </dgm:ptLst>
  <dgm:cxnLst>
    <dgm:cxn modelId="{B9F62D49-FE46-4BA7-A0C3-79A62CF918DD}" type="presOf" srcId="{E84C23C1-777D-40A5-9053-CF46E67D2C4E}" destId="{D045758E-C154-4ACB-B551-84F280994BE4}" srcOrd="0" destOrd="0" presId="urn:microsoft.com/office/officeart/2005/8/layout/orgChart1"/>
    <dgm:cxn modelId="{25918430-72E8-4B9B-B8E3-1F3FB5AE1595}" srcId="{CF7616AB-6911-4AAD-A6DA-6A0029B2F742}" destId="{2E52F874-8E03-4B3E-9D73-5A25744FBF5F}" srcOrd="1" destOrd="0" parTransId="{C09C2140-125B-4C4A-98D4-6083F416D2CC}" sibTransId="{B814D37E-64B8-411C-97CF-A3C72989F220}"/>
    <dgm:cxn modelId="{E2FCF1F1-762B-4A7A-8618-8ED111F0C98C}" type="presOf" srcId="{2E52F874-8E03-4B3E-9D73-5A25744FBF5F}" destId="{A97B2047-3ECB-4C3B-861E-C0445CE57098}" srcOrd="0" destOrd="0" presId="urn:microsoft.com/office/officeart/2005/8/layout/orgChart1"/>
    <dgm:cxn modelId="{88E0A2A0-1D9F-48E0-8A24-A09B6E319A1F}" srcId="{D6AF5BFC-07CB-4081-83DD-49B371CFE7F6}" destId="{CF7616AB-6911-4AAD-A6DA-6A0029B2F742}" srcOrd="0" destOrd="0" parTransId="{DB808A40-72C8-4413-AAD4-0787F0A6D858}" sibTransId="{B887E9CC-3A29-4D6F-A17C-4D8698943B7A}"/>
    <dgm:cxn modelId="{A1802A17-69F1-48EE-930B-B673E1317AAF}" type="presOf" srcId="{C09C2140-125B-4C4A-98D4-6083F416D2CC}" destId="{CFFB7808-DCCD-4CA6-8908-D545DB91A507}" srcOrd="0" destOrd="0" presId="urn:microsoft.com/office/officeart/2005/8/layout/orgChart1"/>
    <dgm:cxn modelId="{337B0888-27CB-41B9-94CE-930D7A6FD8EB}" type="presOf" srcId="{D6AF5BFC-07CB-4081-83DD-49B371CFE7F6}" destId="{383F5896-DB29-4D96-80F8-14FAF1BBFE73}" srcOrd="0" destOrd="0" presId="urn:microsoft.com/office/officeart/2005/8/layout/orgChart1"/>
    <dgm:cxn modelId="{EEC5A543-7533-4639-9050-1E34436446A4}" srcId="{CF7616AB-6911-4AAD-A6DA-6A0029B2F742}" destId="{E84C23C1-777D-40A5-9053-CF46E67D2C4E}" srcOrd="0" destOrd="0" parTransId="{BE60B7D0-3AE0-4F11-A4FB-3B688A427C20}" sibTransId="{16CD49EC-F2E9-486C-9621-0E5A93F914D1}"/>
    <dgm:cxn modelId="{C4184699-4D39-43CA-B557-DFE08CE64A77}" type="presOf" srcId="{BE60B7D0-3AE0-4F11-A4FB-3B688A427C20}" destId="{AFB7D272-5A92-4EFE-9708-90E9372AE383}" srcOrd="0" destOrd="0" presId="urn:microsoft.com/office/officeart/2005/8/layout/orgChart1"/>
    <dgm:cxn modelId="{4D614191-5E84-48B0-A15C-D961653E2CC1}" type="presOf" srcId="{CF7616AB-6911-4AAD-A6DA-6A0029B2F742}" destId="{33B41968-3300-48EF-9381-81A86D9613E1}" srcOrd="0" destOrd="0" presId="urn:microsoft.com/office/officeart/2005/8/layout/orgChart1"/>
    <dgm:cxn modelId="{0F372E67-D218-45A9-BE99-69218666A526}" type="presOf" srcId="{E84C23C1-777D-40A5-9053-CF46E67D2C4E}" destId="{AFA4397D-7E32-4CF1-80D3-6A5C11B2F561}" srcOrd="1" destOrd="0" presId="urn:microsoft.com/office/officeart/2005/8/layout/orgChart1"/>
    <dgm:cxn modelId="{ABAB2A5D-8DED-40FB-B67C-98B11F7A6D91}" type="presOf" srcId="{2E52F874-8E03-4B3E-9D73-5A25744FBF5F}" destId="{1A96B861-3698-4202-A225-A7B7BCF2EBE7}" srcOrd="1" destOrd="0" presId="urn:microsoft.com/office/officeart/2005/8/layout/orgChart1"/>
    <dgm:cxn modelId="{D4C071F9-EA52-40E8-AA7B-9901689C6905}" type="presOf" srcId="{CF7616AB-6911-4AAD-A6DA-6A0029B2F742}" destId="{AE3F8A06-DEF1-4183-9973-7171C2CD4499}" srcOrd="1" destOrd="0" presId="urn:microsoft.com/office/officeart/2005/8/layout/orgChart1"/>
    <dgm:cxn modelId="{78776030-E890-430A-9223-C74155C0E806}" type="presParOf" srcId="{383F5896-DB29-4D96-80F8-14FAF1BBFE73}" destId="{D441F878-E7C7-4A5F-9A85-810B02874DA0}" srcOrd="0" destOrd="0" presId="urn:microsoft.com/office/officeart/2005/8/layout/orgChart1"/>
    <dgm:cxn modelId="{BF19E9DC-26F0-4F52-B35E-936B6EAEAC76}" type="presParOf" srcId="{D441F878-E7C7-4A5F-9A85-810B02874DA0}" destId="{80420EE2-5030-4CFF-9703-0DD76AB4BB66}" srcOrd="0" destOrd="0" presId="urn:microsoft.com/office/officeart/2005/8/layout/orgChart1"/>
    <dgm:cxn modelId="{16864F77-E873-47D2-89DB-07D85FD214C8}" type="presParOf" srcId="{80420EE2-5030-4CFF-9703-0DD76AB4BB66}" destId="{33B41968-3300-48EF-9381-81A86D9613E1}" srcOrd="0" destOrd="0" presId="urn:microsoft.com/office/officeart/2005/8/layout/orgChart1"/>
    <dgm:cxn modelId="{A259FEF7-5871-4A37-A7A3-EDC155B6D87A}" type="presParOf" srcId="{80420EE2-5030-4CFF-9703-0DD76AB4BB66}" destId="{AE3F8A06-DEF1-4183-9973-7171C2CD4499}" srcOrd="1" destOrd="0" presId="urn:microsoft.com/office/officeart/2005/8/layout/orgChart1"/>
    <dgm:cxn modelId="{9D6296C5-C6AC-49EA-A5AC-0F61AD683C09}" type="presParOf" srcId="{D441F878-E7C7-4A5F-9A85-810B02874DA0}" destId="{51D90E6F-AE83-4EEB-9330-7E99543D3CBB}" srcOrd="1" destOrd="0" presId="urn:microsoft.com/office/officeart/2005/8/layout/orgChart1"/>
    <dgm:cxn modelId="{E76F055B-EAF8-4D45-833F-C932CD947CE5}" type="presParOf" srcId="{51D90E6F-AE83-4EEB-9330-7E99543D3CBB}" destId="{AFB7D272-5A92-4EFE-9708-90E9372AE383}" srcOrd="0" destOrd="0" presId="urn:microsoft.com/office/officeart/2005/8/layout/orgChart1"/>
    <dgm:cxn modelId="{997CF688-7AB8-4D94-A6CC-A774FBB79882}" type="presParOf" srcId="{51D90E6F-AE83-4EEB-9330-7E99543D3CBB}" destId="{B6C39E31-A6DC-48EB-8812-5953CC87CAE4}" srcOrd="1" destOrd="0" presId="urn:microsoft.com/office/officeart/2005/8/layout/orgChart1"/>
    <dgm:cxn modelId="{70DB76C7-B073-4962-B26E-4D4938DA4DB2}" type="presParOf" srcId="{B6C39E31-A6DC-48EB-8812-5953CC87CAE4}" destId="{678531FD-2B11-4CA3-ACAE-DD741AD7A207}" srcOrd="0" destOrd="0" presId="urn:microsoft.com/office/officeart/2005/8/layout/orgChart1"/>
    <dgm:cxn modelId="{E1DD5CC2-BA87-4859-B4C2-DC360D56BE78}" type="presParOf" srcId="{678531FD-2B11-4CA3-ACAE-DD741AD7A207}" destId="{D045758E-C154-4ACB-B551-84F280994BE4}" srcOrd="0" destOrd="0" presId="urn:microsoft.com/office/officeart/2005/8/layout/orgChart1"/>
    <dgm:cxn modelId="{C1701B03-4B5F-477E-A622-A1580A5AFF93}" type="presParOf" srcId="{678531FD-2B11-4CA3-ACAE-DD741AD7A207}" destId="{AFA4397D-7E32-4CF1-80D3-6A5C11B2F561}" srcOrd="1" destOrd="0" presId="urn:microsoft.com/office/officeart/2005/8/layout/orgChart1"/>
    <dgm:cxn modelId="{66388BC7-2114-4C3B-BF28-0C20E23385F2}" type="presParOf" srcId="{B6C39E31-A6DC-48EB-8812-5953CC87CAE4}" destId="{DF88EA0E-C8BD-49A0-9674-901D0BE5E37A}" srcOrd="1" destOrd="0" presId="urn:microsoft.com/office/officeart/2005/8/layout/orgChart1"/>
    <dgm:cxn modelId="{636B09B0-B0EE-4604-8018-69C01CB3B96F}" type="presParOf" srcId="{B6C39E31-A6DC-48EB-8812-5953CC87CAE4}" destId="{50482464-D803-4043-827E-EFF68BA3B241}" srcOrd="2" destOrd="0" presId="urn:microsoft.com/office/officeart/2005/8/layout/orgChart1"/>
    <dgm:cxn modelId="{E3EF71E9-6797-41ED-8691-28CFA593C311}" type="presParOf" srcId="{51D90E6F-AE83-4EEB-9330-7E99543D3CBB}" destId="{CFFB7808-DCCD-4CA6-8908-D545DB91A507}" srcOrd="2" destOrd="0" presId="urn:microsoft.com/office/officeart/2005/8/layout/orgChart1"/>
    <dgm:cxn modelId="{BFF334CF-E0E2-4764-8190-72C1FC79AC9F}" type="presParOf" srcId="{51D90E6F-AE83-4EEB-9330-7E99543D3CBB}" destId="{AC269FFD-E397-40C5-8C47-00C2A7368CFB}" srcOrd="3" destOrd="0" presId="urn:microsoft.com/office/officeart/2005/8/layout/orgChart1"/>
    <dgm:cxn modelId="{CC27E29C-5152-467F-9070-87A443E80ACC}" type="presParOf" srcId="{AC269FFD-E397-40C5-8C47-00C2A7368CFB}" destId="{BB4CD4CF-31E9-42BD-9864-39CBA0236C8B}" srcOrd="0" destOrd="0" presId="urn:microsoft.com/office/officeart/2005/8/layout/orgChart1"/>
    <dgm:cxn modelId="{257EA562-E21C-4504-84FF-E5AECCE67B96}" type="presParOf" srcId="{BB4CD4CF-31E9-42BD-9864-39CBA0236C8B}" destId="{A97B2047-3ECB-4C3B-861E-C0445CE57098}" srcOrd="0" destOrd="0" presId="urn:microsoft.com/office/officeart/2005/8/layout/orgChart1"/>
    <dgm:cxn modelId="{E7D09C8A-9C7A-4884-BD49-45BD638A1141}" type="presParOf" srcId="{BB4CD4CF-31E9-42BD-9864-39CBA0236C8B}" destId="{1A96B861-3698-4202-A225-A7B7BCF2EBE7}" srcOrd="1" destOrd="0" presId="urn:microsoft.com/office/officeart/2005/8/layout/orgChart1"/>
    <dgm:cxn modelId="{D3315366-E97C-43AE-81DF-8D194F8A6C70}" type="presParOf" srcId="{AC269FFD-E397-40C5-8C47-00C2A7368CFB}" destId="{D702ACEE-0CCC-42E1-8C58-98A5EE2935C1}" srcOrd="1" destOrd="0" presId="urn:microsoft.com/office/officeart/2005/8/layout/orgChart1"/>
    <dgm:cxn modelId="{2EB4C79B-1B63-4CFF-A391-26E99FFF5641}" type="presParOf" srcId="{AC269FFD-E397-40C5-8C47-00C2A7368CFB}" destId="{9AACD09A-7B20-47C8-B0DD-E3C8E3186324}" srcOrd="2" destOrd="0" presId="urn:microsoft.com/office/officeart/2005/8/layout/orgChart1"/>
    <dgm:cxn modelId="{97AED00D-6BA7-42C3-BD31-40967B0E4C20}" type="presParOf" srcId="{D441F878-E7C7-4A5F-9A85-810B02874DA0}" destId="{E016BB72-A7E8-4FEA-BF8D-9C5AF64D52CB}" srcOrd="2" destOrd="0" presId="urn:microsoft.com/office/officeart/2005/8/layout/orgChart1"/>
  </dgm:cxnLst>
  <dgm:bg>
    <a:noFill/>
  </dgm:bg>
  <dgm:whole>
    <a:ln>
      <a:noFill/>
    </a:ln>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6AF5BFC-07CB-4081-83DD-49B371CFE7F6}" type="doc">
      <dgm:prSet loTypeId="urn:microsoft.com/office/officeart/2005/8/layout/orgChart1" loCatId="hierarchy" qsTypeId="urn:microsoft.com/office/officeart/2005/8/quickstyle/simple2" qsCatId="simple" csTypeId="urn:microsoft.com/office/officeart/2005/8/colors/accent1_1" csCatId="accent1" phldr="1"/>
      <dgm:spPr/>
      <dgm:t>
        <a:bodyPr/>
        <a:lstStyle/>
        <a:p>
          <a:endParaRPr lang="es-ES"/>
        </a:p>
      </dgm:t>
    </dgm:pt>
    <dgm:pt modelId="{CF7616AB-6911-4AAD-A6DA-6A0029B2F742}">
      <dgm:prSet phldrT="[Texto]" custT="1">
        <dgm:style>
          <a:lnRef idx="2">
            <a:schemeClr val="accent2"/>
          </a:lnRef>
          <a:fillRef idx="1">
            <a:schemeClr val="lt1"/>
          </a:fillRef>
          <a:effectRef idx="0">
            <a:schemeClr val="accent2"/>
          </a:effectRef>
          <a:fontRef idx="minor">
            <a:schemeClr val="dk1"/>
          </a:fontRef>
        </dgm:style>
      </dgm:prSet>
      <dgm:spPr>
        <a:solidFill>
          <a:srgbClr val="656480"/>
        </a:solidFill>
        <a:ln>
          <a:solidFill>
            <a:srgbClr val="656480"/>
          </a:solidFill>
        </a:ln>
      </dgm:spPr>
      <dgm:t>
        <a:bodyPr/>
        <a:lstStyle/>
        <a:p>
          <a:r>
            <a:rPr lang="es-EC" sz="1100" b="1" dirty="0">
              <a:solidFill>
                <a:schemeClr val="bg1"/>
              </a:solidFill>
            </a:rPr>
            <a:t>VAB** = 1+2</a:t>
          </a:r>
        </a:p>
      </dgm:t>
    </dgm:pt>
    <dgm:pt modelId="{DB808A40-72C8-4413-AAD4-0787F0A6D858}" type="parTrans" cxnId="{88E0A2A0-1D9F-48E0-8A24-A09B6E319A1F}">
      <dgm:prSet/>
      <dgm:spPr/>
      <dgm:t>
        <a:bodyPr/>
        <a:lstStyle/>
        <a:p>
          <a:endParaRPr lang="es-ES" sz="1100">
            <a:solidFill>
              <a:schemeClr val="tx1">
                <a:lumMod val="75000"/>
                <a:lumOff val="25000"/>
              </a:schemeClr>
            </a:solidFill>
          </a:endParaRPr>
        </a:p>
      </dgm:t>
    </dgm:pt>
    <dgm:pt modelId="{B887E9CC-3A29-4D6F-A17C-4D8698943B7A}" type="sibTrans" cxnId="{88E0A2A0-1D9F-48E0-8A24-A09B6E319A1F}">
      <dgm:prSet/>
      <dgm:spPr/>
      <dgm:t>
        <a:bodyPr/>
        <a:lstStyle/>
        <a:p>
          <a:endParaRPr lang="es-ES" sz="1100">
            <a:solidFill>
              <a:schemeClr val="tx1">
                <a:lumMod val="75000"/>
                <a:lumOff val="25000"/>
              </a:schemeClr>
            </a:solidFill>
          </a:endParaRPr>
        </a:p>
      </dgm:t>
    </dgm:pt>
    <dgm:pt modelId="{E84C23C1-777D-40A5-9053-CF46E67D2C4E}">
      <dgm:prSet phldrT="[Texto]" custT="1"/>
      <dgm:spPr>
        <a:ln>
          <a:solidFill>
            <a:srgbClr val="656480"/>
          </a:solidFill>
        </a:ln>
      </dgm:spPr>
      <dgm:t>
        <a:bodyPr/>
        <a:lstStyle/>
        <a:p>
          <a:r>
            <a:rPr lang="es-EC" sz="1000" b="0" dirty="0">
              <a:solidFill>
                <a:srgbClr val="6E6E7C"/>
              </a:solidFill>
            </a:rPr>
            <a:t>VAB Actividades características </a:t>
          </a:r>
        </a:p>
      </dgm:t>
    </dgm:pt>
    <dgm:pt modelId="{BE60B7D0-3AE0-4F11-A4FB-3B688A427C20}" type="parTrans" cxnId="{EEC5A543-7533-4639-9050-1E34436446A4}">
      <dgm:prSet/>
      <dgm:spPr>
        <a:ln>
          <a:solidFill>
            <a:srgbClr val="656480"/>
          </a:solidFill>
        </a:ln>
      </dgm:spPr>
      <dgm:t>
        <a:bodyPr/>
        <a:lstStyle/>
        <a:p>
          <a:endParaRPr lang="es-ES" sz="1100">
            <a:solidFill>
              <a:schemeClr val="tx1">
                <a:lumMod val="75000"/>
                <a:lumOff val="25000"/>
              </a:schemeClr>
            </a:solidFill>
            <a:highlight>
              <a:srgbClr val="800000"/>
            </a:highlight>
          </a:endParaRPr>
        </a:p>
      </dgm:t>
    </dgm:pt>
    <dgm:pt modelId="{16CD49EC-F2E9-486C-9621-0E5A93F914D1}" type="sibTrans" cxnId="{EEC5A543-7533-4639-9050-1E34436446A4}">
      <dgm:prSet/>
      <dgm:spPr/>
      <dgm:t>
        <a:bodyPr/>
        <a:lstStyle/>
        <a:p>
          <a:endParaRPr lang="es-ES" sz="1100">
            <a:solidFill>
              <a:schemeClr val="tx1">
                <a:lumMod val="75000"/>
                <a:lumOff val="25000"/>
              </a:schemeClr>
            </a:solidFill>
          </a:endParaRPr>
        </a:p>
      </dgm:t>
    </dgm:pt>
    <dgm:pt modelId="{2E52F874-8E03-4B3E-9D73-5A25744FBF5F}">
      <dgm:prSet phldrT="[Texto]" custT="1"/>
      <dgm:spPr>
        <a:ln>
          <a:solidFill>
            <a:srgbClr val="656480"/>
          </a:solidFill>
        </a:ln>
      </dgm:spPr>
      <dgm:t>
        <a:bodyPr/>
        <a:lstStyle/>
        <a:p>
          <a:r>
            <a:rPr lang="es-EC" sz="1000" b="0" dirty="0">
              <a:solidFill>
                <a:srgbClr val="6E6E7C"/>
              </a:solidFill>
            </a:rPr>
            <a:t>VAB Actividades conexas </a:t>
          </a:r>
        </a:p>
      </dgm:t>
    </dgm:pt>
    <dgm:pt modelId="{C09C2140-125B-4C4A-98D4-6083F416D2CC}" type="parTrans" cxnId="{25918430-72E8-4B9B-B8E3-1F3FB5AE1595}">
      <dgm:prSet/>
      <dgm:spPr>
        <a:ln>
          <a:solidFill>
            <a:srgbClr val="656480"/>
          </a:solidFill>
        </a:ln>
      </dgm:spPr>
      <dgm:t>
        <a:bodyPr/>
        <a:lstStyle/>
        <a:p>
          <a:endParaRPr lang="es-ES" sz="1100">
            <a:solidFill>
              <a:schemeClr val="tx1">
                <a:lumMod val="75000"/>
                <a:lumOff val="25000"/>
              </a:schemeClr>
            </a:solidFill>
            <a:highlight>
              <a:srgbClr val="800000"/>
            </a:highlight>
          </a:endParaRPr>
        </a:p>
      </dgm:t>
    </dgm:pt>
    <dgm:pt modelId="{B814D37E-64B8-411C-97CF-A3C72989F220}" type="sibTrans" cxnId="{25918430-72E8-4B9B-B8E3-1F3FB5AE1595}">
      <dgm:prSet/>
      <dgm:spPr/>
      <dgm:t>
        <a:bodyPr/>
        <a:lstStyle/>
        <a:p>
          <a:endParaRPr lang="es-ES" sz="1100">
            <a:solidFill>
              <a:schemeClr val="tx1">
                <a:lumMod val="75000"/>
                <a:lumOff val="25000"/>
              </a:schemeClr>
            </a:solidFill>
          </a:endParaRPr>
        </a:p>
      </dgm:t>
    </dgm:pt>
    <dgm:pt modelId="{383F5896-DB29-4D96-80F8-14FAF1BBFE73}" type="pres">
      <dgm:prSet presAssocID="{D6AF5BFC-07CB-4081-83DD-49B371CFE7F6}" presName="hierChild1" presStyleCnt="0">
        <dgm:presLayoutVars>
          <dgm:orgChart val="1"/>
          <dgm:chPref val="1"/>
          <dgm:dir/>
          <dgm:animOne val="branch"/>
          <dgm:animLvl val="lvl"/>
          <dgm:resizeHandles/>
        </dgm:presLayoutVars>
      </dgm:prSet>
      <dgm:spPr/>
      <dgm:t>
        <a:bodyPr/>
        <a:lstStyle/>
        <a:p>
          <a:endParaRPr lang="es-ES"/>
        </a:p>
      </dgm:t>
    </dgm:pt>
    <dgm:pt modelId="{D441F878-E7C7-4A5F-9A85-810B02874DA0}" type="pres">
      <dgm:prSet presAssocID="{CF7616AB-6911-4AAD-A6DA-6A0029B2F742}" presName="hierRoot1" presStyleCnt="0">
        <dgm:presLayoutVars>
          <dgm:hierBranch val="init"/>
        </dgm:presLayoutVars>
      </dgm:prSet>
      <dgm:spPr/>
    </dgm:pt>
    <dgm:pt modelId="{80420EE2-5030-4CFF-9703-0DD76AB4BB66}" type="pres">
      <dgm:prSet presAssocID="{CF7616AB-6911-4AAD-A6DA-6A0029B2F742}" presName="rootComposite1" presStyleCnt="0"/>
      <dgm:spPr/>
    </dgm:pt>
    <dgm:pt modelId="{33B41968-3300-48EF-9381-81A86D9613E1}" type="pres">
      <dgm:prSet presAssocID="{CF7616AB-6911-4AAD-A6DA-6A0029B2F742}" presName="rootText1" presStyleLbl="node0" presStyleIdx="0" presStyleCnt="1" custScaleX="243439" custScaleY="150060" custLinFactNeighborX="-1091" custLinFactNeighborY="-160">
        <dgm:presLayoutVars>
          <dgm:chPref val="3"/>
        </dgm:presLayoutVars>
      </dgm:prSet>
      <dgm:spPr>
        <a:prstGeom prst="ellipse">
          <a:avLst/>
        </a:prstGeom>
      </dgm:spPr>
      <dgm:t>
        <a:bodyPr/>
        <a:lstStyle/>
        <a:p>
          <a:endParaRPr lang="es-ES"/>
        </a:p>
      </dgm:t>
    </dgm:pt>
    <dgm:pt modelId="{AE3F8A06-DEF1-4183-9973-7171C2CD4499}" type="pres">
      <dgm:prSet presAssocID="{CF7616AB-6911-4AAD-A6DA-6A0029B2F742}" presName="rootConnector1" presStyleLbl="node1" presStyleIdx="0" presStyleCnt="0"/>
      <dgm:spPr/>
      <dgm:t>
        <a:bodyPr/>
        <a:lstStyle/>
        <a:p>
          <a:endParaRPr lang="es-ES"/>
        </a:p>
      </dgm:t>
    </dgm:pt>
    <dgm:pt modelId="{51D90E6F-AE83-4EEB-9330-7E99543D3CBB}" type="pres">
      <dgm:prSet presAssocID="{CF7616AB-6911-4AAD-A6DA-6A0029B2F742}" presName="hierChild2" presStyleCnt="0"/>
      <dgm:spPr/>
    </dgm:pt>
    <dgm:pt modelId="{AFB7D272-5A92-4EFE-9708-90E9372AE383}" type="pres">
      <dgm:prSet presAssocID="{BE60B7D0-3AE0-4F11-A4FB-3B688A427C20}" presName="Name37" presStyleLbl="parChTrans1D2" presStyleIdx="0" presStyleCnt="2"/>
      <dgm:spPr/>
      <dgm:t>
        <a:bodyPr/>
        <a:lstStyle/>
        <a:p>
          <a:endParaRPr lang="es-ES"/>
        </a:p>
      </dgm:t>
    </dgm:pt>
    <dgm:pt modelId="{B6C39E31-A6DC-48EB-8812-5953CC87CAE4}" type="pres">
      <dgm:prSet presAssocID="{E84C23C1-777D-40A5-9053-CF46E67D2C4E}" presName="hierRoot2" presStyleCnt="0">
        <dgm:presLayoutVars>
          <dgm:hierBranch val="init"/>
        </dgm:presLayoutVars>
      </dgm:prSet>
      <dgm:spPr/>
    </dgm:pt>
    <dgm:pt modelId="{678531FD-2B11-4CA3-ACAE-DD741AD7A207}" type="pres">
      <dgm:prSet presAssocID="{E84C23C1-777D-40A5-9053-CF46E67D2C4E}" presName="rootComposite" presStyleCnt="0"/>
      <dgm:spPr/>
    </dgm:pt>
    <dgm:pt modelId="{D045758E-C154-4ACB-B551-84F280994BE4}" type="pres">
      <dgm:prSet presAssocID="{E84C23C1-777D-40A5-9053-CF46E67D2C4E}" presName="rootText" presStyleLbl="node2" presStyleIdx="0" presStyleCnt="2" custScaleX="178867" custScaleY="158165" custLinFactNeighborX="-53" custLinFactNeighborY="5517">
        <dgm:presLayoutVars>
          <dgm:chPref val="3"/>
        </dgm:presLayoutVars>
      </dgm:prSet>
      <dgm:spPr>
        <a:prstGeom prst="ellipse">
          <a:avLst/>
        </a:prstGeom>
      </dgm:spPr>
      <dgm:t>
        <a:bodyPr/>
        <a:lstStyle/>
        <a:p>
          <a:endParaRPr lang="es-ES"/>
        </a:p>
      </dgm:t>
    </dgm:pt>
    <dgm:pt modelId="{AFA4397D-7E32-4CF1-80D3-6A5C11B2F561}" type="pres">
      <dgm:prSet presAssocID="{E84C23C1-777D-40A5-9053-CF46E67D2C4E}" presName="rootConnector" presStyleLbl="node2" presStyleIdx="0" presStyleCnt="2"/>
      <dgm:spPr/>
      <dgm:t>
        <a:bodyPr/>
        <a:lstStyle/>
        <a:p>
          <a:endParaRPr lang="es-ES"/>
        </a:p>
      </dgm:t>
    </dgm:pt>
    <dgm:pt modelId="{DF88EA0E-C8BD-49A0-9674-901D0BE5E37A}" type="pres">
      <dgm:prSet presAssocID="{E84C23C1-777D-40A5-9053-CF46E67D2C4E}" presName="hierChild4" presStyleCnt="0"/>
      <dgm:spPr/>
    </dgm:pt>
    <dgm:pt modelId="{50482464-D803-4043-827E-EFF68BA3B241}" type="pres">
      <dgm:prSet presAssocID="{E84C23C1-777D-40A5-9053-CF46E67D2C4E}" presName="hierChild5" presStyleCnt="0"/>
      <dgm:spPr/>
    </dgm:pt>
    <dgm:pt modelId="{CFFB7808-DCCD-4CA6-8908-D545DB91A507}" type="pres">
      <dgm:prSet presAssocID="{C09C2140-125B-4C4A-98D4-6083F416D2CC}" presName="Name37" presStyleLbl="parChTrans1D2" presStyleIdx="1" presStyleCnt="2"/>
      <dgm:spPr/>
      <dgm:t>
        <a:bodyPr/>
        <a:lstStyle/>
        <a:p>
          <a:endParaRPr lang="es-ES"/>
        </a:p>
      </dgm:t>
    </dgm:pt>
    <dgm:pt modelId="{AC269FFD-E397-40C5-8C47-00C2A7368CFB}" type="pres">
      <dgm:prSet presAssocID="{2E52F874-8E03-4B3E-9D73-5A25744FBF5F}" presName="hierRoot2" presStyleCnt="0">
        <dgm:presLayoutVars>
          <dgm:hierBranch val="init"/>
        </dgm:presLayoutVars>
      </dgm:prSet>
      <dgm:spPr/>
    </dgm:pt>
    <dgm:pt modelId="{BB4CD4CF-31E9-42BD-9864-39CBA0236C8B}" type="pres">
      <dgm:prSet presAssocID="{2E52F874-8E03-4B3E-9D73-5A25744FBF5F}" presName="rootComposite" presStyleCnt="0"/>
      <dgm:spPr/>
    </dgm:pt>
    <dgm:pt modelId="{A97B2047-3ECB-4C3B-861E-C0445CE57098}" type="pres">
      <dgm:prSet presAssocID="{2E52F874-8E03-4B3E-9D73-5A25744FBF5F}" presName="rootText" presStyleLbl="node2" presStyleIdx="1" presStyleCnt="2" custScaleX="193138" custScaleY="158723" custLinFactNeighborX="-3298" custLinFactNeighborY="5517">
        <dgm:presLayoutVars>
          <dgm:chPref val="3"/>
        </dgm:presLayoutVars>
      </dgm:prSet>
      <dgm:spPr>
        <a:prstGeom prst="ellipse">
          <a:avLst/>
        </a:prstGeom>
      </dgm:spPr>
      <dgm:t>
        <a:bodyPr/>
        <a:lstStyle/>
        <a:p>
          <a:endParaRPr lang="es-ES"/>
        </a:p>
      </dgm:t>
    </dgm:pt>
    <dgm:pt modelId="{1A96B861-3698-4202-A225-A7B7BCF2EBE7}" type="pres">
      <dgm:prSet presAssocID="{2E52F874-8E03-4B3E-9D73-5A25744FBF5F}" presName="rootConnector" presStyleLbl="node2" presStyleIdx="1" presStyleCnt="2"/>
      <dgm:spPr/>
      <dgm:t>
        <a:bodyPr/>
        <a:lstStyle/>
        <a:p>
          <a:endParaRPr lang="es-ES"/>
        </a:p>
      </dgm:t>
    </dgm:pt>
    <dgm:pt modelId="{D702ACEE-0CCC-42E1-8C58-98A5EE2935C1}" type="pres">
      <dgm:prSet presAssocID="{2E52F874-8E03-4B3E-9D73-5A25744FBF5F}" presName="hierChild4" presStyleCnt="0"/>
      <dgm:spPr/>
    </dgm:pt>
    <dgm:pt modelId="{9AACD09A-7B20-47C8-B0DD-E3C8E3186324}" type="pres">
      <dgm:prSet presAssocID="{2E52F874-8E03-4B3E-9D73-5A25744FBF5F}" presName="hierChild5" presStyleCnt="0"/>
      <dgm:spPr/>
    </dgm:pt>
    <dgm:pt modelId="{E016BB72-A7E8-4FEA-BF8D-9C5AF64D52CB}" type="pres">
      <dgm:prSet presAssocID="{CF7616AB-6911-4AAD-A6DA-6A0029B2F742}" presName="hierChild3" presStyleCnt="0"/>
      <dgm:spPr/>
    </dgm:pt>
  </dgm:ptLst>
  <dgm:cxnLst>
    <dgm:cxn modelId="{C9FDA190-E0C7-4914-87D8-7E1B3E408F94}" type="presOf" srcId="{E84C23C1-777D-40A5-9053-CF46E67D2C4E}" destId="{D045758E-C154-4ACB-B551-84F280994BE4}" srcOrd="0" destOrd="0" presId="urn:microsoft.com/office/officeart/2005/8/layout/orgChart1"/>
    <dgm:cxn modelId="{FB28E826-509E-4BDC-9C0F-CF5DC8F40A83}" type="presOf" srcId="{E84C23C1-777D-40A5-9053-CF46E67D2C4E}" destId="{AFA4397D-7E32-4CF1-80D3-6A5C11B2F561}" srcOrd="1" destOrd="0" presId="urn:microsoft.com/office/officeart/2005/8/layout/orgChart1"/>
    <dgm:cxn modelId="{19C1FBF8-426B-49FE-B2D4-4CAFEE404DE1}" type="presOf" srcId="{BE60B7D0-3AE0-4F11-A4FB-3B688A427C20}" destId="{AFB7D272-5A92-4EFE-9708-90E9372AE383}" srcOrd="0" destOrd="0" presId="urn:microsoft.com/office/officeart/2005/8/layout/orgChart1"/>
    <dgm:cxn modelId="{B56B3D30-AE79-460A-84AE-A7426A3B5A77}" type="presOf" srcId="{C09C2140-125B-4C4A-98D4-6083F416D2CC}" destId="{CFFB7808-DCCD-4CA6-8908-D545DB91A507}" srcOrd="0" destOrd="0" presId="urn:microsoft.com/office/officeart/2005/8/layout/orgChart1"/>
    <dgm:cxn modelId="{25918430-72E8-4B9B-B8E3-1F3FB5AE1595}" srcId="{CF7616AB-6911-4AAD-A6DA-6A0029B2F742}" destId="{2E52F874-8E03-4B3E-9D73-5A25744FBF5F}" srcOrd="1" destOrd="0" parTransId="{C09C2140-125B-4C4A-98D4-6083F416D2CC}" sibTransId="{B814D37E-64B8-411C-97CF-A3C72989F220}"/>
    <dgm:cxn modelId="{88E0A2A0-1D9F-48E0-8A24-A09B6E319A1F}" srcId="{D6AF5BFC-07CB-4081-83DD-49B371CFE7F6}" destId="{CF7616AB-6911-4AAD-A6DA-6A0029B2F742}" srcOrd="0" destOrd="0" parTransId="{DB808A40-72C8-4413-AAD4-0787F0A6D858}" sibTransId="{B887E9CC-3A29-4D6F-A17C-4D8698943B7A}"/>
    <dgm:cxn modelId="{FF6A75A2-6218-4A2B-B78F-5A95E10AB176}" type="presOf" srcId="{2E52F874-8E03-4B3E-9D73-5A25744FBF5F}" destId="{A97B2047-3ECB-4C3B-861E-C0445CE57098}" srcOrd="0" destOrd="0" presId="urn:microsoft.com/office/officeart/2005/8/layout/orgChart1"/>
    <dgm:cxn modelId="{CFDF9517-E454-4FAB-A0DC-1C197E9C48FC}" type="presOf" srcId="{CF7616AB-6911-4AAD-A6DA-6A0029B2F742}" destId="{AE3F8A06-DEF1-4183-9973-7171C2CD4499}" srcOrd="1" destOrd="0" presId="urn:microsoft.com/office/officeart/2005/8/layout/orgChart1"/>
    <dgm:cxn modelId="{E93DD695-1574-4476-A120-117146A97397}" type="presOf" srcId="{2E52F874-8E03-4B3E-9D73-5A25744FBF5F}" destId="{1A96B861-3698-4202-A225-A7B7BCF2EBE7}" srcOrd="1" destOrd="0" presId="urn:microsoft.com/office/officeart/2005/8/layout/orgChart1"/>
    <dgm:cxn modelId="{476797EE-6B16-4C00-A46B-3284BBCF8D2E}" type="presOf" srcId="{CF7616AB-6911-4AAD-A6DA-6A0029B2F742}" destId="{33B41968-3300-48EF-9381-81A86D9613E1}" srcOrd="0" destOrd="0" presId="urn:microsoft.com/office/officeart/2005/8/layout/orgChart1"/>
    <dgm:cxn modelId="{EEC5A543-7533-4639-9050-1E34436446A4}" srcId="{CF7616AB-6911-4AAD-A6DA-6A0029B2F742}" destId="{E84C23C1-777D-40A5-9053-CF46E67D2C4E}" srcOrd="0" destOrd="0" parTransId="{BE60B7D0-3AE0-4F11-A4FB-3B688A427C20}" sibTransId="{16CD49EC-F2E9-486C-9621-0E5A93F914D1}"/>
    <dgm:cxn modelId="{ED9C6D70-7CEB-4874-B934-3B24F6032AD6}" type="presOf" srcId="{D6AF5BFC-07CB-4081-83DD-49B371CFE7F6}" destId="{383F5896-DB29-4D96-80F8-14FAF1BBFE73}" srcOrd="0" destOrd="0" presId="urn:microsoft.com/office/officeart/2005/8/layout/orgChart1"/>
    <dgm:cxn modelId="{9F97CEAB-2B11-4407-992F-8778E545AF20}" type="presParOf" srcId="{383F5896-DB29-4D96-80F8-14FAF1BBFE73}" destId="{D441F878-E7C7-4A5F-9A85-810B02874DA0}" srcOrd="0" destOrd="0" presId="urn:microsoft.com/office/officeart/2005/8/layout/orgChart1"/>
    <dgm:cxn modelId="{3676F31C-59FB-4276-9B60-906CA515D895}" type="presParOf" srcId="{D441F878-E7C7-4A5F-9A85-810B02874DA0}" destId="{80420EE2-5030-4CFF-9703-0DD76AB4BB66}" srcOrd="0" destOrd="0" presId="urn:microsoft.com/office/officeart/2005/8/layout/orgChart1"/>
    <dgm:cxn modelId="{C030F3B7-F77A-426F-A0A5-68005843A28C}" type="presParOf" srcId="{80420EE2-5030-4CFF-9703-0DD76AB4BB66}" destId="{33B41968-3300-48EF-9381-81A86D9613E1}" srcOrd="0" destOrd="0" presId="urn:microsoft.com/office/officeart/2005/8/layout/orgChart1"/>
    <dgm:cxn modelId="{6DE14D88-816F-414C-99D3-15EF3105CC55}" type="presParOf" srcId="{80420EE2-5030-4CFF-9703-0DD76AB4BB66}" destId="{AE3F8A06-DEF1-4183-9973-7171C2CD4499}" srcOrd="1" destOrd="0" presId="urn:microsoft.com/office/officeart/2005/8/layout/orgChart1"/>
    <dgm:cxn modelId="{FDD0D169-ED4F-412D-96D8-AFC35D5D5829}" type="presParOf" srcId="{D441F878-E7C7-4A5F-9A85-810B02874DA0}" destId="{51D90E6F-AE83-4EEB-9330-7E99543D3CBB}" srcOrd="1" destOrd="0" presId="urn:microsoft.com/office/officeart/2005/8/layout/orgChart1"/>
    <dgm:cxn modelId="{3F17E838-62CB-4344-9A0C-88596523040E}" type="presParOf" srcId="{51D90E6F-AE83-4EEB-9330-7E99543D3CBB}" destId="{AFB7D272-5A92-4EFE-9708-90E9372AE383}" srcOrd="0" destOrd="0" presId="urn:microsoft.com/office/officeart/2005/8/layout/orgChart1"/>
    <dgm:cxn modelId="{4873FB67-D38C-4616-ABC7-298B5FDE5E67}" type="presParOf" srcId="{51D90E6F-AE83-4EEB-9330-7E99543D3CBB}" destId="{B6C39E31-A6DC-48EB-8812-5953CC87CAE4}" srcOrd="1" destOrd="0" presId="urn:microsoft.com/office/officeart/2005/8/layout/orgChart1"/>
    <dgm:cxn modelId="{ECB94749-4117-429F-8BF3-C56B47544779}" type="presParOf" srcId="{B6C39E31-A6DC-48EB-8812-5953CC87CAE4}" destId="{678531FD-2B11-4CA3-ACAE-DD741AD7A207}" srcOrd="0" destOrd="0" presId="urn:microsoft.com/office/officeart/2005/8/layout/orgChart1"/>
    <dgm:cxn modelId="{B8E41B4B-FBFC-4127-9829-1DAF787270D9}" type="presParOf" srcId="{678531FD-2B11-4CA3-ACAE-DD741AD7A207}" destId="{D045758E-C154-4ACB-B551-84F280994BE4}" srcOrd="0" destOrd="0" presId="urn:microsoft.com/office/officeart/2005/8/layout/orgChart1"/>
    <dgm:cxn modelId="{22C79BFC-0152-4148-B78A-613257FB6E05}" type="presParOf" srcId="{678531FD-2B11-4CA3-ACAE-DD741AD7A207}" destId="{AFA4397D-7E32-4CF1-80D3-6A5C11B2F561}" srcOrd="1" destOrd="0" presId="urn:microsoft.com/office/officeart/2005/8/layout/orgChart1"/>
    <dgm:cxn modelId="{B7AA8E39-8682-4002-A584-82DE09634C90}" type="presParOf" srcId="{B6C39E31-A6DC-48EB-8812-5953CC87CAE4}" destId="{DF88EA0E-C8BD-49A0-9674-901D0BE5E37A}" srcOrd="1" destOrd="0" presId="urn:microsoft.com/office/officeart/2005/8/layout/orgChart1"/>
    <dgm:cxn modelId="{25478FAB-BD11-47B4-B786-EF0B87AFF4B9}" type="presParOf" srcId="{B6C39E31-A6DC-48EB-8812-5953CC87CAE4}" destId="{50482464-D803-4043-827E-EFF68BA3B241}" srcOrd="2" destOrd="0" presId="urn:microsoft.com/office/officeart/2005/8/layout/orgChart1"/>
    <dgm:cxn modelId="{B1F6FF85-50C5-490A-8B0D-578D8F483B0D}" type="presParOf" srcId="{51D90E6F-AE83-4EEB-9330-7E99543D3CBB}" destId="{CFFB7808-DCCD-4CA6-8908-D545DB91A507}" srcOrd="2" destOrd="0" presId="urn:microsoft.com/office/officeart/2005/8/layout/orgChart1"/>
    <dgm:cxn modelId="{A03002F5-23EC-4DEF-9C37-AE35142696C3}" type="presParOf" srcId="{51D90E6F-AE83-4EEB-9330-7E99543D3CBB}" destId="{AC269FFD-E397-40C5-8C47-00C2A7368CFB}" srcOrd="3" destOrd="0" presId="urn:microsoft.com/office/officeart/2005/8/layout/orgChart1"/>
    <dgm:cxn modelId="{BFD71D02-9296-451D-AEA8-D1C117C9BCDE}" type="presParOf" srcId="{AC269FFD-E397-40C5-8C47-00C2A7368CFB}" destId="{BB4CD4CF-31E9-42BD-9864-39CBA0236C8B}" srcOrd="0" destOrd="0" presId="urn:microsoft.com/office/officeart/2005/8/layout/orgChart1"/>
    <dgm:cxn modelId="{A53F6398-218E-4F09-AA51-868EE284F080}" type="presParOf" srcId="{BB4CD4CF-31E9-42BD-9864-39CBA0236C8B}" destId="{A97B2047-3ECB-4C3B-861E-C0445CE57098}" srcOrd="0" destOrd="0" presId="urn:microsoft.com/office/officeart/2005/8/layout/orgChart1"/>
    <dgm:cxn modelId="{C78D65C8-F7B6-49AF-AD47-73551F4EBA91}" type="presParOf" srcId="{BB4CD4CF-31E9-42BD-9864-39CBA0236C8B}" destId="{1A96B861-3698-4202-A225-A7B7BCF2EBE7}" srcOrd="1" destOrd="0" presId="urn:microsoft.com/office/officeart/2005/8/layout/orgChart1"/>
    <dgm:cxn modelId="{2EB875DD-3348-4124-8BEF-6CCB83D2A289}" type="presParOf" srcId="{AC269FFD-E397-40C5-8C47-00C2A7368CFB}" destId="{D702ACEE-0CCC-42E1-8C58-98A5EE2935C1}" srcOrd="1" destOrd="0" presId="urn:microsoft.com/office/officeart/2005/8/layout/orgChart1"/>
    <dgm:cxn modelId="{A45CB432-58C1-4817-8D76-6B95C3883344}" type="presParOf" srcId="{AC269FFD-E397-40C5-8C47-00C2A7368CFB}" destId="{9AACD09A-7B20-47C8-B0DD-E3C8E3186324}" srcOrd="2" destOrd="0" presId="urn:microsoft.com/office/officeart/2005/8/layout/orgChart1"/>
    <dgm:cxn modelId="{A899D809-0D4D-4B2E-B5C3-873F46513770}" type="presParOf" srcId="{D441F878-E7C7-4A5F-9A85-810B02874DA0}" destId="{E016BB72-A7E8-4FEA-BF8D-9C5AF64D52CB}" srcOrd="2" destOrd="0" presId="urn:microsoft.com/office/officeart/2005/8/layout/orgChart1"/>
  </dgm:cxnLst>
  <dgm:bg>
    <a:noFill/>
  </dgm:bg>
  <dgm:whole>
    <a:ln>
      <a:noFill/>
    </a:ln>
  </dgm:whole>
  <dgm:extLst>
    <a:ext uri="http://schemas.microsoft.com/office/drawing/2008/diagram">
      <dsp:dataModelExt xmlns:dsp="http://schemas.microsoft.com/office/drawing/2008/diagram" relId="rId1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6F6D780-80B1-4CCC-AFD0-2AB1EB67F1EE}" type="doc">
      <dgm:prSet loTypeId="urn:microsoft.com/office/officeart/2008/layout/CaptionedPictures" loCatId="picture" qsTypeId="urn:microsoft.com/office/officeart/2005/8/quickstyle/simple1" qsCatId="simple" csTypeId="urn:microsoft.com/office/officeart/2005/8/colors/accent1_2" csCatId="accent1" phldr="1"/>
      <dgm:spPr/>
      <dgm:t>
        <a:bodyPr/>
        <a:lstStyle/>
        <a:p>
          <a:endParaRPr lang="es-EC"/>
        </a:p>
      </dgm:t>
    </dgm:pt>
    <dgm:pt modelId="{BDC57897-8B7A-4AF0-806C-EC6E0FE27A8D}">
      <dgm:prSet phldrT="[Texto]" custT="1"/>
      <dgm:spPr/>
      <dgm:t>
        <a:bodyPr/>
        <a:lstStyle/>
        <a:p>
          <a:pPr algn="ctr"/>
          <a:r>
            <a:rPr lang="es-ES" sz="1050" kern="1200" dirty="0">
              <a:solidFill>
                <a:srgbClr val="787894"/>
              </a:solidFill>
              <a:latin typeface="+mn-lt"/>
              <a:ea typeface="+mn-ea"/>
              <a:cs typeface="+mn-cs"/>
            </a:rPr>
            <a:t>Presupuestos, número de establecimientos y personal de salud.  </a:t>
          </a:r>
          <a:endParaRPr lang="es-EC" sz="1050" kern="1200" dirty="0">
            <a:solidFill>
              <a:srgbClr val="787894"/>
            </a:solidFill>
            <a:latin typeface="+mn-lt"/>
            <a:ea typeface="+mn-ea"/>
            <a:cs typeface="+mn-cs"/>
          </a:endParaRPr>
        </a:p>
      </dgm:t>
    </dgm:pt>
    <dgm:pt modelId="{67FBE039-AA02-466D-8AE7-73AEE220F00B}" type="parTrans" cxnId="{BE895332-D2EA-4617-B29A-B1D2EAAD2718}">
      <dgm:prSet/>
      <dgm:spPr/>
      <dgm:t>
        <a:bodyPr/>
        <a:lstStyle/>
        <a:p>
          <a:endParaRPr lang="es-EC">
            <a:solidFill>
              <a:srgbClr val="787894"/>
            </a:solidFill>
          </a:endParaRPr>
        </a:p>
      </dgm:t>
    </dgm:pt>
    <dgm:pt modelId="{587ECC11-429B-4984-9535-D09BDC972E05}" type="sibTrans" cxnId="{BE895332-D2EA-4617-B29A-B1D2EAAD2718}">
      <dgm:prSet/>
      <dgm:spPr/>
      <dgm:t>
        <a:bodyPr/>
        <a:lstStyle/>
        <a:p>
          <a:endParaRPr lang="es-EC">
            <a:solidFill>
              <a:srgbClr val="787894"/>
            </a:solidFill>
          </a:endParaRPr>
        </a:p>
      </dgm:t>
    </dgm:pt>
    <dgm:pt modelId="{BBCFE096-1994-422D-B649-74C7A56C9908}">
      <dgm:prSet phldrT="[Texto]" custT="1"/>
      <dgm:spPr/>
      <dgm:t>
        <a:bodyPr/>
        <a:lstStyle/>
        <a:p>
          <a:r>
            <a:rPr lang="es-ES" sz="1050" dirty="0">
              <a:solidFill>
                <a:srgbClr val="787894"/>
              </a:solidFill>
            </a:rPr>
            <a:t>Presupuestos, equipos médicos de Salud.</a:t>
          </a:r>
          <a:endParaRPr lang="es-EC" sz="1050" dirty="0">
            <a:solidFill>
              <a:srgbClr val="787894"/>
            </a:solidFill>
          </a:endParaRPr>
        </a:p>
      </dgm:t>
    </dgm:pt>
    <dgm:pt modelId="{B972935D-9A3B-48BF-9113-04C74905BF69}" type="parTrans" cxnId="{E902C182-EBBF-4373-860C-64500F074B16}">
      <dgm:prSet/>
      <dgm:spPr/>
      <dgm:t>
        <a:bodyPr/>
        <a:lstStyle/>
        <a:p>
          <a:endParaRPr lang="es-EC">
            <a:solidFill>
              <a:srgbClr val="787894"/>
            </a:solidFill>
          </a:endParaRPr>
        </a:p>
      </dgm:t>
    </dgm:pt>
    <dgm:pt modelId="{B69B8591-13D4-4774-AB76-7E201D32F236}" type="sibTrans" cxnId="{E902C182-EBBF-4373-860C-64500F074B16}">
      <dgm:prSet/>
      <dgm:spPr/>
      <dgm:t>
        <a:bodyPr/>
        <a:lstStyle/>
        <a:p>
          <a:endParaRPr lang="es-EC">
            <a:solidFill>
              <a:srgbClr val="787894"/>
            </a:solidFill>
          </a:endParaRPr>
        </a:p>
      </dgm:t>
    </dgm:pt>
    <dgm:pt modelId="{640C0747-9E2E-4CC4-A985-C70C412D293B}">
      <dgm:prSet phldrT="[Texto]" custT="1"/>
      <dgm:spPr/>
      <dgm:t>
        <a:bodyPr/>
        <a:lstStyle/>
        <a:p>
          <a:pPr marL="0" lvl="0" algn="ctr" defTabSz="488950" rtl="0" eaLnBrk="1" latinLnBrk="0" hangingPunct="1">
            <a:lnSpc>
              <a:spcPct val="90000"/>
            </a:lnSpc>
            <a:spcBef>
              <a:spcPct val="0"/>
            </a:spcBef>
            <a:spcAft>
              <a:spcPct val="35000"/>
            </a:spcAft>
          </a:pPr>
          <a:r>
            <a:rPr lang="es-ES" sz="1050" kern="1200" dirty="0">
              <a:solidFill>
                <a:srgbClr val="787894"/>
              </a:solidFill>
              <a:latin typeface="+mn-lt"/>
              <a:ea typeface="+mn-ea"/>
              <a:cs typeface="+mn-cs"/>
            </a:rPr>
            <a:t>Presupuestos de ingresos y gastos de salud pública</a:t>
          </a:r>
          <a:endParaRPr lang="es-EC" sz="1050" kern="1200" dirty="0">
            <a:solidFill>
              <a:srgbClr val="787894"/>
            </a:solidFill>
            <a:latin typeface="+mn-lt"/>
            <a:ea typeface="+mn-ea"/>
            <a:cs typeface="+mn-cs"/>
          </a:endParaRPr>
        </a:p>
      </dgm:t>
    </dgm:pt>
    <dgm:pt modelId="{DBF050DF-4AE5-4837-96DD-64BDD9416418}" type="parTrans" cxnId="{BCAD203A-7A82-4D69-91CF-4559DF443AFF}">
      <dgm:prSet/>
      <dgm:spPr/>
      <dgm:t>
        <a:bodyPr/>
        <a:lstStyle/>
        <a:p>
          <a:endParaRPr lang="es-EC">
            <a:solidFill>
              <a:srgbClr val="787894"/>
            </a:solidFill>
          </a:endParaRPr>
        </a:p>
      </dgm:t>
    </dgm:pt>
    <dgm:pt modelId="{76896A91-8154-4A86-A248-A94633408062}" type="sibTrans" cxnId="{BCAD203A-7A82-4D69-91CF-4559DF443AFF}">
      <dgm:prSet/>
      <dgm:spPr/>
      <dgm:t>
        <a:bodyPr/>
        <a:lstStyle/>
        <a:p>
          <a:endParaRPr lang="es-EC">
            <a:solidFill>
              <a:srgbClr val="787894"/>
            </a:solidFill>
          </a:endParaRPr>
        </a:p>
      </dgm:t>
    </dgm:pt>
    <dgm:pt modelId="{BBE30290-2502-4694-9EA3-30593219B49D}">
      <dgm:prSet phldrT="[Texto]" custT="1"/>
      <dgm:spPr/>
      <dgm:t>
        <a:bodyPr/>
        <a:lstStyle/>
        <a:p>
          <a:pPr marL="0" lvl="0" algn="ctr" defTabSz="488950" rtl="0" eaLnBrk="1" latinLnBrk="0" hangingPunct="1">
            <a:lnSpc>
              <a:spcPct val="90000"/>
            </a:lnSpc>
            <a:spcBef>
              <a:spcPct val="0"/>
            </a:spcBef>
            <a:spcAft>
              <a:spcPct val="35000"/>
            </a:spcAft>
          </a:pPr>
          <a:r>
            <a:rPr lang="es-ES" sz="1050" kern="1200" dirty="0">
              <a:solidFill>
                <a:srgbClr val="787894"/>
              </a:solidFill>
              <a:latin typeface="+mn-lt"/>
              <a:ea typeface="+mn-ea"/>
              <a:cs typeface="+mn-cs"/>
            </a:rPr>
            <a:t>Balances y estados financieros</a:t>
          </a:r>
          <a:endParaRPr lang="es-EC" sz="1050" kern="1200" dirty="0">
            <a:solidFill>
              <a:srgbClr val="787894"/>
            </a:solidFill>
            <a:latin typeface="+mn-lt"/>
            <a:ea typeface="+mn-ea"/>
            <a:cs typeface="+mn-cs"/>
          </a:endParaRPr>
        </a:p>
      </dgm:t>
    </dgm:pt>
    <dgm:pt modelId="{8A3E8EAC-A753-41BB-B3FE-B18DF8D94F8D}" type="parTrans" cxnId="{922075F3-28DF-4B0B-854C-A097D28BEC75}">
      <dgm:prSet/>
      <dgm:spPr/>
      <dgm:t>
        <a:bodyPr/>
        <a:lstStyle/>
        <a:p>
          <a:endParaRPr lang="es-EC">
            <a:solidFill>
              <a:srgbClr val="787894"/>
            </a:solidFill>
          </a:endParaRPr>
        </a:p>
      </dgm:t>
    </dgm:pt>
    <dgm:pt modelId="{3691BF2F-6D7D-48E3-A667-8E3638ACECAE}" type="sibTrans" cxnId="{922075F3-28DF-4B0B-854C-A097D28BEC75}">
      <dgm:prSet/>
      <dgm:spPr/>
      <dgm:t>
        <a:bodyPr/>
        <a:lstStyle/>
        <a:p>
          <a:endParaRPr lang="es-EC">
            <a:solidFill>
              <a:srgbClr val="787894"/>
            </a:solidFill>
          </a:endParaRPr>
        </a:p>
      </dgm:t>
    </dgm:pt>
    <dgm:pt modelId="{91CE0FDB-9D85-4308-AB45-F821153E1AEF}">
      <dgm:prSet phldrT="[Texto]" custT="1"/>
      <dgm:spPr/>
      <dgm:t>
        <a:bodyPr/>
        <a:lstStyle/>
        <a:p>
          <a:r>
            <a:rPr lang="es-ES" sz="1050" dirty="0">
              <a:solidFill>
                <a:srgbClr val="787894"/>
              </a:solidFill>
              <a:latin typeface="+mn-lt"/>
              <a:ea typeface="+mn-ea"/>
              <a:cs typeface="+mn-cs"/>
            </a:rPr>
            <a:t>Presupuestos en proyectos de inversión</a:t>
          </a:r>
          <a:endParaRPr lang="es-EC" sz="1100" dirty="0">
            <a:solidFill>
              <a:srgbClr val="787894"/>
            </a:solidFill>
            <a:latin typeface="+mn-lt"/>
            <a:ea typeface="+mn-ea"/>
            <a:cs typeface="+mn-cs"/>
          </a:endParaRPr>
        </a:p>
      </dgm:t>
    </dgm:pt>
    <dgm:pt modelId="{2861E149-CE25-4B20-AD71-E2708F0FFDE7}" type="parTrans" cxnId="{7625EC4B-5D42-479F-853D-62C20612950A}">
      <dgm:prSet/>
      <dgm:spPr/>
      <dgm:t>
        <a:bodyPr/>
        <a:lstStyle/>
        <a:p>
          <a:endParaRPr lang="es-EC">
            <a:solidFill>
              <a:srgbClr val="787894"/>
            </a:solidFill>
          </a:endParaRPr>
        </a:p>
      </dgm:t>
    </dgm:pt>
    <dgm:pt modelId="{C45E78EF-6403-4BFD-B672-3D067FC09309}" type="sibTrans" cxnId="{7625EC4B-5D42-479F-853D-62C20612950A}">
      <dgm:prSet/>
      <dgm:spPr/>
      <dgm:t>
        <a:bodyPr/>
        <a:lstStyle/>
        <a:p>
          <a:endParaRPr lang="es-EC">
            <a:solidFill>
              <a:srgbClr val="787894"/>
            </a:solidFill>
          </a:endParaRPr>
        </a:p>
      </dgm:t>
    </dgm:pt>
    <dgm:pt modelId="{BE355A88-2DD5-407F-8B2D-23ED721CCE22}">
      <dgm:prSet phldrT="[Texto]" custT="1"/>
      <dgm:spPr/>
      <dgm:t>
        <a:bodyPr/>
        <a:lstStyle/>
        <a:p>
          <a:r>
            <a:rPr lang="es-ES" sz="1050" dirty="0">
              <a:solidFill>
                <a:srgbClr val="787894"/>
              </a:solidFill>
            </a:rPr>
            <a:t>Presupuestos, facturación, pagos entregados y recibido</a:t>
          </a:r>
          <a:endParaRPr lang="es-EC" sz="1050" dirty="0">
            <a:solidFill>
              <a:srgbClr val="787894"/>
            </a:solidFill>
          </a:endParaRPr>
        </a:p>
      </dgm:t>
    </dgm:pt>
    <dgm:pt modelId="{ACA12F60-F8F2-4C8A-BEB6-4907CE6BCF7B}" type="sibTrans" cxnId="{4F854EDA-EFFD-4FCE-804E-0C4A6609BA0E}">
      <dgm:prSet/>
      <dgm:spPr/>
      <dgm:t>
        <a:bodyPr/>
        <a:lstStyle/>
        <a:p>
          <a:endParaRPr lang="es-EC">
            <a:solidFill>
              <a:srgbClr val="787894"/>
            </a:solidFill>
          </a:endParaRPr>
        </a:p>
      </dgm:t>
    </dgm:pt>
    <dgm:pt modelId="{2A9DE1E7-E7AE-4F69-BE60-2C7DA06C61A3}" type="parTrans" cxnId="{4F854EDA-EFFD-4FCE-804E-0C4A6609BA0E}">
      <dgm:prSet/>
      <dgm:spPr/>
      <dgm:t>
        <a:bodyPr/>
        <a:lstStyle/>
        <a:p>
          <a:endParaRPr lang="es-EC">
            <a:solidFill>
              <a:srgbClr val="787894"/>
            </a:solidFill>
          </a:endParaRPr>
        </a:p>
      </dgm:t>
    </dgm:pt>
    <dgm:pt modelId="{91300900-8EC5-4E3A-97BA-B5699CA0F0CF}" type="pres">
      <dgm:prSet presAssocID="{16F6D780-80B1-4CCC-AFD0-2AB1EB67F1EE}" presName="Name0" presStyleCnt="0">
        <dgm:presLayoutVars>
          <dgm:chMax/>
          <dgm:chPref/>
          <dgm:dir/>
        </dgm:presLayoutVars>
      </dgm:prSet>
      <dgm:spPr/>
      <dgm:t>
        <a:bodyPr/>
        <a:lstStyle/>
        <a:p>
          <a:endParaRPr lang="es-ES"/>
        </a:p>
      </dgm:t>
    </dgm:pt>
    <dgm:pt modelId="{4A122F28-D3FA-4E57-A84A-AA6A03979528}" type="pres">
      <dgm:prSet presAssocID="{BE355A88-2DD5-407F-8B2D-23ED721CCE22}" presName="composite" presStyleCnt="0">
        <dgm:presLayoutVars>
          <dgm:chMax val="1"/>
          <dgm:chPref val="1"/>
        </dgm:presLayoutVars>
      </dgm:prSet>
      <dgm:spPr/>
    </dgm:pt>
    <dgm:pt modelId="{7A5E1A3C-AC08-432B-A0DE-BDD97985F7E8}" type="pres">
      <dgm:prSet presAssocID="{BE355A88-2DD5-407F-8B2D-23ED721CCE22}" presName="Accent" presStyleLbl="trAlignAcc1" presStyleIdx="0" presStyleCnt="6" custScaleX="98930" custScaleY="119644" custLinFactNeighborX="1333" custLinFactNeighborY="5029">
        <dgm:presLayoutVars>
          <dgm:chMax val="0"/>
          <dgm:chPref val="0"/>
        </dgm:presLayoutVars>
      </dgm:prSet>
      <dgm:spPr>
        <a:prstGeom prst="round2SameRect">
          <a:avLst/>
        </a:prstGeom>
        <a:ln>
          <a:solidFill>
            <a:srgbClr val="4BACC6"/>
          </a:solidFill>
        </a:ln>
      </dgm:spPr>
    </dgm:pt>
    <dgm:pt modelId="{0214F8B0-76D2-40F8-A384-169D647D287D}" type="pres">
      <dgm:prSet presAssocID="{BE355A88-2DD5-407F-8B2D-23ED721CCE22}" presName="Image" presStyleLbl="alignImgPlace1" presStyleIdx="0" presStyleCnt="6" custScaleX="78957" custScaleY="71762" custLinFactNeighborX="142" custLinFactNeighborY="-26447">
        <dgm:presLayoutVars>
          <dgm:chMax val="0"/>
          <dgm:chPref val="0"/>
        </dgm:presLayoutVars>
      </dgm:prSet>
      <dgm:spPr>
        <a:blipFill rotWithShape="1">
          <a:blip xmlns:r="http://schemas.openxmlformats.org/officeDocument/2006/relationships" r:embed="rId1"/>
          <a:stretch>
            <a:fillRect/>
          </a:stretch>
        </a:blipFill>
      </dgm:spPr>
    </dgm:pt>
    <dgm:pt modelId="{B45F9D83-200D-46E3-B5D5-DD821DCE0820}" type="pres">
      <dgm:prSet presAssocID="{BE355A88-2DD5-407F-8B2D-23ED721CCE22}" presName="ChildComposite" presStyleCnt="0"/>
      <dgm:spPr/>
    </dgm:pt>
    <dgm:pt modelId="{F0C99AE0-F195-4D64-88DC-1E5768A22DFB}" type="pres">
      <dgm:prSet presAssocID="{BE355A88-2DD5-407F-8B2D-23ED721CCE22}" presName="Child" presStyleLbl="node1" presStyleIdx="0" presStyleCnt="0">
        <dgm:presLayoutVars>
          <dgm:chMax val="0"/>
          <dgm:chPref val="0"/>
          <dgm:bulletEnabled val="1"/>
        </dgm:presLayoutVars>
      </dgm:prSet>
      <dgm:spPr/>
    </dgm:pt>
    <dgm:pt modelId="{7B4ED9E9-E137-410A-AC0C-23DB6417A5A7}" type="pres">
      <dgm:prSet presAssocID="{BE355A88-2DD5-407F-8B2D-23ED721CCE22}" presName="Parent" presStyleLbl="revTx" presStyleIdx="0" presStyleCnt="6" custScaleY="240562" custLinFactNeighborX="-653" custLinFactNeighborY="-19829">
        <dgm:presLayoutVars>
          <dgm:chMax val="1"/>
          <dgm:chPref val="0"/>
          <dgm:bulletEnabled val="1"/>
        </dgm:presLayoutVars>
      </dgm:prSet>
      <dgm:spPr/>
      <dgm:t>
        <a:bodyPr/>
        <a:lstStyle/>
        <a:p>
          <a:endParaRPr lang="es-ES"/>
        </a:p>
      </dgm:t>
    </dgm:pt>
    <dgm:pt modelId="{22FBCCAE-1C36-468A-936B-A7CB471A02BA}" type="pres">
      <dgm:prSet presAssocID="{ACA12F60-F8F2-4C8A-BEB6-4907CE6BCF7B}" presName="sibTrans" presStyleCnt="0"/>
      <dgm:spPr/>
    </dgm:pt>
    <dgm:pt modelId="{E24E3B9D-1D8F-4822-B821-71C08D6ACFD7}" type="pres">
      <dgm:prSet presAssocID="{BBE30290-2502-4694-9EA3-30593219B49D}" presName="composite" presStyleCnt="0">
        <dgm:presLayoutVars>
          <dgm:chMax val="1"/>
          <dgm:chPref val="1"/>
        </dgm:presLayoutVars>
      </dgm:prSet>
      <dgm:spPr/>
    </dgm:pt>
    <dgm:pt modelId="{0C531E7C-BEAE-42C2-87DF-C0C46C3EF455}" type="pres">
      <dgm:prSet presAssocID="{BBE30290-2502-4694-9EA3-30593219B49D}" presName="Accent" presStyleLbl="trAlignAcc1" presStyleIdx="1" presStyleCnt="6" custScaleX="98930" custScaleY="123503" custLinFactNeighborY="498">
        <dgm:presLayoutVars>
          <dgm:chMax val="0"/>
          <dgm:chPref val="0"/>
        </dgm:presLayoutVars>
      </dgm:prSet>
      <dgm:spPr>
        <a:prstGeom prst="round2SameRect">
          <a:avLst/>
        </a:prstGeom>
        <a:ln>
          <a:solidFill>
            <a:srgbClr val="4BACC6"/>
          </a:solidFill>
        </a:ln>
      </dgm:spPr>
    </dgm:pt>
    <dgm:pt modelId="{8FE5E8AF-4FCA-4388-8656-78E92A779D90}" type="pres">
      <dgm:prSet presAssocID="{BBE30290-2502-4694-9EA3-30593219B49D}" presName="Image" presStyleLbl="alignImgPlace1" presStyleIdx="1" presStyleCnt="6" custScaleX="84608" custScaleY="47618" custLinFactNeighborX="-722" custLinFactNeighborY="-9371">
        <dgm:presLayoutVars>
          <dgm:chMax val="0"/>
          <dgm:chPref val="0"/>
        </dgm:presLayoutVars>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4000" r="-4000"/>
          </a:stretch>
        </a:blipFill>
      </dgm:spPr>
    </dgm:pt>
    <dgm:pt modelId="{A4050C54-F1F0-4229-AF91-606949D46649}" type="pres">
      <dgm:prSet presAssocID="{BBE30290-2502-4694-9EA3-30593219B49D}" presName="ChildComposite" presStyleCnt="0"/>
      <dgm:spPr/>
    </dgm:pt>
    <dgm:pt modelId="{CDC27827-F0A0-42FF-9CCD-BAC4B909163B}" type="pres">
      <dgm:prSet presAssocID="{BBE30290-2502-4694-9EA3-30593219B49D}" presName="Child" presStyleLbl="node1" presStyleIdx="0" presStyleCnt="0">
        <dgm:presLayoutVars>
          <dgm:chMax val="0"/>
          <dgm:chPref val="0"/>
          <dgm:bulletEnabled val="1"/>
        </dgm:presLayoutVars>
      </dgm:prSet>
      <dgm:spPr/>
    </dgm:pt>
    <dgm:pt modelId="{A2149BF5-7CA0-4130-BD75-E9311C44138B}" type="pres">
      <dgm:prSet presAssocID="{BBE30290-2502-4694-9EA3-30593219B49D}" presName="Parent" presStyleLbl="revTx" presStyleIdx="1" presStyleCnt="6" custScaleY="128929" custLinFactNeighborX="1055" custLinFactNeighborY="-1618">
        <dgm:presLayoutVars>
          <dgm:chMax val="1"/>
          <dgm:chPref val="0"/>
          <dgm:bulletEnabled val="1"/>
        </dgm:presLayoutVars>
      </dgm:prSet>
      <dgm:spPr/>
      <dgm:t>
        <a:bodyPr/>
        <a:lstStyle/>
        <a:p>
          <a:endParaRPr lang="es-ES"/>
        </a:p>
      </dgm:t>
    </dgm:pt>
    <dgm:pt modelId="{B9B09E61-D1CB-4091-B1B9-C9C913EC73DA}" type="pres">
      <dgm:prSet presAssocID="{3691BF2F-6D7D-48E3-A667-8E3638ACECAE}" presName="sibTrans" presStyleCnt="0"/>
      <dgm:spPr/>
    </dgm:pt>
    <dgm:pt modelId="{88DA06CC-F892-494B-BE94-C8242DEDB322}" type="pres">
      <dgm:prSet presAssocID="{640C0747-9E2E-4CC4-A985-C70C412D293B}" presName="composite" presStyleCnt="0">
        <dgm:presLayoutVars>
          <dgm:chMax val="1"/>
          <dgm:chPref val="1"/>
        </dgm:presLayoutVars>
      </dgm:prSet>
      <dgm:spPr/>
    </dgm:pt>
    <dgm:pt modelId="{E251606C-A9F8-467A-BBC0-443BE37A8217}" type="pres">
      <dgm:prSet presAssocID="{640C0747-9E2E-4CC4-A985-C70C412D293B}" presName="Accent" presStyleLbl="trAlignAcc1" presStyleIdx="2" presStyleCnt="6" custScaleX="102143" custScaleY="123482" custLinFactNeighborX="3276">
        <dgm:presLayoutVars>
          <dgm:chMax val="0"/>
          <dgm:chPref val="0"/>
        </dgm:presLayoutVars>
      </dgm:prSet>
      <dgm:spPr>
        <a:prstGeom prst="round2SameRect">
          <a:avLst/>
        </a:prstGeom>
        <a:ln>
          <a:solidFill>
            <a:srgbClr val="4BACC6"/>
          </a:solidFill>
        </a:ln>
      </dgm:spPr>
    </dgm:pt>
    <dgm:pt modelId="{C9CA3BD1-26B6-442A-983A-96081DE0557E}" type="pres">
      <dgm:prSet presAssocID="{640C0747-9E2E-4CC4-A985-C70C412D293B}" presName="Image" presStyleLbl="alignImgPlace1" presStyleIdx="2" presStyleCnt="6" custScaleX="90524" custScaleY="49962" custLinFactNeighborX="2237" custLinFactNeighborY="-18593">
        <dgm:presLayoutVars>
          <dgm:chMax val="0"/>
          <dgm:chPref val="0"/>
        </dgm:presLayoutVars>
      </dgm:prSet>
      <dgm:spPr>
        <a:blipFill rotWithShape="1">
          <a:blip xmlns:r="http://schemas.openxmlformats.org/officeDocument/2006/relationships" r:embed="rId3"/>
          <a:stretch>
            <a:fillRect/>
          </a:stretch>
        </a:blipFill>
      </dgm:spPr>
    </dgm:pt>
    <dgm:pt modelId="{646344FE-335E-4401-AD87-34E08748ACBD}" type="pres">
      <dgm:prSet presAssocID="{640C0747-9E2E-4CC4-A985-C70C412D293B}" presName="ChildComposite" presStyleCnt="0"/>
      <dgm:spPr/>
    </dgm:pt>
    <dgm:pt modelId="{46DF6753-4BF1-4EE5-AF30-0E3621B356A7}" type="pres">
      <dgm:prSet presAssocID="{640C0747-9E2E-4CC4-A985-C70C412D293B}" presName="Child" presStyleLbl="node1" presStyleIdx="0" presStyleCnt="0">
        <dgm:presLayoutVars>
          <dgm:chMax val="0"/>
          <dgm:chPref val="0"/>
          <dgm:bulletEnabled val="1"/>
        </dgm:presLayoutVars>
      </dgm:prSet>
      <dgm:spPr/>
    </dgm:pt>
    <dgm:pt modelId="{11E8DB39-EE1F-434E-AD7F-BF2AEC6DEC05}" type="pres">
      <dgm:prSet presAssocID="{640C0747-9E2E-4CC4-A985-C70C412D293B}" presName="Parent" presStyleLbl="revTx" presStyleIdx="2" presStyleCnt="6" custScaleY="157493" custLinFactNeighborX="944" custLinFactNeighborY="-5804">
        <dgm:presLayoutVars>
          <dgm:chMax val="1"/>
          <dgm:chPref val="0"/>
          <dgm:bulletEnabled val="1"/>
        </dgm:presLayoutVars>
      </dgm:prSet>
      <dgm:spPr/>
      <dgm:t>
        <a:bodyPr/>
        <a:lstStyle/>
        <a:p>
          <a:endParaRPr lang="es-ES"/>
        </a:p>
      </dgm:t>
    </dgm:pt>
    <dgm:pt modelId="{23F02BA1-395E-45A6-B196-77EEB371E495}" type="pres">
      <dgm:prSet presAssocID="{76896A91-8154-4A86-A248-A94633408062}" presName="sibTrans" presStyleCnt="0"/>
      <dgm:spPr/>
    </dgm:pt>
    <dgm:pt modelId="{C273258D-3FB4-4DE5-A585-CF27F0C9E246}" type="pres">
      <dgm:prSet presAssocID="{BDC57897-8B7A-4AF0-806C-EC6E0FE27A8D}" presName="composite" presStyleCnt="0">
        <dgm:presLayoutVars>
          <dgm:chMax val="1"/>
          <dgm:chPref val="1"/>
        </dgm:presLayoutVars>
      </dgm:prSet>
      <dgm:spPr/>
    </dgm:pt>
    <dgm:pt modelId="{855E3C56-BD8D-45C7-859E-8D576664684C}" type="pres">
      <dgm:prSet presAssocID="{BDC57897-8B7A-4AF0-806C-EC6E0FE27A8D}" presName="Accent" presStyleLbl="trAlignAcc1" presStyleIdx="3" presStyleCnt="6" custScaleX="104227" custScaleY="123482" custLinFactNeighborX="3490" custLinFactNeighborY="66">
        <dgm:presLayoutVars>
          <dgm:chMax val="0"/>
          <dgm:chPref val="0"/>
        </dgm:presLayoutVars>
      </dgm:prSet>
      <dgm:spPr>
        <a:prstGeom prst="round2SameRect">
          <a:avLst/>
        </a:prstGeom>
        <a:ln>
          <a:solidFill>
            <a:srgbClr val="4BACC6"/>
          </a:solidFill>
        </a:ln>
      </dgm:spPr>
    </dgm:pt>
    <dgm:pt modelId="{9C10FDBA-47EC-42BE-A863-7314ACAE95E0}" type="pres">
      <dgm:prSet presAssocID="{BDC57897-8B7A-4AF0-806C-EC6E0FE27A8D}" presName="Image" presStyleLbl="alignImgPlace1" presStyleIdx="3" presStyleCnt="6" custScaleX="80134" custScaleY="86503" custLinFactNeighborX="2918" custLinFactNeighborY="-21907">
        <dgm:presLayoutVars>
          <dgm:chMax val="0"/>
          <dgm:chPref val="0"/>
        </dgm:presLayoutVars>
      </dgm:prSet>
      <dgm:spPr>
        <a:blipFill rotWithShape="1">
          <a:blip xmlns:r="http://schemas.openxmlformats.org/officeDocument/2006/relationships" r:embed="rId4"/>
          <a:stretch>
            <a:fillRect/>
          </a:stretch>
        </a:blipFill>
      </dgm:spPr>
    </dgm:pt>
    <dgm:pt modelId="{D495F10C-E1C1-4E68-B81A-44697DF525D8}" type="pres">
      <dgm:prSet presAssocID="{BDC57897-8B7A-4AF0-806C-EC6E0FE27A8D}" presName="ChildComposite" presStyleCnt="0"/>
      <dgm:spPr/>
    </dgm:pt>
    <dgm:pt modelId="{F3A10B62-3510-4073-B4D1-46A7C24A368D}" type="pres">
      <dgm:prSet presAssocID="{BDC57897-8B7A-4AF0-806C-EC6E0FE27A8D}" presName="Child" presStyleLbl="node1" presStyleIdx="0" presStyleCnt="0">
        <dgm:presLayoutVars>
          <dgm:chMax val="0"/>
          <dgm:chPref val="0"/>
          <dgm:bulletEnabled val="1"/>
        </dgm:presLayoutVars>
      </dgm:prSet>
      <dgm:spPr/>
    </dgm:pt>
    <dgm:pt modelId="{ED12E8FB-99C7-4F78-B587-CC626E08A385}" type="pres">
      <dgm:prSet presAssocID="{BDC57897-8B7A-4AF0-806C-EC6E0FE27A8D}" presName="Parent" presStyleLbl="revTx" presStyleIdx="3" presStyleCnt="6" custScaleX="118561" custScaleY="251000" custLinFactNeighborX="5265" custLinFactNeighborY="-4821">
        <dgm:presLayoutVars>
          <dgm:chMax val="1"/>
          <dgm:chPref val="0"/>
          <dgm:bulletEnabled val="1"/>
        </dgm:presLayoutVars>
      </dgm:prSet>
      <dgm:spPr/>
      <dgm:t>
        <a:bodyPr/>
        <a:lstStyle/>
        <a:p>
          <a:endParaRPr lang="es-ES"/>
        </a:p>
      </dgm:t>
    </dgm:pt>
    <dgm:pt modelId="{1235EC5F-BB40-4593-98DC-685A62620821}" type="pres">
      <dgm:prSet presAssocID="{587ECC11-429B-4984-9535-D09BDC972E05}" presName="sibTrans" presStyleCnt="0"/>
      <dgm:spPr/>
    </dgm:pt>
    <dgm:pt modelId="{286D8F79-025F-4176-8990-BCB75CBA5880}" type="pres">
      <dgm:prSet presAssocID="{BBCFE096-1994-422D-B649-74C7A56C9908}" presName="composite" presStyleCnt="0">
        <dgm:presLayoutVars>
          <dgm:chMax val="1"/>
          <dgm:chPref val="1"/>
        </dgm:presLayoutVars>
      </dgm:prSet>
      <dgm:spPr/>
    </dgm:pt>
    <dgm:pt modelId="{133CBEF6-331A-41C3-B53F-A07D67141E07}" type="pres">
      <dgm:prSet presAssocID="{BBCFE096-1994-422D-B649-74C7A56C9908}" presName="Accent" presStyleLbl="trAlignAcc1" presStyleIdx="4" presStyleCnt="6" custScaleX="98930" custScaleY="123482" custLinFactNeighborX="-839" custLinFactNeighborY="-385">
        <dgm:presLayoutVars>
          <dgm:chMax val="0"/>
          <dgm:chPref val="0"/>
        </dgm:presLayoutVars>
      </dgm:prSet>
      <dgm:spPr>
        <a:prstGeom prst="round2SameRect">
          <a:avLst/>
        </a:prstGeom>
        <a:ln>
          <a:solidFill>
            <a:srgbClr val="4BACC6"/>
          </a:solidFill>
        </a:ln>
      </dgm:spPr>
    </dgm:pt>
    <dgm:pt modelId="{2FCF51EF-E31A-4F81-A250-6A631E6793B8}" type="pres">
      <dgm:prSet presAssocID="{BBCFE096-1994-422D-B649-74C7A56C9908}" presName="Image" presStyleLbl="alignImgPlace1" presStyleIdx="4" presStyleCnt="6" custScaleX="74801" custScaleY="73365" custLinFactNeighborX="-983" custLinFactNeighborY="-24709">
        <dgm:presLayoutVars>
          <dgm:chMax val="0"/>
          <dgm:chPref val="0"/>
        </dgm:presLayoutVars>
      </dgm:prSet>
      <dgm:spPr>
        <a:blipFill rotWithShape="1">
          <a:blip xmlns:r="http://schemas.openxmlformats.org/officeDocument/2006/relationships" r:embed="rId5"/>
          <a:stretch>
            <a:fillRect/>
          </a:stretch>
        </a:blipFill>
      </dgm:spPr>
    </dgm:pt>
    <dgm:pt modelId="{62AC1520-8404-4BEB-BD1F-47E9DC1D795A}" type="pres">
      <dgm:prSet presAssocID="{BBCFE096-1994-422D-B649-74C7A56C9908}" presName="ChildComposite" presStyleCnt="0"/>
      <dgm:spPr/>
    </dgm:pt>
    <dgm:pt modelId="{E03B810C-AF64-461F-A431-BAD557A33805}" type="pres">
      <dgm:prSet presAssocID="{BBCFE096-1994-422D-B649-74C7A56C9908}" presName="Child" presStyleLbl="node1" presStyleIdx="0" presStyleCnt="0">
        <dgm:presLayoutVars>
          <dgm:chMax val="0"/>
          <dgm:chPref val="0"/>
          <dgm:bulletEnabled val="1"/>
        </dgm:presLayoutVars>
      </dgm:prSet>
      <dgm:spPr/>
    </dgm:pt>
    <dgm:pt modelId="{A31DC392-8CE6-437E-8D68-C05D31BD7DDF}" type="pres">
      <dgm:prSet presAssocID="{BBCFE096-1994-422D-B649-74C7A56C9908}" presName="Parent" presStyleLbl="revTx" presStyleIdx="4" presStyleCnt="6" custScaleX="98532" custScaleY="238301" custLinFactNeighborX="2618" custLinFactNeighborY="-3529">
        <dgm:presLayoutVars>
          <dgm:chMax val="1"/>
          <dgm:chPref val="0"/>
          <dgm:bulletEnabled val="1"/>
        </dgm:presLayoutVars>
      </dgm:prSet>
      <dgm:spPr/>
      <dgm:t>
        <a:bodyPr/>
        <a:lstStyle/>
        <a:p>
          <a:endParaRPr lang="es-ES"/>
        </a:p>
      </dgm:t>
    </dgm:pt>
    <dgm:pt modelId="{2777B484-430D-4E66-91A9-C8570488914A}" type="pres">
      <dgm:prSet presAssocID="{B69B8591-13D4-4774-AB76-7E201D32F236}" presName="sibTrans" presStyleCnt="0"/>
      <dgm:spPr/>
    </dgm:pt>
    <dgm:pt modelId="{D49377CE-F5D6-42C8-A1F0-C4EE8318D9FA}" type="pres">
      <dgm:prSet presAssocID="{91CE0FDB-9D85-4308-AB45-F821153E1AEF}" presName="composite" presStyleCnt="0">
        <dgm:presLayoutVars>
          <dgm:chMax val="1"/>
          <dgm:chPref val="1"/>
        </dgm:presLayoutVars>
      </dgm:prSet>
      <dgm:spPr/>
    </dgm:pt>
    <dgm:pt modelId="{89F1F734-D9BA-42F6-AE88-F50ED3B07E0C}" type="pres">
      <dgm:prSet presAssocID="{91CE0FDB-9D85-4308-AB45-F821153E1AEF}" presName="Accent" presStyleLbl="trAlignAcc1" presStyleIdx="5" presStyleCnt="6" custScaleX="98930" custScaleY="123482" custLinFactNeighborX="-237" custLinFactNeighborY="-1839">
        <dgm:presLayoutVars>
          <dgm:chMax val="0"/>
          <dgm:chPref val="0"/>
        </dgm:presLayoutVars>
      </dgm:prSet>
      <dgm:spPr>
        <a:prstGeom prst="round2SameRect">
          <a:avLst/>
        </a:prstGeom>
        <a:ln>
          <a:solidFill>
            <a:srgbClr val="4BACC6"/>
          </a:solidFill>
        </a:ln>
      </dgm:spPr>
    </dgm:pt>
    <dgm:pt modelId="{687E50F6-5A78-44DC-A54A-3FF9130D0456}" type="pres">
      <dgm:prSet presAssocID="{91CE0FDB-9D85-4308-AB45-F821153E1AEF}" presName="Image" presStyleLbl="alignImgPlace1" presStyleIdx="5" presStyleCnt="6" custScaleX="98411" custScaleY="90038" custLinFactNeighborX="1248" custLinFactNeighborY="-9371">
        <dgm:presLayoutVars>
          <dgm:chMax val="0"/>
          <dgm:chPref val="0"/>
        </dgm:presLayoutVars>
      </dgm:prSet>
      <dgm:spPr>
        <a:blipFill>
          <a:blip xmlns:r="http://schemas.openxmlformats.org/officeDocument/2006/relationships" r:embed="rId6">
            <a:extLst>
              <a:ext uri="{28A0092B-C50C-407E-A947-70E740481C1C}">
                <a14:useLocalDpi xmlns:a14="http://schemas.microsoft.com/office/drawing/2010/main" val="0"/>
              </a:ext>
            </a:extLst>
          </a:blip>
          <a:srcRect/>
          <a:stretch>
            <a:fillRect t="-35000" b="-35000"/>
          </a:stretch>
        </a:blipFill>
      </dgm:spPr>
    </dgm:pt>
    <dgm:pt modelId="{0D498D31-617E-42AF-853A-E6286C266928}" type="pres">
      <dgm:prSet presAssocID="{91CE0FDB-9D85-4308-AB45-F821153E1AEF}" presName="ChildComposite" presStyleCnt="0"/>
      <dgm:spPr/>
    </dgm:pt>
    <dgm:pt modelId="{8243B8FC-7942-4EC4-9A8B-A130FD2BCAB4}" type="pres">
      <dgm:prSet presAssocID="{91CE0FDB-9D85-4308-AB45-F821153E1AEF}" presName="Child" presStyleLbl="node1" presStyleIdx="0" presStyleCnt="0">
        <dgm:presLayoutVars>
          <dgm:chMax val="0"/>
          <dgm:chPref val="0"/>
          <dgm:bulletEnabled val="1"/>
        </dgm:presLayoutVars>
      </dgm:prSet>
      <dgm:spPr/>
    </dgm:pt>
    <dgm:pt modelId="{DEB6D03C-A90A-42C4-9B45-0486188B3A15}" type="pres">
      <dgm:prSet presAssocID="{91CE0FDB-9D85-4308-AB45-F821153E1AEF}" presName="Parent" presStyleLbl="revTx" presStyleIdx="5" presStyleCnt="6" custScaleY="151814" custLinFactNeighborY="2578">
        <dgm:presLayoutVars>
          <dgm:chMax val="1"/>
          <dgm:chPref val="0"/>
          <dgm:bulletEnabled val="1"/>
        </dgm:presLayoutVars>
      </dgm:prSet>
      <dgm:spPr/>
      <dgm:t>
        <a:bodyPr/>
        <a:lstStyle/>
        <a:p>
          <a:endParaRPr lang="es-ES"/>
        </a:p>
      </dgm:t>
    </dgm:pt>
  </dgm:ptLst>
  <dgm:cxnLst>
    <dgm:cxn modelId="{BCAD203A-7A82-4D69-91CF-4559DF443AFF}" srcId="{16F6D780-80B1-4CCC-AFD0-2AB1EB67F1EE}" destId="{640C0747-9E2E-4CC4-A985-C70C412D293B}" srcOrd="2" destOrd="0" parTransId="{DBF050DF-4AE5-4837-96DD-64BDD9416418}" sibTransId="{76896A91-8154-4A86-A248-A94633408062}"/>
    <dgm:cxn modelId="{E902C182-EBBF-4373-860C-64500F074B16}" srcId="{16F6D780-80B1-4CCC-AFD0-2AB1EB67F1EE}" destId="{BBCFE096-1994-422D-B649-74C7A56C9908}" srcOrd="4" destOrd="0" parTransId="{B972935D-9A3B-48BF-9113-04C74905BF69}" sibTransId="{B69B8591-13D4-4774-AB76-7E201D32F236}"/>
    <dgm:cxn modelId="{B2299731-D89E-4371-999A-9F8F6A519626}" type="presOf" srcId="{640C0747-9E2E-4CC4-A985-C70C412D293B}" destId="{11E8DB39-EE1F-434E-AD7F-BF2AEC6DEC05}" srcOrd="0" destOrd="0" presId="urn:microsoft.com/office/officeart/2008/layout/CaptionedPictures"/>
    <dgm:cxn modelId="{25B5BD50-FCB4-4B51-930E-D02D4C00C8E0}" type="presOf" srcId="{BBE30290-2502-4694-9EA3-30593219B49D}" destId="{A2149BF5-7CA0-4130-BD75-E9311C44138B}" srcOrd="0" destOrd="0" presId="urn:microsoft.com/office/officeart/2008/layout/CaptionedPictures"/>
    <dgm:cxn modelId="{4F854EDA-EFFD-4FCE-804E-0C4A6609BA0E}" srcId="{16F6D780-80B1-4CCC-AFD0-2AB1EB67F1EE}" destId="{BE355A88-2DD5-407F-8B2D-23ED721CCE22}" srcOrd="0" destOrd="0" parTransId="{2A9DE1E7-E7AE-4F69-BE60-2C7DA06C61A3}" sibTransId="{ACA12F60-F8F2-4C8A-BEB6-4907CE6BCF7B}"/>
    <dgm:cxn modelId="{27F84BC2-0F7E-40EC-9122-7C0F83879F46}" type="presOf" srcId="{BE355A88-2DD5-407F-8B2D-23ED721CCE22}" destId="{7B4ED9E9-E137-410A-AC0C-23DB6417A5A7}" srcOrd="0" destOrd="0" presId="urn:microsoft.com/office/officeart/2008/layout/CaptionedPictures"/>
    <dgm:cxn modelId="{3E4BAF84-C1FC-4305-9687-A464311332F9}" type="presOf" srcId="{BDC57897-8B7A-4AF0-806C-EC6E0FE27A8D}" destId="{ED12E8FB-99C7-4F78-B587-CC626E08A385}" srcOrd="0" destOrd="0" presId="urn:microsoft.com/office/officeart/2008/layout/CaptionedPictures"/>
    <dgm:cxn modelId="{32C02406-2FF8-4E5E-8A9F-FE9C6B30027D}" type="presOf" srcId="{91CE0FDB-9D85-4308-AB45-F821153E1AEF}" destId="{DEB6D03C-A90A-42C4-9B45-0486188B3A15}" srcOrd="0" destOrd="0" presId="urn:microsoft.com/office/officeart/2008/layout/CaptionedPictures"/>
    <dgm:cxn modelId="{E7CC3872-CA41-4AEF-8DED-0E2C2BD0C20B}" type="presOf" srcId="{BBCFE096-1994-422D-B649-74C7A56C9908}" destId="{A31DC392-8CE6-437E-8D68-C05D31BD7DDF}" srcOrd="0" destOrd="0" presId="urn:microsoft.com/office/officeart/2008/layout/CaptionedPictures"/>
    <dgm:cxn modelId="{922075F3-28DF-4B0B-854C-A097D28BEC75}" srcId="{16F6D780-80B1-4CCC-AFD0-2AB1EB67F1EE}" destId="{BBE30290-2502-4694-9EA3-30593219B49D}" srcOrd="1" destOrd="0" parTransId="{8A3E8EAC-A753-41BB-B3FE-B18DF8D94F8D}" sibTransId="{3691BF2F-6D7D-48E3-A667-8E3638ACECAE}"/>
    <dgm:cxn modelId="{0CA524A6-A296-4891-8DEE-E3C163473BA9}" type="presOf" srcId="{16F6D780-80B1-4CCC-AFD0-2AB1EB67F1EE}" destId="{91300900-8EC5-4E3A-97BA-B5699CA0F0CF}" srcOrd="0" destOrd="0" presId="urn:microsoft.com/office/officeart/2008/layout/CaptionedPictures"/>
    <dgm:cxn modelId="{7625EC4B-5D42-479F-853D-62C20612950A}" srcId="{16F6D780-80B1-4CCC-AFD0-2AB1EB67F1EE}" destId="{91CE0FDB-9D85-4308-AB45-F821153E1AEF}" srcOrd="5" destOrd="0" parTransId="{2861E149-CE25-4B20-AD71-E2708F0FFDE7}" sibTransId="{C45E78EF-6403-4BFD-B672-3D067FC09309}"/>
    <dgm:cxn modelId="{BE895332-D2EA-4617-B29A-B1D2EAAD2718}" srcId="{16F6D780-80B1-4CCC-AFD0-2AB1EB67F1EE}" destId="{BDC57897-8B7A-4AF0-806C-EC6E0FE27A8D}" srcOrd="3" destOrd="0" parTransId="{67FBE039-AA02-466D-8AE7-73AEE220F00B}" sibTransId="{587ECC11-429B-4984-9535-D09BDC972E05}"/>
    <dgm:cxn modelId="{C16BE9E0-28F6-4175-8EDB-09B05BCAEDB3}" type="presParOf" srcId="{91300900-8EC5-4E3A-97BA-B5699CA0F0CF}" destId="{4A122F28-D3FA-4E57-A84A-AA6A03979528}" srcOrd="0" destOrd="0" presId="urn:microsoft.com/office/officeart/2008/layout/CaptionedPictures"/>
    <dgm:cxn modelId="{4297EA0A-342E-46B7-8F8B-D77DE5CA9B29}" type="presParOf" srcId="{4A122F28-D3FA-4E57-A84A-AA6A03979528}" destId="{7A5E1A3C-AC08-432B-A0DE-BDD97985F7E8}" srcOrd="0" destOrd="0" presId="urn:microsoft.com/office/officeart/2008/layout/CaptionedPictures"/>
    <dgm:cxn modelId="{45CAE830-64B2-42A1-A029-5D0E5F4C821F}" type="presParOf" srcId="{4A122F28-D3FA-4E57-A84A-AA6A03979528}" destId="{0214F8B0-76D2-40F8-A384-169D647D287D}" srcOrd="1" destOrd="0" presId="urn:microsoft.com/office/officeart/2008/layout/CaptionedPictures"/>
    <dgm:cxn modelId="{A9424FDE-5365-4AE1-932D-494CC040E076}" type="presParOf" srcId="{4A122F28-D3FA-4E57-A84A-AA6A03979528}" destId="{B45F9D83-200D-46E3-B5D5-DD821DCE0820}" srcOrd="2" destOrd="0" presId="urn:microsoft.com/office/officeart/2008/layout/CaptionedPictures"/>
    <dgm:cxn modelId="{6C6C3B57-4CE3-410B-A228-C2B61A93EB3C}" type="presParOf" srcId="{B45F9D83-200D-46E3-B5D5-DD821DCE0820}" destId="{F0C99AE0-F195-4D64-88DC-1E5768A22DFB}" srcOrd="0" destOrd="0" presId="urn:microsoft.com/office/officeart/2008/layout/CaptionedPictures"/>
    <dgm:cxn modelId="{96A2BFE4-94A3-401E-9C4E-335B8EC63F8B}" type="presParOf" srcId="{B45F9D83-200D-46E3-B5D5-DD821DCE0820}" destId="{7B4ED9E9-E137-410A-AC0C-23DB6417A5A7}" srcOrd="1" destOrd="0" presId="urn:microsoft.com/office/officeart/2008/layout/CaptionedPictures"/>
    <dgm:cxn modelId="{A4518FAB-54EA-457E-8D25-FB11CCDD42EC}" type="presParOf" srcId="{91300900-8EC5-4E3A-97BA-B5699CA0F0CF}" destId="{22FBCCAE-1C36-468A-936B-A7CB471A02BA}" srcOrd="1" destOrd="0" presId="urn:microsoft.com/office/officeart/2008/layout/CaptionedPictures"/>
    <dgm:cxn modelId="{39820AB9-FC33-48A5-A09B-AFBC250D07FB}" type="presParOf" srcId="{91300900-8EC5-4E3A-97BA-B5699CA0F0CF}" destId="{E24E3B9D-1D8F-4822-B821-71C08D6ACFD7}" srcOrd="2" destOrd="0" presId="urn:microsoft.com/office/officeart/2008/layout/CaptionedPictures"/>
    <dgm:cxn modelId="{D6F81509-41C7-4825-8E3E-2B651525F02A}" type="presParOf" srcId="{E24E3B9D-1D8F-4822-B821-71C08D6ACFD7}" destId="{0C531E7C-BEAE-42C2-87DF-C0C46C3EF455}" srcOrd="0" destOrd="0" presId="urn:microsoft.com/office/officeart/2008/layout/CaptionedPictures"/>
    <dgm:cxn modelId="{85E1786D-0A28-4765-9588-696602DC9C73}" type="presParOf" srcId="{E24E3B9D-1D8F-4822-B821-71C08D6ACFD7}" destId="{8FE5E8AF-4FCA-4388-8656-78E92A779D90}" srcOrd="1" destOrd="0" presId="urn:microsoft.com/office/officeart/2008/layout/CaptionedPictures"/>
    <dgm:cxn modelId="{DB72372E-8E0F-4D96-A382-5AE244BF6A55}" type="presParOf" srcId="{E24E3B9D-1D8F-4822-B821-71C08D6ACFD7}" destId="{A4050C54-F1F0-4229-AF91-606949D46649}" srcOrd="2" destOrd="0" presId="urn:microsoft.com/office/officeart/2008/layout/CaptionedPictures"/>
    <dgm:cxn modelId="{7110F097-8AAB-446D-9278-8D3742E9B75A}" type="presParOf" srcId="{A4050C54-F1F0-4229-AF91-606949D46649}" destId="{CDC27827-F0A0-42FF-9CCD-BAC4B909163B}" srcOrd="0" destOrd="0" presId="urn:microsoft.com/office/officeart/2008/layout/CaptionedPictures"/>
    <dgm:cxn modelId="{339D8B45-CFE3-47DC-8AAA-2E74E9E4E117}" type="presParOf" srcId="{A4050C54-F1F0-4229-AF91-606949D46649}" destId="{A2149BF5-7CA0-4130-BD75-E9311C44138B}" srcOrd="1" destOrd="0" presId="urn:microsoft.com/office/officeart/2008/layout/CaptionedPictures"/>
    <dgm:cxn modelId="{8EC5A2F8-E370-4347-BA65-BD8B9940A58B}" type="presParOf" srcId="{91300900-8EC5-4E3A-97BA-B5699CA0F0CF}" destId="{B9B09E61-D1CB-4091-B1B9-C9C913EC73DA}" srcOrd="3" destOrd="0" presId="urn:microsoft.com/office/officeart/2008/layout/CaptionedPictures"/>
    <dgm:cxn modelId="{FC157165-87EF-441E-8F56-8B92CC09B4C5}" type="presParOf" srcId="{91300900-8EC5-4E3A-97BA-B5699CA0F0CF}" destId="{88DA06CC-F892-494B-BE94-C8242DEDB322}" srcOrd="4" destOrd="0" presId="urn:microsoft.com/office/officeart/2008/layout/CaptionedPictures"/>
    <dgm:cxn modelId="{CE74C850-B1F3-4C80-B516-4C64BC1A3248}" type="presParOf" srcId="{88DA06CC-F892-494B-BE94-C8242DEDB322}" destId="{E251606C-A9F8-467A-BBC0-443BE37A8217}" srcOrd="0" destOrd="0" presId="urn:microsoft.com/office/officeart/2008/layout/CaptionedPictures"/>
    <dgm:cxn modelId="{9AB704B7-8920-417A-8DA4-AB24532F4717}" type="presParOf" srcId="{88DA06CC-F892-494B-BE94-C8242DEDB322}" destId="{C9CA3BD1-26B6-442A-983A-96081DE0557E}" srcOrd="1" destOrd="0" presId="urn:microsoft.com/office/officeart/2008/layout/CaptionedPictures"/>
    <dgm:cxn modelId="{7B48DA92-4F0F-4B3F-AD9D-D2FA640CDB25}" type="presParOf" srcId="{88DA06CC-F892-494B-BE94-C8242DEDB322}" destId="{646344FE-335E-4401-AD87-34E08748ACBD}" srcOrd="2" destOrd="0" presId="urn:microsoft.com/office/officeart/2008/layout/CaptionedPictures"/>
    <dgm:cxn modelId="{DF0D953F-023A-4696-B515-6A33FEADA936}" type="presParOf" srcId="{646344FE-335E-4401-AD87-34E08748ACBD}" destId="{46DF6753-4BF1-4EE5-AF30-0E3621B356A7}" srcOrd="0" destOrd="0" presId="urn:microsoft.com/office/officeart/2008/layout/CaptionedPictures"/>
    <dgm:cxn modelId="{8F3A4134-414B-478D-B3BE-B8458A518EC7}" type="presParOf" srcId="{646344FE-335E-4401-AD87-34E08748ACBD}" destId="{11E8DB39-EE1F-434E-AD7F-BF2AEC6DEC05}" srcOrd="1" destOrd="0" presId="urn:microsoft.com/office/officeart/2008/layout/CaptionedPictures"/>
    <dgm:cxn modelId="{E7275525-2A91-4DA6-938F-E6283990BFFC}" type="presParOf" srcId="{91300900-8EC5-4E3A-97BA-B5699CA0F0CF}" destId="{23F02BA1-395E-45A6-B196-77EEB371E495}" srcOrd="5" destOrd="0" presId="urn:microsoft.com/office/officeart/2008/layout/CaptionedPictures"/>
    <dgm:cxn modelId="{DC44CBE8-30F0-4207-AE7C-854C068220E1}" type="presParOf" srcId="{91300900-8EC5-4E3A-97BA-B5699CA0F0CF}" destId="{C273258D-3FB4-4DE5-A585-CF27F0C9E246}" srcOrd="6" destOrd="0" presId="urn:microsoft.com/office/officeart/2008/layout/CaptionedPictures"/>
    <dgm:cxn modelId="{D5F5AF46-3502-4DAC-A089-CA867B0475F6}" type="presParOf" srcId="{C273258D-3FB4-4DE5-A585-CF27F0C9E246}" destId="{855E3C56-BD8D-45C7-859E-8D576664684C}" srcOrd="0" destOrd="0" presId="urn:microsoft.com/office/officeart/2008/layout/CaptionedPictures"/>
    <dgm:cxn modelId="{A854E08D-9445-41CC-8DEC-689CF5310734}" type="presParOf" srcId="{C273258D-3FB4-4DE5-A585-CF27F0C9E246}" destId="{9C10FDBA-47EC-42BE-A863-7314ACAE95E0}" srcOrd="1" destOrd="0" presId="urn:microsoft.com/office/officeart/2008/layout/CaptionedPictures"/>
    <dgm:cxn modelId="{2117B435-EFAB-47E0-9D31-0118F5949D81}" type="presParOf" srcId="{C273258D-3FB4-4DE5-A585-CF27F0C9E246}" destId="{D495F10C-E1C1-4E68-B81A-44697DF525D8}" srcOrd="2" destOrd="0" presId="urn:microsoft.com/office/officeart/2008/layout/CaptionedPictures"/>
    <dgm:cxn modelId="{A6549313-FE54-49EA-8FF7-DA85EB1761D0}" type="presParOf" srcId="{D495F10C-E1C1-4E68-B81A-44697DF525D8}" destId="{F3A10B62-3510-4073-B4D1-46A7C24A368D}" srcOrd="0" destOrd="0" presId="urn:microsoft.com/office/officeart/2008/layout/CaptionedPictures"/>
    <dgm:cxn modelId="{1FCFA764-13D7-49EC-A83B-23B96059E014}" type="presParOf" srcId="{D495F10C-E1C1-4E68-B81A-44697DF525D8}" destId="{ED12E8FB-99C7-4F78-B587-CC626E08A385}" srcOrd="1" destOrd="0" presId="urn:microsoft.com/office/officeart/2008/layout/CaptionedPictures"/>
    <dgm:cxn modelId="{546BB6F7-CDEF-4CE7-95CC-7A5BB6CEA817}" type="presParOf" srcId="{91300900-8EC5-4E3A-97BA-B5699CA0F0CF}" destId="{1235EC5F-BB40-4593-98DC-685A62620821}" srcOrd="7" destOrd="0" presId="urn:microsoft.com/office/officeart/2008/layout/CaptionedPictures"/>
    <dgm:cxn modelId="{217EC242-5F42-4B50-9088-282654429293}" type="presParOf" srcId="{91300900-8EC5-4E3A-97BA-B5699CA0F0CF}" destId="{286D8F79-025F-4176-8990-BCB75CBA5880}" srcOrd="8" destOrd="0" presId="urn:microsoft.com/office/officeart/2008/layout/CaptionedPictures"/>
    <dgm:cxn modelId="{7325D4D3-865A-4B34-ADFF-E700AC34416C}" type="presParOf" srcId="{286D8F79-025F-4176-8990-BCB75CBA5880}" destId="{133CBEF6-331A-41C3-B53F-A07D67141E07}" srcOrd="0" destOrd="0" presId="urn:microsoft.com/office/officeart/2008/layout/CaptionedPictures"/>
    <dgm:cxn modelId="{844F2CA0-B6FF-41F3-B22D-91AE00F4A303}" type="presParOf" srcId="{286D8F79-025F-4176-8990-BCB75CBA5880}" destId="{2FCF51EF-E31A-4F81-A250-6A631E6793B8}" srcOrd="1" destOrd="0" presId="urn:microsoft.com/office/officeart/2008/layout/CaptionedPictures"/>
    <dgm:cxn modelId="{0AF6B329-2820-4171-8FA9-6373D19675E5}" type="presParOf" srcId="{286D8F79-025F-4176-8990-BCB75CBA5880}" destId="{62AC1520-8404-4BEB-BD1F-47E9DC1D795A}" srcOrd="2" destOrd="0" presId="urn:microsoft.com/office/officeart/2008/layout/CaptionedPictures"/>
    <dgm:cxn modelId="{5EBCAD8B-4854-4E81-92DC-4F5145D3F4F6}" type="presParOf" srcId="{62AC1520-8404-4BEB-BD1F-47E9DC1D795A}" destId="{E03B810C-AF64-461F-A431-BAD557A33805}" srcOrd="0" destOrd="0" presId="urn:microsoft.com/office/officeart/2008/layout/CaptionedPictures"/>
    <dgm:cxn modelId="{CD92DB8B-AA8E-4A5F-9370-82490FE8D98C}" type="presParOf" srcId="{62AC1520-8404-4BEB-BD1F-47E9DC1D795A}" destId="{A31DC392-8CE6-437E-8D68-C05D31BD7DDF}" srcOrd="1" destOrd="0" presId="urn:microsoft.com/office/officeart/2008/layout/CaptionedPictures"/>
    <dgm:cxn modelId="{C3AFE3E7-0DD2-4872-B755-44B8C43B55B6}" type="presParOf" srcId="{91300900-8EC5-4E3A-97BA-B5699CA0F0CF}" destId="{2777B484-430D-4E66-91A9-C8570488914A}" srcOrd="9" destOrd="0" presId="urn:microsoft.com/office/officeart/2008/layout/CaptionedPictures"/>
    <dgm:cxn modelId="{E3686F41-7E37-448C-9417-90928A6F8112}" type="presParOf" srcId="{91300900-8EC5-4E3A-97BA-B5699CA0F0CF}" destId="{D49377CE-F5D6-42C8-A1F0-C4EE8318D9FA}" srcOrd="10" destOrd="0" presId="urn:microsoft.com/office/officeart/2008/layout/CaptionedPictures"/>
    <dgm:cxn modelId="{1A0C18AA-3983-46B4-9EF5-5402F464905C}" type="presParOf" srcId="{D49377CE-F5D6-42C8-A1F0-C4EE8318D9FA}" destId="{89F1F734-D9BA-42F6-AE88-F50ED3B07E0C}" srcOrd="0" destOrd="0" presId="urn:microsoft.com/office/officeart/2008/layout/CaptionedPictures"/>
    <dgm:cxn modelId="{F9AB16F6-6CB1-4E58-8DC6-DBBE962878BB}" type="presParOf" srcId="{D49377CE-F5D6-42C8-A1F0-C4EE8318D9FA}" destId="{687E50F6-5A78-44DC-A54A-3FF9130D0456}" srcOrd="1" destOrd="0" presId="urn:microsoft.com/office/officeart/2008/layout/CaptionedPictures"/>
    <dgm:cxn modelId="{B71A0E5B-508B-47AB-B216-BCCC6AA50905}" type="presParOf" srcId="{D49377CE-F5D6-42C8-A1F0-C4EE8318D9FA}" destId="{0D498D31-617E-42AF-853A-E6286C266928}" srcOrd="2" destOrd="0" presId="urn:microsoft.com/office/officeart/2008/layout/CaptionedPictures"/>
    <dgm:cxn modelId="{EA239FD7-837C-4513-9277-55DE9FF89180}" type="presParOf" srcId="{0D498D31-617E-42AF-853A-E6286C266928}" destId="{8243B8FC-7942-4EC4-9A8B-A130FD2BCAB4}" srcOrd="0" destOrd="0" presId="urn:microsoft.com/office/officeart/2008/layout/CaptionedPictures"/>
    <dgm:cxn modelId="{A6CC9821-7AD7-417D-9C2F-99EA878A99AC}" type="presParOf" srcId="{0D498D31-617E-42AF-853A-E6286C266928}" destId="{DEB6D03C-A90A-42C4-9B45-0486188B3A15}" srcOrd="1" destOrd="0" presId="urn:microsoft.com/office/officeart/2008/layout/CaptionedPictures"/>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DF84AED-2049-48F8-8616-12CF342AA392}" type="doc">
      <dgm:prSet loTypeId="urn:microsoft.com/office/officeart/2009/layout/CirclePictureHierarchy" loCatId="picture" qsTypeId="urn:microsoft.com/office/officeart/2005/8/quickstyle/simple1" qsCatId="simple" csTypeId="urn:microsoft.com/office/officeart/2005/8/colors/accent1_2" csCatId="accent1" phldr="1"/>
      <dgm:spPr/>
      <dgm:t>
        <a:bodyPr/>
        <a:lstStyle/>
        <a:p>
          <a:endParaRPr lang="es-EC"/>
        </a:p>
      </dgm:t>
    </dgm:pt>
    <dgm:pt modelId="{3E8CF170-33D2-4D17-A138-FCC31BF1A9F0}">
      <dgm:prSet phldrT="[Texto]" custT="1"/>
      <dgm:spPr/>
      <dgm:t>
        <a:bodyPr/>
        <a:lstStyle/>
        <a:p>
          <a:r>
            <a:rPr lang="es-ES" sz="1200" b="1" dirty="0">
              <a:solidFill>
                <a:srgbClr val="78778F"/>
              </a:solidFill>
            </a:rPr>
            <a:t>Registros Administrativos</a:t>
          </a:r>
          <a:endParaRPr lang="es-EC" sz="1200" b="1" dirty="0">
            <a:solidFill>
              <a:srgbClr val="78778F"/>
            </a:solidFill>
          </a:endParaRPr>
        </a:p>
      </dgm:t>
    </dgm:pt>
    <dgm:pt modelId="{6A48AA92-4369-4AF0-9B10-7F476F96F11A}" type="parTrans" cxnId="{22081090-29A6-4D7A-B17A-BB81BD317946}">
      <dgm:prSet/>
      <dgm:spPr/>
      <dgm:t>
        <a:bodyPr/>
        <a:lstStyle/>
        <a:p>
          <a:endParaRPr lang="es-EC">
            <a:solidFill>
              <a:srgbClr val="5A5A72"/>
            </a:solidFill>
          </a:endParaRPr>
        </a:p>
      </dgm:t>
    </dgm:pt>
    <dgm:pt modelId="{D17B1834-DFFA-44FC-8452-319CE1D76E37}" type="sibTrans" cxnId="{22081090-29A6-4D7A-B17A-BB81BD317946}">
      <dgm:prSet/>
      <dgm:spPr/>
      <dgm:t>
        <a:bodyPr/>
        <a:lstStyle/>
        <a:p>
          <a:endParaRPr lang="es-EC">
            <a:solidFill>
              <a:srgbClr val="5A5A72"/>
            </a:solidFill>
          </a:endParaRPr>
        </a:p>
      </dgm:t>
    </dgm:pt>
    <dgm:pt modelId="{7B1E9F3C-32A1-405F-916E-03574696EBB2}">
      <dgm:prSet phldrT="[Texto]"/>
      <dgm:spPr/>
      <dgm:t>
        <a:bodyPr/>
        <a:lstStyle/>
        <a:p>
          <a:r>
            <a:rPr lang="es-ES" b="1" dirty="0">
              <a:solidFill>
                <a:srgbClr val="78778F"/>
              </a:solidFill>
            </a:rPr>
            <a:t>Información Económica</a:t>
          </a:r>
          <a:endParaRPr lang="es-EC" b="1" dirty="0">
            <a:solidFill>
              <a:srgbClr val="78778F"/>
            </a:solidFill>
          </a:endParaRPr>
        </a:p>
      </dgm:t>
    </dgm:pt>
    <dgm:pt modelId="{5FFCA5DD-C38E-43A3-9BFC-2FE792067768}" type="parTrans" cxnId="{29CA4CA5-8A62-4E0C-9425-5E0C6015F770}">
      <dgm:prSet/>
      <dgm:spPr/>
      <dgm:t>
        <a:bodyPr/>
        <a:lstStyle/>
        <a:p>
          <a:endParaRPr lang="es-EC">
            <a:solidFill>
              <a:srgbClr val="5A5A72"/>
            </a:solidFill>
          </a:endParaRPr>
        </a:p>
      </dgm:t>
    </dgm:pt>
    <dgm:pt modelId="{E37BD687-0A37-46D4-A104-C3239E40565E}" type="sibTrans" cxnId="{29CA4CA5-8A62-4E0C-9425-5E0C6015F770}">
      <dgm:prSet/>
      <dgm:spPr/>
      <dgm:t>
        <a:bodyPr/>
        <a:lstStyle/>
        <a:p>
          <a:endParaRPr lang="es-EC">
            <a:solidFill>
              <a:srgbClr val="5A5A72"/>
            </a:solidFill>
          </a:endParaRPr>
        </a:p>
      </dgm:t>
    </dgm:pt>
    <dgm:pt modelId="{878C332E-F527-4FCE-BD97-E1AA7B2E6F41}">
      <dgm:prSet phldrT="[Texto]"/>
      <dgm:spPr/>
      <dgm:t>
        <a:bodyPr/>
        <a:lstStyle/>
        <a:p>
          <a:r>
            <a:rPr lang="es-ES" b="1" dirty="0">
              <a:solidFill>
                <a:srgbClr val="78778F"/>
              </a:solidFill>
            </a:rPr>
            <a:t>Encuestas</a:t>
          </a:r>
          <a:endParaRPr lang="es-EC" b="1" dirty="0">
            <a:solidFill>
              <a:srgbClr val="78778F"/>
            </a:solidFill>
          </a:endParaRPr>
        </a:p>
      </dgm:t>
    </dgm:pt>
    <dgm:pt modelId="{1777942C-29BF-40A2-A632-0CF9642718D1}" type="parTrans" cxnId="{33E5E555-71B0-40B8-AF15-CF9FD8605275}">
      <dgm:prSet/>
      <dgm:spPr/>
      <dgm:t>
        <a:bodyPr/>
        <a:lstStyle/>
        <a:p>
          <a:endParaRPr lang="es-EC">
            <a:solidFill>
              <a:srgbClr val="5A5A72"/>
            </a:solidFill>
          </a:endParaRPr>
        </a:p>
      </dgm:t>
    </dgm:pt>
    <dgm:pt modelId="{4CE53AE7-DC07-4505-ADA5-598E7F135AD4}" type="sibTrans" cxnId="{33E5E555-71B0-40B8-AF15-CF9FD8605275}">
      <dgm:prSet/>
      <dgm:spPr/>
      <dgm:t>
        <a:bodyPr/>
        <a:lstStyle/>
        <a:p>
          <a:endParaRPr lang="es-EC">
            <a:solidFill>
              <a:srgbClr val="5A5A72"/>
            </a:solidFill>
          </a:endParaRPr>
        </a:p>
      </dgm:t>
    </dgm:pt>
    <dgm:pt modelId="{FC9D2A86-198A-4E9A-A2B6-EE3C56145495}" type="pres">
      <dgm:prSet presAssocID="{CDF84AED-2049-48F8-8616-12CF342AA392}" presName="hierChild1" presStyleCnt="0">
        <dgm:presLayoutVars>
          <dgm:chPref val="1"/>
          <dgm:dir/>
          <dgm:animOne val="branch"/>
          <dgm:animLvl val="lvl"/>
          <dgm:resizeHandles/>
        </dgm:presLayoutVars>
      </dgm:prSet>
      <dgm:spPr/>
      <dgm:t>
        <a:bodyPr/>
        <a:lstStyle/>
        <a:p>
          <a:endParaRPr lang="es-ES"/>
        </a:p>
      </dgm:t>
    </dgm:pt>
    <dgm:pt modelId="{5BE8D840-1535-4FD2-9DF7-2D048A6656E1}" type="pres">
      <dgm:prSet presAssocID="{3E8CF170-33D2-4D17-A138-FCC31BF1A9F0}" presName="hierRoot1" presStyleCnt="0"/>
      <dgm:spPr/>
    </dgm:pt>
    <dgm:pt modelId="{3B2014B2-E11A-4BCF-8355-24D06CAE8F01}" type="pres">
      <dgm:prSet presAssocID="{3E8CF170-33D2-4D17-A138-FCC31BF1A9F0}" presName="composite" presStyleCnt="0"/>
      <dgm:spPr/>
    </dgm:pt>
    <dgm:pt modelId="{15E71E19-ECC9-42A1-B653-55CC9A976324}" type="pres">
      <dgm:prSet presAssocID="{3E8CF170-33D2-4D17-A138-FCC31BF1A9F0}" presName="image" presStyleLbl="node0" presStyleIdx="0" presStyleCnt="3" custLinFactNeighborX="-66276" custLinFactNeighborY="1137"/>
      <dgm:spPr>
        <a:prstGeom prst="flowChartAlternateProcess">
          <a:avLst/>
        </a:prstGeom>
        <a:blipFill dpi="0" rotWithShape="1">
          <a:blip xmlns:r="http://schemas.openxmlformats.org/officeDocument/2006/relationships" r:embed="rId1"/>
          <a:srcRect/>
          <a:stretch>
            <a:fillRect/>
          </a:stretch>
        </a:blipFill>
      </dgm:spPr>
    </dgm:pt>
    <dgm:pt modelId="{876BF6B5-8802-45C2-8B47-9B54CA337155}" type="pres">
      <dgm:prSet presAssocID="{3E8CF170-33D2-4D17-A138-FCC31BF1A9F0}" presName="text" presStyleLbl="revTx" presStyleIdx="0" presStyleCnt="3" custScaleX="126154" custLinFactNeighborX="-19763" custLinFactNeighborY="1459">
        <dgm:presLayoutVars>
          <dgm:chPref val="3"/>
        </dgm:presLayoutVars>
      </dgm:prSet>
      <dgm:spPr/>
      <dgm:t>
        <a:bodyPr/>
        <a:lstStyle/>
        <a:p>
          <a:endParaRPr lang="es-ES"/>
        </a:p>
      </dgm:t>
    </dgm:pt>
    <dgm:pt modelId="{0D92E73E-6016-4D80-A142-D11B69356C85}" type="pres">
      <dgm:prSet presAssocID="{3E8CF170-33D2-4D17-A138-FCC31BF1A9F0}" presName="hierChild2" presStyleCnt="0"/>
      <dgm:spPr/>
    </dgm:pt>
    <dgm:pt modelId="{B8256C7C-6B17-4412-BCBE-6FD881A01CC4}" type="pres">
      <dgm:prSet presAssocID="{7B1E9F3C-32A1-405F-916E-03574696EBB2}" presName="hierRoot1" presStyleCnt="0"/>
      <dgm:spPr/>
    </dgm:pt>
    <dgm:pt modelId="{08A8D1FA-D9DA-47F3-AAFE-BD5FE4139DEB}" type="pres">
      <dgm:prSet presAssocID="{7B1E9F3C-32A1-405F-916E-03574696EBB2}" presName="composite" presStyleCnt="0"/>
      <dgm:spPr/>
    </dgm:pt>
    <dgm:pt modelId="{C6D47EF3-7656-471C-BC1A-9B9EB0EE80FB}" type="pres">
      <dgm:prSet presAssocID="{7B1E9F3C-32A1-405F-916E-03574696EBB2}" presName="image" presStyleLbl="node0" presStyleIdx="1" presStyleCnt="3" custScaleX="108895" custScaleY="94075" custLinFactX="100000" custLinFactNeighborX="116321" custLinFactNeighborY="-591"/>
      <dgm:spPr>
        <a:prstGeom prst="flowChartAlternateProcess">
          <a:avLst/>
        </a:prstGeom>
        <a:blipFill rotWithShape="1">
          <a:blip xmlns:r="http://schemas.openxmlformats.org/officeDocument/2006/relationships" r:embed="rId2"/>
          <a:stretch>
            <a:fillRect/>
          </a:stretch>
        </a:blipFill>
      </dgm:spPr>
    </dgm:pt>
    <dgm:pt modelId="{FEA8E7A1-5F5F-450D-B2B2-B1432FA3BF6F}" type="pres">
      <dgm:prSet presAssocID="{7B1E9F3C-32A1-405F-916E-03574696EBB2}" presName="text" presStyleLbl="revTx" presStyleIdx="1" presStyleCnt="3" custLinFactX="69496" custLinFactNeighborX="100000" custLinFactNeighborY="-1125">
        <dgm:presLayoutVars>
          <dgm:chPref val="3"/>
        </dgm:presLayoutVars>
      </dgm:prSet>
      <dgm:spPr/>
      <dgm:t>
        <a:bodyPr/>
        <a:lstStyle/>
        <a:p>
          <a:endParaRPr lang="es-ES"/>
        </a:p>
      </dgm:t>
    </dgm:pt>
    <dgm:pt modelId="{7EF67F35-88D8-4BC5-96D4-76D5D783A829}" type="pres">
      <dgm:prSet presAssocID="{7B1E9F3C-32A1-405F-916E-03574696EBB2}" presName="hierChild2" presStyleCnt="0"/>
      <dgm:spPr/>
    </dgm:pt>
    <dgm:pt modelId="{0A429CE3-7578-4A5F-9729-C29147D95F15}" type="pres">
      <dgm:prSet presAssocID="{878C332E-F527-4FCE-BD97-E1AA7B2E6F41}" presName="hierRoot1" presStyleCnt="0"/>
      <dgm:spPr/>
    </dgm:pt>
    <dgm:pt modelId="{FEA83FCE-A1D4-481E-B889-6969C8065617}" type="pres">
      <dgm:prSet presAssocID="{878C332E-F527-4FCE-BD97-E1AA7B2E6F41}" presName="composite" presStyleCnt="0"/>
      <dgm:spPr/>
    </dgm:pt>
    <dgm:pt modelId="{DFDE7DFF-59E0-419C-A7FD-209855237A2E}" type="pres">
      <dgm:prSet presAssocID="{878C332E-F527-4FCE-BD97-E1AA7B2E6F41}" presName="image" presStyleLbl="node0" presStyleIdx="2" presStyleCnt="3" custLinFactX="162574" custLinFactNeighborX="200000" custLinFactNeighborY="-4150"/>
      <dgm:spPr>
        <a:prstGeom prst="flowChartAlternateProcess">
          <a:avLst/>
        </a:prstGeom>
        <a:blipFill rotWithShape="1">
          <a:blip xmlns:r="http://schemas.openxmlformats.org/officeDocument/2006/relationships" r:embed="rId3"/>
          <a:stretch>
            <a:fillRect/>
          </a:stretch>
        </a:blipFill>
      </dgm:spPr>
    </dgm:pt>
    <dgm:pt modelId="{90F5A44B-952F-4ED7-8D77-DACA48FA5168}" type="pres">
      <dgm:prSet presAssocID="{878C332E-F527-4FCE-BD97-E1AA7B2E6F41}" presName="text" presStyleLbl="revTx" presStyleIdx="2" presStyleCnt="3" custLinFactX="100000" custLinFactNeighborX="153720" custLinFactNeighborY="1459">
        <dgm:presLayoutVars>
          <dgm:chPref val="3"/>
        </dgm:presLayoutVars>
      </dgm:prSet>
      <dgm:spPr/>
      <dgm:t>
        <a:bodyPr/>
        <a:lstStyle/>
        <a:p>
          <a:endParaRPr lang="es-ES"/>
        </a:p>
      </dgm:t>
    </dgm:pt>
    <dgm:pt modelId="{7CD2183A-5F67-4878-825A-B5FFD4C8B77B}" type="pres">
      <dgm:prSet presAssocID="{878C332E-F527-4FCE-BD97-E1AA7B2E6F41}" presName="hierChild2" presStyleCnt="0"/>
      <dgm:spPr/>
    </dgm:pt>
  </dgm:ptLst>
  <dgm:cxnLst>
    <dgm:cxn modelId="{22081090-29A6-4D7A-B17A-BB81BD317946}" srcId="{CDF84AED-2049-48F8-8616-12CF342AA392}" destId="{3E8CF170-33D2-4D17-A138-FCC31BF1A9F0}" srcOrd="0" destOrd="0" parTransId="{6A48AA92-4369-4AF0-9B10-7F476F96F11A}" sibTransId="{D17B1834-DFFA-44FC-8452-319CE1D76E37}"/>
    <dgm:cxn modelId="{9B5DBFDE-976A-4D15-BF43-D2678A8BB9DD}" type="presOf" srcId="{3E8CF170-33D2-4D17-A138-FCC31BF1A9F0}" destId="{876BF6B5-8802-45C2-8B47-9B54CA337155}" srcOrd="0" destOrd="0" presId="urn:microsoft.com/office/officeart/2009/layout/CirclePictureHierarchy"/>
    <dgm:cxn modelId="{33E5E555-71B0-40B8-AF15-CF9FD8605275}" srcId="{CDF84AED-2049-48F8-8616-12CF342AA392}" destId="{878C332E-F527-4FCE-BD97-E1AA7B2E6F41}" srcOrd="2" destOrd="0" parTransId="{1777942C-29BF-40A2-A632-0CF9642718D1}" sibTransId="{4CE53AE7-DC07-4505-ADA5-598E7F135AD4}"/>
    <dgm:cxn modelId="{D510D25D-8BF1-473E-8876-74E880661620}" type="presOf" srcId="{7B1E9F3C-32A1-405F-916E-03574696EBB2}" destId="{FEA8E7A1-5F5F-450D-B2B2-B1432FA3BF6F}" srcOrd="0" destOrd="0" presId="urn:microsoft.com/office/officeart/2009/layout/CirclePictureHierarchy"/>
    <dgm:cxn modelId="{FA2704BE-29BF-49B5-90DE-5403DC1DA7DD}" type="presOf" srcId="{878C332E-F527-4FCE-BD97-E1AA7B2E6F41}" destId="{90F5A44B-952F-4ED7-8D77-DACA48FA5168}" srcOrd="0" destOrd="0" presId="urn:microsoft.com/office/officeart/2009/layout/CirclePictureHierarchy"/>
    <dgm:cxn modelId="{29CA4CA5-8A62-4E0C-9425-5E0C6015F770}" srcId="{CDF84AED-2049-48F8-8616-12CF342AA392}" destId="{7B1E9F3C-32A1-405F-916E-03574696EBB2}" srcOrd="1" destOrd="0" parTransId="{5FFCA5DD-C38E-43A3-9BFC-2FE792067768}" sibTransId="{E37BD687-0A37-46D4-A104-C3239E40565E}"/>
    <dgm:cxn modelId="{0C1F20CD-A669-4849-A208-98584E58E6FA}" type="presOf" srcId="{CDF84AED-2049-48F8-8616-12CF342AA392}" destId="{FC9D2A86-198A-4E9A-A2B6-EE3C56145495}" srcOrd="0" destOrd="0" presId="urn:microsoft.com/office/officeart/2009/layout/CirclePictureHierarchy"/>
    <dgm:cxn modelId="{4E4B1150-9C40-4635-833F-BDE9C4BE3318}" type="presParOf" srcId="{FC9D2A86-198A-4E9A-A2B6-EE3C56145495}" destId="{5BE8D840-1535-4FD2-9DF7-2D048A6656E1}" srcOrd="0" destOrd="0" presId="urn:microsoft.com/office/officeart/2009/layout/CirclePictureHierarchy"/>
    <dgm:cxn modelId="{EBAB279E-1597-4C9F-9E39-869214EE0819}" type="presParOf" srcId="{5BE8D840-1535-4FD2-9DF7-2D048A6656E1}" destId="{3B2014B2-E11A-4BCF-8355-24D06CAE8F01}" srcOrd="0" destOrd="0" presId="urn:microsoft.com/office/officeart/2009/layout/CirclePictureHierarchy"/>
    <dgm:cxn modelId="{E49C62A1-FEAA-452D-9F5B-0DA19E0587D1}" type="presParOf" srcId="{3B2014B2-E11A-4BCF-8355-24D06CAE8F01}" destId="{15E71E19-ECC9-42A1-B653-55CC9A976324}" srcOrd="0" destOrd="0" presId="urn:microsoft.com/office/officeart/2009/layout/CirclePictureHierarchy"/>
    <dgm:cxn modelId="{584E3CB7-8092-49E4-BBF5-F475C96A8444}" type="presParOf" srcId="{3B2014B2-E11A-4BCF-8355-24D06CAE8F01}" destId="{876BF6B5-8802-45C2-8B47-9B54CA337155}" srcOrd="1" destOrd="0" presId="urn:microsoft.com/office/officeart/2009/layout/CirclePictureHierarchy"/>
    <dgm:cxn modelId="{2B941006-8B8F-4076-A1D1-1AABCAB207E5}" type="presParOf" srcId="{5BE8D840-1535-4FD2-9DF7-2D048A6656E1}" destId="{0D92E73E-6016-4D80-A142-D11B69356C85}" srcOrd="1" destOrd="0" presId="urn:microsoft.com/office/officeart/2009/layout/CirclePictureHierarchy"/>
    <dgm:cxn modelId="{F894482C-1D4B-4882-9506-4C5B5ADCFEB6}" type="presParOf" srcId="{FC9D2A86-198A-4E9A-A2B6-EE3C56145495}" destId="{B8256C7C-6B17-4412-BCBE-6FD881A01CC4}" srcOrd="1" destOrd="0" presId="urn:microsoft.com/office/officeart/2009/layout/CirclePictureHierarchy"/>
    <dgm:cxn modelId="{E07D7062-A6D1-4926-A702-73A272FAF762}" type="presParOf" srcId="{B8256C7C-6B17-4412-BCBE-6FD881A01CC4}" destId="{08A8D1FA-D9DA-47F3-AAFE-BD5FE4139DEB}" srcOrd="0" destOrd="0" presId="urn:microsoft.com/office/officeart/2009/layout/CirclePictureHierarchy"/>
    <dgm:cxn modelId="{C9F3F6B3-4976-44E9-9E3D-3B0F70D97610}" type="presParOf" srcId="{08A8D1FA-D9DA-47F3-AAFE-BD5FE4139DEB}" destId="{C6D47EF3-7656-471C-BC1A-9B9EB0EE80FB}" srcOrd="0" destOrd="0" presId="urn:microsoft.com/office/officeart/2009/layout/CirclePictureHierarchy"/>
    <dgm:cxn modelId="{081D4077-4AF1-43AF-9A6B-947A6C10E03A}" type="presParOf" srcId="{08A8D1FA-D9DA-47F3-AAFE-BD5FE4139DEB}" destId="{FEA8E7A1-5F5F-450D-B2B2-B1432FA3BF6F}" srcOrd="1" destOrd="0" presId="urn:microsoft.com/office/officeart/2009/layout/CirclePictureHierarchy"/>
    <dgm:cxn modelId="{22FA2DBF-4C9C-4EE8-A2BE-78599FBBD725}" type="presParOf" srcId="{B8256C7C-6B17-4412-BCBE-6FD881A01CC4}" destId="{7EF67F35-88D8-4BC5-96D4-76D5D783A829}" srcOrd="1" destOrd="0" presId="urn:microsoft.com/office/officeart/2009/layout/CirclePictureHierarchy"/>
    <dgm:cxn modelId="{D89E7312-8741-4A41-9BF1-024B6B35420F}" type="presParOf" srcId="{FC9D2A86-198A-4E9A-A2B6-EE3C56145495}" destId="{0A429CE3-7578-4A5F-9729-C29147D95F15}" srcOrd="2" destOrd="0" presId="urn:microsoft.com/office/officeart/2009/layout/CirclePictureHierarchy"/>
    <dgm:cxn modelId="{B6A46F78-5E83-4B05-BE35-34EBF7010375}" type="presParOf" srcId="{0A429CE3-7578-4A5F-9729-C29147D95F15}" destId="{FEA83FCE-A1D4-481E-B889-6969C8065617}" srcOrd="0" destOrd="0" presId="urn:microsoft.com/office/officeart/2009/layout/CirclePictureHierarchy"/>
    <dgm:cxn modelId="{5DF3E097-242B-470A-8DD1-03A57AC7D9F7}" type="presParOf" srcId="{FEA83FCE-A1D4-481E-B889-6969C8065617}" destId="{DFDE7DFF-59E0-419C-A7FD-209855237A2E}" srcOrd="0" destOrd="0" presId="urn:microsoft.com/office/officeart/2009/layout/CirclePictureHierarchy"/>
    <dgm:cxn modelId="{64D0E675-AD6E-4F16-8CE8-DCF818C3F43E}" type="presParOf" srcId="{FEA83FCE-A1D4-481E-B889-6969C8065617}" destId="{90F5A44B-952F-4ED7-8D77-DACA48FA5168}" srcOrd="1" destOrd="0" presId="urn:microsoft.com/office/officeart/2009/layout/CirclePictureHierarchy"/>
    <dgm:cxn modelId="{1AFB3B1B-8322-47EC-AA4A-7D16BD9BAEE7}" type="presParOf" srcId="{0A429CE3-7578-4A5F-9729-C29147D95F15}" destId="{7CD2183A-5F67-4878-825A-B5FFD4C8B77B}" srcOrd="1" destOrd="0" presId="urn:microsoft.com/office/officeart/2009/layout/CirclePictureHierarchy"/>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FB7808-DCCD-4CA6-8908-D545DB91A507}">
      <dsp:nvSpPr>
        <dsp:cNvPr id="0" name=""/>
        <dsp:cNvSpPr/>
      </dsp:nvSpPr>
      <dsp:spPr>
        <a:xfrm>
          <a:off x="1660242" y="551590"/>
          <a:ext cx="863765" cy="155053"/>
        </a:xfrm>
        <a:custGeom>
          <a:avLst/>
          <a:gdLst/>
          <a:ahLst/>
          <a:cxnLst/>
          <a:rect l="0" t="0" r="0" b="0"/>
          <a:pathLst>
            <a:path>
              <a:moveTo>
                <a:pt x="0" y="0"/>
              </a:moveTo>
              <a:lnTo>
                <a:pt x="0" y="77861"/>
              </a:lnTo>
              <a:lnTo>
                <a:pt x="863765" y="77861"/>
              </a:lnTo>
              <a:lnTo>
                <a:pt x="863765" y="155053"/>
              </a:lnTo>
            </a:path>
          </a:pathLst>
        </a:custGeom>
        <a:noFill/>
        <a:ln w="12700" cap="flat" cmpd="sng" algn="ctr">
          <a:solidFill>
            <a:srgbClr val="656480"/>
          </a:solidFill>
          <a:prstDash val="solid"/>
          <a:miter lim="800000"/>
        </a:ln>
        <a:effectLst/>
      </dsp:spPr>
      <dsp:style>
        <a:lnRef idx="2">
          <a:scrgbClr r="0" g="0" b="0"/>
        </a:lnRef>
        <a:fillRef idx="0">
          <a:scrgbClr r="0" g="0" b="0"/>
        </a:fillRef>
        <a:effectRef idx="0">
          <a:scrgbClr r="0" g="0" b="0"/>
        </a:effectRef>
        <a:fontRef idx="minor"/>
      </dsp:style>
    </dsp:sp>
    <dsp:sp modelId="{AFB7D272-5A92-4EFE-9708-90E9372AE383}">
      <dsp:nvSpPr>
        <dsp:cNvPr id="0" name=""/>
        <dsp:cNvSpPr/>
      </dsp:nvSpPr>
      <dsp:spPr>
        <a:xfrm>
          <a:off x="880745" y="551590"/>
          <a:ext cx="779497" cy="157104"/>
        </a:xfrm>
        <a:custGeom>
          <a:avLst/>
          <a:gdLst/>
          <a:ahLst/>
          <a:cxnLst/>
          <a:rect l="0" t="0" r="0" b="0"/>
          <a:pathLst>
            <a:path>
              <a:moveTo>
                <a:pt x="779497" y="0"/>
              </a:moveTo>
              <a:lnTo>
                <a:pt x="779497" y="79913"/>
              </a:lnTo>
              <a:lnTo>
                <a:pt x="0" y="79913"/>
              </a:lnTo>
              <a:lnTo>
                <a:pt x="0" y="157104"/>
              </a:lnTo>
            </a:path>
          </a:pathLst>
        </a:custGeom>
        <a:noFill/>
        <a:ln w="12700" cap="flat" cmpd="sng" algn="ctr">
          <a:solidFill>
            <a:srgbClr val="656480"/>
          </a:solidFill>
          <a:prstDash val="solid"/>
          <a:miter lim="800000"/>
        </a:ln>
        <a:effectLst/>
      </dsp:spPr>
      <dsp:style>
        <a:lnRef idx="2">
          <a:scrgbClr r="0" g="0" b="0"/>
        </a:lnRef>
        <a:fillRef idx="0">
          <a:scrgbClr r="0" g="0" b="0"/>
        </a:fillRef>
        <a:effectRef idx="0">
          <a:scrgbClr r="0" g="0" b="0"/>
        </a:effectRef>
        <a:fontRef idx="minor"/>
      </dsp:style>
    </dsp:sp>
    <dsp:sp modelId="{33B41968-3300-48EF-9381-81A86D9613E1}">
      <dsp:nvSpPr>
        <dsp:cNvPr id="0" name=""/>
        <dsp:cNvSpPr/>
      </dsp:nvSpPr>
      <dsp:spPr>
        <a:xfrm>
          <a:off x="670121" y="0"/>
          <a:ext cx="1980241" cy="551590"/>
        </a:xfrm>
        <a:prstGeom prst="ellipse">
          <a:avLst/>
        </a:prstGeom>
        <a:solidFill>
          <a:srgbClr val="656480"/>
        </a:solidFill>
        <a:ln w="12700" cap="flat" cmpd="sng" algn="ctr">
          <a:solidFill>
            <a:srgbClr val="656480"/>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C" sz="1100" b="1" kern="1200" dirty="0">
              <a:solidFill>
                <a:schemeClr val="bg1"/>
              </a:solidFill>
            </a:rPr>
            <a:t>Gasto consumo salud = 1+2</a:t>
          </a:r>
          <a:endParaRPr lang="es-ES" sz="1100" b="1" kern="1200" dirty="0">
            <a:solidFill>
              <a:schemeClr val="bg1"/>
            </a:solidFill>
          </a:endParaRPr>
        </a:p>
      </dsp:txBody>
      <dsp:txXfrm>
        <a:off x="960121" y="80778"/>
        <a:ext cx="1400241" cy="390034"/>
      </dsp:txXfrm>
    </dsp:sp>
    <dsp:sp modelId="{D045758E-C154-4ACB-B551-84F280994BE4}">
      <dsp:nvSpPr>
        <dsp:cNvPr id="0" name=""/>
        <dsp:cNvSpPr/>
      </dsp:nvSpPr>
      <dsp:spPr>
        <a:xfrm>
          <a:off x="77946" y="708695"/>
          <a:ext cx="1605596" cy="581382"/>
        </a:xfrm>
        <a:prstGeom prst="ellipse">
          <a:avLst/>
        </a:prstGeom>
        <a:solidFill>
          <a:schemeClr val="lt1">
            <a:hueOff val="0"/>
            <a:satOff val="0"/>
            <a:lumOff val="0"/>
            <a:alphaOff val="0"/>
          </a:schemeClr>
        </a:solidFill>
        <a:ln w="19050" cap="flat" cmpd="sng" algn="ctr">
          <a:solidFill>
            <a:srgbClr val="656480"/>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ES" sz="1000" b="0" kern="1200" dirty="0">
              <a:solidFill>
                <a:srgbClr val="6E6E7C"/>
              </a:solidFill>
            </a:rPr>
            <a:t>Consumo final efectivo de los hogares</a:t>
          </a:r>
        </a:p>
      </dsp:txBody>
      <dsp:txXfrm>
        <a:off x="313080" y="793836"/>
        <a:ext cx="1135328" cy="411100"/>
      </dsp:txXfrm>
    </dsp:sp>
    <dsp:sp modelId="{A97B2047-3ECB-4C3B-861E-C0445CE57098}">
      <dsp:nvSpPr>
        <dsp:cNvPr id="0" name=""/>
        <dsp:cNvSpPr/>
      </dsp:nvSpPr>
      <dsp:spPr>
        <a:xfrm>
          <a:off x="1814070" y="706644"/>
          <a:ext cx="1419873" cy="583433"/>
        </a:xfrm>
        <a:prstGeom prst="ellipse">
          <a:avLst/>
        </a:prstGeom>
        <a:solidFill>
          <a:schemeClr val="lt1">
            <a:hueOff val="0"/>
            <a:satOff val="0"/>
            <a:lumOff val="0"/>
            <a:alphaOff val="0"/>
          </a:schemeClr>
        </a:solidFill>
        <a:ln w="19050" cap="flat" cmpd="sng" algn="ctr">
          <a:solidFill>
            <a:srgbClr val="656480"/>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ES" sz="1000" b="0" kern="1200" dirty="0">
              <a:solidFill>
                <a:srgbClr val="6E6E7C"/>
              </a:solidFill>
            </a:rPr>
            <a:t>Consumo final efectivo del gobierno </a:t>
          </a:r>
        </a:p>
      </dsp:txBody>
      <dsp:txXfrm>
        <a:off x="2022006" y="792086"/>
        <a:ext cx="1004001" cy="41254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CaptionedPictures">
  <dgm:title val=""/>
  <dgm:desc val=""/>
  <dgm:catLst>
    <dgm:cat type="picture" pri="5000"/>
    <dgm:cat type="pictureconvert" pri="5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Name0">
    <dgm:varLst>
      <dgm:chMax/>
      <dgm:chPref/>
      <dgm:dir/>
    </dgm:varLst>
    <dgm:choose name="Name1">
      <dgm:if name="Name2" func="var" arg="dir" op="equ" val="norm">
        <dgm:alg type="snake">
          <dgm:param type="off" val="ctr"/>
        </dgm:alg>
      </dgm:if>
      <dgm:else name="Name3">
        <dgm:alg type="snake">
          <dgm:param type="grDir" val="tR"/>
          <dgm:param type="off" val="ctr"/>
        </dgm:alg>
      </dgm:else>
    </dgm:choose>
    <dgm:shape xmlns:r="http://schemas.openxmlformats.org/officeDocument/2006/relationships" r:blip="">
      <dgm:adjLst/>
    </dgm:shape>
    <dgm:constrLst>
      <dgm:constr type="primFontSz" for="des" forName="Parent" op="equ"/>
      <dgm:constr type="primFontSz" for="des" forName="Child" refType="primFontSz" refFor="des" refForName="Parent" op="lte"/>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val="1"/>
          <dgm:chPref val="1"/>
        </dgm:varLst>
        <dgm:alg type="composite">
          <dgm:param type="ar" val="0.85"/>
        </dgm:alg>
        <dgm:shape xmlns:r="http://schemas.openxmlformats.org/officeDocument/2006/relationships" r:blip="">
          <dgm:adjLst/>
        </dgm:shape>
        <dgm:constrLst>
          <dgm:constr type="l" for="ch" forName="Accent" refType="w" fact="0"/>
          <dgm:constr type="t" for="ch" forName="Accent" refType="h" fact="0"/>
          <dgm:constr type="w" for="ch" forName="Accent" refType="w"/>
          <dgm:constr type="h" for="ch" forName="Accent" refType="h"/>
          <dgm:constr type="l" for="ch" forName="Image" refType="w" fact="0.05"/>
          <dgm:constr type="t" for="ch" forName="Image" refType="h" fact="0.04"/>
          <dgm:constr type="w" for="ch" forName="Image" refType="w" fact="0.9"/>
          <dgm:constr type="h" for="ch" forName="Image" refType="h" fact="0.65"/>
          <dgm:constr type="l" for="ch" forName="ChildComposite" refType="w" fact="0.05"/>
          <dgm:constr type="t" for="ch" forName="ChildComposite" refType="h" fact="0.69"/>
          <dgm:constr type="w" for="ch" forName="ChildComposite" refType="w" fact="0.9"/>
          <dgm:constr type="h" for="ch" forName="ChildComposite" refType="h" fact="0.27"/>
        </dgm:constrLst>
        <dgm:layoutNode name="Accent" styleLbl="trAlignAcc1">
          <dgm:varLst>
            <dgm:chMax val="0"/>
            <dgm:chPref val="0"/>
          </dgm:varLst>
          <dgm:alg type="sp"/>
          <dgm:shape xmlns:r="http://schemas.openxmlformats.org/officeDocument/2006/relationships" type="rect" r:blip="">
            <dgm:adjLst/>
          </dgm:shape>
          <dgm:presOf/>
        </dgm:layoutNode>
        <dgm:layoutNode name="Image" styleLbl="alignImgPlace1">
          <dgm:varLst>
            <dgm:chMax val="0"/>
            <dgm:chPref val="0"/>
          </dgm:varLst>
          <dgm:alg type="sp"/>
          <dgm:shape xmlns:r="http://schemas.openxmlformats.org/officeDocument/2006/relationships" type="rect" r:blip="" blipPhldr="1">
            <dgm:adjLst/>
          </dgm:shape>
          <dgm:presOf/>
        </dgm:layoutNode>
        <dgm:layoutNode name="ChildComposite">
          <dgm:alg type="composite"/>
          <dgm:shape xmlns:r="http://schemas.openxmlformats.org/officeDocument/2006/relationships" r:blip="">
            <dgm:adjLst/>
          </dgm:shape>
          <dgm:choose name="Name4">
            <dgm:if name="Name5" axis="ch" ptType="node" func="cnt" op="gte" val="1">
              <dgm:constrLst>
                <dgm:constr type="l" for="ch" forName="Parent" refType="w" fact="0"/>
                <dgm:constr type="t" for="ch" forName="Parent" refType="h" fact="0"/>
                <dgm:constr type="w" for="ch" forName="Parent" refType="w"/>
                <dgm:constr type="h" for="ch" forName="Parent" refType="h" fact="0.3704"/>
                <dgm:constr type="l" for="ch" forName="Child" refType="w" fact="0"/>
                <dgm:constr type="t" for="ch" forName="Child" refType="h" fact="0.3704"/>
                <dgm:constr type="w" for="ch" forName="Child" refType="w"/>
                <dgm:constr type="h" for="ch" forName="Child" refType="h" fact="0.6296"/>
              </dgm:constrLst>
            </dgm:if>
            <dgm:else name="Name6">
              <dgm:constrLst>
                <dgm:constr type="l" for="ch" forName="Parent" refType="w" fact="0"/>
                <dgm:constr type="t" for="ch" forName="Parent" refType="h" fact="0"/>
                <dgm:constr type="w" for="ch" forName="Parent" refType="w"/>
                <dgm:constr type="h" for="ch" forName="Parent" refType="h"/>
                <dgm:constr type="l" for="ch" forName="Child" refType="w" fact="0"/>
                <dgm:constr type="t" for="ch" forName="Child" refType="h" fact="0"/>
                <dgm:constr type="w" for="ch" forName="Child" refType="w" fact="0"/>
                <dgm:constr type="h" for="ch" forName="Child" refType="h" fact="0"/>
              </dgm:constrLst>
            </dgm:else>
          </dgm:choose>
          <dgm:layoutNode name="Child" styleLbl="node1">
            <dgm:varLst>
              <dgm:chMax val="0"/>
              <dgm:chPref val="0"/>
              <dgm:bulletEnabled val="1"/>
            </dgm:varLst>
            <dgm:choose name="Name7">
              <dgm:if name="Name8" axis="ch" ptType="node" func="cnt" op="gt" val="1">
                <dgm:alg type="tx">
                  <dgm:param type="parTxLTRAlign" val="l"/>
                  <dgm:param type="parTxRTLAlign" val="r"/>
                  <dgm:param type="txAnchorVert" val="mid"/>
                  <dgm:param type="txAnchorVertCh" val="mid"/>
                </dgm:alg>
              </dgm:if>
              <dgm:else name="Name9">
                <dgm:alg type="tx">
                  <dgm:param type="parTxLTRAlign" val="ctr"/>
                  <dgm:param type="parTxRTLAlign" val="ctr"/>
                  <dgm:param type="shpTxLTRAlignCh" val="l"/>
                  <dgm:param type="shpTxRTLAlignCh" val="r"/>
                  <dgm:param type="txAnchorVert" val="mid"/>
                  <dgm:param type="txAnchorVertCh" val="mid"/>
                </dgm:alg>
              </dgm:else>
            </dgm:choose>
            <dgm:choose name="Name10">
              <dgm:if name="Name11" axis="ch" ptType="node" func="cnt" op="gte" val="1">
                <dgm:shape xmlns:r="http://schemas.openxmlformats.org/officeDocument/2006/relationships" type="rect" r:blip="">
                  <dgm:adjLst/>
                </dgm:shape>
              </dgm:if>
              <dgm:else name="Name12">
                <dgm:shape xmlns:r="http://schemas.openxmlformats.org/officeDocument/2006/relationships" type="rect" r:blip="" hideGeom="1">
                  <dgm:adjLst/>
                </dgm:shape>
              </dgm:else>
            </dgm:choose>
            <dgm:choose name="Name13">
              <dgm:if name="Name14" axis="ch" ptType="node" func="cnt" op="gte" val="1">
                <dgm:presOf axis="des" ptType="node"/>
              </dgm:if>
              <dgm:else name="Name15">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 styleLbl="revTx">
            <dgm:varLst>
              <dgm:chMax val="1"/>
              <dgm:chPref val="0"/>
              <dgm:bulletEnabled val="1"/>
            </dgm:varLst>
            <dgm:alg type="tx">
              <dgm:param type="shpTxLTRAlignCh" val="ctr"/>
              <dgm:param type="txAnchorVert" val="mid"/>
            </dgm:alg>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0.66173</cdr:x>
      <cdr:y>0.35574</cdr:y>
    </cdr:from>
    <cdr:to>
      <cdr:x>0.82231</cdr:x>
      <cdr:y>0.56882</cdr:y>
    </cdr:to>
    <cdr:sp macro="" textlink="">
      <cdr:nvSpPr>
        <cdr:cNvPr id="10" name="11 Rectángulo redondeado"/>
        <cdr:cNvSpPr/>
      </cdr:nvSpPr>
      <cdr:spPr>
        <a:xfrm xmlns:a="http://schemas.openxmlformats.org/drawingml/2006/main">
          <a:off x="3904567" y="788025"/>
          <a:ext cx="947508" cy="472004"/>
        </a:xfrm>
        <a:prstGeom xmlns:a="http://schemas.openxmlformats.org/drawingml/2006/main" prst="roundRect">
          <a:avLst/>
        </a:prstGeom>
        <a:noFill xmlns:a="http://schemas.openxmlformats.org/drawingml/2006/main"/>
        <a:ln xmlns:a="http://schemas.openxmlformats.org/drawingml/2006/main">
          <a:solidFill>
            <a:srgbClr val="B9F2F5"/>
          </a:solidFill>
          <a:prstDash val="sys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marL="0" marR="0" indent="0" algn="ctr" defTabSz="914400" eaLnBrk="1" fontAlgn="auto" latinLnBrk="0" hangingPunct="1">
            <a:lnSpc>
              <a:spcPct val="100000"/>
            </a:lnSpc>
            <a:spcBef>
              <a:spcPts val="0"/>
            </a:spcBef>
            <a:spcAft>
              <a:spcPts val="0"/>
            </a:spcAft>
            <a:buClrTx/>
            <a:buSzTx/>
            <a:buFontTx/>
            <a:buNone/>
            <a:tabLst/>
            <a:defRPr/>
          </a:pPr>
          <a:r>
            <a:rPr lang="es-ES" sz="900" b="1" baseline="0" dirty="0">
              <a:solidFill>
                <a:srgbClr val="787894"/>
              </a:solidFill>
              <a:latin typeface="Century Gothic" panose="020B0502020202020204" pitchFamily="34" charset="0"/>
            </a:rPr>
            <a:t>Efecto neto </a:t>
          </a:r>
        </a:p>
        <a:p xmlns:a="http://schemas.openxmlformats.org/drawingml/2006/main">
          <a:pPr marL="0" marR="0" indent="0" algn="ctr" defTabSz="914400" eaLnBrk="1" fontAlgn="auto" latinLnBrk="0" hangingPunct="1">
            <a:lnSpc>
              <a:spcPct val="100000"/>
            </a:lnSpc>
            <a:spcBef>
              <a:spcPts val="0"/>
            </a:spcBef>
            <a:spcAft>
              <a:spcPts val="0"/>
            </a:spcAft>
            <a:buClrTx/>
            <a:buSzTx/>
            <a:buFontTx/>
            <a:buNone/>
            <a:tabLst/>
            <a:defRPr/>
          </a:pPr>
          <a:r>
            <a:rPr lang="es-ES" sz="900" baseline="0" dirty="0">
              <a:solidFill>
                <a:srgbClr val="787894"/>
              </a:solidFill>
              <a:latin typeface="Century Gothic" panose="020B0502020202020204" pitchFamily="34" charset="0"/>
            </a:rPr>
            <a:t>+ $ 292 millones</a:t>
          </a:r>
          <a:endParaRPr lang="es-ES" sz="900" dirty="0">
            <a:solidFill>
              <a:srgbClr val="787894"/>
            </a:solidFill>
            <a:latin typeface="Century Gothic" panose="020B0502020202020204" pitchFamily="34" charset="0"/>
          </a:endParaRPr>
        </a:p>
      </cdr:txBody>
    </cdr:sp>
  </cdr:relSizeAnchor>
  <cdr:relSizeAnchor xmlns:cdr="http://schemas.openxmlformats.org/drawingml/2006/chartDrawing">
    <cdr:from>
      <cdr:x>0.83725</cdr:x>
      <cdr:y>0.33631</cdr:y>
    </cdr:from>
    <cdr:to>
      <cdr:x>0.98814</cdr:x>
      <cdr:y>0.54395</cdr:y>
    </cdr:to>
    <cdr:sp macro="" textlink="">
      <cdr:nvSpPr>
        <cdr:cNvPr id="6" name="11 Rectángulo redondeado"/>
        <cdr:cNvSpPr/>
      </cdr:nvSpPr>
      <cdr:spPr>
        <a:xfrm xmlns:a="http://schemas.openxmlformats.org/drawingml/2006/main">
          <a:off x="4940214" y="744976"/>
          <a:ext cx="890332" cy="459967"/>
        </a:xfrm>
        <a:prstGeom xmlns:a="http://schemas.openxmlformats.org/drawingml/2006/main" prst="roundRect">
          <a:avLst/>
        </a:prstGeom>
        <a:noFill xmlns:a="http://schemas.openxmlformats.org/drawingml/2006/main"/>
        <a:ln xmlns:a="http://schemas.openxmlformats.org/drawingml/2006/main">
          <a:solidFill>
            <a:srgbClr val="BDD7EE"/>
          </a:solidFill>
          <a:prstDash val="sys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marL="0" marR="0" indent="0" algn="ctr" defTabSz="914400" eaLnBrk="1" fontAlgn="auto" latinLnBrk="0" hangingPunct="1">
            <a:lnSpc>
              <a:spcPct val="100000"/>
            </a:lnSpc>
            <a:spcBef>
              <a:spcPts val="0"/>
            </a:spcBef>
            <a:spcAft>
              <a:spcPts val="0"/>
            </a:spcAft>
            <a:buClrTx/>
            <a:buSzTx/>
            <a:buFontTx/>
            <a:buNone/>
            <a:tabLst/>
            <a:defRPr/>
          </a:pPr>
          <a:r>
            <a:rPr lang="es-ES" sz="900" b="1" baseline="0" dirty="0">
              <a:solidFill>
                <a:srgbClr val="787894"/>
              </a:solidFill>
              <a:latin typeface="Century Gothic" panose="020B0502020202020204" pitchFamily="34" charset="0"/>
            </a:rPr>
            <a:t>Efecto neto </a:t>
          </a:r>
        </a:p>
        <a:p xmlns:a="http://schemas.openxmlformats.org/drawingml/2006/main">
          <a:pPr marL="0" marR="0" indent="0" algn="ctr" defTabSz="914400" eaLnBrk="1" fontAlgn="auto" latinLnBrk="0" hangingPunct="1">
            <a:lnSpc>
              <a:spcPct val="100000"/>
            </a:lnSpc>
            <a:spcBef>
              <a:spcPts val="0"/>
            </a:spcBef>
            <a:spcAft>
              <a:spcPts val="0"/>
            </a:spcAft>
            <a:buClrTx/>
            <a:buSzTx/>
            <a:buFontTx/>
            <a:buNone/>
            <a:tabLst/>
            <a:defRPr/>
          </a:pPr>
          <a:r>
            <a:rPr lang="es-ES" sz="900" baseline="0" dirty="0">
              <a:solidFill>
                <a:srgbClr val="787894"/>
              </a:solidFill>
              <a:latin typeface="Century Gothic" panose="020B0502020202020204" pitchFamily="34" charset="0"/>
            </a:rPr>
            <a:t>+ $99 millones </a:t>
          </a:r>
          <a:endParaRPr lang="es-ES" sz="900" dirty="0">
            <a:solidFill>
              <a:srgbClr val="787894"/>
            </a:solidFill>
            <a:latin typeface="Century Gothic" panose="020B0502020202020204" pitchFamily="34" charset="0"/>
          </a:endParaRPr>
        </a:p>
      </cdr:txBody>
    </cdr:sp>
  </cdr:relSizeAnchor>
  <cdr:relSizeAnchor xmlns:cdr="http://schemas.openxmlformats.org/drawingml/2006/chartDrawing">
    <cdr:from>
      <cdr:x>0.49765</cdr:x>
      <cdr:y>0.45905</cdr:y>
    </cdr:from>
    <cdr:to>
      <cdr:x>0.6565</cdr:x>
      <cdr:y>0.65311</cdr:y>
    </cdr:to>
    <cdr:sp macro="" textlink="">
      <cdr:nvSpPr>
        <cdr:cNvPr id="4" name="11 Rectángulo redondeado"/>
        <cdr:cNvSpPr/>
      </cdr:nvSpPr>
      <cdr:spPr>
        <a:xfrm xmlns:a="http://schemas.openxmlformats.org/drawingml/2006/main">
          <a:off x="2936426" y="1016871"/>
          <a:ext cx="937253" cy="429870"/>
        </a:xfrm>
        <a:prstGeom xmlns:a="http://schemas.openxmlformats.org/drawingml/2006/main" prst="roundRect">
          <a:avLst/>
        </a:prstGeom>
        <a:noFill xmlns:a="http://schemas.openxmlformats.org/drawingml/2006/main"/>
        <a:ln xmlns:a="http://schemas.openxmlformats.org/drawingml/2006/main">
          <a:solidFill>
            <a:srgbClr val="B9F2F5"/>
          </a:solidFill>
          <a:prstDash val="sys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marL="0" marR="0" indent="0" algn="ctr" defTabSz="914400" eaLnBrk="1" fontAlgn="auto" latinLnBrk="0" hangingPunct="1">
            <a:lnSpc>
              <a:spcPct val="100000"/>
            </a:lnSpc>
            <a:spcBef>
              <a:spcPts val="0"/>
            </a:spcBef>
            <a:spcAft>
              <a:spcPts val="0"/>
            </a:spcAft>
            <a:buClrTx/>
            <a:buSzTx/>
            <a:buFontTx/>
            <a:buNone/>
            <a:tabLst/>
            <a:defRPr/>
          </a:pPr>
          <a:r>
            <a:rPr lang="es-ES" sz="900" b="1" baseline="0" dirty="0">
              <a:solidFill>
                <a:srgbClr val="787894"/>
              </a:solidFill>
              <a:latin typeface="Century Gothic" panose="020B0502020202020204" pitchFamily="34" charset="0"/>
            </a:rPr>
            <a:t>Efecto neto </a:t>
          </a:r>
        </a:p>
        <a:p xmlns:a="http://schemas.openxmlformats.org/drawingml/2006/main">
          <a:pPr marL="0" marR="0" indent="0" algn="ctr" defTabSz="914400" eaLnBrk="1" fontAlgn="auto" latinLnBrk="0" hangingPunct="1">
            <a:lnSpc>
              <a:spcPct val="100000"/>
            </a:lnSpc>
            <a:spcBef>
              <a:spcPts val="0"/>
            </a:spcBef>
            <a:spcAft>
              <a:spcPts val="0"/>
            </a:spcAft>
            <a:buClrTx/>
            <a:buSzTx/>
            <a:buFontTx/>
            <a:buNone/>
            <a:tabLst/>
            <a:defRPr/>
          </a:pPr>
          <a:r>
            <a:rPr lang="es-ES" sz="900" baseline="0" dirty="0">
              <a:solidFill>
                <a:srgbClr val="787894"/>
              </a:solidFill>
              <a:latin typeface="Century Gothic" panose="020B0502020202020204" pitchFamily="34" charset="0"/>
            </a:rPr>
            <a:t>- $ 300 millones</a:t>
          </a:r>
          <a:endParaRPr lang="es-ES" sz="900" dirty="0">
            <a:solidFill>
              <a:srgbClr val="787894"/>
            </a:solidFill>
            <a:latin typeface="Century Gothic" panose="020B0502020202020204" pitchFamily="34"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D4BBE-CE86-6B49-AC2E-27AA863BA074}" type="datetimeFigureOut">
              <a:rPr lang="es-EC" smtClean="0"/>
              <a:t>19/12/2023</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C578A4-7E9F-C242-AAAF-C8A3C9831E10}" type="slidenum">
              <a:rPr lang="es-EC" smtClean="0"/>
              <a:t>‹Nº›</a:t>
            </a:fld>
            <a:endParaRPr lang="es-EC"/>
          </a:p>
        </p:txBody>
      </p:sp>
    </p:spTree>
    <p:extLst>
      <p:ext uri="{BB962C8B-B14F-4D97-AF65-F5344CB8AC3E}">
        <p14:creationId xmlns:p14="http://schemas.microsoft.com/office/powerpoint/2010/main" val="447814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5</a:t>
            </a:fld>
            <a:endParaRPr lang="es-EC"/>
          </a:p>
        </p:txBody>
      </p:sp>
    </p:spTree>
    <p:extLst>
      <p:ext uri="{BB962C8B-B14F-4D97-AF65-F5344CB8AC3E}">
        <p14:creationId xmlns:p14="http://schemas.microsoft.com/office/powerpoint/2010/main" val="467615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6</a:t>
            </a:fld>
            <a:endParaRPr lang="es-EC"/>
          </a:p>
        </p:txBody>
      </p:sp>
    </p:spTree>
    <p:extLst>
      <p:ext uri="{BB962C8B-B14F-4D97-AF65-F5344CB8AC3E}">
        <p14:creationId xmlns:p14="http://schemas.microsoft.com/office/powerpoint/2010/main" val="2942161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5C578A4-7E9F-C242-AAAF-C8A3C9831E10}" type="slidenum">
              <a:rPr lang="es-EC" smtClean="0"/>
              <a:t>8</a:t>
            </a:fld>
            <a:endParaRPr lang="es-EC"/>
          </a:p>
        </p:txBody>
      </p:sp>
    </p:spTree>
    <p:extLst>
      <p:ext uri="{BB962C8B-B14F-4D97-AF65-F5344CB8AC3E}">
        <p14:creationId xmlns:p14="http://schemas.microsoft.com/office/powerpoint/2010/main" val="964095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9</a:t>
            </a:fld>
            <a:endParaRPr lang="es-EC"/>
          </a:p>
        </p:txBody>
      </p:sp>
    </p:spTree>
    <p:extLst>
      <p:ext uri="{BB962C8B-B14F-4D97-AF65-F5344CB8AC3E}">
        <p14:creationId xmlns:p14="http://schemas.microsoft.com/office/powerpoint/2010/main" val="1703863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11</a:t>
            </a:fld>
            <a:endParaRPr lang="es-EC"/>
          </a:p>
        </p:txBody>
      </p:sp>
    </p:spTree>
    <p:extLst>
      <p:ext uri="{BB962C8B-B14F-4D97-AF65-F5344CB8AC3E}">
        <p14:creationId xmlns:p14="http://schemas.microsoft.com/office/powerpoint/2010/main" val="2697313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20</a:t>
            </a:fld>
            <a:endParaRPr lang="es-EC"/>
          </a:p>
        </p:txBody>
      </p:sp>
    </p:spTree>
    <p:extLst>
      <p:ext uri="{BB962C8B-B14F-4D97-AF65-F5344CB8AC3E}">
        <p14:creationId xmlns:p14="http://schemas.microsoft.com/office/powerpoint/2010/main" val="3216740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21</a:t>
            </a:fld>
            <a:endParaRPr lang="es-EC"/>
          </a:p>
        </p:txBody>
      </p:sp>
    </p:spTree>
    <p:extLst>
      <p:ext uri="{BB962C8B-B14F-4D97-AF65-F5344CB8AC3E}">
        <p14:creationId xmlns:p14="http://schemas.microsoft.com/office/powerpoint/2010/main" val="10058899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ul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F401694C-DF5E-CF40-A072-E42A763FDA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2D04D135-6A91-B14F-AADA-F6A21868AAE9}"/>
              </a:ext>
            </a:extLst>
          </p:cNvPr>
          <p:cNvSpPr>
            <a:spLocks noGrp="1"/>
          </p:cNvSpPr>
          <p:nvPr>
            <p:ph type="ctrTitle" hasCustomPrompt="1"/>
          </p:nvPr>
        </p:nvSpPr>
        <p:spPr>
          <a:xfrm>
            <a:off x="599077" y="1654937"/>
            <a:ext cx="6956755" cy="2236212"/>
          </a:xfrm>
          <a:prstGeom prst="rect">
            <a:avLst/>
          </a:prstGeom>
        </p:spPr>
        <p:txBody>
          <a:bodyPr anchor="ctr">
            <a:normAutofit/>
          </a:bodyPr>
          <a:lstStyle>
            <a:lvl1pPr algn="l">
              <a:defRPr sz="6500" b="1">
                <a:solidFill>
                  <a:srgbClr val="78778F"/>
                </a:solidFill>
              </a:defRPr>
            </a:lvl1pPr>
          </a:lstStyle>
          <a:p>
            <a:r>
              <a:rPr lang="es-EC" dirty="0"/>
              <a:t>Título de la</a:t>
            </a:r>
            <a:br>
              <a:rPr lang="es-EC" dirty="0"/>
            </a:br>
            <a:r>
              <a:rPr lang="es-EC" dirty="0"/>
              <a:t>presentación</a:t>
            </a:r>
          </a:p>
        </p:txBody>
      </p:sp>
      <p:sp>
        <p:nvSpPr>
          <p:cNvPr id="3" name="Subtítulo 2">
            <a:extLst>
              <a:ext uri="{FF2B5EF4-FFF2-40B4-BE49-F238E27FC236}">
                <a16:creationId xmlns="" xmlns:a16="http://schemas.microsoft.com/office/drawing/2014/main" id="{ECC0002B-CB7D-FA4D-B9DD-6A7C5A2F7717}"/>
              </a:ext>
            </a:extLst>
          </p:cNvPr>
          <p:cNvSpPr>
            <a:spLocks noGrp="1"/>
          </p:cNvSpPr>
          <p:nvPr>
            <p:ph type="subTitle" idx="1" hasCustomPrompt="1"/>
          </p:nvPr>
        </p:nvSpPr>
        <p:spPr>
          <a:xfrm>
            <a:off x="599078" y="3987523"/>
            <a:ext cx="6956754" cy="693681"/>
          </a:xfrm>
        </p:spPr>
        <p:txBody>
          <a:bodyPr>
            <a:normAutofit/>
          </a:bodyPr>
          <a:lstStyle>
            <a:lvl1pPr marL="0" indent="0" algn="l">
              <a:buNone/>
              <a:defRPr sz="4000">
                <a:solidFill>
                  <a:srgbClr val="78778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Agregar subtítulo</a:t>
            </a:r>
            <a:endParaRPr lang="es-EC" dirty="0"/>
          </a:p>
        </p:txBody>
      </p:sp>
      <p:sp>
        <p:nvSpPr>
          <p:cNvPr id="15" name="Marcador de texto 5">
            <a:extLst>
              <a:ext uri="{FF2B5EF4-FFF2-40B4-BE49-F238E27FC236}">
                <a16:creationId xmlns="" xmlns:a16="http://schemas.microsoft.com/office/drawing/2014/main" id="{C16857E8-F068-9F44-A0F8-CA23FFCE7605}"/>
              </a:ext>
            </a:extLst>
          </p:cNvPr>
          <p:cNvSpPr>
            <a:spLocks noGrp="1"/>
          </p:cNvSpPr>
          <p:nvPr>
            <p:ph type="body" sz="quarter" idx="13" hasCustomPrompt="1"/>
          </p:nvPr>
        </p:nvSpPr>
        <p:spPr>
          <a:xfrm>
            <a:off x="599078" y="4758936"/>
            <a:ext cx="2730321" cy="485842"/>
          </a:xfrm>
        </p:spPr>
        <p:txBody>
          <a:bodyPr>
            <a:noAutofit/>
          </a:bodyPr>
          <a:lstStyle>
            <a:lvl1pPr marL="0" indent="0" algn="ctr">
              <a:buNone/>
              <a:defRPr sz="2500" b="0">
                <a:solidFill>
                  <a:schemeClr val="bg1"/>
                </a:solidFill>
              </a:defRPr>
            </a:lvl1pPr>
          </a:lstStyle>
          <a:p>
            <a:r>
              <a:rPr lang="es-ES" dirty="0"/>
              <a:t>Mes - Año</a:t>
            </a:r>
            <a:endParaRPr lang="es-419" dirty="0"/>
          </a:p>
        </p:txBody>
      </p:sp>
    </p:spTree>
    <p:extLst>
      <p:ext uri="{BB962C8B-B14F-4D97-AF65-F5344CB8AC3E}">
        <p14:creationId xmlns:p14="http://schemas.microsoft.com/office/powerpoint/2010/main" val="1423692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78778F"/>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Tree>
    <p:extLst>
      <p:ext uri="{BB962C8B-B14F-4D97-AF65-F5344CB8AC3E}">
        <p14:creationId xmlns:p14="http://schemas.microsoft.com/office/powerpoint/2010/main" val="1649293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78778F"/>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Tree>
    <p:extLst>
      <p:ext uri="{BB962C8B-B14F-4D97-AF65-F5344CB8AC3E}">
        <p14:creationId xmlns:p14="http://schemas.microsoft.com/office/powerpoint/2010/main" val="3391746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78778F"/>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Tree>
    <p:extLst>
      <p:ext uri="{BB962C8B-B14F-4D97-AF65-F5344CB8AC3E}">
        <p14:creationId xmlns:p14="http://schemas.microsoft.com/office/powerpoint/2010/main" val="40079787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78778F"/>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Tree>
    <p:extLst>
      <p:ext uri="{BB962C8B-B14F-4D97-AF65-F5344CB8AC3E}">
        <p14:creationId xmlns:p14="http://schemas.microsoft.com/office/powerpoint/2010/main" val="31914456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78778F"/>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Tree>
    <p:extLst>
      <p:ext uri="{BB962C8B-B14F-4D97-AF65-F5344CB8AC3E}">
        <p14:creationId xmlns:p14="http://schemas.microsoft.com/office/powerpoint/2010/main" val="11280354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78778F"/>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Tree>
    <p:extLst>
      <p:ext uri="{BB962C8B-B14F-4D97-AF65-F5344CB8AC3E}">
        <p14:creationId xmlns:p14="http://schemas.microsoft.com/office/powerpoint/2010/main" val="4179997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Tree>
    <p:extLst>
      <p:ext uri="{BB962C8B-B14F-4D97-AF65-F5344CB8AC3E}">
        <p14:creationId xmlns:p14="http://schemas.microsoft.com/office/powerpoint/2010/main" val="27307595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9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482"/>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482"/>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Tree>
    <p:extLst>
      <p:ext uri="{BB962C8B-B14F-4D97-AF65-F5344CB8AC3E}">
        <p14:creationId xmlns:p14="http://schemas.microsoft.com/office/powerpoint/2010/main" val="1819222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67587F1A-3C8D-0640-981D-DAC840BFCA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F97BE1BF-79F0-1B44-AE84-19BDF2273437}"/>
              </a:ext>
            </a:extLst>
          </p:cNvPr>
          <p:cNvSpPr>
            <a:spLocks noGrp="1"/>
          </p:cNvSpPr>
          <p:nvPr>
            <p:ph type="title" hasCustomPrompt="1"/>
          </p:nvPr>
        </p:nvSpPr>
        <p:spPr>
          <a:xfrm>
            <a:off x="2798518" y="2548818"/>
            <a:ext cx="7077694" cy="957087"/>
          </a:xfrm>
        </p:spPr>
        <p:txBody>
          <a:bodyPr anchor="ctr">
            <a:normAutofit/>
          </a:bodyPr>
          <a:lstStyle>
            <a:lvl1pPr algn="l">
              <a:defRPr sz="5000" b="1">
                <a:solidFill>
                  <a:srgbClr val="78778F"/>
                </a:solidFill>
              </a:defRPr>
            </a:lvl1pPr>
          </a:lstStyle>
          <a:p>
            <a:r>
              <a:rPr lang="es-ES" dirty="0"/>
              <a:t>Modificar título</a:t>
            </a:r>
            <a:endParaRPr lang="es-EC" dirty="0"/>
          </a:p>
        </p:txBody>
      </p:sp>
      <p:sp>
        <p:nvSpPr>
          <p:cNvPr id="4" name="Marcador de texto 3">
            <a:extLst>
              <a:ext uri="{FF2B5EF4-FFF2-40B4-BE49-F238E27FC236}">
                <a16:creationId xmlns="" xmlns:a16="http://schemas.microsoft.com/office/drawing/2014/main" id="{036DA108-CC64-8041-9CE8-6611CB1CF76D}"/>
              </a:ext>
            </a:extLst>
          </p:cNvPr>
          <p:cNvSpPr>
            <a:spLocks noGrp="1"/>
          </p:cNvSpPr>
          <p:nvPr>
            <p:ph type="body" sz="quarter" idx="11" hasCustomPrompt="1"/>
          </p:nvPr>
        </p:nvSpPr>
        <p:spPr>
          <a:xfrm>
            <a:off x="2798765" y="3662927"/>
            <a:ext cx="7077075" cy="628650"/>
          </a:xfrm>
        </p:spPr>
        <p:txBody>
          <a:bodyPr anchor="ctr"/>
          <a:lstStyle>
            <a:lvl1pPr marL="0" indent="0">
              <a:buNone/>
              <a:defRPr>
                <a:solidFill>
                  <a:srgbClr val="78778F"/>
                </a:solidFill>
              </a:defRPr>
            </a:lvl1pPr>
          </a:lstStyle>
          <a:p>
            <a:r>
              <a:rPr lang="es-ES" dirty="0"/>
              <a:t>Modificar subtítulo</a:t>
            </a:r>
            <a:endParaRPr lang="es-419" dirty="0"/>
          </a:p>
        </p:txBody>
      </p:sp>
      <p:sp>
        <p:nvSpPr>
          <p:cNvPr id="9" name="Marcador de texto 5">
            <a:extLst>
              <a:ext uri="{FF2B5EF4-FFF2-40B4-BE49-F238E27FC236}">
                <a16:creationId xmlns="" xmlns:a16="http://schemas.microsoft.com/office/drawing/2014/main" id="{845A3B74-2F20-E844-96A2-3B63EA78F501}"/>
              </a:ext>
            </a:extLst>
          </p:cNvPr>
          <p:cNvSpPr>
            <a:spLocks noGrp="1"/>
          </p:cNvSpPr>
          <p:nvPr>
            <p:ph type="body" sz="quarter" idx="13" hasCustomPrompt="1"/>
          </p:nvPr>
        </p:nvSpPr>
        <p:spPr>
          <a:xfrm>
            <a:off x="2798518" y="1236620"/>
            <a:ext cx="2012930" cy="1145056"/>
          </a:xfrm>
        </p:spPr>
        <p:txBody>
          <a:bodyPr>
            <a:noAutofit/>
          </a:bodyPr>
          <a:lstStyle>
            <a:lvl1pPr marL="0" indent="0" algn="ctr">
              <a:buNone/>
              <a:defRPr sz="8000" b="1">
                <a:solidFill>
                  <a:srgbClr val="00C7EA"/>
                </a:solidFill>
              </a:defRPr>
            </a:lvl1pPr>
          </a:lstStyle>
          <a:p>
            <a:r>
              <a:rPr lang="es-ES" dirty="0"/>
              <a:t>01.</a:t>
            </a:r>
            <a:endParaRPr lang="es-419" dirty="0"/>
          </a:p>
        </p:txBody>
      </p:sp>
    </p:spTree>
    <p:extLst>
      <p:ext uri="{BB962C8B-B14F-4D97-AF65-F5344CB8AC3E}">
        <p14:creationId xmlns:p14="http://schemas.microsoft.com/office/powerpoint/2010/main" val="3531139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7" name="Imagen 6">
            <a:extLst>
              <a:ext uri="{FF2B5EF4-FFF2-40B4-BE49-F238E27FC236}">
                <a16:creationId xmlns="" xmlns:a16="http://schemas.microsoft.com/office/drawing/2014/main" id="{9B6347D3-1B44-DB40-9A5D-DF538A513A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Marcador de texto 5">
            <a:extLst>
              <a:ext uri="{FF2B5EF4-FFF2-40B4-BE49-F238E27FC236}">
                <a16:creationId xmlns="" xmlns:a16="http://schemas.microsoft.com/office/drawing/2014/main" id="{4970AD63-F706-8342-8F7E-663518769F48}"/>
              </a:ext>
            </a:extLst>
          </p:cNvPr>
          <p:cNvSpPr>
            <a:spLocks noGrp="1"/>
          </p:cNvSpPr>
          <p:nvPr>
            <p:ph type="body" sz="quarter" idx="11" hasCustomPrompt="1"/>
          </p:nvPr>
        </p:nvSpPr>
        <p:spPr>
          <a:xfrm>
            <a:off x="11186981" y="6206018"/>
            <a:ext cx="842962" cy="534596"/>
          </a:xfrm>
        </p:spPr>
        <p:txBody>
          <a:bodyPr>
            <a:normAutofit/>
          </a:bodyPr>
          <a:lstStyle>
            <a:lvl1pPr marL="0" indent="0" algn="ctr">
              <a:buNone/>
              <a:defRPr sz="3000" b="1">
                <a:solidFill>
                  <a:schemeClr val="bg1"/>
                </a:solidFill>
              </a:defRPr>
            </a:lvl1pPr>
          </a:lstStyle>
          <a:p>
            <a:r>
              <a:rPr lang="es-ES" dirty="0"/>
              <a:t>01</a:t>
            </a:r>
            <a:endParaRPr lang="es-419" dirty="0"/>
          </a:p>
        </p:txBody>
      </p:sp>
      <p:sp>
        <p:nvSpPr>
          <p:cNvPr id="5" name="Redondear rectángulo de esquina del mismo lado 4">
            <a:extLst>
              <a:ext uri="{FF2B5EF4-FFF2-40B4-BE49-F238E27FC236}">
                <a16:creationId xmlns="" xmlns:a16="http://schemas.microsoft.com/office/drawing/2014/main" id="{C5F47B9E-2060-9748-9977-51D9CF683C47}"/>
              </a:ext>
            </a:extLst>
          </p:cNvPr>
          <p:cNvSpPr/>
          <p:nvPr userDrawn="1"/>
        </p:nvSpPr>
        <p:spPr>
          <a:xfrm rot="5400000">
            <a:off x="2419930" y="-1302686"/>
            <a:ext cx="797010" cy="5636877"/>
          </a:xfrm>
          <a:prstGeom prst="round2SameRect">
            <a:avLst/>
          </a:prstGeom>
          <a:solidFill>
            <a:srgbClr val="00C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rgbClr val="333851"/>
              </a:solidFill>
            </a:endParaRPr>
          </a:p>
        </p:txBody>
      </p:sp>
      <p:sp>
        <p:nvSpPr>
          <p:cNvPr id="6" name="Título 1">
            <a:extLst>
              <a:ext uri="{FF2B5EF4-FFF2-40B4-BE49-F238E27FC236}">
                <a16:creationId xmlns="" xmlns:a16="http://schemas.microsoft.com/office/drawing/2014/main" id="{02182878-747F-3841-A490-71912D23648C}"/>
              </a:ext>
            </a:extLst>
          </p:cNvPr>
          <p:cNvSpPr>
            <a:spLocks noGrp="1"/>
          </p:cNvSpPr>
          <p:nvPr>
            <p:ph type="title" hasCustomPrompt="1"/>
          </p:nvPr>
        </p:nvSpPr>
        <p:spPr>
          <a:xfrm>
            <a:off x="973307" y="1117247"/>
            <a:ext cx="3690256" cy="789272"/>
          </a:xfrm>
        </p:spPr>
        <p:txBody>
          <a:bodyPr>
            <a:normAutofit/>
          </a:bodyPr>
          <a:lstStyle>
            <a:lvl1pPr>
              <a:defRPr sz="4800" b="1">
                <a:solidFill>
                  <a:schemeClr val="bg1"/>
                </a:solidFill>
              </a:defRPr>
            </a:lvl1pPr>
          </a:lstStyle>
          <a:p>
            <a:r>
              <a:rPr lang="es-ES" dirty="0"/>
              <a:t>Contenido</a:t>
            </a:r>
            <a:endParaRPr lang="es-419" dirty="0"/>
          </a:p>
        </p:txBody>
      </p:sp>
    </p:spTree>
    <p:extLst>
      <p:ext uri="{BB962C8B-B14F-4D97-AF65-F5344CB8AC3E}">
        <p14:creationId xmlns:p14="http://schemas.microsoft.com/office/powerpoint/2010/main" val="132316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675" y="37219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19832"/>
            <a:ext cx="7227614" cy="288406"/>
          </a:xfrm>
        </p:spPr>
        <p:txBody>
          <a:bodyPr anchor="ctr">
            <a:noAutofit/>
          </a:bodyPr>
          <a:lstStyle>
            <a:lvl1pPr marL="0" indent="0">
              <a:buNone/>
              <a:defRPr sz="1600">
                <a:solidFill>
                  <a:srgbClr val="78778F"/>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
        <p:nvSpPr>
          <p:cNvPr id="7" name="Marcador de fecha 6"/>
          <p:cNvSpPr>
            <a:spLocks noGrp="1"/>
          </p:cNvSpPr>
          <p:nvPr>
            <p:ph type="dt" sz="half" idx="12"/>
          </p:nvPr>
        </p:nvSpPr>
        <p:spPr>
          <a:xfrm>
            <a:off x="1024467" y="6390218"/>
            <a:ext cx="2743200" cy="365125"/>
          </a:xfrm>
          <a:prstGeom prst="rect">
            <a:avLst/>
          </a:prstGeom>
        </p:spPr>
        <p:txBody>
          <a:bodyPr/>
          <a:lstStyle>
            <a:lvl1pPr>
              <a:defRPr sz="1000"/>
            </a:lvl1pPr>
          </a:lstStyle>
          <a:p>
            <a:r>
              <a:rPr lang="es-EC" dirty="0"/>
              <a:t>Fuente:</a:t>
            </a:r>
          </a:p>
        </p:txBody>
      </p:sp>
      <p:sp>
        <p:nvSpPr>
          <p:cNvPr id="12" name="Marcador de texto 11"/>
          <p:cNvSpPr>
            <a:spLocks noGrp="1"/>
          </p:cNvSpPr>
          <p:nvPr>
            <p:ph type="body" sz="quarter" idx="13" hasCustomPrompt="1"/>
          </p:nvPr>
        </p:nvSpPr>
        <p:spPr>
          <a:xfrm>
            <a:off x="1024467" y="5630338"/>
            <a:ext cx="10008266" cy="567267"/>
          </a:xfrm>
          <a:prstGeom prst="round2DiagRect">
            <a:avLst/>
          </a:prstGeom>
          <a:solidFill>
            <a:srgbClr val="4BACC6"/>
          </a:solidFill>
        </p:spPr>
        <p:style>
          <a:lnRef idx="1">
            <a:schemeClr val="accent5"/>
          </a:lnRef>
          <a:fillRef idx="2">
            <a:schemeClr val="accent5"/>
          </a:fillRef>
          <a:effectRef idx="1">
            <a:schemeClr val="accent5"/>
          </a:effectRef>
          <a:fontRef idx="none"/>
        </p:style>
        <p:txBody>
          <a:bodyPr>
            <a:normAutofit/>
          </a:bodyPr>
          <a:lstStyle>
            <a:lvl1pPr marL="0" indent="0">
              <a:buNone/>
              <a:defRPr/>
            </a:lvl1pPr>
            <a:lvl5pPr marL="1828800" indent="0">
              <a:buNone/>
              <a:defRPr lang="es-EC" sz="1200" b="1" kern="1200" dirty="0">
                <a:solidFill>
                  <a:schemeClr val="bg1"/>
                </a:solidFill>
                <a:latin typeface="Century Gothic" panose="020B0502020202020204" pitchFamily="34" charset="0"/>
                <a:ea typeface="+mn-ea"/>
                <a:cs typeface="+mn-cs"/>
              </a:defRPr>
            </a:lvl5pPr>
          </a:lstStyle>
          <a:p>
            <a:pPr lvl="4"/>
            <a:r>
              <a:rPr lang="es-ES" dirty="0"/>
              <a:t>Comentario</a:t>
            </a:r>
            <a:endParaRPr lang="es-EC" dirty="0"/>
          </a:p>
        </p:txBody>
      </p:sp>
      <p:cxnSp>
        <p:nvCxnSpPr>
          <p:cNvPr id="9" name="Conector recto 8"/>
          <p:cNvCxnSpPr/>
          <p:nvPr userDrawn="1"/>
        </p:nvCxnSpPr>
        <p:spPr>
          <a:xfrm>
            <a:off x="6101739" y="1463230"/>
            <a:ext cx="0" cy="3909751"/>
          </a:xfrm>
          <a:prstGeom prst="line">
            <a:avLst/>
          </a:prstGeom>
          <a:ln w="12700">
            <a:solidFill>
              <a:srgbClr val="00C8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13510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ido1">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675" y="37219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19832"/>
            <a:ext cx="7227614" cy="288406"/>
          </a:xfrm>
        </p:spPr>
        <p:txBody>
          <a:bodyPr anchor="ctr">
            <a:noAutofit/>
          </a:bodyPr>
          <a:lstStyle>
            <a:lvl1pPr marL="0" indent="0">
              <a:buNone/>
              <a:defRPr sz="1600">
                <a:solidFill>
                  <a:srgbClr val="78778F"/>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
        <p:nvSpPr>
          <p:cNvPr id="10" name="Marcador de texto 11"/>
          <p:cNvSpPr>
            <a:spLocks noGrp="1"/>
          </p:cNvSpPr>
          <p:nvPr>
            <p:ph type="body" sz="quarter" idx="14" hasCustomPrompt="1"/>
          </p:nvPr>
        </p:nvSpPr>
        <p:spPr>
          <a:xfrm>
            <a:off x="6612467" y="5630337"/>
            <a:ext cx="4258733" cy="567267"/>
          </a:xfrm>
          <a:prstGeom prst="round2DiagRect">
            <a:avLst/>
          </a:prstGeom>
          <a:solidFill>
            <a:srgbClr val="4BACC6"/>
          </a:solidFill>
        </p:spPr>
        <p:style>
          <a:lnRef idx="1">
            <a:schemeClr val="accent5"/>
          </a:lnRef>
          <a:fillRef idx="2">
            <a:schemeClr val="accent5"/>
          </a:fillRef>
          <a:effectRef idx="1">
            <a:schemeClr val="accent5"/>
          </a:effectRef>
          <a:fontRef idx="none"/>
        </p:style>
        <p:txBody>
          <a:bodyPr>
            <a:normAutofit/>
          </a:bodyPr>
          <a:lstStyle>
            <a:lvl1pPr marL="0" indent="0">
              <a:buNone/>
              <a:defRPr/>
            </a:lvl1pPr>
            <a:lvl5pPr marL="1828800" indent="0">
              <a:buNone/>
              <a:defRPr lang="es-EC" sz="1200" b="1" kern="1200" dirty="0">
                <a:solidFill>
                  <a:schemeClr val="bg1"/>
                </a:solidFill>
                <a:latin typeface="Century Gothic" panose="020B0502020202020204" pitchFamily="34" charset="0"/>
                <a:ea typeface="+mn-ea"/>
                <a:cs typeface="+mn-cs"/>
              </a:defRPr>
            </a:lvl5pPr>
          </a:lstStyle>
          <a:p>
            <a:pPr lvl="4"/>
            <a:r>
              <a:rPr lang="es-ES" dirty="0"/>
              <a:t>Comentario 2</a:t>
            </a:r>
            <a:endParaRPr lang="es-EC" dirty="0"/>
          </a:p>
        </p:txBody>
      </p:sp>
      <p:sp>
        <p:nvSpPr>
          <p:cNvPr id="11" name="Marcador de fecha 6"/>
          <p:cNvSpPr>
            <a:spLocks noGrp="1"/>
          </p:cNvSpPr>
          <p:nvPr>
            <p:ph type="dt" sz="half" idx="12"/>
          </p:nvPr>
        </p:nvSpPr>
        <p:spPr>
          <a:xfrm>
            <a:off x="1024467" y="6390218"/>
            <a:ext cx="2743200" cy="365125"/>
          </a:xfrm>
          <a:prstGeom prst="rect">
            <a:avLst/>
          </a:prstGeom>
        </p:spPr>
        <p:txBody>
          <a:bodyPr/>
          <a:lstStyle>
            <a:lvl1pPr>
              <a:defRPr sz="1000"/>
            </a:lvl1pPr>
          </a:lstStyle>
          <a:p>
            <a:r>
              <a:rPr lang="es-EC" dirty="0"/>
              <a:t>Fuente:</a:t>
            </a:r>
          </a:p>
        </p:txBody>
      </p:sp>
      <p:sp>
        <p:nvSpPr>
          <p:cNvPr id="12" name="Marcador de texto 11"/>
          <p:cNvSpPr>
            <a:spLocks noGrp="1"/>
          </p:cNvSpPr>
          <p:nvPr>
            <p:ph type="body" sz="quarter" idx="15" hasCustomPrompt="1"/>
          </p:nvPr>
        </p:nvSpPr>
        <p:spPr>
          <a:xfrm>
            <a:off x="1032291" y="5642063"/>
            <a:ext cx="4258733" cy="567267"/>
          </a:xfrm>
          <a:prstGeom prst="round2DiagRect">
            <a:avLst/>
          </a:prstGeom>
          <a:solidFill>
            <a:srgbClr val="4BACC6"/>
          </a:solidFill>
        </p:spPr>
        <p:style>
          <a:lnRef idx="1">
            <a:schemeClr val="accent5"/>
          </a:lnRef>
          <a:fillRef idx="2">
            <a:schemeClr val="accent5"/>
          </a:fillRef>
          <a:effectRef idx="1">
            <a:schemeClr val="accent5"/>
          </a:effectRef>
          <a:fontRef idx="none"/>
        </p:style>
        <p:txBody>
          <a:bodyPr>
            <a:normAutofit/>
          </a:bodyPr>
          <a:lstStyle>
            <a:lvl1pPr marL="0" indent="0">
              <a:buNone/>
              <a:defRPr/>
            </a:lvl1pPr>
            <a:lvl5pPr marL="1828800" indent="0">
              <a:buNone/>
              <a:defRPr lang="es-EC" sz="1200" b="1" kern="1200" dirty="0">
                <a:solidFill>
                  <a:schemeClr val="bg1"/>
                </a:solidFill>
                <a:latin typeface="Century Gothic" panose="020B0502020202020204" pitchFamily="34" charset="0"/>
                <a:ea typeface="+mn-ea"/>
                <a:cs typeface="+mn-cs"/>
              </a:defRPr>
            </a:lvl5pPr>
          </a:lstStyle>
          <a:p>
            <a:pPr lvl="4"/>
            <a:r>
              <a:rPr lang="es-ES" dirty="0"/>
              <a:t>Comentario 1</a:t>
            </a:r>
            <a:endParaRPr lang="es-EC" dirty="0"/>
          </a:p>
        </p:txBody>
      </p:sp>
    </p:spTree>
    <p:extLst>
      <p:ext uri="{BB962C8B-B14F-4D97-AF65-F5344CB8AC3E}">
        <p14:creationId xmlns:p14="http://schemas.microsoft.com/office/powerpoint/2010/main" val="42042215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ido2">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675" y="37219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
        <p:nvSpPr>
          <p:cNvPr id="4" name="Marcador de texto 3"/>
          <p:cNvSpPr>
            <a:spLocks noGrp="1"/>
          </p:cNvSpPr>
          <p:nvPr>
            <p:ph type="body" sz="quarter" idx="13"/>
          </p:nvPr>
        </p:nvSpPr>
        <p:spPr>
          <a:xfrm>
            <a:off x="1185863" y="1744663"/>
            <a:ext cx="4910137" cy="4064000"/>
          </a:xfrm>
        </p:spPr>
        <p:txBody>
          <a:bodyPr/>
          <a:lstStyle>
            <a:lvl1pPr marL="0" indent="0">
              <a:buNone/>
              <a:defRPr lang="es-ES" sz="1400" kern="1200" baseline="0" dirty="0" smtClean="0">
                <a:solidFill>
                  <a:srgbClr val="787894"/>
                </a:solidFill>
                <a:latin typeface="+mn-lt"/>
                <a:ea typeface="+mn-ea"/>
                <a:cs typeface="+mn-cs"/>
              </a:defRPr>
            </a:lvl1pPr>
            <a:lvl2pPr marL="228600" indent="-228600">
              <a:defRPr/>
            </a:lvl2pPr>
            <a:lvl3pPr marL="228600" indent="-228600">
              <a:defRPr/>
            </a:lvl3pPr>
            <a:lvl4pPr marL="228600" indent="-228600">
              <a:defRPr/>
            </a:lvl4pPr>
            <a:lvl5pPr marL="228600" indent="-228600">
              <a:defRPr lang="es-EC" sz="1400" kern="1200" dirty="0">
                <a:solidFill>
                  <a:srgbClr val="787894"/>
                </a:solidFill>
                <a:latin typeface="+mn-lt"/>
                <a:ea typeface="+mn-ea"/>
                <a:cs typeface="+mn-cs"/>
              </a:defRPr>
            </a:lvl5pPr>
          </a:lstStyle>
          <a:p>
            <a:pPr lvl="0"/>
            <a:r>
              <a:rPr lang="es-ES" dirty="0"/>
              <a:t>Haga clic para modificar el estilo de texto del patrón</a:t>
            </a:r>
          </a:p>
          <a:p>
            <a:pPr marL="228600" lvl="4" indent="-228600" algn="l" defTabSz="914400" rtl="0" eaLnBrk="1" latinLnBrk="0" hangingPunct="1">
              <a:lnSpc>
                <a:spcPct val="90000"/>
              </a:lnSpc>
              <a:spcBef>
                <a:spcPts val="1000"/>
              </a:spcBef>
              <a:buFont typeface="Arial" panose="020B0604020202020204" pitchFamily="34" charset="0"/>
              <a:buChar char="•"/>
            </a:pPr>
            <a:r>
              <a:rPr lang="es-ES" dirty="0"/>
              <a:t>Segundo nivel</a:t>
            </a:r>
          </a:p>
          <a:p>
            <a:pPr marL="228600" lvl="4" indent="-228600" algn="l" defTabSz="914400" rtl="0" eaLnBrk="1" latinLnBrk="0" hangingPunct="1">
              <a:lnSpc>
                <a:spcPct val="90000"/>
              </a:lnSpc>
              <a:spcBef>
                <a:spcPts val="1000"/>
              </a:spcBef>
              <a:buFont typeface="Arial" panose="020B0604020202020204" pitchFamily="34" charset="0"/>
              <a:buChar char="•"/>
            </a:pPr>
            <a:r>
              <a:rPr lang="es-ES" dirty="0"/>
              <a:t>Tercer nivel</a:t>
            </a:r>
          </a:p>
          <a:p>
            <a:pPr marL="228600" lvl="4" indent="-228600" algn="l" defTabSz="914400" rtl="0" eaLnBrk="1" latinLnBrk="0" hangingPunct="1">
              <a:lnSpc>
                <a:spcPct val="90000"/>
              </a:lnSpc>
              <a:spcBef>
                <a:spcPts val="1000"/>
              </a:spcBef>
              <a:buFont typeface="Arial" panose="020B0604020202020204" pitchFamily="34" charset="0"/>
              <a:buChar char="•"/>
            </a:pPr>
            <a:r>
              <a:rPr lang="es-ES" dirty="0"/>
              <a:t>Cuarto nivel</a:t>
            </a:r>
          </a:p>
          <a:p>
            <a:pPr marL="228600" lvl="4" indent="-228600" algn="l" defTabSz="914400" rtl="0" eaLnBrk="1" latinLnBrk="0" hangingPunct="1">
              <a:lnSpc>
                <a:spcPct val="90000"/>
              </a:lnSpc>
              <a:spcBef>
                <a:spcPts val="1000"/>
              </a:spcBef>
              <a:buFont typeface="Arial" panose="020B0604020202020204" pitchFamily="34" charset="0"/>
              <a:buChar char="•"/>
            </a:pPr>
            <a:r>
              <a:rPr lang="es-ES" dirty="0"/>
              <a:t>Quinto nivel</a:t>
            </a:r>
            <a:endParaRPr lang="es-EC" dirty="0"/>
          </a:p>
        </p:txBody>
      </p:sp>
      <p:sp>
        <p:nvSpPr>
          <p:cNvPr id="9" name="Marcador de fecha 6"/>
          <p:cNvSpPr>
            <a:spLocks noGrp="1"/>
          </p:cNvSpPr>
          <p:nvPr>
            <p:ph type="dt" sz="half" idx="12"/>
          </p:nvPr>
        </p:nvSpPr>
        <p:spPr>
          <a:xfrm>
            <a:off x="1024467" y="6390218"/>
            <a:ext cx="2743200" cy="365125"/>
          </a:xfrm>
          <a:prstGeom prst="rect">
            <a:avLst/>
          </a:prstGeom>
        </p:spPr>
        <p:txBody>
          <a:bodyPr/>
          <a:lstStyle>
            <a:lvl1pPr>
              <a:defRPr sz="1000"/>
            </a:lvl1pPr>
          </a:lstStyle>
          <a:p>
            <a:r>
              <a:rPr lang="es-EC" dirty="0"/>
              <a:t>Fuente:</a:t>
            </a:r>
          </a:p>
        </p:txBody>
      </p:sp>
      <p:cxnSp>
        <p:nvCxnSpPr>
          <p:cNvPr id="10" name="Conector recto 9"/>
          <p:cNvCxnSpPr/>
          <p:nvPr userDrawn="1"/>
        </p:nvCxnSpPr>
        <p:spPr>
          <a:xfrm>
            <a:off x="6136907" y="1186962"/>
            <a:ext cx="0" cy="5124567"/>
          </a:xfrm>
          <a:prstGeom prst="line">
            <a:avLst/>
          </a:prstGeom>
          <a:ln w="12700">
            <a:solidFill>
              <a:srgbClr val="00C8FF"/>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p:nvPr userDrawn="1"/>
        </p:nvCxnSpPr>
        <p:spPr>
          <a:xfrm>
            <a:off x="6136907" y="3648800"/>
            <a:ext cx="5738788" cy="0"/>
          </a:xfrm>
          <a:prstGeom prst="line">
            <a:avLst/>
          </a:prstGeom>
          <a:ln w="12700">
            <a:solidFill>
              <a:srgbClr val="00C8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80946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ido3">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675" y="37219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
        <p:nvSpPr>
          <p:cNvPr id="7" name="Marcador de fecha 6"/>
          <p:cNvSpPr>
            <a:spLocks noGrp="1"/>
          </p:cNvSpPr>
          <p:nvPr>
            <p:ph type="dt" sz="half" idx="12"/>
          </p:nvPr>
        </p:nvSpPr>
        <p:spPr>
          <a:xfrm>
            <a:off x="1024467" y="6390218"/>
            <a:ext cx="2743200" cy="365125"/>
          </a:xfrm>
          <a:prstGeom prst="rect">
            <a:avLst/>
          </a:prstGeom>
        </p:spPr>
        <p:txBody>
          <a:bodyPr/>
          <a:lstStyle>
            <a:lvl1pPr>
              <a:defRPr sz="1000"/>
            </a:lvl1pPr>
          </a:lstStyle>
          <a:p>
            <a:r>
              <a:rPr lang="es-EC" dirty="0"/>
              <a:t>Fuente:</a:t>
            </a:r>
          </a:p>
        </p:txBody>
      </p:sp>
      <p:cxnSp>
        <p:nvCxnSpPr>
          <p:cNvPr id="9" name="Conector recto 8"/>
          <p:cNvCxnSpPr/>
          <p:nvPr userDrawn="1"/>
        </p:nvCxnSpPr>
        <p:spPr>
          <a:xfrm>
            <a:off x="6136907" y="1186962"/>
            <a:ext cx="0" cy="5124567"/>
          </a:xfrm>
          <a:prstGeom prst="line">
            <a:avLst/>
          </a:prstGeom>
          <a:ln w="12700">
            <a:solidFill>
              <a:srgbClr val="00C8FF"/>
            </a:solidFill>
          </a:ln>
        </p:spPr>
        <p:style>
          <a:lnRef idx="1">
            <a:schemeClr val="accent1"/>
          </a:lnRef>
          <a:fillRef idx="0">
            <a:schemeClr val="accent1"/>
          </a:fillRef>
          <a:effectRef idx="0">
            <a:schemeClr val="accent1"/>
          </a:effectRef>
          <a:fontRef idx="minor">
            <a:schemeClr val="tx1"/>
          </a:fontRef>
        </p:style>
      </p:cxnSp>
      <p:cxnSp>
        <p:nvCxnSpPr>
          <p:cNvPr id="10" name="Conector recto 9"/>
          <p:cNvCxnSpPr/>
          <p:nvPr userDrawn="1"/>
        </p:nvCxnSpPr>
        <p:spPr>
          <a:xfrm>
            <a:off x="651933" y="3648800"/>
            <a:ext cx="10820400" cy="0"/>
          </a:xfrm>
          <a:prstGeom prst="line">
            <a:avLst/>
          </a:prstGeom>
          <a:ln w="12700">
            <a:solidFill>
              <a:srgbClr val="00C8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2227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7" name="Imagen 6">
            <a:extLst>
              <a:ext uri="{FF2B5EF4-FFF2-40B4-BE49-F238E27FC236}">
                <a16:creationId xmlns="" xmlns:a16="http://schemas.microsoft.com/office/drawing/2014/main" id="{7BDD29F2-EF0B-4347-9278-8857A52A5BE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9776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78778F"/>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78778F"/>
                </a:solidFill>
              </a:defRPr>
            </a:lvl1pPr>
          </a:lstStyle>
          <a:p>
            <a:r>
              <a:rPr lang="es-ES" dirty="0"/>
              <a:t>Haga clic para modificar</a:t>
            </a:r>
            <a:endParaRPr lang="es-419"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rgbClr val="B4B4C8"/>
                </a:solidFill>
              </a:defRPr>
            </a:lvl1pPr>
          </a:lstStyle>
          <a:p>
            <a:r>
              <a:rPr lang="es-ES" dirty="0"/>
              <a:t>01</a:t>
            </a:r>
            <a:endParaRPr lang="es-419" dirty="0"/>
          </a:p>
        </p:txBody>
      </p:sp>
    </p:spTree>
    <p:extLst>
      <p:ext uri="{BB962C8B-B14F-4D97-AF65-F5344CB8AC3E}">
        <p14:creationId xmlns:p14="http://schemas.microsoft.com/office/powerpoint/2010/main" val="286558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5AFFA344-97B1-2E42-9322-C455A09CB1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EC" dirty="0"/>
          </a:p>
        </p:txBody>
      </p:sp>
      <p:sp>
        <p:nvSpPr>
          <p:cNvPr id="3" name="Marcador de texto 2">
            <a:extLst>
              <a:ext uri="{FF2B5EF4-FFF2-40B4-BE49-F238E27FC236}">
                <a16:creationId xmlns="" xmlns:a16="http://schemas.microsoft.com/office/drawing/2014/main" id="{7249D5DD-1BDF-D242-9FCC-33931EADFD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dirty="0"/>
              <a:t>Editar los estilos de texto del patrón
Segundo nivel
Tercer nivel
Cuarto nivel
Quinto nivel</a:t>
            </a:r>
          </a:p>
          <a:p>
            <a:r>
              <a:rPr lang="es-ES" dirty="0"/>
              <a:t>Sexto nivel</a:t>
            </a:r>
          </a:p>
          <a:p>
            <a:r>
              <a:rPr lang="es-ES" dirty="0"/>
              <a:t>Séptimo nivel</a:t>
            </a:r>
            <a:endParaRPr lang="es-EC" dirty="0"/>
          </a:p>
        </p:txBody>
      </p:sp>
      <p:sp>
        <p:nvSpPr>
          <p:cNvPr id="5" name="Marcador de pie de página 4">
            <a:extLst>
              <a:ext uri="{FF2B5EF4-FFF2-40B4-BE49-F238E27FC236}">
                <a16:creationId xmlns="" xmlns:a16="http://schemas.microsoft.com/office/drawing/2014/main" id="{C19FE301-8AFC-C744-B8C1-DE8A5B747F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 xmlns:a16="http://schemas.microsoft.com/office/drawing/2014/main" id="{B0F974DB-B6FD-6D46-8745-1BB4CB07D8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9FF70-6B49-2041-A5E1-3A534BD2F87D}" type="slidenum">
              <a:rPr lang="es-EC" smtClean="0"/>
              <a:t>‹Nº›</a:t>
            </a:fld>
            <a:endParaRPr lang="es-EC"/>
          </a:p>
        </p:txBody>
      </p:sp>
    </p:spTree>
    <p:extLst>
      <p:ext uri="{BB962C8B-B14F-4D97-AF65-F5344CB8AC3E}">
        <p14:creationId xmlns:p14="http://schemas.microsoft.com/office/powerpoint/2010/main" val="415575497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0" r:id="rId4"/>
    <p:sldLayoutId id="2147483657" r:id="rId5"/>
    <p:sldLayoutId id="2147483658" r:id="rId6"/>
    <p:sldLayoutId id="2147483659" r:id="rId7"/>
    <p:sldLayoutId id="2147483654"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69"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image" Target="../media/image41.png"/><Relationship Id="rId18" Type="http://schemas.openxmlformats.org/officeDocument/2006/relationships/image" Target="../media/image46.png"/><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17" Type="http://schemas.openxmlformats.org/officeDocument/2006/relationships/image" Target="../media/image45.png"/><Relationship Id="rId2" Type="http://schemas.openxmlformats.org/officeDocument/2006/relationships/notesSlide" Target="../notesSlides/notesSlide5.xml"/><Relationship Id="rId16" Type="http://schemas.openxmlformats.org/officeDocument/2006/relationships/image" Target="../media/image44.png"/><Relationship Id="rId1" Type="http://schemas.openxmlformats.org/officeDocument/2006/relationships/slideLayout" Target="../slideLayouts/slideLayout15.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5" Type="http://schemas.openxmlformats.org/officeDocument/2006/relationships/image" Target="../media/image43.png"/><Relationship Id="rId10" Type="http://schemas.openxmlformats.org/officeDocument/2006/relationships/diagramQuickStyle" Target="../diagrams/quickStyle6.xml"/><Relationship Id="rId19" Type="http://schemas.openxmlformats.org/officeDocument/2006/relationships/image" Target="../media/image47.png"/><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image" Target="../media/image4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chart" Target="../charts/chart2.xml"/><Relationship Id="rId4"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chart" Target="../charts/char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19.png"/><Relationship Id="rId7" Type="http://schemas.openxmlformats.org/officeDocument/2006/relationships/diagramLayout" Target="../diagrams/layout2.xml"/><Relationship Id="rId2" Type="http://schemas.openxmlformats.org/officeDocument/2006/relationships/image" Target="../media/image18.png"/><Relationship Id="rId1" Type="http://schemas.openxmlformats.org/officeDocument/2006/relationships/slideLayout" Target="../slideLayouts/slideLayout11.xml"/><Relationship Id="rId6" Type="http://schemas.openxmlformats.org/officeDocument/2006/relationships/diagramData" Target="../diagrams/data2.xml"/><Relationship Id="rId5" Type="http://schemas.openxmlformats.org/officeDocument/2006/relationships/image" Target="../media/image21.png"/><Relationship Id="rId10" Type="http://schemas.microsoft.com/office/2007/relationships/diagramDrawing" Target="../diagrams/drawing2.xml"/><Relationship Id="rId4" Type="http://schemas.openxmlformats.org/officeDocument/2006/relationships/image" Target="../media/image20.png"/><Relationship Id="rId9" Type="http://schemas.openxmlformats.org/officeDocument/2006/relationships/diagramColors" Target="../diagrams/colors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3.xml"/><Relationship Id="rId13" Type="http://schemas.openxmlformats.org/officeDocument/2006/relationships/diagramQuickStyle" Target="../diagrams/quickStyle4.xml"/><Relationship Id="rId3" Type="http://schemas.openxmlformats.org/officeDocument/2006/relationships/image" Target="../media/image26.png"/><Relationship Id="rId7" Type="http://schemas.openxmlformats.org/officeDocument/2006/relationships/diagramQuickStyle" Target="../diagrams/quickStyle3.xml"/><Relationship Id="rId12" Type="http://schemas.openxmlformats.org/officeDocument/2006/relationships/diagramLayout" Target="../diagrams/layout4.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Layout" Target="../diagrams/layout3.xml"/><Relationship Id="rId11" Type="http://schemas.openxmlformats.org/officeDocument/2006/relationships/diagramData" Target="../diagrams/data4.xml"/><Relationship Id="rId5" Type="http://schemas.openxmlformats.org/officeDocument/2006/relationships/diagramData" Target="../diagrams/data3.xml"/><Relationship Id="rId15" Type="http://schemas.microsoft.com/office/2007/relationships/diagramDrawing" Target="../diagrams/drawing4.xml"/><Relationship Id="rId10" Type="http://schemas.openxmlformats.org/officeDocument/2006/relationships/image" Target="../media/image27.png"/><Relationship Id="rId4" Type="http://schemas.microsoft.com/office/2007/relationships/hdphoto" Target="../media/hdphoto1.wdp"/><Relationship Id="rId9" Type="http://schemas.microsoft.com/office/2007/relationships/diagramDrawing" Target="../diagrams/drawing3.xml"/><Relationship Id="rId14" Type="http://schemas.openxmlformats.org/officeDocument/2006/relationships/diagramColors" Target="../diagrams/colors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EDF96B60-8D8D-4547-B967-A61BFDE49F8F}"/>
              </a:ext>
            </a:extLst>
          </p:cNvPr>
          <p:cNvSpPr>
            <a:spLocks noGrp="1"/>
          </p:cNvSpPr>
          <p:nvPr>
            <p:ph type="ctrTitle"/>
          </p:nvPr>
        </p:nvSpPr>
        <p:spPr>
          <a:xfrm>
            <a:off x="599078" y="1649929"/>
            <a:ext cx="5713800" cy="2236212"/>
          </a:xfrm>
        </p:spPr>
        <p:txBody>
          <a:bodyPr>
            <a:noAutofit/>
          </a:bodyPr>
          <a:lstStyle/>
          <a:p>
            <a:r>
              <a:rPr lang="es-ES_tradnl" sz="5000" dirty="0"/>
              <a:t>Cuentas Satélites de Salud (CSS)</a:t>
            </a:r>
          </a:p>
        </p:txBody>
      </p:sp>
      <p:sp>
        <p:nvSpPr>
          <p:cNvPr id="3" name="Subtítulo 2">
            <a:extLst>
              <a:ext uri="{FF2B5EF4-FFF2-40B4-BE49-F238E27FC236}">
                <a16:creationId xmlns="" xmlns:a16="http://schemas.microsoft.com/office/drawing/2014/main" id="{4B445E5E-C7F2-654A-B417-1C315C29BECF}"/>
              </a:ext>
            </a:extLst>
          </p:cNvPr>
          <p:cNvSpPr>
            <a:spLocks noGrp="1"/>
          </p:cNvSpPr>
          <p:nvPr>
            <p:ph type="subTitle" idx="1"/>
          </p:nvPr>
        </p:nvSpPr>
        <p:spPr>
          <a:xfrm>
            <a:off x="599077" y="3939227"/>
            <a:ext cx="5713800" cy="693681"/>
          </a:xfrm>
        </p:spPr>
        <p:txBody>
          <a:bodyPr/>
          <a:lstStyle/>
          <a:p>
            <a:r>
              <a:rPr lang="es-ES_tradnl" dirty="0"/>
              <a:t>Serie 2007-2022</a:t>
            </a:r>
          </a:p>
        </p:txBody>
      </p:sp>
      <p:sp>
        <p:nvSpPr>
          <p:cNvPr id="4" name="Subtítulo 2">
            <a:extLst>
              <a:ext uri="{FF2B5EF4-FFF2-40B4-BE49-F238E27FC236}">
                <a16:creationId xmlns="" xmlns:a16="http://schemas.microsoft.com/office/drawing/2014/main" id="{5416C3FF-0477-3F43-A8FD-E34A8DA93BBF}"/>
              </a:ext>
            </a:extLst>
          </p:cNvPr>
          <p:cNvSpPr txBox="1">
            <a:spLocks/>
          </p:cNvSpPr>
          <p:nvPr/>
        </p:nvSpPr>
        <p:spPr>
          <a:xfrm>
            <a:off x="425823" y="4712592"/>
            <a:ext cx="5312990" cy="57524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s-ES_tradnl" dirty="0"/>
          </a:p>
        </p:txBody>
      </p:sp>
      <p:sp>
        <p:nvSpPr>
          <p:cNvPr id="5" name="Redondear rectángulo de esquina del mismo lado 3">
            <a:extLst>
              <a:ext uri="{FF2B5EF4-FFF2-40B4-BE49-F238E27FC236}">
                <a16:creationId xmlns="" xmlns:a16="http://schemas.microsoft.com/office/drawing/2014/main" id="{9D6F3349-91DF-3B4D-AA86-FCFDE9BAD526}"/>
              </a:ext>
            </a:extLst>
          </p:cNvPr>
          <p:cNvSpPr/>
          <p:nvPr/>
        </p:nvSpPr>
        <p:spPr>
          <a:xfrm rot="5400000">
            <a:off x="1144689" y="3700671"/>
            <a:ext cx="626723" cy="2916105"/>
          </a:xfrm>
          <a:prstGeom prst="round2SameRect">
            <a:avLst/>
          </a:prstGeom>
          <a:solidFill>
            <a:srgbClr val="00C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rgbClr val="00855B"/>
              </a:solidFill>
            </a:endParaRPr>
          </a:p>
        </p:txBody>
      </p:sp>
      <p:sp>
        <p:nvSpPr>
          <p:cNvPr id="6" name="CuadroTexto 8">
            <a:extLst>
              <a:ext uri="{FF2B5EF4-FFF2-40B4-BE49-F238E27FC236}">
                <a16:creationId xmlns="" xmlns:a16="http://schemas.microsoft.com/office/drawing/2014/main" id="{2573C98B-0F26-D549-BD0D-00756F0CA705}"/>
              </a:ext>
            </a:extLst>
          </p:cNvPr>
          <p:cNvSpPr txBox="1"/>
          <p:nvPr/>
        </p:nvSpPr>
        <p:spPr>
          <a:xfrm>
            <a:off x="685" y="4920195"/>
            <a:ext cx="2933816" cy="477054"/>
          </a:xfrm>
          <a:prstGeom prst="rect">
            <a:avLst/>
          </a:prstGeom>
          <a:noFill/>
        </p:spPr>
        <p:txBody>
          <a:bodyPr wrap="none" rtlCol="0">
            <a:spAutoFit/>
          </a:bodyPr>
          <a:lstStyle/>
          <a:p>
            <a:r>
              <a:rPr lang="es-EC" sz="2500" dirty="0">
                <a:solidFill>
                  <a:schemeClr val="bg1"/>
                </a:solidFill>
              </a:rPr>
              <a:t>Noviembre / 2023</a:t>
            </a:r>
          </a:p>
        </p:txBody>
      </p:sp>
    </p:spTree>
    <p:extLst>
      <p:ext uri="{BB962C8B-B14F-4D97-AF65-F5344CB8AC3E}">
        <p14:creationId xmlns:p14="http://schemas.microsoft.com/office/powerpoint/2010/main" val="5983195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17 Rectángulo redondeado"/>
          <p:cNvSpPr/>
          <p:nvPr/>
        </p:nvSpPr>
        <p:spPr>
          <a:xfrm>
            <a:off x="4816801" y="3362286"/>
            <a:ext cx="6780732" cy="1443190"/>
          </a:xfrm>
          <a:prstGeom prst="roundRect">
            <a:avLst/>
          </a:prstGeom>
          <a:ln w="19050">
            <a:solidFill>
              <a:srgbClr val="4BACC6"/>
            </a:solidFill>
            <a:prstDash val="dash"/>
          </a:ln>
        </p:spPr>
        <p:style>
          <a:lnRef idx="1">
            <a:scrgbClr r="0" g="0" b="0"/>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a:lstStyle/>
          <a:p>
            <a:endParaRPr lang="es-EC"/>
          </a:p>
        </p:txBody>
      </p:sp>
      <p:sp>
        <p:nvSpPr>
          <p:cNvPr id="7" name="6 Rectángulo redondeado"/>
          <p:cNvSpPr/>
          <p:nvPr/>
        </p:nvSpPr>
        <p:spPr>
          <a:xfrm>
            <a:off x="325143" y="1611625"/>
            <a:ext cx="4069886" cy="3363788"/>
          </a:xfrm>
          <a:prstGeom prst="roundRect">
            <a:avLst/>
          </a:prstGeom>
          <a:ln w="19050">
            <a:solidFill>
              <a:srgbClr val="4BACC6"/>
            </a:solidFill>
            <a:prstDash val="dash"/>
          </a:ln>
        </p:spPr>
        <p:style>
          <a:lnRef idx="1">
            <a:scrgbClr r="0" g="0" b="0"/>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a:lstStyle/>
          <a:p>
            <a:endParaRPr lang="es-EC"/>
          </a:p>
        </p:txBody>
      </p:sp>
      <p:sp>
        <p:nvSpPr>
          <p:cNvPr id="32" name="7 Rectángulo"/>
          <p:cNvSpPr/>
          <p:nvPr/>
        </p:nvSpPr>
        <p:spPr>
          <a:xfrm>
            <a:off x="623020" y="1608298"/>
            <a:ext cx="3519122" cy="1255798"/>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07010" tIns="41910" rIns="41910" bIns="41910" numCol="1" spcCol="1270" anchor="ctr" anchorCtr="0">
            <a:noAutofit/>
          </a:bodyPr>
          <a:lstStyle/>
          <a:p>
            <a:pPr marL="87313" lvl="0" indent="0" algn="just" defTabSz="488950">
              <a:lnSpc>
                <a:spcPct val="90000"/>
              </a:lnSpc>
              <a:spcBef>
                <a:spcPct val="0"/>
              </a:spcBef>
              <a:spcAft>
                <a:spcPts val="150"/>
              </a:spcAft>
            </a:pPr>
            <a:r>
              <a:rPr lang="es-EC" sz="1300" b="1" kern="1200" dirty="0">
                <a:solidFill>
                  <a:srgbClr val="00C8FF"/>
                </a:solidFill>
                <a:latin typeface="+mj-lt"/>
                <a:cs typeface="Arial" panose="020B0604020202020204" pitchFamily="34" charset="0"/>
              </a:rPr>
              <a:t>Producción: </a:t>
            </a:r>
            <a:r>
              <a:rPr lang="es-EC" sz="1300" kern="1200" dirty="0">
                <a:solidFill>
                  <a:srgbClr val="787894"/>
                </a:solidFill>
                <a:latin typeface="+mj-lt"/>
                <a:cs typeface="Arial" panose="020B0604020202020204" pitchFamily="34" charset="0"/>
              </a:rPr>
              <a:t>Es la valoración de la actividad económica que combina mano de obra e insumos para crear bienes y servicios de salud. </a:t>
            </a:r>
            <a:r>
              <a:rPr lang="es-EC" sz="1300" b="0" kern="1200" dirty="0">
                <a:solidFill>
                  <a:srgbClr val="787894"/>
                </a:solidFill>
                <a:latin typeface="+mj-lt"/>
                <a:cs typeface="Arial" panose="020B0604020202020204" pitchFamily="34" charset="0"/>
              </a:rPr>
              <a:t> </a:t>
            </a:r>
            <a:endParaRPr lang="es-ES" sz="1300" b="1" u="sng" kern="1200" dirty="0">
              <a:solidFill>
                <a:srgbClr val="787894"/>
              </a:solidFill>
              <a:latin typeface="+mj-lt"/>
              <a:cs typeface="Arial" panose="020B0604020202020204" pitchFamily="34" charset="0"/>
            </a:endParaRPr>
          </a:p>
        </p:txBody>
      </p:sp>
      <p:sp>
        <p:nvSpPr>
          <p:cNvPr id="9" name="CuadroTexto 8"/>
          <p:cNvSpPr txBox="1"/>
          <p:nvPr/>
        </p:nvSpPr>
        <p:spPr>
          <a:xfrm>
            <a:off x="573293" y="1080404"/>
            <a:ext cx="4014117" cy="369332"/>
          </a:xfrm>
          <a:prstGeom prst="rect">
            <a:avLst/>
          </a:prstGeom>
          <a:noFill/>
        </p:spPr>
        <p:txBody>
          <a:bodyPr wrap="square" rtlCol="0">
            <a:spAutoFit/>
          </a:bodyPr>
          <a:lstStyle/>
          <a:p>
            <a:pPr marL="285750" lvl="0" indent="-285750">
              <a:buFont typeface="Wingdings" panose="05000000000000000000" pitchFamily="2" charset="2"/>
              <a:buChar char="q"/>
            </a:pPr>
            <a:r>
              <a:rPr lang="es-ES" b="1" dirty="0">
                <a:solidFill>
                  <a:srgbClr val="646482"/>
                </a:solidFill>
                <a:latin typeface="+mj-lt"/>
                <a:ea typeface="+mj-ea"/>
                <a:cs typeface="+mj-cs"/>
              </a:rPr>
              <a:t>Indicadores macroeconómicos</a:t>
            </a:r>
          </a:p>
        </p:txBody>
      </p:sp>
      <p:sp>
        <p:nvSpPr>
          <p:cNvPr id="25" name="1 Título"/>
          <p:cNvSpPr txBox="1">
            <a:spLocks/>
          </p:cNvSpPr>
          <p:nvPr/>
        </p:nvSpPr>
        <p:spPr>
          <a:xfrm>
            <a:off x="628859" y="381792"/>
            <a:ext cx="7817508"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482"/>
                </a:solidFill>
                <a:latin typeface="+mj-lt"/>
                <a:ea typeface="+mj-ea"/>
                <a:cs typeface="+mj-cs"/>
              </a:defRPr>
            </a:lvl1pPr>
          </a:lstStyle>
          <a:p>
            <a:r>
              <a:rPr lang="es-ES_tradnl" sz="2500" dirty="0"/>
              <a:t>Principales indicadores</a:t>
            </a:r>
            <a:endParaRPr lang="es-ES" sz="2500" dirty="0"/>
          </a:p>
        </p:txBody>
      </p:sp>
      <p:sp>
        <p:nvSpPr>
          <p:cNvPr id="20"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a:xfrm>
            <a:off x="11349038" y="6323404"/>
            <a:ext cx="842962" cy="534596"/>
          </a:xfrm>
        </p:spPr>
        <p:txBody>
          <a:bodyPr/>
          <a:lstStyle/>
          <a:p>
            <a:r>
              <a:rPr lang="es-EC" dirty="0"/>
              <a:t>10</a:t>
            </a:r>
            <a:endParaRPr lang="x-none"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151" y="3909156"/>
            <a:ext cx="948963" cy="831600"/>
          </a:xfrm>
          <a:prstGeom prst="rect">
            <a:avLst/>
          </a:prstGeom>
        </p:spPr>
      </p:pic>
      <p:sp>
        <p:nvSpPr>
          <p:cNvPr id="16" name="CuadroTexto 15"/>
          <p:cNvSpPr txBox="1"/>
          <p:nvPr/>
        </p:nvSpPr>
        <p:spPr>
          <a:xfrm>
            <a:off x="834295" y="5370551"/>
            <a:ext cx="2869739" cy="646331"/>
          </a:xfrm>
          <a:prstGeom prst="rect">
            <a:avLst/>
          </a:prstGeom>
          <a:noFill/>
        </p:spPr>
        <p:txBody>
          <a:bodyPr wrap="square" rtlCol="0">
            <a:spAutoFit/>
          </a:bodyPr>
          <a:lstStyle/>
          <a:p>
            <a:pPr marL="285750" lvl="0" indent="-285750">
              <a:buFont typeface="Wingdings" panose="05000000000000000000" pitchFamily="2" charset="2"/>
              <a:buChar char="q"/>
            </a:pPr>
            <a:r>
              <a:rPr lang="es-ES" b="1" dirty="0">
                <a:solidFill>
                  <a:srgbClr val="646482"/>
                </a:solidFill>
                <a:latin typeface="+mj-lt"/>
                <a:ea typeface="+mj-ea"/>
                <a:cs typeface="+mj-cs"/>
              </a:rPr>
              <a:t>Desagregación de la información</a:t>
            </a:r>
          </a:p>
        </p:txBody>
      </p:sp>
      <p:sp>
        <p:nvSpPr>
          <p:cNvPr id="28" name="7 Rectángulo"/>
          <p:cNvSpPr/>
          <p:nvPr/>
        </p:nvSpPr>
        <p:spPr>
          <a:xfrm>
            <a:off x="619159" y="2653094"/>
            <a:ext cx="3536429" cy="125640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07010" tIns="41910" rIns="41910" bIns="41910" numCol="1" spcCol="1270" anchor="ctr" anchorCtr="0">
            <a:noAutofit/>
          </a:bodyPr>
          <a:lstStyle/>
          <a:p>
            <a:pPr marL="87313" lvl="0" indent="0" algn="just" defTabSz="488950">
              <a:lnSpc>
                <a:spcPct val="90000"/>
              </a:lnSpc>
              <a:spcBef>
                <a:spcPct val="0"/>
              </a:spcBef>
              <a:spcAft>
                <a:spcPts val="150"/>
              </a:spcAft>
            </a:pPr>
            <a:r>
              <a:rPr lang="es-EC" sz="1300" kern="1200" dirty="0">
                <a:solidFill>
                  <a:srgbClr val="6E6E7C"/>
                </a:solidFill>
                <a:latin typeface="+mj-lt"/>
                <a:cs typeface="Arial" panose="020B0604020202020204" pitchFamily="34" charset="0"/>
              </a:rPr>
              <a:t> </a:t>
            </a:r>
            <a:r>
              <a:rPr lang="es-EC" sz="1300" b="1" kern="1200" dirty="0">
                <a:solidFill>
                  <a:srgbClr val="00C8FF"/>
                </a:solidFill>
                <a:latin typeface="+mj-lt"/>
                <a:cs typeface="Arial" panose="020B0604020202020204" pitchFamily="34" charset="0"/>
              </a:rPr>
              <a:t>Consumo intermedio: </a:t>
            </a:r>
            <a:r>
              <a:rPr lang="es-EC" sz="1300" kern="1200" dirty="0">
                <a:solidFill>
                  <a:srgbClr val="787894"/>
                </a:solidFill>
                <a:latin typeface="+mj-lt"/>
                <a:cs typeface="Arial" panose="020B0604020202020204" pitchFamily="34" charset="0"/>
              </a:rPr>
              <a:t>Valor de bienes y servicios que son utilizados para producir otros bienes y servicios de salud.</a:t>
            </a:r>
            <a:r>
              <a:rPr lang="es-EC" sz="1300" b="0" kern="1200" dirty="0">
                <a:solidFill>
                  <a:srgbClr val="787894"/>
                </a:solidFill>
                <a:latin typeface="+mj-lt"/>
                <a:cs typeface="Arial" panose="020B0604020202020204" pitchFamily="34" charset="0"/>
              </a:rPr>
              <a:t> </a:t>
            </a:r>
            <a:endParaRPr lang="es-ES" sz="1300" b="1" u="sng" kern="1200" dirty="0">
              <a:solidFill>
                <a:srgbClr val="787894"/>
              </a:solidFill>
              <a:latin typeface="+mj-lt"/>
              <a:cs typeface="Arial" panose="020B0604020202020204" pitchFamily="34" charset="0"/>
            </a:endParaRPr>
          </a:p>
        </p:txBody>
      </p:sp>
      <p:sp>
        <p:nvSpPr>
          <p:cNvPr id="29" name="7 Rectángulo"/>
          <p:cNvSpPr/>
          <p:nvPr/>
        </p:nvSpPr>
        <p:spPr>
          <a:xfrm>
            <a:off x="589480" y="3696044"/>
            <a:ext cx="3552661" cy="125640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07010" tIns="41910" rIns="41910" bIns="41910" numCol="1" spcCol="1270" anchor="ctr" anchorCtr="0">
            <a:noAutofit/>
          </a:bodyPr>
          <a:lstStyle/>
          <a:p>
            <a:pPr marL="87313" lvl="0" indent="0" algn="just" defTabSz="488950">
              <a:lnSpc>
                <a:spcPct val="90000"/>
              </a:lnSpc>
              <a:spcBef>
                <a:spcPct val="0"/>
              </a:spcBef>
              <a:spcAft>
                <a:spcPts val="42"/>
              </a:spcAft>
            </a:pPr>
            <a:r>
              <a:rPr lang="es-EC" sz="1300" b="1" kern="1200" dirty="0">
                <a:solidFill>
                  <a:srgbClr val="00C8FF"/>
                </a:solidFill>
                <a:latin typeface="+mj-lt"/>
                <a:cs typeface="Arial" panose="020B0604020202020204" pitchFamily="34" charset="0"/>
              </a:rPr>
              <a:t>Valor agregado bruto:</a:t>
            </a:r>
            <a:r>
              <a:rPr lang="es-EC" sz="1300" b="0" kern="1200" dirty="0">
                <a:solidFill>
                  <a:srgbClr val="00C8FF"/>
                </a:solidFill>
                <a:latin typeface="+mj-lt"/>
                <a:cs typeface="Arial" panose="020B0604020202020204" pitchFamily="34" charset="0"/>
              </a:rPr>
              <a:t> </a:t>
            </a:r>
            <a:r>
              <a:rPr lang="es-EC" sz="1300" b="0" kern="1200" dirty="0">
                <a:solidFill>
                  <a:srgbClr val="787894"/>
                </a:solidFill>
                <a:latin typeface="+mj-lt"/>
                <a:cs typeface="Arial" panose="020B0604020202020204" pitchFamily="34" charset="0"/>
              </a:rPr>
              <a:t>Valoración de la riqueza generada durante el proceso productivo del sector de la salud como una contribución al PIB. </a:t>
            </a:r>
            <a:endParaRPr lang="es-ES" sz="1300" b="1" u="sng" kern="1200" dirty="0">
              <a:solidFill>
                <a:srgbClr val="787894"/>
              </a:solidFill>
              <a:latin typeface="+mj-lt"/>
              <a:cs typeface="Arial" panose="020B0604020202020204" pitchFamily="34" charset="0"/>
            </a:endParaRPr>
          </a:p>
        </p:txBody>
      </p:sp>
      <p:grpSp>
        <p:nvGrpSpPr>
          <p:cNvPr id="4" name="Grupo 3"/>
          <p:cNvGrpSpPr/>
          <p:nvPr/>
        </p:nvGrpSpPr>
        <p:grpSpPr>
          <a:xfrm>
            <a:off x="3637163" y="5243729"/>
            <a:ext cx="8133356" cy="963438"/>
            <a:chOff x="661021" y="5229723"/>
            <a:chExt cx="8133356" cy="963438"/>
          </a:xfrm>
        </p:grpSpPr>
        <p:grpSp>
          <p:nvGrpSpPr>
            <p:cNvPr id="21" name="16 Grupo"/>
            <p:cNvGrpSpPr/>
            <p:nvPr/>
          </p:nvGrpSpPr>
          <p:grpSpPr>
            <a:xfrm>
              <a:off x="661021" y="5229723"/>
              <a:ext cx="8133356" cy="963438"/>
              <a:chOff x="-200042" y="2745512"/>
              <a:chExt cx="8353096" cy="1968130"/>
            </a:xfrm>
          </p:grpSpPr>
          <p:sp>
            <p:nvSpPr>
              <p:cNvPr id="22" name="17 Rectángulo redondeado"/>
              <p:cNvSpPr/>
              <p:nvPr/>
            </p:nvSpPr>
            <p:spPr>
              <a:xfrm>
                <a:off x="6696" y="2745512"/>
                <a:ext cx="8146358" cy="1968130"/>
              </a:xfrm>
              <a:prstGeom prst="roundRect">
                <a:avLst/>
              </a:prstGeom>
              <a:ln w="19050">
                <a:solidFill>
                  <a:srgbClr val="4BACC6"/>
                </a:solidFill>
                <a:prstDash val="dash"/>
              </a:ln>
            </p:spPr>
            <p:style>
              <a:lnRef idx="1">
                <a:scrgbClr r="0" g="0" b="0"/>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a:lstStyle/>
              <a:p>
                <a:endParaRPr lang="es-EC"/>
              </a:p>
            </p:txBody>
          </p:sp>
          <p:sp>
            <p:nvSpPr>
              <p:cNvPr id="23" name="18 Rectángulo"/>
              <p:cNvSpPr/>
              <p:nvPr/>
            </p:nvSpPr>
            <p:spPr>
              <a:xfrm>
                <a:off x="-200042" y="2952119"/>
                <a:ext cx="2428914" cy="1521531"/>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07010" tIns="41910" rIns="41910" bIns="41910" numCol="1" spcCol="1270" anchor="ctr" anchorCtr="0">
                <a:spAutoFit/>
              </a:bodyPr>
              <a:lstStyle/>
              <a:p>
                <a:pPr defTabSz="488950">
                  <a:lnSpc>
                    <a:spcPct val="150000"/>
                  </a:lnSpc>
                  <a:spcBef>
                    <a:spcPct val="0"/>
                  </a:spcBef>
                </a:pPr>
                <a:r>
                  <a:rPr lang="es-ES" sz="1300" b="1" dirty="0">
                    <a:solidFill>
                      <a:srgbClr val="00C8FF"/>
                    </a:solidFill>
                    <a:latin typeface="+mj-lt"/>
                  </a:rPr>
                  <a:t>Por Sectores:</a:t>
                </a:r>
              </a:p>
              <a:p>
                <a:pPr marL="373063" indent="-285750" defTabSz="488950">
                  <a:lnSpc>
                    <a:spcPct val="90000"/>
                  </a:lnSpc>
                  <a:spcBef>
                    <a:spcPct val="0"/>
                  </a:spcBef>
                  <a:buFont typeface="Arial" panose="020B0604020202020204" pitchFamily="34" charset="0"/>
                  <a:buChar char="•"/>
                </a:pPr>
                <a:r>
                  <a:rPr lang="es-ES" sz="1300" kern="1200" dirty="0">
                    <a:solidFill>
                      <a:srgbClr val="6E6E7C"/>
                    </a:solidFill>
                    <a:latin typeface="+mj-lt"/>
                  </a:rPr>
                  <a:t>Público</a:t>
                </a:r>
              </a:p>
              <a:p>
                <a:pPr marL="373063" indent="-285750" defTabSz="488950">
                  <a:lnSpc>
                    <a:spcPct val="90000"/>
                  </a:lnSpc>
                  <a:spcBef>
                    <a:spcPct val="0"/>
                  </a:spcBef>
                  <a:buFont typeface="Arial" panose="020B0604020202020204" pitchFamily="34" charset="0"/>
                  <a:buChar char="•"/>
                </a:pPr>
                <a:r>
                  <a:rPr lang="es-ES" sz="1300" dirty="0">
                    <a:solidFill>
                      <a:srgbClr val="6E6E7C"/>
                    </a:solidFill>
                    <a:latin typeface="+mj-lt"/>
                  </a:rPr>
                  <a:t>Privado</a:t>
                </a:r>
                <a:endParaRPr lang="es-EC" sz="1300" kern="1200" dirty="0">
                  <a:solidFill>
                    <a:srgbClr val="6E6E7C"/>
                  </a:solidFill>
                  <a:latin typeface="+mj-lt"/>
                </a:endParaRPr>
              </a:p>
            </p:txBody>
          </p:sp>
        </p:grpSp>
        <p:sp>
          <p:nvSpPr>
            <p:cNvPr id="24" name="18 Rectángulo"/>
            <p:cNvSpPr/>
            <p:nvPr/>
          </p:nvSpPr>
          <p:spPr>
            <a:xfrm>
              <a:off x="2379666" y="5378423"/>
              <a:ext cx="3733016" cy="694806"/>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07010" tIns="41910" rIns="41910" bIns="41910" numCol="1" spcCol="1270" anchor="ctr" anchorCtr="0">
              <a:spAutoFit/>
            </a:bodyPr>
            <a:lstStyle/>
            <a:p>
              <a:pPr defTabSz="488950">
                <a:lnSpc>
                  <a:spcPct val="90000"/>
                </a:lnSpc>
                <a:spcBef>
                  <a:spcPct val="0"/>
                </a:spcBef>
                <a:spcAft>
                  <a:spcPct val="35000"/>
                </a:spcAft>
              </a:pPr>
              <a:r>
                <a:rPr lang="es-ES" sz="1300" b="1" dirty="0">
                  <a:solidFill>
                    <a:srgbClr val="00C8FF"/>
                  </a:solidFill>
                  <a:latin typeface="+mj-lt"/>
                </a:rPr>
                <a:t>Niveles de atención</a:t>
              </a:r>
            </a:p>
            <a:p>
              <a:pPr marL="373063" indent="-285750" defTabSz="488950">
                <a:lnSpc>
                  <a:spcPct val="90000"/>
                </a:lnSpc>
                <a:spcBef>
                  <a:spcPct val="0"/>
                </a:spcBef>
                <a:buFont typeface="Arial" panose="020B0604020202020204" pitchFamily="34" charset="0"/>
                <a:buChar char="•"/>
              </a:pPr>
              <a:r>
                <a:rPr lang="es-ES" sz="1300" dirty="0">
                  <a:solidFill>
                    <a:srgbClr val="6E6E7C"/>
                  </a:solidFill>
                  <a:latin typeface="+mj-lt"/>
                </a:rPr>
                <a:t>Sistema Nacional de Salud</a:t>
              </a:r>
            </a:p>
            <a:p>
              <a:pPr marL="373063" indent="-285750" defTabSz="488950">
                <a:lnSpc>
                  <a:spcPct val="90000"/>
                </a:lnSpc>
                <a:spcBef>
                  <a:spcPct val="0"/>
                </a:spcBef>
                <a:buFont typeface="Arial" panose="020B0604020202020204" pitchFamily="34" charset="0"/>
                <a:buChar char="•"/>
              </a:pPr>
              <a:endParaRPr lang="es-EC" sz="1300" dirty="0">
                <a:solidFill>
                  <a:srgbClr val="6E6E7C"/>
                </a:solidFill>
                <a:latin typeface="+mj-lt"/>
              </a:endParaRPr>
            </a:p>
          </p:txBody>
        </p:sp>
        <p:sp>
          <p:nvSpPr>
            <p:cNvPr id="33" name="18 Rectángulo"/>
            <p:cNvSpPr/>
            <p:nvPr/>
          </p:nvSpPr>
          <p:spPr>
            <a:xfrm>
              <a:off x="5572650" y="5364039"/>
              <a:ext cx="3086643" cy="694806"/>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07010" tIns="41910" rIns="41910" bIns="41910" numCol="1" spcCol="1270" anchor="ctr" anchorCtr="0">
              <a:spAutoFit/>
            </a:bodyPr>
            <a:lstStyle/>
            <a:p>
              <a:pPr defTabSz="488950">
                <a:lnSpc>
                  <a:spcPct val="90000"/>
                </a:lnSpc>
                <a:spcBef>
                  <a:spcPct val="0"/>
                </a:spcBef>
                <a:spcAft>
                  <a:spcPct val="35000"/>
                </a:spcAft>
              </a:pPr>
              <a:r>
                <a:rPr lang="es-ES" sz="1300" b="1" dirty="0">
                  <a:solidFill>
                    <a:srgbClr val="00C8FF"/>
                  </a:solidFill>
                  <a:latin typeface="+mj-lt"/>
                </a:rPr>
                <a:t>Cuentas Nacionales:</a:t>
              </a:r>
            </a:p>
            <a:p>
              <a:pPr marL="373063" indent="-285750" defTabSz="488950">
                <a:lnSpc>
                  <a:spcPct val="90000"/>
                </a:lnSpc>
                <a:spcBef>
                  <a:spcPct val="0"/>
                </a:spcBef>
                <a:buFont typeface="Arial" panose="020B0604020202020204" pitchFamily="34" charset="0"/>
                <a:buChar char="•"/>
              </a:pPr>
              <a:r>
                <a:rPr lang="es-ES" sz="1300" dirty="0">
                  <a:solidFill>
                    <a:srgbClr val="6E6E7C"/>
                  </a:solidFill>
                  <a:latin typeface="+mj-lt"/>
                </a:rPr>
                <a:t>Sectores institucionales</a:t>
              </a:r>
            </a:p>
            <a:p>
              <a:pPr marL="373063" indent="-285750" defTabSz="488950">
                <a:lnSpc>
                  <a:spcPct val="90000"/>
                </a:lnSpc>
                <a:spcBef>
                  <a:spcPct val="0"/>
                </a:spcBef>
                <a:buFont typeface="Arial" panose="020B0604020202020204" pitchFamily="34" charset="0"/>
                <a:buChar char="•"/>
              </a:pPr>
              <a:r>
                <a:rPr lang="es-ES" sz="1300" kern="1200" dirty="0">
                  <a:solidFill>
                    <a:srgbClr val="6E6E7C"/>
                  </a:solidFill>
                  <a:latin typeface="+mj-lt"/>
                </a:rPr>
                <a:t>Industrias y productos</a:t>
              </a:r>
            </a:p>
          </p:txBody>
        </p:sp>
      </p:grpSp>
      <p:sp>
        <p:nvSpPr>
          <p:cNvPr id="18" name="17 Rectángulo redondeado"/>
          <p:cNvSpPr/>
          <p:nvPr/>
        </p:nvSpPr>
        <p:spPr>
          <a:xfrm>
            <a:off x="4825759" y="1610320"/>
            <a:ext cx="6780732" cy="1443190"/>
          </a:xfrm>
          <a:prstGeom prst="roundRect">
            <a:avLst/>
          </a:prstGeom>
          <a:ln w="19050">
            <a:solidFill>
              <a:srgbClr val="4BACC6"/>
            </a:solidFill>
            <a:prstDash val="dash"/>
          </a:ln>
        </p:spPr>
        <p:style>
          <a:lnRef idx="1">
            <a:scrgbClr r="0" g="0" b="0"/>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a:lstStyle/>
          <a:p>
            <a:endParaRPr lang="es-EC"/>
          </a:p>
        </p:txBody>
      </p:sp>
      <p:sp>
        <p:nvSpPr>
          <p:cNvPr id="19" name="18 Rectángulo"/>
          <p:cNvSpPr/>
          <p:nvPr/>
        </p:nvSpPr>
        <p:spPr>
          <a:xfrm>
            <a:off x="4952281" y="3403821"/>
            <a:ext cx="3290959" cy="1390526"/>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07010" tIns="41910" rIns="41910" bIns="41910" numCol="1" spcCol="1270" anchor="ctr" anchorCtr="0">
            <a:noAutofit/>
          </a:bodyPr>
          <a:lstStyle/>
          <a:p>
            <a:pPr marL="87313" lvl="0" indent="0" algn="just" defTabSz="488950">
              <a:lnSpc>
                <a:spcPct val="90000"/>
              </a:lnSpc>
              <a:spcBef>
                <a:spcPct val="0"/>
              </a:spcBef>
              <a:spcAft>
                <a:spcPct val="35000"/>
              </a:spcAft>
            </a:pPr>
            <a:r>
              <a:rPr lang="es-EC" sz="1300" b="1" kern="1200" dirty="0">
                <a:solidFill>
                  <a:srgbClr val="00C8FF"/>
                </a:solidFill>
                <a:latin typeface="+mj-lt"/>
              </a:rPr>
              <a:t>Financiamiento:</a:t>
            </a:r>
            <a:r>
              <a:rPr lang="es-EC" sz="1300" kern="1200" dirty="0">
                <a:solidFill>
                  <a:srgbClr val="00C8FF"/>
                </a:solidFill>
                <a:latin typeface="+mj-lt"/>
              </a:rPr>
              <a:t> </a:t>
            </a:r>
            <a:r>
              <a:rPr lang="es-EC" sz="1300" kern="1200" dirty="0">
                <a:solidFill>
                  <a:srgbClr val="787894"/>
                </a:solidFill>
                <a:latin typeface="+mj-lt"/>
              </a:rPr>
              <a:t>Es el conjunto de recursos monetarios y de crédito que recibe un agente económico para poder desarrollar su actividad económica. </a:t>
            </a:r>
          </a:p>
        </p:txBody>
      </p:sp>
      <p:sp>
        <p:nvSpPr>
          <p:cNvPr id="27" name="26 Proceso alternativo"/>
          <p:cNvSpPr/>
          <p:nvPr/>
        </p:nvSpPr>
        <p:spPr>
          <a:xfrm>
            <a:off x="4943462" y="3652426"/>
            <a:ext cx="730800" cy="831600"/>
          </a:xfrm>
          <a:prstGeom prst="flowChartAlternateProcess">
            <a:avLst/>
          </a:prstGeom>
          <a:blipFill rotWithShape="1">
            <a:blip r:embed="rId3"/>
            <a:srcRect/>
            <a:stretch>
              <a:fillRect l="8052" t="8707" r="5520" b="4851"/>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s-EC"/>
          </a:p>
        </p:txBody>
      </p:sp>
      <p:sp>
        <p:nvSpPr>
          <p:cNvPr id="30" name="18 Rectángulo"/>
          <p:cNvSpPr/>
          <p:nvPr/>
        </p:nvSpPr>
        <p:spPr>
          <a:xfrm>
            <a:off x="7764742" y="3472574"/>
            <a:ext cx="3584296" cy="125302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07010" tIns="41910" rIns="41910" bIns="41910" numCol="1" spcCol="1270" anchor="ctr" anchorCtr="0">
            <a:noAutofit/>
          </a:bodyPr>
          <a:lstStyle/>
          <a:p>
            <a:pPr marL="87313" lvl="0" indent="0" algn="just" defTabSz="488950">
              <a:lnSpc>
                <a:spcPct val="90000"/>
              </a:lnSpc>
              <a:spcBef>
                <a:spcPct val="0"/>
              </a:spcBef>
              <a:spcAft>
                <a:spcPct val="35000"/>
              </a:spcAft>
            </a:pPr>
            <a:r>
              <a:rPr lang="es-EC" sz="1300" b="1" kern="1200" dirty="0">
                <a:solidFill>
                  <a:srgbClr val="00C8FF"/>
                </a:solidFill>
                <a:latin typeface="+mj-lt"/>
              </a:rPr>
              <a:t>Erogaciones: </a:t>
            </a:r>
            <a:r>
              <a:rPr lang="es-EC" sz="1300" kern="1200" dirty="0">
                <a:solidFill>
                  <a:srgbClr val="787894"/>
                </a:solidFill>
                <a:latin typeface="+mj-lt"/>
              </a:rPr>
              <a:t>Son todos los gastos de producción, transferencias pagadas, adquisición de activos fijos y otras salidas que realizan los agentes económicos como parte de su actividad económica.</a:t>
            </a:r>
            <a:endParaRPr lang="es-EC" sz="300" kern="1200" dirty="0">
              <a:solidFill>
                <a:srgbClr val="787894"/>
              </a:solidFill>
              <a:latin typeface="+mj-lt"/>
            </a:endParaRPr>
          </a:p>
        </p:txBody>
      </p:sp>
      <p:sp>
        <p:nvSpPr>
          <p:cNvPr id="31" name="18 Rectángulo"/>
          <p:cNvSpPr/>
          <p:nvPr/>
        </p:nvSpPr>
        <p:spPr>
          <a:xfrm>
            <a:off x="5133348" y="1790483"/>
            <a:ext cx="3235840" cy="1061561"/>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07010" tIns="41910" rIns="41910" bIns="41910" numCol="1" spcCol="1270" anchor="ctr" anchorCtr="0">
            <a:noAutofit/>
          </a:bodyPr>
          <a:lstStyle/>
          <a:p>
            <a:pPr marL="87313" algn="just" defTabSz="488950">
              <a:lnSpc>
                <a:spcPct val="90000"/>
              </a:lnSpc>
              <a:spcBef>
                <a:spcPct val="0"/>
              </a:spcBef>
              <a:spcAft>
                <a:spcPct val="35000"/>
              </a:spcAft>
            </a:pPr>
            <a:r>
              <a:rPr lang="es-EC" sz="1300" b="1" dirty="0">
                <a:solidFill>
                  <a:srgbClr val="00C8FF"/>
                </a:solidFill>
              </a:rPr>
              <a:t>Gasto de consumo final:</a:t>
            </a:r>
            <a:r>
              <a:rPr lang="es-EC" sz="1300" dirty="0">
                <a:solidFill>
                  <a:srgbClr val="EDA5B6"/>
                </a:solidFill>
              </a:rPr>
              <a:t> </a:t>
            </a:r>
            <a:r>
              <a:rPr lang="es-EC" sz="1300" dirty="0">
                <a:solidFill>
                  <a:srgbClr val="787894"/>
                </a:solidFill>
              </a:rPr>
              <a:t>Gasto total en el consumo de bienes y servicios finales de la salud para satisfacer las necesidades humanas.</a:t>
            </a:r>
            <a:endParaRPr lang="es-EC" sz="1300" kern="1200" dirty="0">
              <a:solidFill>
                <a:srgbClr val="787894"/>
              </a:solidFill>
              <a:latin typeface="+mj-lt"/>
            </a:endParaRPr>
          </a:p>
        </p:txBody>
      </p:sp>
      <p:pic>
        <p:nvPicPr>
          <p:cNvPr id="2" name="Imagen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9147" y="1941107"/>
            <a:ext cx="730800" cy="730800"/>
          </a:xfrm>
          <a:prstGeom prst="rect">
            <a:avLst/>
          </a:prstGeom>
        </p:spPr>
      </p:pic>
      <p:sp>
        <p:nvSpPr>
          <p:cNvPr id="35" name="18 Rectángulo"/>
          <p:cNvSpPr/>
          <p:nvPr/>
        </p:nvSpPr>
        <p:spPr>
          <a:xfrm>
            <a:off x="7935186" y="1767034"/>
            <a:ext cx="3235840" cy="1061561"/>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07010" tIns="41910" rIns="41910" bIns="41910" numCol="1" spcCol="1270" anchor="ctr" anchorCtr="0">
            <a:noAutofit/>
          </a:bodyPr>
          <a:lstStyle/>
          <a:p>
            <a:pPr marL="87313" algn="just" defTabSz="488950">
              <a:lnSpc>
                <a:spcPct val="90000"/>
              </a:lnSpc>
              <a:spcBef>
                <a:spcPct val="0"/>
              </a:spcBef>
              <a:spcAft>
                <a:spcPct val="35000"/>
              </a:spcAft>
            </a:pPr>
            <a:r>
              <a:rPr lang="es-EC" sz="1300" b="1" dirty="0">
                <a:solidFill>
                  <a:srgbClr val="00C8FF"/>
                </a:solidFill>
              </a:rPr>
              <a:t>Gasto de bolsillo de los hogares en salud (GBS):</a:t>
            </a:r>
            <a:r>
              <a:rPr lang="es-EC" sz="1300" dirty="0">
                <a:solidFill>
                  <a:srgbClr val="EDA5B6"/>
                </a:solidFill>
              </a:rPr>
              <a:t> </a:t>
            </a:r>
            <a:r>
              <a:rPr lang="es-EC" sz="1300" dirty="0">
                <a:solidFill>
                  <a:srgbClr val="787894"/>
                </a:solidFill>
              </a:rPr>
              <a:t>El GBS comprende todos los pagos directos de los hogares para adquirir bienes y servicios de salud.</a:t>
            </a:r>
            <a:endParaRPr lang="es-EC" sz="1300" kern="1200" dirty="0">
              <a:solidFill>
                <a:srgbClr val="787894"/>
              </a:solidFill>
              <a:latin typeface="+mj-lt"/>
            </a:endParaRPr>
          </a:p>
        </p:txBody>
      </p:sp>
      <p:pic>
        <p:nvPicPr>
          <p:cNvPr id="13" name="Imagen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9233" y="1838866"/>
            <a:ext cx="730800" cy="730800"/>
          </a:xfrm>
          <a:prstGeom prst="rect">
            <a:avLst/>
          </a:prstGeom>
        </p:spPr>
      </p:pic>
      <p:pic>
        <p:nvPicPr>
          <p:cNvPr id="14" name="Imagen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5245" y="2914426"/>
            <a:ext cx="738000" cy="738000"/>
          </a:xfrm>
          <a:prstGeom prst="rect">
            <a:avLst/>
          </a:prstGeom>
        </p:spPr>
      </p:pic>
    </p:spTree>
    <p:extLst>
      <p:ext uri="{BB962C8B-B14F-4D97-AF65-F5344CB8AC3E}">
        <p14:creationId xmlns:p14="http://schemas.microsoft.com/office/powerpoint/2010/main" val="39833576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noGrp="1"/>
          </p:cNvSpPr>
          <p:nvPr>
            <p:ph type="title"/>
          </p:nvPr>
        </p:nvSpPr>
        <p:spPr>
          <a:xfrm>
            <a:off x="569449" y="392522"/>
            <a:ext cx="7227771" cy="530024"/>
          </a:xfrm>
          <a:prstGeom prst="rect">
            <a:avLst/>
          </a:prstGeom>
        </p:spPr>
        <p:txBody>
          <a:bodyPr vert="horz" lIns="121917" tIns="60958" rIns="121917" bIns="60958" rtlCol="0" anchor="ctr">
            <a:noAutofit/>
          </a:bodyPr>
          <a:lstStyle>
            <a:lvl1pPr algn="l" defTabSz="685800" rtl="0" eaLnBrk="1" latinLnBrk="0" hangingPunct="1">
              <a:lnSpc>
                <a:spcPct val="90000"/>
              </a:lnSpc>
              <a:spcBef>
                <a:spcPct val="0"/>
              </a:spcBef>
              <a:buNone/>
              <a:defRPr sz="2400" b="1" kern="1200">
                <a:solidFill>
                  <a:schemeClr val="tx1">
                    <a:lumMod val="75000"/>
                    <a:lumOff val="25000"/>
                  </a:schemeClr>
                </a:solidFill>
                <a:latin typeface="+mj-lt"/>
                <a:ea typeface="+mj-ea"/>
                <a:cs typeface="+mj-cs"/>
              </a:defRPr>
            </a:lvl1pPr>
          </a:lstStyle>
          <a:p>
            <a:r>
              <a:rPr lang="es-EC" dirty="0">
                <a:solidFill>
                  <a:srgbClr val="78778F"/>
                </a:solidFill>
              </a:rPr>
              <a:t>Fuentes de información de las CSS</a:t>
            </a:r>
          </a:p>
        </p:txBody>
      </p:sp>
      <p:sp>
        <p:nvSpPr>
          <p:cNvPr id="3" name="Marcador de texto 2"/>
          <p:cNvSpPr>
            <a:spLocks noGrp="1"/>
          </p:cNvSpPr>
          <p:nvPr>
            <p:ph type="body" sz="quarter" idx="11"/>
          </p:nvPr>
        </p:nvSpPr>
        <p:spPr>
          <a:xfrm>
            <a:off x="11253368" y="6301816"/>
            <a:ext cx="842962" cy="534596"/>
          </a:xfrm>
        </p:spPr>
        <p:txBody>
          <a:bodyPr/>
          <a:lstStyle/>
          <a:p>
            <a:r>
              <a:rPr lang="es-ES" dirty="0"/>
              <a:t>11</a:t>
            </a:r>
          </a:p>
          <a:p>
            <a:endParaRPr lang="es-EC" dirty="0"/>
          </a:p>
        </p:txBody>
      </p:sp>
      <p:sp>
        <p:nvSpPr>
          <p:cNvPr id="48" name="AutoShape 2" descr="Ministerio de Transporte y Obras Públicas de la República del Ecuador (MTOP  Ecuador) (MTOP Ecuador) - BNamerica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7" name="Rectángulo 4">
            <a:extLst>
              <a:ext uri="{FF2B5EF4-FFF2-40B4-BE49-F238E27FC236}">
                <a16:creationId xmlns="" xmlns:a16="http://schemas.microsoft.com/office/drawing/2014/main" id="{BEEA57F9-0AB7-4795-83C7-B4205E394CAE}"/>
              </a:ext>
            </a:extLst>
          </p:cNvPr>
          <p:cNvSpPr/>
          <p:nvPr/>
        </p:nvSpPr>
        <p:spPr>
          <a:xfrm>
            <a:off x="695325" y="944802"/>
            <a:ext cx="11213962" cy="510778"/>
          </a:xfrm>
          <a:prstGeom prst="roundRect">
            <a:avLst/>
          </a:prstGeom>
          <a:noFill/>
          <a:ln>
            <a:solidFill>
              <a:srgbClr val="4BACC6"/>
            </a:solidFill>
          </a:ln>
        </p:spPr>
        <p:txBody>
          <a:bodyPr wrap="square">
            <a:spAutoFit/>
          </a:bodyPr>
          <a:lstStyle>
            <a:defPPr>
              <a:defRPr lang="es-ES_trad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a:r>
              <a:rPr lang="es-ES" sz="1200" dirty="0">
                <a:solidFill>
                  <a:srgbClr val="656480"/>
                </a:solidFill>
              </a:rPr>
              <a:t>Las CSS, como operación estadística de síntesis, se construyen desde una gama de fuentes de información como son los registros administrativos, tablas y resultados económicos, y encuestas probabilísticas. Esta información se recoge desde diferentes instituciones públicas y privadas.  </a:t>
            </a:r>
          </a:p>
        </p:txBody>
      </p:sp>
      <p:graphicFrame>
        <p:nvGraphicFramePr>
          <p:cNvPr id="2" name="Diagrama 1"/>
          <p:cNvGraphicFramePr/>
          <p:nvPr>
            <p:extLst>
              <p:ext uri="{D42A27DB-BD31-4B8C-83A1-F6EECF244321}">
                <p14:modId xmlns:p14="http://schemas.microsoft.com/office/powerpoint/2010/main" val="3227532180"/>
              </p:ext>
            </p:extLst>
          </p:nvPr>
        </p:nvGraphicFramePr>
        <p:xfrm>
          <a:off x="1920278" y="2666157"/>
          <a:ext cx="4017715" cy="35290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a 5"/>
          <p:cNvGraphicFramePr/>
          <p:nvPr/>
        </p:nvGraphicFramePr>
        <p:xfrm>
          <a:off x="-397984" y="1847659"/>
          <a:ext cx="12280112" cy="71065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Redondear rectángulo de esquina del mismo lado 7"/>
          <p:cNvSpPr/>
          <p:nvPr/>
        </p:nvSpPr>
        <p:spPr>
          <a:xfrm>
            <a:off x="6217794" y="2764808"/>
            <a:ext cx="2396043" cy="1684596"/>
          </a:xfrm>
          <a:prstGeom prst="round2SameRect">
            <a:avLst/>
          </a:prstGeom>
          <a:ln>
            <a:solidFill>
              <a:srgbClr val="4BACC6"/>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es-EC">
              <a:solidFill>
                <a:srgbClr val="787894"/>
              </a:solidFill>
            </a:endParaRPr>
          </a:p>
        </p:txBody>
      </p:sp>
      <p:sp>
        <p:nvSpPr>
          <p:cNvPr id="9" name="Rectángulo 8"/>
          <p:cNvSpPr/>
          <p:nvPr/>
        </p:nvSpPr>
        <p:spPr>
          <a:xfrm>
            <a:off x="6946429" y="2946326"/>
            <a:ext cx="774088" cy="762011"/>
          </a:xfrm>
          <a:prstGeom prst="rect">
            <a:avLst/>
          </a:prstGeom>
          <a:blipFill rotWithShape="1">
            <a:blip r:embed="rId1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EC"/>
          </a:p>
        </p:txBody>
      </p:sp>
      <p:sp>
        <p:nvSpPr>
          <p:cNvPr id="10" name="Forma libre 9"/>
          <p:cNvSpPr/>
          <p:nvPr/>
        </p:nvSpPr>
        <p:spPr>
          <a:xfrm>
            <a:off x="6217795" y="3593073"/>
            <a:ext cx="2389037" cy="923511"/>
          </a:xfrm>
          <a:custGeom>
            <a:avLst/>
            <a:gdLst>
              <a:gd name="connsiteX0" fmla="*/ 0 w 1202711"/>
              <a:gd name="connsiteY0" fmla="*/ 0 h 923511"/>
              <a:gd name="connsiteX1" fmla="*/ 1202711 w 1202711"/>
              <a:gd name="connsiteY1" fmla="*/ 0 h 923511"/>
              <a:gd name="connsiteX2" fmla="*/ 1202711 w 1202711"/>
              <a:gd name="connsiteY2" fmla="*/ 923511 h 923511"/>
              <a:gd name="connsiteX3" fmla="*/ 0 w 1202711"/>
              <a:gd name="connsiteY3" fmla="*/ 923511 h 923511"/>
              <a:gd name="connsiteX4" fmla="*/ 0 w 1202711"/>
              <a:gd name="connsiteY4" fmla="*/ 0 h 923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2711" h="923511">
                <a:moveTo>
                  <a:pt x="0" y="0"/>
                </a:moveTo>
                <a:lnTo>
                  <a:pt x="1202711" y="0"/>
                </a:lnTo>
                <a:lnTo>
                  <a:pt x="1202711" y="923511"/>
                </a:lnTo>
                <a:lnTo>
                  <a:pt x="0" y="92351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ctr" anchorCtr="0">
            <a:noAutofit/>
          </a:bodyPr>
          <a:lstStyle/>
          <a:p>
            <a:pPr marL="171450" lvl="0" indent="-171450" defTabSz="488950">
              <a:lnSpc>
                <a:spcPct val="90000"/>
              </a:lnSpc>
              <a:spcBef>
                <a:spcPct val="0"/>
              </a:spcBef>
              <a:spcAft>
                <a:spcPct val="35000"/>
              </a:spcAft>
              <a:buFont typeface="Arial" panose="020B0604020202020204" pitchFamily="34" charset="0"/>
              <a:buChar char="•"/>
            </a:pPr>
            <a:r>
              <a:rPr lang="es-ES" sz="1050" kern="1200" dirty="0">
                <a:solidFill>
                  <a:srgbClr val="787894"/>
                </a:solidFill>
              </a:rPr>
              <a:t>Tablas de oferta y utilización.</a:t>
            </a:r>
          </a:p>
          <a:p>
            <a:pPr marL="171450" lvl="0" indent="-171450" defTabSz="488950">
              <a:lnSpc>
                <a:spcPct val="90000"/>
              </a:lnSpc>
              <a:spcBef>
                <a:spcPct val="0"/>
              </a:spcBef>
              <a:spcAft>
                <a:spcPct val="35000"/>
              </a:spcAft>
              <a:buFont typeface="Arial" panose="020B0604020202020204" pitchFamily="34" charset="0"/>
              <a:buChar char="•"/>
            </a:pPr>
            <a:r>
              <a:rPr lang="es-ES" sz="1050" kern="1200" dirty="0">
                <a:solidFill>
                  <a:srgbClr val="787894"/>
                </a:solidFill>
              </a:rPr>
              <a:t>Cuentas Económicas Integradas</a:t>
            </a:r>
          </a:p>
          <a:p>
            <a:pPr marL="171450" lvl="0" indent="-171450" defTabSz="488950">
              <a:lnSpc>
                <a:spcPct val="90000"/>
              </a:lnSpc>
              <a:spcBef>
                <a:spcPct val="0"/>
              </a:spcBef>
              <a:spcAft>
                <a:spcPct val="35000"/>
              </a:spcAft>
              <a:buFont typeface="Arial" panose="020B0604020202020204" pitchFamily="34" charset="0"/>
              <a:buChar char="•"/>
            </a:pPr>
            <a:r>
              <a:rPr lang="es-ES" sz="1050" kern="1200" dirty="0">
                <a:solidFill>
                  <a:srgbClr val="787894"/>
                </a:solidFill>
              </a:rPr>
              <a:t>Formación Bruta de Capital</a:t>
            </a:r>
            <a:endParaRPr lang="es-EC" sz="1050" kern="1200" dirty="0">
              <a:solidFill>
                <a:srgbClr val="787894"/>
              </a:solidFill>
            </a:endParaRPr>
          </a:p>
        </p:txBody>
      </p:sp>
      <p:sp>
        <p:nvSpPr>
          <p:cNvPr id="11" name="Redondear rectángulo de esquina del mismo lado 10"/>
          <p:cNvSpPr/>
          <p:nvPr/>
        </p:nvSpPr>
        <p:spPr>
          <a:xfrm>
            <a:off x="6217794" y="4581594"/>
            <a:ext cx="2389038" cy="1704420"/>
          </a:xfrm>
          <a:prstGeom prst="round2SameRect">
            <a:avLst/>
          </a:prstGeom>
          <a:ln>
            <a:solidFill>
              <a:srgbClr val="4BACC6"/>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es-EC">
              <a:solidFill>
                <a:srgbClr val="787894"/>
              </a:solidFill>
            </a:endParaRPr>
          </a:p>
        </p:txBody>
      </p:sp>
      <p:sp>
        <p:nvSpPr>
          <p:cNvPr id="13" name="Forma libre 12"/>
          <p:cNvSpPr/>
          <p:nvPr/>
        </p:nvSpPr>
        <p:spPr>
          <a:xfrm>
            <a:off x="6217794" y="5190456"/>
            <a:ext cx="2309403" cy="1095558"/>
          </a:xfrm>
          <a:custGeom>
            <a:avLst/>
            <a:gdLst>
              <a:gd name="connsiteX0" fmla="*/ 0 w 2407589"/>
              <a:gd name="connsiteY0" fmla="*/ 0 h 1095558"/>
              <a:gd name="connsiteX1" fmla="*/ 2407589 w 2407589"/>
              <a:gd name="connsiteY1" fmla="*/ 0 h 1095558"/>
              <a:gd name="connsiteX2" fmla="*/ 2407589 w 2407589"/>
              <a:gd name="connsiteY2" fmla="*/ 1095558 h 1095558"/>
              <a:gd name="connsiteX3" fmla="*/ 0 w 2407589"/>
              <a:gd name="connsiteY3" fmla="*/ 1095558 h 1095558"/>
              <a:gd name="connsiteX4" fmla="*/ 0 w 2407589"/>
              <a:gd name="connsiteY4" fmla="*/ 0 h 1095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7589" h="1095558">
                <a:moveTo>
                  <a:pt x="0" y="0"/>
                </a:moveTo>
                <a:lnTo>
                  <a:pt x="2407589" y="0"/>
                </a:lnTo>
                <a:lnTo>
                  <a:pt x="2407589" y="1095558"/>
                </a:lnTo>
                <a:lnTo>
                  <a:pt x="0" y="10955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ctr" anchorCtr="0">
            <a:noAutofit/>
          </a:bodyPr>
          <a:lstStyle/>
          <a:p>
            <a:pPr marL="171450" lvl="0" indent="-171450" defTabSz="488950">
              <a:lnSpc>
                <a:spcPct val="90000"/>
              </a:lnSpc>
              <a:spcBef>
                <a:spcPct val="0"/>
              </a:spcBef>
              <a:spcAft>
                <a:spcPct val="35000"/>
              </a:spcAft>
              <a:buFont typeface="Arial" panose="020B0604020202020204" pitchFamily="34" charset="0"/>
              <a:buChar char="•"/>
            </a:pPr>
            <a:r>
              <a:rPr lang="es-ES" sz="1050" kern="1200" dirty="0">
                <a:solidFill>
                  <a:srgbClr val="787894"/>
                </a:solidFill>
              </a:rPr>
              <a:t>Índice de Precios al Consumidor, Productor</a:t>
            </a:r>
          </a:p>
          <a:p>
            <a:pPr marL="171450" lvl="0" indent="-171450" defTabSz="488950">
              <a:lnSpc>
                <a:spcPct val="90000"/>
              </a:lnSpc>
              <a:spcBef>
                <a:spcPct val="0"/>
              </a:spcBef>
              <a:spcAft>
                <a:spcPct val="35000"/>
              </a:spcAft>
              <a:buFont typeface="Arial" panose="020B0604020202020204" pitchFamily="34" charset="0"/>
              <a:buChar char="•"/>
            </a:pPr>
            <a:r>
              <a:rPr lang="es-ES" sz="1050" kern="1200" dirty="0">
                <a:solidFill>
                  <a:srgbClr val="787894"/>
                </a:solidFill>
              </a:rPr>
              <a:t>Directorio de Empresas y Establecimientos</a:t>
            </a:r>
          </a:p>
          <a:p>
            <a:pPr marL="171450" lvl="0" indent="-171450" defTabSz="488950">
              <a:lnSpc>
                <a:spcPct val="90000"/>
              </a:lnSpc>
              <a:spcBef>
                <a:spcPct val="0"/>
              </a:spcBef>
              <a:spcAft>
                <a:spcPct val="35000"/>
              </a:spcAft>
              <a:buFont typeface="Arial" panose="020B0604020202020204" pitchFamily="34" charset="0"/>
              <a:buChar char="•"/>
            </a:pPr>
            <a:r>
              <a:rPr lang="es-ES" sz="1050" dirty="0">
                <a:solidFill>
                  <a:srgbClr val="787894"/>
                </a:solidFill>
              </a:rPr>
              <a:t>Registro Estadístico de Empleo en la Seguridad Social</a:t>
            </a:r>
            <a:endParaRPr lang="es-EC" sz="1050" kern="1200" dirty="0">
              <a:solidFill>
                <a:srgbClr val="787894"/>
              </a:solidFill>
            </a:endParaRPr>
          </a:p>
        </p:txBody>
      </p:sp>
      <p:sp>
        <p:nvSpPr>
          <p:cNvPr id="27" name="Redondear rectángulo de esquina del mismo lado 26"/>
          <p:cNvSpPr/>
          <p:nvPr/>
        </p:nvSpPr>
        <p:spPr>
          <a:xfrm>
            <a:off x="9361137" y="4572263"/>
            <a:ext cx="1928857" cy="1704420"/>
          </a:xfrm>
          <a:prstGeom prst="round2SameRect">
            <a:avLst/>
          </a:prstGeom>
          <a:ln>
            <a:solidFill>
              <a:srgbClr val="4BACC6"/>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es-EC">
              <a:solidFill>
                <a:srgbClr val="787894"/>
              </a:solidFill>
            </a:endParaRPr>
          </a:p>
        </p:txBody>
      </p:sp>
      <p:sp>
        <p:nvSpPr>
          <p:cNvPr id="31" name="Forma libre 30"/>
          <p:cNvSpPr/>
          <p:nvPr/>
        </p:nvSpPr>
        <p:spPr>
          <a:xfrm>
            <a:off x="9708614" y="5517449"/>
            <a:ext cx="1356143" cy="673997"/>
          </a:xfrm>
          <a:custGeom>
            <a:avLst/>
            <a:gdLst>
              <a:gd name="connsiteX0" fmla="*/ 0 w 1394020"/>
              <a:gd name="connsiteY0" fmla="*/ 0 h 634340"/>
              <a:gd name="connsiteX1" fmla="*/ 1394020 w 1394020"/>
              <a:gd name="connsiteY1" fmla="*/ 0 h 634340"/>
              <a:gd name="connsiteX2" fmla="*/ 1394020 w 1394020"/>
              <a:gd name="connsiteY2" fmla="*/ 634340 h 634340"/>
              <a:gd name="connsiteX3" fmla="*/ 0 w 1394020"/>
              <a:gd name="connsiteY3" fmla="*/ 634340 h 634340"/>
              <a:gd name="connsiteX4" fmla="*/ 0 w 1394020"/>
              <a:gd name="connsiteY4" fmla="*/ 0 h 634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4020" h="634340">
                <a:moveTo>
                  <a:pt x="0" y="0"/>
                </a:moveTo>
                <a:lnTo>
                  <a:pt x="1394020" y="0"/>
                </a:lnTo>
                <a:lnTo>
                  <a:pt x="1394020" y="634340"/>
                </a:lnTo>
                <a:lnTo>
                  <a:pt x="0" y="6343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s-ES" sz="1050" kern="1200" dirty="0">
                <a:solidFill>
                  <a:srgbClr val="5A5A72"/>
                </a:solidFill>
              </a:rPr>
              <a:t>Encuesta Estructural Empresarial</a:t>
            </a:r>
            <a:endParaRPr lang="es-EC" sz="1100" kern="1200" dirty="0">
              <a:solidFill>
                <a:srgbClr val="5A5A72"/>
              </a:solidFill>
            </a:endParaRPr>
          </a:p>
        </p:txBody>
      </p:sp>
      <p:sp>
        <p:nvSpPr>
          <p:cNvPr id="32" name="Redondear rectángulo de esquina del mismo lado 31"/>
          <p:cNvSpPr/>
          <p:nvPr/>
        </p:nvSpPr>
        <p:spPr>
          <a:xfrm>
            <a:off x="9351806" y="2743243"/>
            <a:ext cx="1928857" cy="1715492"/>
          </a:xfrm>
          <a:prstGeom prst="round2SameRect">
            <a:avLst/>
          </a:prstGeom>
          <a:ln>
            <a:solidFill>
              <a:srgbClr val="4BACC6"/>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es-EC">
              <a:solidFill>
                <a:srgbClr val="787894"/>
              </a:solidFill>
            </a:endParaRPr>
          </a:p>
        </p:txBody>
      </p:sp>
      <p:sp>
        <p:nvSpPr>
          <p:cNvPr id="34" name="Forma libre 33"/>
          <p:cNvSpPr/>
          <p:nvPr/>
        </p:nvSpPr>
        <p:spPr>
          <a:xfrm>
            <a:off x="9468486" y="3626310"/>
            <a:ext cx="1695496" cy="823094"/>
          </a:xfrm>
          <a:custGeom>
            <a:avLst/>
            <a:gdLst>
              <a:gd name="connsiteX0" fmla="*/ 0 w 1394020"/>
              <a:gd name="connsiteY0" fmla="*/ 0 h 746935"/>
              <a:gd name="connsiteX1" fmla="*/ 1394020 w 1394020"/>
              <a:gd name="connsiteY1" fmla="*/ 0 h 746935"/>
              <a:gd name="connsiteX2" fmla="*/ 1394020 w 1394020"/>
              <a:gd name="connsiteY2" fmla="*/ 746935 h 746935"/>
              <a:gd name="connsiteX3" fmla="*/ 0 w 1394020"/>
              <a:gd name="connsiteY3" fmla="*/ 746935 h 746935"/>
              <a:gd name="connsiteX4" fmla="*/ 0 w 1394020"/>
              <a:gd name="connsiteY4" fmla="*/ 0 h 746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4020" h="746935">
                <a:moveTo>
                  <a:pt x="0" y="0"/>
                </a:moveTo>
                <a:lnTo>
                  <a:pt x="1394020" y="0"/>
                </a:lnTo>
                <a:lnTo>
                  <a:pt x="1394020" y="746935"/>
                </a:lnTo>
                <a:lnTo>
                  <a:pt x="0" y="74693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ctr" anchorCtr="0">
            <a:noAutofit/>
          </a:bodyPr>
          <a:lstStyle/>
          <a:p>
            <a:pPr algn="ctr" defTabSz="488950">
              <a:lnSpc>
                <a:spcPct val="90000"/>
              </a:lnSpc>
              <a:spcBef>
                <a:spcPct val="0"/>
              </a:spcBef>
              <a:spcAft>
                <a:spcPct val="35000"/>
              </a:spcAft>
            </a:pPr>
            <a:r>
              <a:rPr lang="es-ES" sz="1050" dirty="0">
                <a:solidFill>
                  <a:srgbClr val="787894"/>
                </a:solidFill>
              </a:rPr>
              <a:t>Encuesta Nacional de Empleo, Desempleo y Subempleo.</a:t>
            </a:r>
          </a:p>
        </p:txBody>
      </p:sp>
      <p:pic>
        <p:nvPicPr>
          <p:cNvPr id="41" name="Imagen 4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959827" y="4709474"/>
            <a:ext cx="789041" cy="689694"/>
          </a:xfrm>
          <a:prstGeom prst="rect">
            <a:avLst/>
          </a:prstGeom>
        </p:spPr>
      </p:pic>
      <p:cxnSp>
        <p:nvCxnSpPr>
          <p:cNvPr id="62" name="Conector recto 61"/>
          <p:cNvCxnSpPr/>
          <p:nvPr/>
        </p:nvCxnSpPr>
        <p:spPr>
          <a:xfrm>
            <a:off x="6019441" y="1706634"/>
            <a:ext cx="0" cy="4744977"/>
          </a:xfrm>
          <a:prstGeom prst="line">
            <a:avLst/>
          </a:prstGeom>
          <a:ln w="19050">
            <a:solidFill>
              <a:srgbClr val="656480"/>
            </a:solidFill>
            <a:prstDash val="dash"/>
          </a:ln>
        </p:spPr>
        <p:style>
          <a:lnRef idx="1">
            <a:schemeClr val="accent1"/>
          </a:lnRef>
          <a:fillRef idx="0">
            <a:schemeClr val="accent1"/>
          </a:fillRef>
          <a:effectRef idx="0">
            <a:schemeClr val="accent1"/>
          </a:effectRef>
          <a:fontRef idx="minor">
            <a:schemeClr val="tx1"/>
          </a:fontRef>
        </p:style>
      </p:cxnSp>
      <p:cxnSp>
        <p:nvCxnSpPr>
          <p:cNvPr id="72" name="Conector recto 71"/>
          <p:cNvCxnSpPr/>
          <p:nvPr/>
        </p:nvCxnSpPr>
        <p:spPr>
          <a:xfrm>
            <a:off x="8947851" y="1706634"/>
            <a:ext cx="0" cy="4783066"/>
          </a:xfrm>
          <a:prstGeom prst="line">
            <a:avLst/>
          </a:prstGeom>
          <a:ln w="19050">
            <a:solidFill>
              <a:srgbClr val="656480"/>
            </a:solidFill>
            <a:prstDash val="dash"/>
          </a:ln>
        </p:spPr>
        <p:style>
          <a:lnRef idx="1">
            <a:schemeClr val="accent1"/>
          </a:lnRef>
          <a:fillRef idx="0">
            <a:schemeClr val="accent1"/>
          </a:fillRef>
          <a:effectRef idx="0">
            <a:schemeClr val="accent1"/>
          </a:effectRef>
          <a:fontRef idx="minor">
            <a:schemeClr val="tx1"/>
          </a:fontRef>
        </p:style>
      </p:cxnSp>
      <p:cxnSp>
        <p:nvCxnSpPr>
          <p:cNvPr id="64" name="Conector recto 63"/>
          <p:cNvCxnSpPr/>
          <p:nvPr/>
        </p:nvCxnSpPr>
        <p:spPr>
          <a:xfrm>
            <a:off x="710119" y="2666157"/>
            <a:ext cx="10865796" cy="0"/>
          </a:xfrm>
          <a:prstGeom prst="line">
            <a:avLst/>
          </a:prstGeom>
          <a:ln w="19050">
            <a:solidFill>
              <a:srgbClr val="656480"/>
            </a:solidFill>
            <a:prstDash val="dash"/>
          </a:ln>
        </p:spPr>
        <p:style>
          <a:lnRef idx="1">
            <a:schemeClr val="accent1"/>
          </a:lnRef>
          <a:fillRef idx="0">
            <a:schemeClr val="accent1"/>
          </a:fillRef>
          <a:effectRef idx="0">
            <a:schemeClr val="accent1"/>
          </a:effectRef>
          <a:fontRef idx="minor">
            <a:schemeClr val="tx1"/>
          </a:fontRef>
        </p:style>
      </p:cxnSp>
      <p:sp>
        <p:nvSpPr>
          <p:cNvPr id="4" name="AutoShape 2" descr="Municipio del Distrito Metropolitano de Quit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sp>
        <p:nvSpPr>
          <p:cNvPr id="16" name="AutoShape 4" descr="Petición · Apoya al SECAP · Change.or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grpSp>
        <p:nvGrpSpPr>
          <p:cNvPr id="42" name="Grupo 41"/>
          <p:cNvGrpSpPr/>
          <p:nvPr/>
        </p:nvGrpSpPr>
        <p:grpSpPr>
          <a:xfrm>
            <a:off x="4538162" y="5507634"/>
            <a:ext cx="1118171" cy="549525"/>
            <a:chOff x="2776039" y="2841321"/>
            <a:chExt cx="1025589" cy="549525"/>
          </a:xfrm>
        </p:grpSpPr>
        <p:sp>
          <p:nvSpPr>
            <p:cNvPr id="43" name="Rectángulo 42"/>
            <p:cNvSpPr/>
            <p:nvPr/>
          </p:nvSpPr>
          <p:spPr>
            <a:xfrm>
              <a:off x="2776039" y="2841321"/>
              <a:ext cx="1025589" cy="54952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s-EC"/>
            </a:p>
          </p:txBody>
        </p:sp>
        <p:sp>
          <p:nvSpPr>
            <p:cNvPr id="44" name="Rectángulo 43"/>
            <p:cNvSpPr/>
            <p:nvPr/>
          </p:nvSpPr>
          <p:spPr>
            <a:xfrm>
              <a:off x="2776039" y="2841321"/>
              <a:ext cx="1025589" cy="54952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endParaRPr lang="es-EC" sz="1050" kern="1200" dirty="0">
                <a:solidFill>
                  <a:srgbClr val="78778F"/>
                </a:solidFill>
              </a:endParaRPr>
            </a:p>
          </p:txBody>
        </p:sp>
      </p:grpSp>
      <p:pic>
        <p:nvPicPr>
          <p:cNvPr id="21" name="Imagen 20"/>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411075" y="3024801"/>
            <a:ext cx="1821703" cy="684647"/>
          </a:xfrm>
          <a:prstGeom prst="rect">
            <a:avLst/>
          </a:prstGeom>
        </p:spPr>
      </p:pic>
      <p:pic>
        <p:nvPicPr>
          <p:cNvPr id="24" name="Imagen 2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724568" y="4754272"/>
            <a:ext cx="1107868" cy="409059"/>
          </a:xfrm>
          <a:prstGeom prst="rect">
            <a:avLst/>
          </a:prstGeom>
        </p:spPr>
      </p:pic>
      <p:grpSp>
        <p:nvGrpSpPr>
          <p:cNvPr id="15" name="Grupo 14"/>
          <p:cNvGrpSpPr/>
          <p:nvPr/>
        </p:nvGrpSpPr>
        <p:grpSpPr>
          <a:xfrm>
            <a:off x="781343" y="2700491"/>
            <a:ext cx="1147637" cy="1675649"/>
            <a:chOff x="4551699" y="4610365"/>
            <a:chExt cx="1147637" cy="1675649"/>
          </a:xfrm>
        </p:grpSpPr>
        <p:sp>
          <p:nvSpPr>
            <p:cNvPr id="29" name="Redondear rectángulo de esquina del mismo lado 28"/>
            <p:cNvSpPr/>
            <p:nvPr/>
          </p:nvSpPr>
          <p:spPr>
            <a:xfrm>
              <a:off x="4551699" y="4610365"/>
              <a:ext cx="1147637" cy="1675649"/>
            </a:xfrm>
            <a:prstGeom prst="round2SameRect">
              <a:avLst/>
            </a:prstGeom>
            <a:ln>
              <a:solidFill>
                <a:srgbClr val="4BACC6"/>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es-EC" dirty="0"/>
            </a:p>
          </p:txBody>
        </p:sp>
        <p:sp>
          <p:nvSpPr>
            <p:cNvPr id="51" name="Rectángulo 50"/>
            <p:cNvSpPr/>
            <p:nvPr/>
          </p:nvSpPr>
          <p:spPr>
            <a:xfrm>
              <a:off x="4691901" y="4793452"/>
              <a:ext cx="928893" cy="692181"/>
            </a:xfrm>
            <a:prstGeom prst="rect">
              <a:avLst/>
            </a:prstGeom>
            <a:blipFill rotWithShape="1">
              <a:blip r:embed="rId1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EC"/>
            </a:p>
          </p:txBody>
        </p:sp>
        <p:grpSp>
          <p:nvGrpSpPr>
            <p:cNvPr id="52" name="Grupo 51"/>
            <p:cNvGrpSpPr/>
            <p:nvPr/>
          </p:nvGrpSpPr>
          <p:grpSpPr>
            <a:xfrm>
              <a:off x="4644026" y="5582760"/>
              <a:ext cx="1014109" cy="552705"/>
              <a:chOff x="2792632" y="972358"/>
              <a:chExt cx="1014109" cy="552705"/>
            </a:xfrm>
          </p:grpSpPr>
          <p:sp>
            <p:nvSpPr>
              <p:cNvPr id="53" name="Rectángulo 52"/>
              <p:cNvSpPr/>
              <p:nvPr/>
            </p:nvSpPr>
            <p:spPr>
              <a:xfrm>
                <a:off x="2792632" y="972358"/>
                <a:ext cx="1014109" cy="54337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s-EC"/>
              </a:p>
            </p:txBody>
          </p:sp>
          <p:sp>
            <p:nvSpPr>
              <p:cNvPr id="54" name="Rectángulo 53"/>
              <p:cNvSpPr/>
              <p:nvPr/>
            </p:nvSpPr>
            <p:spPr>
              <a:xfrm>
                <a:off x="2792632" y="981689"/>
                <a:ext cx="1014109" cy="54337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s-ES" sz="1050" dirty="0">
                    <a:solidFill>
                      <a:srgbClr val="78778F"/>
                    </a:solidFill>
                  </a:rPr>
                  <a:t>Presupuestos y personal de la salud.</a:t>
                </a:r>
                <a:endParaRPr lang="es-EC" sz="1050" dirty="0">
                  <a:solidFill>
                    <a:srgbClr val="78778F"/>
                  </a:solidFill>
                </a:endParaRPr>
              </a:p>
            </p:txBody>
          </p:sp>
        </p:grpSp>
      </p:grpSp>
      <p:sp>
        <p:nvSpPr>
          <p:cNvPr id="56" name="Rectángulo 55"/>
          <p:cNvSpPr/>
          <p:nvPr/>
        </p:nvSpPr>
        <p:spPr>
          <a:xfrm>
            <a:off x="3405223" y="3708337"/>
            <a:ext cx="1014109" cy="54337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s-EC"/>
          </a:p>
        </p:txBody>
      </p:sp>
      <p:grpSp>
        <p:nvGrpSpPr>
          <p:cNvPr id="17" name="Grupo 16"/>
          <p:cNvGrpSpPr/>
          <p:nvPr/>
        </p:nvGrpSpPr>
        <p:grpSpPr>
          <a:xfrm>
            <a:off x="684681" y="4455901"/>
            <a:ext cx="1318144" cy="1643347"/>
            <a:chOff x="4490112" y="2814617"/>
            <a:chExt cx="1318144" cy="1643347"/>
          </a:xfrm>
        </p:grpSpPr>
        <p:sp>
          <p:nvSpPr>
            <p:cNvPr id="28" name="Redondear rectángulo de esquina del mismo lado 27"/>
            <p:cNvSpPr/>
            <p:nvPr/>
          </p:nvSpPr>
          <p:spPr>
            <a:xfrm>
              <a:off x="4572497" y="2814617"/>
              <a:ext cx="1147637" cy="1643347"/>
            </a:xfrm>
            <a:prstGeom prst="round2SameRect">
              <a:avLst/>
            </a:prstGeom>
            <a:ln>
              <a:solidFill>
                <a:srgbClr val="4BACC6"/>
              </a:solidFill>
            </a:ln>
          </p:spPr>
          <p:style>
            <a:lnRef idx="1">
              <a:scrgbClr r="0" g="0" b="0"/>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es-EC"/>
            </a:p>
          </p:txBody>
        </p:sp>
        <p:pic>
          <p:nvPicPr>
            <p:cNvPr id="12" name="Imagen 11"/>
            <p:cNvPicPr>
              <a:picLocks noChangeAspect="1"/>
            </p:cNvPicPr>
            <p:nvPr/>
          </p:nvPicPr>
          <p:blipFill>
            <a:blip r:embed="rId18"/>
            <a:stretch>
              <a:fillRect/>
            </a:stretch>
          </p:blipFill>
          <p:spPr>
            <a:xfrm>
              <a:off x="4716779" y="2888830"/>
              <a:ext cx="438077" cy="438077"/>
            </a:xfrm>
            <a:prstGeom prst="rect">
              <a:avLst/>
            </a:prstGeom>
          </p:spPr>
        </p:pic>
        <p:grpSp>
          <p:nvGrpSpPr>
            <p:cNvPr id="35" name="Grupo 34"/>
            <p:cNvGrpSpPr/>
            <p:nvPr/>
          </p:nvGrpSpPr>
          <p:grpSpPr>
            <a:xfrm>
              <a:off x="4490112" y="3423561"/>
              <a:ext cx="1318144" cy="930498"/>
              <a:chOff x="2614394" y="673488"/>
              <a:chExt cx="1318144" cy="913602"/>
            </a:xfrm>
          </p:grpSpPr>
          <p:sp>
            <p:nvSpPr>
              <p:cNvPr id="36" name="Rectángulo 35"/>
              <p:cNvSpPr/>
              <p:nvPr/>
            </p:nvSpPr>
            <p:spPr>
              <a:xfrm>
                <a:off x="2784121" y="716321"/>
                <a:ext cx="1025589" cy="87076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s-EC"/>
              </a:p>
            </p:txBody>
          </p:sp>
          <p:sp>
            <p:nvSpPr>
              <p:cNvPr id="37" name="Rectángulo 36"/>
              <p:cNvSpPr/>
              <p:nvPr/>
            </p:nvSpPr>
            <p:spPr>
              <a:xfrm>
                <a:off x="2614394" y="673488"/>
                <a:ext cx="1318144" cy="38553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s-ES" sz="800" b="1" kern="1200" dirty="0">
                    <a:solidFill>
                      <a:srgbClr val="5A5A72"/>
                    </a:solidFill>
                  </a:rPr>
                  <a:t>GAD de Quito, </a:t>
                </a:r>
              </a:p>
              <a:p>
                <a:pPr lvl="0" algn="ctr" defTabSz="466725">
                  <a:lnSpc>
                    <a:spcPct val="90000"/>
                  </a:lnSpc>
                  <a:spcBef>
                    <a:spcPct val="0"/>
                  </a:spcBef>
                  <a:spcAft>
                    <a:spcPct val="35000"/>
                  </a:spcAft>
                </a:pPr>
                <a:r>
                  <a:rPr lang="es-ES" sz="800" b="1" kern="1200" dirty="0">
                    <a:solidFill>
                      <a:srgbClr val="5A5A72"/>
                    </a:solidFill>
                  </a:rPr>
                  <a:t>GAD de Ambato</a:t>
                </a:r>
              </a:p>
              <a:p>
                <a:pPr lvl="0" algn="ctr" defTabSz="466725">
                  <a:lnSpc>
                    <a:spcPct val="90000"/>
                  </a:lnSpc>
                  <a:spcBef>
                    <a:spcPct val="0"/>
                  </a:spcBef>
                  <a:spcAft>
                    <a:spcPct val="35000"/>
                  </a:spcAft>
                </a:pPr>
                <a:endParaRPr lang="es-EC" sz="1000" kern="1200" dirty="0">
                  <a:solidFill>
                    <a:srgbClr val="5A5A72"/>
                  </a:solidFill>
                </a:endParaRPr>
              </a:p>
            </p:txBody>
          </p:sp>
        </p:grpSp>
        <p:sp>
          <p:nvSpPr>
            <p:cNvPr id="38" name="Rectángulo 37"/>
            <p:cNvSpPr/>
            <p:nvPr/>
          </p:nvSpPr>
          <p:spPr>
            <a:xfrm>
              <a:off x="4612721" y="3829164"/>
              <a:ext cx="1025589" cy="62024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s-ES" sz="1050" dirty="0">
                  <a:solidFill>
                    <a:srgbClr val="78778F"/>
                  </a:solidFill>
                </a:rPr>
                <a:t>Presupuestos</a:t>
              </a:r>
              <a:r>
                <a:rPr lang="es-ES" sz="1050" kern="1200" dirty="0">
                  <a:solidFill>
                    <a:srgbClr val="78778F"/>
                  </a:solidFill>
                </a:rPr>
                <a:t>, y personal de la salud.</a:t>
              </a:r>
            </a:p>
            <a:p>
              <a:pPr lvl="0" algn="ctr" defTabSz="466725">
                <a:lnSpc>
                  <a:spcPct val="90000"/>
                </a:lnSpc>
                <a:spcBef>
                  <a:spcPct val="0"/>
                </a:spcBef>
                <a:spcAft>
                  <a:spcPct val="35000"/>
                </a:spcAft>
              </a:pPr>
              <a:endParaRPr lang="es-EC" sz="1050" kern="1200" dirty="0">
                <a:solidFill>
                  <a:srgbClr val="78778F"/>
                </a:solidFill>
              </a:endParaRPr>
            </a:p>
          </p:txBody>
        </p:sp>
        <p:pic>
          <p:nvPicPr>
            <p:cNvPr id="25" name="Imagen 24"/>
            <p:cNvPicPr>
              <a:picLocks noChangeAspect="1"/>
            </p:cNvPicPr>
            <p:nvPr/>
          </p:nvPicPr>
          <p:blipFill rotWithShape="1">
            <a:blip r:embed="rId19">
              <a:extLst>
                <a:ext uri="{28A0092B-C50C-407E-A947-70E740481C1C}">
                  <a14:useLocalDpi xmlns:a14="http://schemas.microsoft.com/office/drawing/2010/main" val="0"/>
                </a:ext>
              </a:extLst>
            </a:blip>
            <a:srcRect l="3890" t="3269" r="76718" b="10290"/>
            <a:stretch/>
          </p:blipFill>
          <p:spPr>
            <a:xfrm>
              <a:off x="5207254" y="2849245"/>
              <a:ext cx="427778" cy="546098"/>
            </a:xfrm>
            <a:prstGeom prst="rect">
              <a:avLst/>
            </a:prstGeom>
          </p:spPr>
        </p:pic>
      </p:grpSp>
    </p:spTree>
    <p:extLst>
      <p:ext uri="{BB962C8B-B14F-4D97-AF65-F5344CB8AC3E}">
        <p14:creationId xmlns:p14="http://schemas.microsoft.com/office/powerpoint/2010/main" val="42661531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a:xfrm>
            <a:off x="2727872" y="1928486"/>
            <a:ext cx="7077694" cy="736956"/>
          </a:xfrm>
        </p:spPr>
        <p:txBody>
          <a:bodyPr>
            <a:normAutofit fontScale="90000"/>
          </a:bodyPr>
          <a:lstStyle/>
          <a:p>
            <a:r>
              <a:rPr lang="es-ES_tradnl" dirty="0"/>
              <a:t>Principales Resultados</a:t>
            </a:r>
          </a:p>
        </p:txBody>
      </p:sp>
      <p:sp>
        <p:nvSpPr>
          <p:cNvPr id="3" name="Marcador de texto 2">
            <a:extLst>
              <a:ext uri="{FF2B5EF4-FFF2-40B4-BE49-F238E27FC236}">
                <a16:creationId xmlns="" xmlns:a16="http://schemas.microsoft.com/office/drawing/2014/main" id="{9E7CD4BE-14FF-924D-80B2-C6C9AD4E939D}"/>
              </a:ext>
            </a:extLst>
          </p:cNvPr>
          <p:cNvSpPr>
            <a:spLocks noGrp="1"/>
          </p:cNvSpPr>
          <p:nvPr>
            <p:ph type="body" sz="quarter" idx="11"/>
          </p:nvPr>
        </p:nvSpPr>
        <p:spPr>
          <a:xfrm>
            <a:off x="2855418" y="2949043"/>
            <a:ext cx="7601877" cy="3005157"/>
          </a:xfrm>
        </p:spPr>
        <p:txBody>
          <a:bodyPr>
            <a:normAutofit fontScale="85000" lnSpcReduction="20000"/>
          </a:bodyPr>
          <a:lstStyle/>
          <a:p>
            <a:pPr algn="just">
              <a:spcBef>
                <a:spcPts val="600"/>
              </a:spcBef>
              <a:spcAft>
                <a:spcPts val="600"/>
              </a:spcAft>
            </a:pPr>
            <a:r>
              <a:rPr lang="es-ES_tradnl" sz="1900" b="1" u="sng" dirty="0">
                <a:effectLst>
                  <a:outerShdw blurRad="38100" dist="38100" dir="2700000" algn="tl">
                    <a:srgbClr val="000000">
                      <a:alpha val="43137"/>
                    </a:srgbClr>
                  </a:outerShdw>
                </a:effectLst>
              </a:rPr>
              <a:t>2.1. Indicadores Macroeconómicos</a:t>
            </a:r>
          </a:p>
          <a:p>
            <a:pPr lvl="1" indent="0" algn="just">
              <a:buNone/>
            </a:pPr>
            <a:r>
              <a:rPr lang="es-ES_tradnl" sz="1600" b="1" dirty="0">
                <a:solidFill>
                  <a:srgbClr val="78778F"/>
                </a:solidFill>
              </a:rPr>
              <a:t>2.1.1. Valor agregado bruto y gasto de consumo final</a:t>
            </a:r>
          </a:p>
          <a:p>
            <a:pPr lvl="1" indent="0" algn="just">
              <a:buNone/>
            </a:pPr>
            <a:r>
              <a:rPr lang="es-ES_tradnl" sz="1600" b="1" dirty="0">
                <a:solidFill>
                  <a:srgbClr val="78778F"/>
                </a:solidFill>
              </a:rPr>
              <a:t>2.1.2. Gasto nacional en salud y gasto de bolsillo</a:t>
            </a:r>
          </a:p>
          <a:p>
            <a:pPr lvl="1" indent="0" algn="just">
              <a:buNone/>
            </a:pPr>
            <a:r>
              <a:rPr lang="es-ES_tradnl" sz="1600" b="1" dirty="0">
                <a:solidFill>
                  <a:srgbClr val="78778F"/>
                </a:solidFill>
              </a:rPr>
              <a:t>2.1.3. Financiamiento</a:t>
            </a:r>
          </a:p>
          <a:p>
            <a:pPr lvl="1" indent="0" algn="just">
              <a:buNone/>
            </a:pPr>
            <a:r>
              <a:rPr lang="es-ES_tradnl" sz="1600" b="1" dirty="0">
                <a:solidFill>
                  <a:srgbClr val="78778F"/>
                </a:solidFill>
              </a:rPr>
              <a:t>2.1.4. Efectos de la pandemia por COVID-19 en la producción de</a:t>
            </a:r>
            <a:r>
              <a:rPr lang="es-ES_tradnl" sz="2000" b="1" dirty="0">
                <a:solidFill>
                  <a:srgbClr val="78778F"/>
                </a:solidFill>
              </a:rPr>
              <a:t> </a:t>
            </a:r>
            <a:r>
              <a:rPr lang="es-ES_tradnl" sz="1600" b="1" dirty="0">
                <a:solidFill>
                  <a:srgbClr val="78778F"/>
                </a:solidFill>
              </a:rPr>
              <a:t>salud</a:t>
            </a:r>
          </a:p>
          <a:p>
            <a:pPr lvl="1" indent="0" algn="just">
              <a:buNone/>
            </a:pPr>
            <a:endParaRPr lang="es-ES_tradnl" sz="1600" dirty="0">
              <a:solidFill>
                <a:srgbClr val="78778F"/>
              </a:solidFill>
            </a:endParaRPr>
          </a:p>
          <a:p>
            <a:pPr algn="just">
              <a:spcBef>
                <a:spcPts val="600"/>
              </a:spcBef>
              <a:spcAft>
                <a:spcPts val="600"/>
              </a:spcAft>
            </a:pPr>
            <a:r>
              <a:rPr lang="es-ES_tradnl" sz="1900" b="1" dirty="0"/>
              <a:t>2.2. Indicadores según el SNS</a:t>
            </a:r>
          </a:p>
          <a:p>
            <a:pPr lvl="1" indent="0" algn="just">
              <a:buNone/>
            </a:pPr>
            <a:r>
              <a:rPr lang="es-ES_tradnl" sz="1500" dirty="0">
                <a:solidFill>
                  <a:srgbClr val="78778F"/>
                </a:solidFill>
              </a:rPr>
              <a:t>2.2.1. Primer nivel de atención</a:t>
            </a:r>
          </a:p>
          <a:p>
            <a:pPr lvl="1" indent="0" algn="just">
              <a:buNone/>
            </a:pPr>
            <a:r>
              <a:rPr lang="es-ES_tradnl" sz="1500" dirty="0">
                <a:solidFill>
                  <a:srgbClr val="78778F"/>
                </a:solidFill>
              </a:rPr>
              <a:t>2.2.2. Segundo nivel de atención</a:t>
            </a:r>
          </a:p>
          <a:p>
            <a:pPr lvl="1" indent="0" algn="just">
              <a:buNone/>
            </a:pPr>
            <a:r>
              <a:rPr lang="es-ES_tradnl" sz="1500" dirty="0">
                <a:solidFill>
                  <a:srgbClr val="78778F"/>
                </a:solidFill>
              </a:rPr>
              <a:t>2.2.3. Tercer nivel de atención</a:t>
            </a:r>
          </a:p>
          <a:p>
            <a:pPr lvl="1" indent="0" algn="just">
              <a:buNone/>
            </a:pPr>
            <a:endParaRPr lang="es-ES_tradnl" sz="1500" dirty="0">
              <a:solidFill>
                <a:srgbClr val="78778F"/>
              </a:solidFill>
            </a:endParaRPr>
          </a:p>
          <a:p>
            <a:pPr algn="just"/>
            <a:r>
              <a:rPr lang="es-ES_tradnl" sz="1900" b="1" dirty="0"/>
              <a:t>2.3. Otros indicadores</a:t>
            </a:r>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a:xfrm>
            <a:off x="3012830" y="818054"/>
            <a:ext cx="2012930" cy="1145056"/>
          </a:xfrm>
        </p:spPr>
        <p:txBody>
          <a:bodyPr/>
          <a:lstStyle/>
          <a:p>
            <a:r>
              <a:rPr lang="es-ES_tradnl" dirty="0"/>
              <a:t>02.</a:t>
            </a:r>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2949043"/>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
        <p:nvSpPr>
          <p:cNvPr id="7" name="Marcador de contenido 5"/>
          <p:cNvSpPr txBox="1">
            <a:spLocks/>
          </p:cNvSpPr>
          <p:nvPr/>
        </p:nvSpPr>
        <p:spPr>
          <a:xfrm>
            <a:off x="2456671" y="6265927"/>
            <a:ext cx="6648547" cy="3313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s-ES" sz="900" b="1" dirty="0">
                <a:solidFill>
                  <a:srgbClr val="646482"/>
                </a:solidFill>
                <a:latin typeface="Century Gothic" panose="020B0502020202020204" pitchFamily="34" charset="0"/>
              </a:rPr>
              <a:t>Nota: </a:t>
            </a:r>
            <a:r>
              <a:rPr lang="es-ES" sz="900" dirty="0">
                <a:solidFill>
                  <a:srgbClr val="646482"/>
                </a:solidFill>
                <a:latin typeface="Century Gothic" panose="020B0502020202020204" pitchFamily="34" charset="0"/>
              </a:rPr>
              <a:t>Los resultados de las CSS 2021 son </a:t>
            </a:r>
            <a:r>
              <a:rPr lang="es-ES" sz="900" dirty="0" err="1">
                <a:solidFill>
                  <a:srgbClr val="646482"/>
                </a:solidFill>
                <a:latin typeface="Century Gothic" panose="020B0502020202020204" pitchFamily="34" charset="0"/>
              </a:rPr>
              <a:t>semidefinitivos</a:t>
            </a:r>
            <a:r>
              <a:rPr lang="es-ES" sz="900" dirty="0">
                <a:solidFill>
                  <a:srgbClr val="646482"/>
                </a:solidFill>
                <a:latin typeface="Century Gothic" panose="020B0502020202020204" pitchFamily="34" charset="0"/>
              </a:rPr>
              <a:t> y 2022 provisionales. </a:t>
            </a:r>
          </a:p>
          <a:p>
            <a:pPr marL="0" indent="0" algn="just">
              <a:spcBef>
                <a:spcPts val="0"/>
              </a:spcBef>
              <a:buNone/>
            </a:pPr>
            <a:r>
              <a:rPr lang="es-ES" sz="900" dirty="0">
                <a:solidFill>
                  <a:srgbClr val="646482"/>
                </a:solidFill>
                <a:latin typeface="Century Gothic" panose="020B0502020202020204" pitchFamily="34" charset="0"/>
              </a:rPr>
              <a:t>La suma de los valores en los gráficos pueden no coincidir con el total debido a redondeos.</a:t>
            </a:r>
            <a:endParaRPr lang="es-EC" sz="900" dirty="0">
              <a:solidFill>
                <a:srgbClr val="646482"/>
              </a:solidFill>
              <a:latin typeface="Century Gothic" panose="020B0502020202020204" pitchFamily="34" charset="0"/>
            </a:endParaRPr>
          </a:p>
        </p:txBody>
      </p:sp>
    </p:spTree>
    <p:extLst>
      <p:ext uri="{BB962C8B-B14F-4D97-AF65-F5344CB8AC3E}">
        <p14:creationId xmlns:p14="http://schemas.microsoft.com/office/powerpoint/2010/main" val="24829298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377317962"/>
              </p:ext>
            </p:extLst>
          </p:nvPr>
        </p:nvGraphicFramePr>
        <p:xfrm>
          <a:off x="594360" y="1645920"/>
          <a:ext cx="5303520" cy="3378200"/>
        </p:xfrm>
        <a:graphic>
          <a:graphicData uri="http://schemas.openxmlformats.org/drawingml/2006/table">
            <a:tbl>
              <a:tblPr/>
              <a:tblGrid>
                <a:gridCol w="548640">
                  <a:extLst>
                    <a:ext uri="{9D8B030D-6E8A-4147-A177-3AD203B41FA5}">
                      <a16:colId xmlns="" xmlns:a16="http://schemas.microsoft.com/office/drawing/2014/main" val="20000"/>
                    </a:ext>
                  </a:extLst>
                </a:gridCol>
                <a:gridCol w="1005840">
                  <a:extLst>
                    <a:ext uri="{9D8B030D-6E8A-4147-A177-3AD203B41FA5}">
                      <a16:colId xmlns="" xmlns:a16="http://schemas.microsoft.com/office/drawing/2014/main" val="20001"/>
                    </a:ext>
                  </a:extLst>
                </a:gridCol>
                <a:gridCol w="914400">
                  <a:extLst>
                    <a:ext uri="{9D8B030D-6E8A-4147-A177-3AD203B41FA5}">
                      <a16:colId xmlns="" xmlns:a16="http://schemas.microsoft.com/office/drawing/2014/main" val="20002"/>
                    </a:ext>
                  </a:extLst>
                </a:gridCol>
                <a:gridCol w="914400">
                  <a:extLst>
                    <a:ext uri="{9D8B030D-6E8A-4147-A177-3AD203B41FA5}">
                      <a16:colId xmlns="" xmlns:a16="http://schemas.microsoft.com/office/drawing/2014/main" val="20003"/>
                    </a:ext>
                  </a:extLst>
                </a:gridCol>
                <a:gridCol w="1005840">
                  <a:extLst>
                    <a:ext uri="{9D8B030D-6E8A-4147-A177-3AD203B41FA5}">
                      <a16:colId xmlns="" xmlns:a16="http://schemas.microsoft.com/office/drawing/2014/main" val="20004"/>
                    </a:ext>
                  </a:extLst>
                </a:gridCol>
                <a:gridCol w="914400">
                  <a:extLst>
                    <a:ext uri="{9D8B030D-6E8A-4147-A177-3AD203B41FA5}">
                      <a16:colId xmlns="" xmlns:a16="http://schemas.microsoft.com/office/drawing/2014/main" val="20005"/>
                    </a:ext>
                  </a:extLst>
                </a:gridCol>
              </a:tblGrid>
              <a:tr h="228600">
                <a:tc>
                  <a:txBody>
                    <a:bodyPr/>
                    <a:lstStyle/>
                    <a:p>
                      <a:pPr marL="63500" marR="63500" algn="l">
                        <a:lnSpc>
                          <a:spcPct val="100000"/>
                        </a:lnSpc>
                        <a:spcBef>
                          <a:spcPts val="500"/>
                        </a:spcBef>
                        <a:spcAft>
                          <a:spcPts val="500"/>
                        </a:spcAft>
                        <a:buNone/>
                      </a:pPr>
                      <a:r>
                        <a:rPr sz="1000" b="1" i="0" u="none" cap="none" dirty="0" err="1">
                          <a:solidFill>
                            <a:srgbClr val="646482">
                              <a:alpha val="100000"/>
                            </a:srgbClr>
                          </a:solidFill>
                          <a:latin typeface="Century Gothic"/>
                          <a:cs typeface="Arial"/>
                          <a:sym typeface="Arial"/>
                        </a:rPr>
                        <a:t>Año</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err="1">
                          <a:solidFill>
                            <a:srgbClr val="646482">
                              <a:alpha val="100000"/>
                            </a:srgbClr>
                          </a:solidFill>
                          <a:latin typeface="Century Gothic"/>
                          <a:cs typeface="Arial"/>
                          <a:sym typeface="Arial"/>
                        </a:rPr>
                        <a:t>Característico</a:t>
                      </a:r>
                      <a:r>
                        <a:rPr sz="1000" b="1" i="0" u="none" cap="none" dirty="0">
                          <a:solidFill>
                            <a:srgbClr val="646482">
                              <a:alpha val="100000"/>
                            </a:srgbClr>
                          </a:solidFill>
                          <a:latin typeface="Century Gothic"/>
                          <a:cs typeface="Arial"/>
                          <a:sym typeface="Arial"/>
                        </a:rPr>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err="1">
                          <a:solidFill>
                            <a:srgbClr val="646482">
                              <a:alpha val="100000"/>
                            </a:srgbClr>
                          </a:solidFill>
                          <a:latin typeface="Century Gothic"/>
                          <a:cs typeface="Arial"/>
                          <a:sym typeface="Arial"/>
                        </a:rPr>
                        <a:t>Conexo</a:t>
                      </a:r>
                      <a:r>
                        <a:rPr sz="1000" b="1" i="0" u="none" cap="none" dirty="0">
                          <a:solidFill>
                            <a:srgbClr val="646482">
                              <a:alpha val="100000"/>
                            </a:srgbClr>
                          </a:solidFill>
                          <a:latin typeface="Century Gothic"/>
                          <a:cs typeface="Arial"/>
                          <a:sym typeface="Arial"/>
                        </a:rPr>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(b)</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VAB</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corriente</a:t>
                      </a:r>
                      <a:r>
                        <a:rPr sz="1000" b="1" i="0" u="none" cap="none" dirty="0">
                          <a:solidFill>
                            <a:srgbClr val="646482">
                              <a:alpha val="100000"/>
                            </a:srgbClr>
                          </a:solidFill>
                          <a:latin typeface="Century Gothic"/>
                          <a:cs typeface="Arial"/>
                          <a:sym typeface="Arial"/>
                        </a:rPr>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a+b</a:t>
                      </a:r>
                      <a:r>
                        <a:rPr sz="1000" b="1" i="0" u="none" cap="none" dirty="0">
                          <a:solidFill>
                            <a:srgbClr val="646482">
                              <a:alpha val="100000"/>
                            </a:srgbClr>
                          </a:solidFill>
                          <a:latin typeface="Century Gothic"/>
                          <a:cs typeface="Arial"/>
                          <a:sym typeface="Arial"/>
                        </a:rPr>
                        <a:t>)</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VAB </a:t>
                      </a:r>
                      <a:r>
                        <a:rPr sz="1000" b="1" i="0" u="none" cap="none" dirty="0" err="1">
                          <a:solidFill>
                            <a:srgbClr val="646482">
                              <a:alpha val="100000"/>
                            </a:srgbClr>
                          </a:solidFill>
                          <a:latin typeface="Century Gothic"/>
                          <a:cs typeface="Arial"/>
                          <a:sym typeface="Arial"/>
                        </a:rPr>
                        <a:t>característico</a:t>
                      </a:r>
                      <a:r>
                        <a:rPr sz="1000" b="1" i="0" u="none" cap="none" dirty="0">
                          <a:solidFill>
                            <a:srgbClr val="646482">
                              <a:alpha val="100000"/>
                            </a:srgbClr>
                          </a:solidFill>
                          <a:latin typeface="Century Gothic"/>
                          <a:cs typeface="Arial"/>
                          <a:sym typeface="Arial"/>
                        </a:rPr>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constante</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variación</a:t>
                      </a:r>
                      <a:r>
                        <a:rPr sz="1000" b="1" i="0" u="none" cap="none" dirty="0">
                          <a:solidFill>
                            <a:srgbClr val="646482">
                              <a:alpha val="100000"/>
                            </a:srgbClr>
                          </a:solidFill>
                          <a:latin typeface="Century Gothic"/>
                          <a:cs typeface="Arial"/>
                          <a:sym typeface="Arial"/>
                        </a:rPr>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constante</a:t>
                      </a:r>
                      <a:r>
                        <a:rPr sz="1000" b="1" i="0" u="none" cap="none" dirty="0">
                          <a:solidFill>
                            <a:srgbClr val="646482">
                              <a:alpha val="100000"/>
                            </a:srgbClr>
                          </a:solidFill>
                          <a:latin typeface="Century Gothic"/>
                          <a:cs typeface="Arial"/>
                          <a:sym typeface="Arial"/>
                        </a:rPr>
                        <a:t>)</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 xmlns:a16="http://schemas.microsoft.com/office/drawing/2014/main" val="10000"/>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2013</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2.999</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917</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3.916</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dirty="0">
                          <a:solidFill>
                            <a:srgbClr val="646482">
                              <a:alpha val="100000"/>
                            </a:srgbClr>
                          </a:solidFill>
                          <a:latin typeface="Century Gothic"/>
                          <a:cs typeface="Arial"/>
                          <a:sym typeface="Arial"/>
                        </a:rPr>
                        <a:t>2.155</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dirty="0">
                          <a:solidFill>
                            <a:srgbClr val="646482">
                              <a:alpha val="100000"/>
                            </a:srgbClr>
                          </a:solidFill>
                          <a:latin typeface="Century Gothic"/>
                          <a:cs typeface="Arial"/>
                          <a:sym typeface="Arial"/>
                        </a:rPr>
                        <a:t>0,7</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 xmlns:a16="http://schemas.microsoft.com/office/drawing/2014/main" val="10001"/>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3.148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1.062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4.209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2.106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2"/>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3.659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1.113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4.771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2.381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13,1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3"/>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3.795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1.066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4.861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2.265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4"/>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4.065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1.184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5.249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2.184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5"/>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4.409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1.133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5.542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2.166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-0,8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6"/>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4.464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1.068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5.532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2.345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7"/>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4.400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979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5.379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1.954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-16,7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8"/>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4.613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936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5.549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2.233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14,3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9"/>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2022</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4.679</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966</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dirty="0">
                          <a:solidFill>
                            <a:srgbClr val="646482">
                              <a:alpha val="100000"/>
                            </a:srgbClr>
                          </a:solidFill>
                          <a:latin typeface="Century Gothic"/>
                          <a:cs typeface="Arial"/>
                          <a:sym typeface="Arial"/>
                        </a:rPr>
                        <a:t>5.645</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2.470</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10,6</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 xmlns:a16="http://schemas.microsoft.com/office/drawing/2014/main" val="10010"/>
                  </a:ext>
                </a:extLst>
              </a:tr>
            </a:tbl>
          </a:graphicData>
        </a:graphic>
      </p:graphicFrame>
      <p:sp>
        <p:nvSpPr>
          <p:cNvPr id="3" name="Título 1"/>
          <p:cNvSpPr>
            <a:spLocks noGrp="1"/>
          </p:cNvSpPr>
          <p:nvPr>
            <p:ph type="title"/>
          </p:nvPr>
        </p:nvSpPr>
        <p:spPr>
          <a:xfrm>
            <a:off x="462273" y="402897"/>
            <a:ext cx="7227771" cy="530024"/>
          </a:xfrm>
        </p:spPr>
        <p:txBody>
          <a:bodyPr/>
          <a:lstStyle/>
          <a:p>
            <a:r>
              <a:rPr dirty="0"/>
              <a:t>VAB de la </a:t>
            </a:r>
            <a:r>
              <a:rPr dirty="0" err="1"/>
              <a:t>Salud</a:t>
            </a:r>
            <a:r>
              <a:rPr dirty="0"/>
              <a:t> </a:t>
            </a:r>
            <a:r>
              <a:rPr dirty="0" err="1"/>
              <a:t>respecto</a:t>
            </a:r>
            <a:r>
              <a:rPr dirty="0"/>
              <a:t> del PIB</a:t>
            </a:r>
          </a:p>
        </p:txBody>
      </p:sp>
      <p:sp>
        <p:nvSpPr>
          <p:cNvPr id="4" name="Marcador de texto 3"/>
          <p:cNvSpPr>
            <a:spLocks noGrp="1"/>
          </p:cNvSpPr>
          <p:nvPr>
            <p:ph type="body" sz="quarter" idx="10" hasCustomPrompt="1"/>
          </p:nvPr>
        </p:nvSpPr>
        <p:spPr>
          <a:xfrm>
            <a:off x="534731" y="909438"/>
            <a:ext cx="7227614" cy="288406"/>
          </a:xfrm>
        </p:spPr>
        <p:txBody>
          <a:bodyPr/>
          <a:lstStyle/>
          <a:p>
            <a:r>
              <a:rPr dirty="0" err="1"/>
              <a:t>Millones</a:t>
            </a:r>
            <a:r>
              <a:rPr dirty="0"/>
              <a:t> de </a:t>
            </a:r>
            <a:r>
              <a:rPr dirty="0" err="1"/>
              <a:t>dólares</a:t>
            </a:r>
            <a:r>
              <a:rPr lang="es-ES" dirty="0"/>
              <a:t> </a:t>
            </a:r>
            <a:endParaRPr dirty="0"/>
          </a:p>
        </p:txBody>
      </p:sp>
      <p:sp>
        <p:nvSpPr>
          <p:cNvPr id="5" name="Marcador de fecha 6"/>
          <p:cNvSpPr>
            <a:spLocks noGrp="1"/>
          </p:cNvSpPr>
          <p:nvPr>
            <p:ph type="dt" sz="half" idx="12"/>
          </p:nvPr>
        </p:nvSpPr>
        <p:spPr>
          <a:xfrm>
            <a:off x="1024467" y="6390218"/>
            <a:ext cx="2743200" cy="365125"/>
          </a:xfrm>
        </p:spPr>
        <p:txBody>
          <a:bodyPr/>
          <a:lstStyle/>
          <a:p>
            <a:r>
              <a:t>Fuente: INEC CSS 2022</a:t>
            </a:r>
          </a:p>
        </p:txBody>
      </p:sp>
      <p:sp>
        <p:nvSpPr>
          <p:cNvPr id="6" name="Marcador de texto 5"/>
          <p:cNvSpPr>
            <a:spLocks noGrp="1"/>
          </p:cNvSpPr>
          <p:nvPr>
            <p:ph type="body" sz="quarter" idx="11" hasCustomPrompt="1"/>
          </p:nvPr>
        </p:nvSpPr>
        <p:spPr>
          <a:xfrm>
            <a:off x="11032733" y="6311529"/>
            <a:ext cx="842962" cy="534596"/>
          </a:xfrm>
        </p:spPr>
        <p:txBody>
          <a:bodyPr/>
          <a:lstStyle/>
          <a:p>
            <a:r>
              <a:t>13</a:t>
            </a:r>
          </a:p>
        </p:txBody>
      </p:sp>
      <p:sp>
        <p:nvSpPr>
          <p:cNvPr id="7" name="Marcador de texto 11"/>
          <p:cNvSpPr>
            <a:spLocks noGrp="1"/>
          </p:cNvSpPr>
          <p:nvPr>
            <p:ph type="body" sz="quarter" idx="13" hasCustomPrompt="1"/>
          </p:nvPr>
        </p:nvSpPr>
        <p:spPr>
          <a:xfrm>
            <a:off x="594359" y="5662623"/>
            <a:ext cx="10959913" cy="567267"/>
          </a:xfrm>
        </p:spPr>
        <p:txBody>
          <a:bodyPr/>
          <a:lstStyle/>
          <a:p>
            <a:pPr marL="0" marR="0" algn="l">
              <a:lnSpc>
                <a:spcPct val="100000"/>
              </a:lnSpc>
              <a:spcBef>
                <a:spcPts val="0"/>
              </a:spcBef>
              <a:spcAft>
                <a:spcPts val="0"/>
              </a:spcAft>
              <a:buNone/>
            </a:pPr>
            <a:r>
              <a:rPr sz="1150" b="1" i="0" u="none" cap="none">
                <a:solidFill>
                  <a:srgbClr val="FFFFFF">
                    <a:alpha val="100000"/>
                  </a:srgbClr>
                </a:solidFill>
                <a:latin typeface="Century Gothic"/>
                <a:cs typeface="Century Gothic"/>
                <a:sym typeface="Century Gothic"/>
              </a:rPr>
              <a:t>El VAB de la salud en actividades características, en el año 2021 creció 14.3% llegando a 2.233 millones de dólares (constantes); mientras, en el año 2022 el crecimiento alcanzó 10.6%, su participación con respecto al PIB fue de 3.5%.</a:t>
            </a:r>
          </a:p>
        </p:txBody>
      </p:sp>
      <p:grpSp>
        <p:nvGrpSpPr>
          <p:cNvPr id="8" name="Grupo 7"/>
          <p:cNvGrpSpPr/>
          <p:nvPr/>
        </p:nvGrpSpPr>
        <p:grpSpPr>
          <a:xfrm>
            <a:off x="6278880" y="1097280"/>
            <a:ext cx="5638800" cy="4389120"/>
            <a:chOff x="6278880" y="1097280"/>
            <a:chExt cx="5638800" cy="4389120"/>
          </a:xfrm>
        </p:grpSpPr>
        <p:sp>
          <p:nvSpPr>
            <p:cNvPr id="9" name="rc3"/>
            <p:cNvSpPr/>
            <p:nvPr/>
          </p:nvSpPr>
          <p:spPr>
            <a:xfrm>
              <a:off x="6278880" y="1097280"/>
              <a:ext cx="5638800" cy="438912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0" name="rc4"/>
            <p:cNvSpPr/>
            <p:nvPr/>
          </p:nvSpPr>
          <p:spPr>
            <a:xfrm>
              <a:off x="6278880" y="1097280"/>
              <a:ext cx="5638800" cy="438912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11" name="rc5"/>
            <p:cNvSpPr/>
            <p:nvPr/>
          </p:nvSpPr>
          <p:spPr>
            <a:xfrm>
              <a:off x="6723988" y="1173195"/>
              <a:ext cx="4926891" cy="3876913"/>
            </a:xfrm>
            <a:prstGeom prst="rect">
              <a:avLst/>
            </a:prstGeom>
            <a:solidFill>
              <a:srgbClr val="FFFFFF">
                <a:alpha val="100000"/>
              </a:srgbClr>
            </a:solidFill>
          </p:spPr>
          <p:txBody>
            <a:bodyPr/>
            <a:lstStyle/>
            <a:p>
              <a:endParaRPr/>
            </a:p>
          </p:txBody>
        </p:sp>
        <p:sp>
          <p:nvSpPr>
            <p:cNvPr id="12" name="rc6"/>
            <p:cNvSpPr/>
            <p:nvPr/>
          </p:nvSpPr>
          <p:spPr>
            <a:xfrm>
              <a:off x="6820593" y="2311393"/>
              <a:ext cx="386422" cy="2562492"/>
            </a:xfrm>
            <a:prstGeom prst="rect">
              <a:avLst/>
            </a:prstGeom>
            <a:solidFill>
              <a:srgbClr val="DAEEF3">
                <a:alpha val="100000"/>
              </a:srgbClr>
            </a:solidFill>
          </p:spPr>
          <p:txBody>
            <a:bodyPr/>
            <a:lstStyle/>
            <a:p>
              <a:endParaRPr/>
            </a:p>
          </p:txBody>
        </p:sp>
        <p:sp>
          <p:nvSpPr>
            <p:cNvPr id="13" name="rc7"/>
            <p:cNvSpPr/>
            <p:nvPr/>
          </p:nvSpPr>
          <p:spPr>
            <a:xfrm>
              <a:off x="7303622" y="2369659"/>
              <a:ext cx="386422" cy="2504226"/>
            </a:xfrm>
            <a:prstGeom prst="rect">
              <a:avLst/>
            </a:prstGeom>
            <a:solidFill>
              <a:srgbClr val="DAEEF3">
                <a:alpha val="100000"/>
              </a:srgbClr>
            </a:solidFill>
          </p:spPr>
          <p:txBody>
            <a:bodyPr/>
            <a:lstStyle/>
            <a:p>
              <a:endParaRPr/>
            </a:p>
          </p:txBody>
        </p:sp>
        <p:sp>
          <p:nvSpPr>
            <p:cNvPr id="14" name="rc8"/>
            <p:cNvSpPr/>
            <p:nvPr/>
          </p:nvSpPr>
          <p:spPr>
            <a:xfrm>
              <a:off x="7786651" y="2042658"/>
              <a:ext cx="386422" cy="2831226"/>
            </a:xfrm>
            <a:prstGeom prst="rect">
              <a:avLst/>
            </a:prstGeom>
            <a:solidFill>
              <a:srgbClr val="DAEEF3">
                <a:alpha val="100000"/>
              </a:srgbClr>
            </a:solidFill>
          </p:spPr>
          <p:txBody>
            <a:bodyPr/>
            <a:lstStyle/>
            <a:p>
              <a:endParaRPr/>
            </a:p>
          </p:txBody>
        </p:sp>
        <p:sp>
          <p:nvSpPr>
            <p:cNvPr id="15" name="rc9"/>
            <p:cNvSpPr/>
            <p:nvPr/>
          </p:nvSpPr>
          <p:spPr>
            <a:xfrm>
              <a:off x="8269679" y="2180593"/>
              <a:ext cx="386422" cy="2693292"/>
            </a:xfrm>
            <a:prstGeom prst="rect">
              <a:avLst/>
            </a:prstGeom>
            <a:solidFill>
              <a:srgbClr val="DAEEF3">
                <a:alpha val="100000"/>
              </a:srgbClr>
            </a:solidFill>
          </p:spPr>
          <p:txBody>
            <a:bodyPr/>
            <a:lstStyle/>
            <a:p>
              <a:endParaRPr/>
            </a:p>
          </p:txBody>
        </p:sp>
        <p:sp>
          <p:nvSpPr>
            <p:cNvPr id="16" name="rc10"/>
            <p:cNvSpPr/>
            <p:nvPr/>
          </p:nvSpPr>
          <p:spPr>
            <a:xfrm>
              <a:off x="8752708" y="2276909"/>
              <a:ext cx="386422" cy="2596975"/>
            </a:xfrm>
            <a:prstGeom prst="rect">
              <a:avLst/>
            </a:prstGeom>
            <a:solidFill>
              <a:srgbClr val="DAEEF3">
                <a:alpha val="100000"/>
              </a:srgbClr>
            </a:solidFill>
          </p:spPr>
          <p:txBody>
            <a:bodyPr/>
            <a:lstStyle/>
            <a:p>
              <a:endParaRPr/>
            </a:p>
          </p:txBody>
        </p:sp>
        <p:sp>
          <p:nvSpPr>
            <p:cNvPr id="17" name="rc11"/>
            <p:cNvSpPr/>
            <p:nvPr/>
          </p:nvSpPr>
          <p:spPr>
            <a:xfrm>
              <a:off x="9235736" y="2298313"/>
              <a:ext cx="386422" cy="2575572"/>
            </a:xfrm>
            <a:prstGeom prst="rect">
              <a:avLst/>
            </a:prstGeom>
            <a:solidFill>
              <a:srgbClr val="DAEEF3">
                <a:alpha val="100000"/>
              </a:srgbClr>
            </a:solidFill>
          </p:spPr>
          <p:txBody>
            <a:bodyPr/>
            <a:lstStyle/>
            <a:p>
              <a:endParaRPr/>
            </a:p>
          </p:txBody>
        </p:sp>
        <p:sp>
          <p:nvSpPr>
            <p:cNvPr id="18" name="rc12"/>
            <p:cNvSpPr/>
            <p:nvPr/>
          </p:nvSpPr>
          <p:spPr>
            <a:xfrm>
              <a:off x="9718765" y="2085466"/>
              <a:ext cx="386422" cy="2788419"/>
            </a:xfrm>
            <a:prstGeom prst="rect">
              <a:avLst/>
            </a:prstGeom>
            <a:solidFill>
              <a:srgbClr val="DAEEF3">
                <a:alpha val="100000"/>
              </a:srgbClr>
            </a:solidFill>
          </p:spPr>
          <p:txBody>
            <a:bodyPr/>
            <a:lstStyle/>
            <a:p>
              <a:endParaRPr/>
            </a:p>
          </p:txBody>
        </p:sp>
        <p:sp>
          <p:nvSpPr>
            <p:cNvPr id="19" name="rc13"/>
            <p:cNvSpPr/>
            <p:nvPr/>
          </p:nvSpPr>
          <p:spPr>
            <a:xfrm>
              <a:off x="10201794" y="2550400"/>
              <a:ext cx="386422" cy="2323484"/>
            </a:xfrm>
            <a:prstGeom prst="rect">
              <a:avLst/>
            </a:prstGeom>
            <a:solidFill>
              <a:srgbClr val="DAEEF3">
                <a:alpha val="100000"/>
              </a:srgbClr>
            </a:solidFill>
          </p:spPr>
          <p:txBody>
            <a:bodyPr/>
            <a:lstStyle/>
            <a:p>
              <a:endParaRPr/>
            </a:p>
          </p:txBody>
        </p:sp>
        <p:sp>
          <p:nvSpPr>
            <p:cNvPr id="20" name="rc14"/>
            <p:cNvSpPr/>
            <p:nvPr/>
          </p:nvSpPr>
          <p:spPr>
            <a:xfrm>
              <a:off x="10684822" y="2218644"/>
              <a:ext cx="386422" cy="2655241"/>
            </a:xfrm>
            <a:prstGeom prst="rect">
              <a:avLst/>
            </a:prstGeom>
            <a:solidFill>
              <a:srgbClr val="DAEEF3">
                <a:alpha val="100000"/>
              </a:srgbClr>
            </a:solidFill>
          </p:spPr>
          <p:txBody>
            <a:bodyPr/>
            <a:lstStyle/>
            <a:p>
              <a:endParaRPr/>
            </a:p>
          </p:txBody>
        </p:sp>
        <p:sp>
          <p:nvSpPr>
            <p:cNvPr id="21" name="rc15"/>
            <p:cNvSpPr/>
            <p:nvPr/>
          </p:nvSpPr>
          <p:spPr>
            <a:xfrm>
              <a:off x="11167851" y="1936829"/>
              <a:ext cx="386422" cy="2937055"/>
            </a:xfrm>
            <a:prstGeom prst="rect">
              <a:avLst/>
            </a:prstGeom>
            <a:solidFill>
              <a:srgbClr val="DAEEF3">
                <a:alpha val="100000"/>
              </a:srgbClr>
            </a:solidFill>
          </p:spPr>
          <p:txBody>
            <a:bodyPr/>
            <a:lstStyle/>
            <a:p>
              <a:endParaRPr/>
            </a:p>
          </p:txBody>
        </p:sp>
        <p:sp>
          <p:nvSpPr>
            <p:cNvPr id="22" name="tx16"/>
            <p:cNvSpPr/>
            <p:nvPr/>
          </p:nvSpPr>
          <p:spPr>
            <a:xfrm>
              <a:off x="6848604" y="2365331"/>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$2.155</a:t>
              </a:r>
            </a:p>
          </p:txBody>
        </p:sp>
        <p:sp>
          <p:nvSpPr>
            <p:cNvPr id="23" name="tx17"/>
            <p:cNvSpPr/>
            <p:nvPr/>
          </p:nvSpPr>
          <p:spPr>
            <a:xfrm>
              <a:off x="7331632" y="2423596"/>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$2.106</a:t>
              </a:r>
            </a:p>
          </p:txBody>
        </p:sp>
        <p:sp>
          <p:nvSpPr>
            <p:cNvPr id="24" name="tx18"/>
            <p:cNvSpPr/>
            <p:nvPr/>
          </p:nvSpPr>
          <p:spPr>
            <a:xfrm>
              <a:off x="7814661" y="2096596"/>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$2.381</a:t>
              </a:r>
            </a:p>
          </p:txBody>
        </p:sp>
        <p:sp>
          <p:nvSpPr>
            <p:cNvPr id="25" name="tx19"/>
            <p:cNvSpPr/>
            <p:nvPr/>
          </p:nvSpPr>
          <p:spPr>
            <a:xfrm>
              <a:off x="8297689" y="2234531"/>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$2.265</a:t>
              </a:r>
            </a:p>
          </p:txBody>
        </p:sp>
        <p:sp>
          <p:nvSpPr>
            <p:cNvPr id="26" name="tx20"/>
            <p:cNvSpPr/>
            <p:nvPr/>
          </p:nvSpPr>
          <p:spPr>
            <a:xfrm>
              <a:off x="8780718" y="2330847"/>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$2.184</a:t>
              </a:r>
            </a:p>
          </p:txBody>
        </p:sp>
        <p:sp>
          <p:nvSpPr>
            <p:cNvPr id="27" name="tx21"/>
            <p:cNvSpPr/>
            <p:nvPr/>
          </p:nvSpPr>
          <p:spPr>
            <a:xfrm>
              <a:off x="9263747" y="2352251"/>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$2.166</a:t>
              </a:r>
            </a:p>
          </p:txBody>
        </p:sp>
        <p:sp>
          <p:nvSpPr>
            <p:cNvPr id="28" name="tx22"/>
            <p:cNvSpPr/>
            <p:nvPr/>
          </p:nvSpPr>
          <p:spPr>
            <a:xfrm>
              <a:off x="9746775" y="2139404"/>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$2.345</a:t>
              </a:r>
            </a:p>
          </p:txBody>
        </p:sp>
        <p:sp>
          <p:nvSpPr>
            <p:cNvPr id="29" name="tx23"/>
            <p:cNvSpPr/>
            <p:nvPr/>
          </p:nvSpPr>
          <p:spPr>
            <a:xfrm>
              <a:off x="10229804" y="2604338"/>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$1.954</a:t>
              </a:r>
            </a:p>
          </p:txBody>
        </p:sp>
        <p:sp>
          <p:nvSpPr>
            <p:cNvPr id="30" name="tx24"/>
            <p:cNvSpPr/>
            <p:nvPr/>
          </p:nvSpPr>
          <p:spPr>
            <a:xfrm>
              <a:off x="10712832" y="2272582"/>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$2.233</a:t>
              </a:r>
            </a:p>
          </p:txBody>
        </p:sp>
        <p:sp>
          <p:nvSpPr>
            <p:cNvPr id="31" name="tx25"/>
            <p:cNvSpPr/>
            <p:nvPr/>
          </p:nvSpPr>
          <p:spPr>
            <a:xfrm>
              <a:off x="11195861" y="1990767"/>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$2.470</a:t>
              </a:r>
            </a:p>
          </p:txBody>
        </p:sp>
        <p:sp>
          <p:nvSpPr>
            <p:cNvPr id="32" name="pl26"/>
            <p:cNvSpPr/>
            <p:nvPr/>
          </p:nvSpPr>
          <p:spPr>
            <a:xfrm>
              <a:off x="7013805" y="1572967"/>
              <a:ext cx="4347257" cy="494662"/>
            </a:xfrm>
            <a:custGeom>
              <a:avLst/>
              <a:gdLst/>
              <a:ahLst/>
              <a:cxnLst/>
              <a:rect l="0" t="0" r="0" b="0"/>
              <a:pathLst>
                <a:path w="4347257" h="494662">
                  <a:moveTo>
                    <a:pt x="0" y="266356"/>
                  </a:moveTo>
                  <a:lnTo>
                    <a:pt x="483028" y="447098"/>
                  </a:lnTo>
                  <a:lnTo>
                    <a:pt x="966057" y="76101"/>
                  </a:lnTo>
                  <a:lnTo>
                    <a:pt x="1449085" y="190254"/>
                  </a:lnTo>
                  <a:lnTo>
                    <a:pt x="1932114" y="370996"/>
                  </a:lnTo>
                  <a:lnTo>
                    <a:pt x="2415143" y="437585"/>
                  </a:lnTo>
                  <a:lnTo>
                    <a:pt x="2898171" y="199767"/>
                  </a:lnTo>
                  <a:lnTo>
                    <a:pt x="3381200" y="494662"/>
                  </a:lnTo>
                  <a:lnTo>
                    <a:pt x="3864228" y="228305"/>
                  </a:lnTo>
                  <a:lnTo>
                    <a:pt x="4347257" y="0"/>
                  </a:lnTo>
                </a:path>
              </a:pathLst>
            </a:custGeom>
            <a:ln w="24391" cap="flat">
              <a:solidFill>
                <a:srgbClr val="CD6155">
                  <a:alpha val="80000"/>
                </a:srgbClr>
              </a:solidFill>
              <a:prstDash val="solid"/>
              <a:round/>
            </a:ln>
          </p:spPr>
          <p:txBody>
            <a:bodyPr/>
            <a:lstStyle/>
            <a:p>
              <a:endParaRPr/>
            </a:p>
          </p:txBody>
        </p:sp>
        <p:sp>
          <p:nvSpPr>
            <p:cNvPr id="33" name="pt27"/>
            <p:cNvSpPr/>
            <p:nvPr/>
          </p:nvSpPr>
          <p:spPr>
            <a:xfrm>
              <a:off x="6979493" y="1805012"/>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34" name="pt28"/>
            <p:cNvSpPr/>
            <p:nvPr/>
          </p:nvSpPr>
          <p:spPr>
            <a:xfrm>
              <a:off x="7462522" y="1985754"/>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35" name="pt29"/>
            <p:cNvSpPr/>
            <p:nvPr/>
          </p:nvSpPr>
          <p:spPr>
            <a:xfrm>
              <a:off x="7945551" y="1614758"/>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36" name="pt30"/>
            <p:cNvSpPr/>
            <p:nvPr/>
          </p:nvSpPr>
          <p:spPr>
            <a:xfrm>
              <a:off x="8428579" y="1728911"/>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37" name="pt31"/>
            <p:cNvSpPr/>
            <p:nvPr/>
          </p:nvSpPr>
          <p:spPr>
            <a:xfrm>
              <a:off x="8911608" y="1909653"/>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38" name="pt32"/>
            <p:cNvSpPr/>
            <p:nvPr/>
          </p:nvSpPr>
          <p:spPr>
            <a:xfrm>
              <a:off x="9394636" y="1976242"/>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39" name="pt33"/>
            <p:cNvSpPr/>
            <p:nvPr/>
          </p:nvSpPr>
          <p:spPr>
            <a:xfrm>
              <a:off x="9877665" y="1738423"/>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40" name="pt34"/>
            <p:cNvSpPr/>
            <p:nvPr/>
          </p:nvSpPr>
          <p:spPr>
            <a:xfrm>
              <a:off x="10360694" y="2033318"/>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41" name="pt35"/>
            <p:cNvSpPr/>
            <p:nvPr/>
          </p:nvSpPr>
          <p:spPr>
            <a:xfrm>
              <a:off x="10843722" y="1766962"/>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42" name="pt36"/>
            <p:cNvSpPr/>
            <p:nvPr/>
          </p:nvSpPr>
          <p:spPr>
            <a:xfrm>
              <a:off x="11326751" y="1538656"/>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43" name="tx37"/>
            <p:cNvSpPr/>
            <p:nvPr/>
          </p:nvSpPr>
          <p:spPr>
            <a:xfrm>
              <a:off x="6866680" y="1635826"/>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3.2%</a:t>
              </a:r>
            </a:p>
          </p:txBody>
        </p:sp>
        <p:sp>
          <p:nvSpPr>
            <p:cNvPr id="44" name="tx38"/>
            <p:cNvSpPr/>
            <p:nvPr/>
          </p:nvSpPr>
          <p:spPr>
            <a:xfrm>
              <a:off x="7349709" y="1816568"/>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3.0%</a:t>
              </a:r>
            </a:p>
          </p:txBody>
        </p:sp>
        <p:sp>
          <p:nvSpPr>
            <p:cNvPr id="45" name="tx39"/>
            <p:cNvSpPr/>
            <p:nvPr/>
          </p:nvSpPr>
          <p:spPr>
            <a:xfrm>
              <a:off x="7832737" y="1445572"/>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3.4%</a:t>
              </a:r>
            </a:p>
          </p:txBody>
        </p:sp>
        <p:sp>
          <p:nvSpPr>
            <p:cNvPr id="46" name="tx40"/>
            <p:cNvSpPr/>
            <p:nvPr/>
          </p:nvSpPr>
          <p:spPr>
            <a:xfrm>
              <a:off x="8315766" y="1559724"/>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3.3%</a:t>
              </a:r>
            </a:p>
          </p:txBody>
        </p:sp>
        <p:sp>
          <p:nvSpPr>
            <p:cNvPr id="47" name="tx41"/>
            <p:cNvSpPr/>
            <p:nvPr/>
          </p:nvSpPr>
          <p:spPr>
            <a:xfrm>
              <a:off x="8798794" y="1740466"/>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3.1%</a:t>
              </a:r>
            </a:p>
          </p:txBody>
        </p:sp>
        <p:sp>
          <p:nvSpPr>
            <p:cNvPr id="48" name="tx42"/>
            <p:cNvSpPr/>
            <p:nvPr/>
          </p:nvSpPr>
          <p:spPr>
            <a:xfrm>
              <a:off x="9281823" y="1807055"/>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3.0%</a:t>
              </a:r>
            </a:p>
          </p:txBody>
        </p:sp>
        <p:sp>
          <p:nvSpPr>
            <p:cNvPr id="49" name="tx43"/>
            <p:cNvSpPr/>
            <p:nvPr/>
          </p:nvSpPr>
          <p:spPr>
            <a:xfrm>
              <a:off x="9764852" y="1569237"/>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3.3%</a:t>
              </a:r>
            </a:p>
          </p:txBody>
        </p:sp>
        <p:sp>
          <p:nvSpPr>
            <p:cNvPr id="50" name="tx44"/>
            <p:cNvSpPr/>
            <p:nvPr/>
          </p:nvSpPr>
          <p:spPr>
            <a:xfrm>
              <a:off x="10247880" y="1864132"/>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2.9%</a:t>
              </a:r>
            </a:p>
          </p:txBody>
        </p:sp>
        <p:sp>
          <p:nvSpPr>
            <p:cNvPr id="51" name="tx45"/>
            <p:cNvSpPr/>
            <p:nvPr/>
          </p:nvSpPr>
          <p:spPr>
            <a:xfrm>
              <a:off x="10730909" y="1597775"/>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3.2%</a:t>
              </a:r>
            </a:p>
          </p:txBody>
        </p:sp>
        <p:sp>
          <p:nvSpPr>
            <p:cNvPr id="52" name="tx46"/>
            <p:cNvSpPr/>
            <p:nvPr/>
          </p:nvSpPr>
          <p:spPr>
            <a:xfrm>
              <a:off x="11213937" y="1369470"/>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3.5%</a:t>
              </a:r>
            </a:p>
          </p:txBody>
        </p:sp>
        <p:sp>
          <p:nvSpPr>
            <p:cNvPr id="53" name="rc47"/>
            <p:cNvSpPr/>
            <p:nvPr/>
          </p:nvSpPr>
          <p:spPr>
            <a:xfrm>
              <a:off x="6723988" y="1173195"/>
              <a:ext cx="4926891" cy="3876913"/>
            </a:xfrm>
            <a:prstGeom prst="rect">
              <a:avLst/>
            </a:prstGeom>
            <a:ln w="14782" cap="rnd">
              <a:solidFill>
                <a:srgbClr val="FFFFFF">
                  <a:alpha val="100000"/>
                </a:srgbClr>
              </a:solidFill>
              <a:prstDash val="solid"/>
              <a:round/>
            </a:ln>
          </p:spPr>
          <p:txBody>
            <a:bodyPr/>
            <a:lstStyle/>
            <a:p>
              <a:endParaRPr/>
            </a:p>
          </p:txBody>
        </p:sp>
        <p:sp>
          <p:nvSpPr>
            <p:cNvPr id="54" name="pl48"/>
            <p:cNvSpPr/>
            <p:nvPr/>
          </p:nvSpPr>
          <p:spPr>
            <a:xfrm>
              <a:off x="7013805" y="505010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5" name="pl49"/>
            <p:cNvSpPr/>
            <p:nvPr/>
          </p:nvSpPr>
          <p:spPr>
            <a:xfrm>
              <a:off x="7496833" y="505010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6" name="pl50"/>
            <p:cNvSpPr/>
            <p:nvPr/>
          </p:nvSpPr>
          <p:spPr>
            <a:xfrm>
              <a:off x="7979862" y="505010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7" name="pl51"/>
            <p:cNvSpPr/>
            <p:nvPr/>
          </p:nvSpPr>
          <p:spPr>
            <a:xfrm>
              <a:off x="8462891" y="505010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8" name="pl52"/>
            <p:cNvSpPr/>
            <p:nvPr/>
          </p:nvSpPr>
          <p:spPr>
            <a:xfrm>
              <a:off x="8945919" y="505010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9" name="pl53"/>
            <p:cNvSpPr/>
            <p:nvPr/>
          </p:nvSpPr>
          <p:spPr>
            <a:xfrm>
              <a:off x="9428948" y="505010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60" name="pl54"/>
            <p:cNvSpPr/>
            <p:nvPr/>
          </p:nvSpPr>
          <p:spPr>
            <a:xfrm>
              <a:off x="9911976" y="505010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61" name="pl55"/>
            <p:cNvSpPr/>
            <p:nvPr/>
          </p:nvSpPr>
          <p:spPr>
            <a:xfrm>
              <a:off x="10395005" y="505010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62" name="pl56"/>
            <p:cNvSpPr/>
            <p:nvPr/>
          </p:nvSpPr>
          <p:spPr>
            <a:xfrm>
              <a:off x="10878034" y="505010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63" name="pl57"/>
            <p:cNvSpPr/>
            <p:nvPr/>
          </p:nvSpPr>
          <p:spPr>
            <a:xfrm>
              <a:off x="11361062" y="505010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64" name="tx58"/>
            <p:cNvSpPr/>
            <p:nvPr/>
          </p:nvSpPr>
          <p:spPr>
            <a:xfrm>
              <a:off x="6878669" y="511402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2013</a:t>
              </a:r>
            </a:p>
          </p:txBody>
        </p:sp>
        <p:sp>
          <p:nvSpPr>
            <p:cNvPr id="65" name="tx59"/>
            <p:cNvSpPr/>
            <p:nvPr/>
          </p:nvSpPr>
          <p:spPr>
            <a:xfrm>
              <a:off x="7361697" y="511402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2014</a:t>
              </a:r>
            </a:p>
          </p:txBody>
        </p:sp>
        <p:sp>
          <p:nvSpPr>
            <p:cNvPr id="66" name="tx60"/>
            <p:cNvSpPr/>
            <p:nvPr/>
          </p:nvSpPr>
          <p:spPr>
            <a:xfrm>
              <a:off x="7844726" y="511402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2015</a:t>
              </a:r>
            </a:p>
          </p:txBody>
        </p:sp>
        <p:sp>
          <p:nvSpPr>
            <p:cNvPr id="67" name="tx61"/>
            <p:cNvSpPr/>
            <p:nvPr/>
          </p:nvSpPr>
          <p:spPr>
            <a:xfrm>
              <a:off x="8327755" y="511402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2016</a:t>
              </a:r>
            </a:p>
          </p:txBody>
        </p:sp>
        <p:sp>
          <p:nvSpPr>
            <p:cNvPr id="68" name="tx62"/>
            <p:cNvSpPr/>
            <p:nvPr/>
          </p:nvSpPr>
          <p:spPr>
            <a:xfrm>
              <a:off x="8810783" y="511402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2017</a:t>
              </a:r>
            </a:p>
          </p:txBody>
        </p:sp>
        <p:sp>
          <p:nvSpPr>
            <p:cNvPr id="69" name="tx63"/>
            <p:cNvSpPr/>
            <p:nvPr/>
          </p:nvSpPr>
          <p:spPr>
            <a:xfrm>
              <a:off x="9293812" y="511402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2018</a:t>
              </a:r>
            </a:p>
          </p:txBody>
        </p:sp>
        <p:sp>
          <p:nvSpPr>
            <p:cNvPr id="70" name="tx64"/>
            <p:cNvSpPr/>
            <p:nvPr/>
          </p:nvSpPr>
          <p:spPr>
            <a:xfrm>
              <a:off x="9776840" y="511402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2019</a:t>
              </a:r>
            </a:p>
          </p:txBody>
        </p:sp>
        <p:sp>
          <p:nvSpPr>
            <p:cNvPr id="71" name="tx65"/>
            <p:cNvSpPr/>
            <p:nvPr/>
          </p:nvSpPr>
          <p:spPr>
            <a:xfrm>
              <a:off x="10259869" y="511402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2020</a:t>
              </a:r>
            </a:p>
          </p:txBody>
        </p:sp>
        <p:sp>
          <p:nvSpPr>
            <p:cNvPr id="72" name="tx66"/>
            <p:cNvSpPr/>
            <p:nvPr/>
          </p:nvSpPr>
          <p:spPr>
            <a:xfrm>
              <a:off x="10742898" y="511402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2021</a:t>
              </a:r>
            </a:p>
          </p:txBody>
        </p:sp>
        <p:sp>
          <p:nvSpPr>
            <p:cNvPr id="73" name="tx67"/>
            <p:cNvSpPr/>
            <p:nvPr/>
          </p:nvSpPr>
          <p:spPr>
            <a:xfrm>
              <a:off x="11225926" y="511402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2022</a:t>
              </a:r>
            </a:p>
          </p:txBody>
        </p:sp>
        <p:sp>
          <p:nvSpPr>
            <p:cNvPr id="74" name="tx68"/>
            <p:cNvSpPr/>
            <p:nvPr/>
          </p:nvSpPr>
          <p:spPr>
            <a:xfrm>
              <a:off x="9034699" y="5263740"/>
              <a:ext cx="305469" cy="115044"/>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646482">
                      <a:alpha val="100000"/>
                    </a:srgbClr>
                  </a:solidFill>
                  <a:latin typeface="Century Gothic"/>
                  <a:cs typeface="Century Gothic"/>
                </a:rPr>
                <a:t>Año</a:t>
              </a:r>
            </a:p>
          </p:txBody>
        </p:sp>
        <p:sp>
          <p:nvSpPr>
            <p:cNvPr id="75" name="tx69"/>
            <p:cNvSpPr/>
            <p:nvPr/>
          </p:nvSpPr>
          <p:spPr>
            <a:xfrm rot="-5400000">
              <a:off x="5758806" y="3049739"/>
              <a:ext cx="1305321" cy="12382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31859C">
                      <a:alpha val="100000"/>
                    </a:srgbClr>
                  </a:solidFill>
                  <a:latin typeface="Century Gothic"/>
                  <a:cs typeface="Century Gothic"/>
                </a:rPr>
                <a:t>VAB de la salud </a:t>
              </a:r>
            </a:p>
          </p:txBody>
        </p:sp>
        <p:sp>
          <p:nvSpPr>
            <p:cNvPr id="76" name="tx70"/>
            <p:cNvSpPr/>
            <p:nvPr/>
          </p:nvSpPr>
          <p:spPr>
            <a:xfrm rot="-5400000">
              <a:off x="5607801" y="3048248"/>
              <a:ext cx="1960965" cy="126807"/>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31859C">
                      <a:alpha val="100000"/>
                    </a:srgbClr>
                  </a:solidFill>
                  <a:latin typeface="Century Gothic"/>
                  <a:cs typeface="Century Gothic"/>
                </a:rPr>
                <a:t> millones USD constantes</a:t>
              </a:r>
            </a:p>
          </p:txBody>
        </p:sp>
        <p:sp>
          <p:nvSpPr>
            <p:cNvPr id="77" name="tx71"/>
            <p:cNvSpPr/>
            <p:nvPr/>
          </p:nvSpPr>
          <p:spPr>
            <a:xfrm rot="5400000">
              <a:off x="11308857" y="3041678"/>
              <a:ext cx="899907" cy="139948"/>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CD6155">
                      <a:alpha val="100000"/>
                    </a:srgbClr>
                  </a:solidFill>
                  <a:latin typeface="Century Gothic"/>
                  <a:cs typeface="Century Gothic"/>
                </a:rPr>
                <a:t>% VAB / PIB</a:t>
              </a:r>
            </a:p>
          </p:txBody>
        </p:sp>
      </p:grpSp>
      <p:sp>
        <p:nvSpPr>
          <p:cNvPr id="78" name="CuadroTexto 6"/>
          <p:cNvSpPr txBox="1"/>
          <p:nvPr/>
        </p:nvSpPr>
        <p:spPr>
          <a:xfrm>
            <a:off x="594360" y="5229371"/>
            <a:ext cx="4984247" cy="369332"/>
          </a:xfrm>
          <a:prstGeom prst="rect">
            <a:avLst/>
          </a:prstGeom>
          <a:noFill/>
          <a:ln w="12700">
            <a:solidFill>
              <a:srgbClr val="FF7878"/>
            </a:solidFill>
            <a:prstDash val="dash"/>
          </a:ln>
        </p:spPr>
        <p:txBody>
          <a:bodyPr wrap="square" rtlCol="0">
            <a:spAutoFit/>
          </a:bodyPr>
          <a:lstStyle/>
          <a:p>
            <a:pPr algn="just"/>
            <a:r>
              <a:rPr lang="es-ES" sz="900" b="1" dirty="0">
                <a:solidFill>
                  <a:srgbClr val="6E6E7C"/>
                </a:solidFill>
              </a:rPr>
              <a:t>Nota: * </a:t>
            </a:r>
            <a:r>
              <a:rPr lang="es-ES" sz="900" dirty="0">
                <a:solidFill>
                  <a:srgbClr val="6E6E7C"/>
                </a:solidFill>
              </a:rPr>
              <a:t>El VAB es una medida de la riqueza generada en el proceso de producción del servicio de salud.</a:t>
            </a:r>
            <a:endParaRPr lang="es-EC" sz="900" dirty="0"/>
          </a:p>
        </p:txBody>
      </p:sp>
    </p:spTree>
    <p:extLst>
      <p:ext uri="{BB962C8B-B14F-4D97-AF65-F5344CB8AC3E}">
        <p14:creationId xmlns:p14="http://schemas.microsoft.com/office/powerpoint/2010/main" val="16965090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953207044"/>
              </p:ext>
            </p:extLst>
          </p:nvPr>
        </p:nvGraphicFramePr>
        <p:xfrm>
          <a:off x="594360" y="1188720"/>
          <a:ext cx="5349240" cy="3937000"/>
        </p:xfrm>
        <a:graphic>
          <a:graphicData uri="http://schemas.openxmlformats.org/drawingml/2006/table">
            <a:tbl>
              <a:tblPr/>
              <a:tblGrid>
                <a:gridCol w="3977640">
                  <a:extLst>
                    <a:ext uri="{9D8B030D-6E8A-4147-A177-3AD203B41FA5}">
                      <a16:colId xmlns="" xmlns:a16="http://schemas.microsoft.com/office/drawing/2014/main" val="20000"/>
                    </a:ext>
                  </a:extLst>
                </a:gridCol>
                <a:gridCol w="685800">
                  <a:extLst>
                    <a:ext uri="{9D8B030D-6E8A-4147-A177-3AD203B41FA5}">
                      <a16:colId xmlns="" xmlns:a16="http://schemas.microsoft.com/office/drawing/2014/main" val="20001"/>
                    </a:ext>
                  </a:extLst>
                </a:gridCol>
                <a:gridCol w="685800">
                  <a:extLst>
                    <a:ext uri="{9D8B030D-6E8A-4147-A177-3AD203B41FA5}">
                      <a16:colId xmlns="" xmlns:a16="http://schemas.microsoft.com/office/drawing/2014/main" val="20002"/>
                    </a:ext>
                  </a:extLst>
                </a:gridCol>
              </a:tblGrid>
              <a:tr h="228600">
                <a:tc>
                  <a:txBody>
                    <a:bodyPr/>
                    <a:lstStyle/>
                    <a:p>
                      <a:pPr marL="63500" marR="63500" algn="l">
                        <a:lnSpc>
                          <a:spcPct val="100000"/>
                        </a:lnSpc>
                        <a:spcBef>
                          <a:spcPts val="500"/>
                        </a:spcBef>
                        <a:spcAft>
                          <a:spcPts val="500"/>
                        </a:spcAft>
                        <a:buNone/>
                      </a:pPr>
                      <a:r>
                        <a:rPr sz="1000" b="1" i="0" u="none" cap="none" dirty="0" err="1">
                          <a:solidFill>
                            <a:srgbClr val="646482">
                              <a:alpha val="100000"/>
                            </a:srgbClr>
                          </a:solidFill>
                          <a:latin typeface="Century Gothic"/>
                          <a:cs typeface="Arial"/>
                          <a:sym typeface="Arial"/>
                        </a:rPr>
                        <a:t>Industria</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 2021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 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 xmlns:a16="http://schemas.microsoft.com/office/drawing/2014/main" val="10000"/>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Actividades de hospitales públicos (MSP)</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17,5</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18,8</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 xmlns:a16="http://schemas.microsoft.com/office/drawing/2014/main" val="10001"/>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Actividades de hospitales privados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16,1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17,5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2"/>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Actividades de hospitales públicos (IESS)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15,2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14,4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3"/>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Actividades de centros ambulatorios del sector privado</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15,0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16,0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4"/>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Actividades de centros ambulatorios del sector público (MSP)</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12,6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14,2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5"/>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Otras actividades relacionadas con la salud humana privados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6,7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6,8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6"/>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Programas de vacunación COVID-19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0,8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7"/>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Actividades de centros ambulatorios del sector público (IESS)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8"/>
                  </a:ext>
                </a:extLst>
              </a:tr>
              <a:tr h="228600">
                <a:tc>
                  <a:txBody>
                    <a:bodyPr/>
                    <a:lstStyle/>
                    <a:p>
                      <a:pPr marL="63500" marR="63500" algn="l">
                        <a:lnSpc>
                          <a:spcPct val="100000"/>
                        </a:lnSpc>
                        <a:spcBef>
                          <a:spcPts val="500"/>
                        </a:spcBef>
                        <a:spcAft>
                          <a:spcPts val="500"/>
                        </a:spcAft>
                        <a:buNone/>
                      </a:pPr>
                      <a:r>
                        <a:rPr sz="1000" b="0" i="0" u="none" cap="none" dirty="0" err="1">
                          <a:solidFill>
                            <a:srgbClr val="646482">
                              <a:alpha val="100000"/>
                            </a:srgbClr>
                          </a:solidFill>
                          <a:latin typeface="Century Gothic"/>
                          <a:cs typeface="Arial"/>
                          <a:sym typeface="Arial"/>
                        </a:rPr>
                        <a:t>Regulación</a:t>
                      </a:r>
                      <a:r>
                        <a:rPr sz="1000" b="0" i="0" u="none" cap="none" dirty="0">
                          <a:solidFill>
                            <a:srgbClr val="646482">
                              <a:alpha val="100000"/>
                            </a:srgbClr>
                          </a:solidFill>
                          <a:latin typeface="Century Gothic"/>
                          <a:cs typeface="Arial"/>
                          <a:sym typeface="Arial"/>
                        </a:rPr>
                        <a:t> de las </a:t>
                      </a:r>
                      <a:r>
                        <a:rPr sz="1000" b="0" i="0" u="none" cap="none" dirty="0" err="1">
                          <a:solidFill>
                            <a:srgbClr val="646482">
                              <a:alpha val="100000"/>
                            </a:srgbClr>
                          </a:solidFill>
                          <a:latin typeface="Century Gothic"/>
                          <a:cs typeface="Arial"/>
                          <a:sym typeface="Arial"/>
                        </a:rPr>
                        <a:t>actividades</a:t>
                      </a:r>
                      <a:r>
                        <a:rPr sz="1000" b="0" i="0" u="none" cap="none" dirty="0">
                          <a:solidFill>
                            <a:srgbClr val="646482">
                              <a:alpha val="100000"/>
                            </a:srgbClr>
                          </a:solidFill>
                          <a:latin typeface="Century Gothic"/>
                          <a:cs typeface="Arial"/>
                          <a:sym typeface="Arial"/>
                        </a:rPr>
                        <a:t> de </a:t>
                      </a:r>
                      <a:r>
                        <a:rPr sz="1000" b="0" i="0" u="none" cap="none" dirty="0" err="1">
                          <a:solidFill>
                            <a:srgbClr val="646482">
                              <a:alpha val="100000"/>
                            </a:srgbClr>
                          </a:solidFill>
                          <a:latin typeface="Century Gothic"/>
                          <a:cs typeface="Arial"/>
                          <a:sym typeface="Arial"/>
                        </a:rPr>
                        <a:t>organismos</a:t>
                      </a:r>
                      <a:r>
                        <a:rPr sz="1000" b="0" i="0" u="none" cap="none" dirty="0">
                          <a:solidFill>
                            <a:srgbClr val="646482">
                              <a:alpha val="100000"/>
                            </a:srgbClr>
                          </a:solidFill>
                          <a:latin typeface="Century Gothic"/>
                          <a:cs typeface="Arial"/>
                          <a:sym typeface="Arial"/>
                        </a:rPr>
                        <a:t> que </a:t>
                      </a:r>
                      <a:r>
                        <a:rPr sz="1000" b="0" i="0" u="none" cap="none" dirty="0" err="1">
                          <a:solidFill>
                            <a:srgbClr val="646482">
                              <a:alpha val="100000"/>
                            </a:srgbClr>
                          </a:solidFill>
                          <a:latin typeface="Century Gothic"/>
                          <a:cs typeface="Arial"/>
                          <a:sym typeface="Arial"/>
                        </a:rPr>
                        <a:t>prestan</a:t>
                      </a:r>
                      <a:r>
                        <a:rPr sz="1000" b="0" i="0" u="none" cap="none" dirty="0">
                          <a:solidFill>
                            <a:srgbClr val="646482">
                              <a:alpha val="100000"/>
                            </a:srgbClr>
                          </a:solidFill>
                          <a:latin typeface="Century Gothic"/>
                          <a:cs typeface="Arial"/>
                          <a:sym typeface="Arial"/>
                        </a:rPr>
                        <a:t> </a:t>
                      </a:r>
                      <a:r>
                        <a:rPr sz="1000" b="0" i="0" u="none" cap="none" dirty="0" err="1">
                          <a:solidFill>
                            <a:srgbClr val="646482">
                              <a:alpha val="100000"/>
                            </a:srgbClr>
                          </a:solidFill>
                          <a:latin typeface="Century Gothic"/>
                          <a:cs typeface="Arial"/>
                          <a:sym typeface="Arial"/>
                        </a:rPr>
                        <a:t>servicios</a:t>
                      </a:r>
                      <a:r>
                        <a:rPr sz="1000" b="0" i="0" u="none" cap="none" dirty="0">
                          <a:solidFill>
                            <a:srgbClr val="646482">
                              <a:alpha val="100000"/>
                            </a:srgbClr>
                          </a:solidFill>
                          <a:latin typeface="Century Gothic"/>
                          <a:cs typeface="Arial"/>
                          <a:sym typeface="Arial"/>
                        </a:rPr>
                        <a:t> de </a:t>
                      </a:r>
                      <a:r>
                        <a:rPr sz="1000" b="0" i="0" u="none" cap="none">
                          <a:solidFill>
                            <a:srgbClr val="646482">
                              <a:alpha val="100000"/>
                            </a:srgbClr>
                          </a:solidFill>
                          <a:latin typeface="Century Gothic"/>
                          <a:cs typeface="Arial"/>
                          <a:sym typeface="Arial"/>
                        </a:rPr>
                        <a:t>salud</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9"/>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Otras industrias de la salud*</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10"/>
                  </a:ext>
                </a:extLst>
              </a:tr>
              <a:tr h="228600">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Actividades de centros ambulatorios del sector público (otros sector público)</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11"/>
                  </a:ext>
                </a:extLst>
              </a:tr>
              <a:tr h="228600">
                <a:tc>
                  <a:txBody>
                    <a:bodyPr/>
                    <a:lstStyle/>
                    <a:p>
                      <a:pPr marL="63500" marR="63500" algn="l">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Total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lang="es-MX" sz="1000" b="1" i="0" u="none" cap="none" dirty="0">
                          <a:solidFill>
                            <a:srgbClr val="646482">
                              <a:alpha val="100000"/>
                            </a:srgbClr>
                          </a:solidFill>
                          <a:latin typeface="Century Gothic"/>
                          <a:cs typeface="Arial"/>
                          <a:sym typeface="Arial"/>
                        </a:rPr>
                        <a:t>100%</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lang="es-MX" sz="1000" b="1" i="0" u="none" cap="none" dirty="0">
                          <a:solidFill>
                            <a:srgbClr val="646482">
                              <a:alpha val="100000"/>
                            </a:srgbClr>
                          </a:solidFill>
                          <a:latin typeface="Century Gothic"/>
                          <a:cs typeface="Arial"/>
                          <a:sym typeface="Arial"/>
                        </a:rPr>
                        <a:t>100%</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 xmlns:a16="http://schemas.microsoft.com/office/drawing/2014/main" val="10012"/>
                  </a:ext>
                </a:extLst>
              </a:tr>
            </a:tbl>
          </a:graphicData>
        </a:graphic>
      </p:graphicFrame>
      <p:sp>
        <p:nvSpPr>
          <p:cNvPr id="3" name="Título 1"/>
          <p:cNvSpPr>
            <a:spLocks noGrp="1"/>
          </p:cNvSpPr>
          <p:nvPr>
            <p:ph type="title"/>
          </p:nvPr>
        </p:nvSpPr>
        <p:spPr>
          <a:xfrm>
            <a:off x="1117675" y="372198"/>
            <a:ext cx="7227771" cy="530024"/>
          </a:xfrm>
        </p:spPr>
        <p:txBody>
          <a:bodyPr>
            <a:normAutofit fontScale="90000"/>
          </a:bodyPr>
          <a:lstStyle/>
          <a:p>
            <a:r>
              <a:t>Producción de la actividades características según industrias</a:t>
            </a:r>
          </a:p>
        </p:txBody>
      </p:sp>
      <p:sp>
        <p:nvSpPr>
          <p:cNvPr id="4" name="Marcador de texto 3"/>
          <p:cNvSpPr>
            <a:spLocks noGrp="1"/>
          </p:cNvSpPr>
          <p:nvPr>
            <p:ph type="body" sz="quarter" idx="10" hasCustomPrompt="1"/>
          </p:nvPr>
        </p:nvSpPr>
        <p:spPr>
          <a:xfrm>
            <a:off x="1117832" y="919832"/>
            <a:ext cx="7227614" cy="288406"/>
          </a:xfrm>
        </p:spPr>
        <p:txBody>
          <a:bodyPr/>
          <a:lstStyle/>
          <a:p>
            <a:r>
              <a:t>Participación</a:t>
            </a:r>
          </a:p>
        </p:txBody>
      </p:sp>
      <p:sp>
        <p:nvSpPr>
          <p:cNvPr id="5" name="Marcador de fecha 6"/>
          <p:cNvSpPr>
            <a:spLocks noGrp="1"/>
          </p:cNvSpPr>
          <p:nvPr>
            <p:ph type="dt" sz="half" idx="12"/>
          </p:nvPr>
        </p:nvSpPr>
        <p:spPr>
          <a:xfrm>
            <a:off x="1024467" y="6390218"/>
            <a:ext cx="2743200" cy="365125"/>
          </a:xfrm>
        </p:spPr>
        <p:txBody>
          <a:bodyPr/>
          <a:lstStyle/>
          <a:p>
            <a:r>
              <a:t>Fuente: INEC CSS 2022</a:t>
            </a:r>
          </a:p>
        </p:txBody>
      </p:sp>
      <p:sp>
        <p:nvSpPr>
          <p:cNvPr id="6" name="Marcador de texto 5"/>
          <p:cNvSpPr>
            <a:spLocks noGrp="1"/>
          </p:cNvSpPr>
          <p:nvPr>
            <p:ph type="body" sz="quarter" idx="11" hasCustomPrompt="1"/>
          </p:nvPr>
        </p:nvSpPr>
        <p:spPr>
          <a:xfrm>
            <a:off x="11032733" y="6311529"/>
            <a:ext cx="842962" cy="534596"/>
          </a:xfrm>
        </p:spPr>
        <p:txBody>
          <a:bodyPr/>
          <a:lstStyle/>
          <a:p>
            <a:r>
              <a:t>14</a:t>
            </a:r>
          </a:p>
        </p:txBody>
      </p:sp>
      <p:sp>
        <p:nvSpPr>
          <p:cNvPr id="7" name="Marcador de texto 11"/>
          <p:cNvSpPr>
            <a:spLocks noGrp="1"/>
          </p:cNvSpPr>
          <p:nvPr>
            <p:ph type="body" sz="quarter" idx="13" hasCustomPrompt="1"/>
          </p:nvPr>
        </p:nvSpPr>
        <p:spPr>
          <a:xfrm>
            <a:off x="6090767" y="5482092"/>
            <a:ext cx="5353350" cy="567267"/>
          </a:xfrm>
        </p:spPr>
        <p:txBody>
          <a:bodyPr>
            <a:normAutofit fontScale="92500" lnSpcReduction="20000"/>
          </a:bodyPr>
          <a:lstStyle/>
          <a:p>
            <a:pPr marL="0" marR="0" algn="l">
              <a:lnSpc>
                <a:spcPct val="100000"/>
              </a:lnSpc>
              <a:spcBef>
                <a:spcPts val="0"/>
              </a:spcBef>
              <a:spcAft>
                <a:spcPts val="0"/>
              </a:spcAft>
              <a:buNone/>
            </a:pPr>
            <a:r>
              <a:rPr sz="1150" b="1" i="0" u="none" cap="none">
                <a:solidFill>
                  <a:srgbClr val="FFFFFF">
                    <a:alpha val="100000"/>
                  </a:srgbClr>
                </a:solidFill>
                <a:latin typeface="Century Gothic"/>
                <a:cs typeface="Century Gothic"/>
                <a:sym typeface="Century Gothic"/>
              </a:rPr>
              <a:t>Las actividades de hospitales públicos del MSP es la industria de mayor participación en la producción de actividades características, con una participación del 18.8% en el año 2022.</a:t>
            </a:r>
          </a:p>
        </p:txBody>
      </p:sp>
      <p:grpSp>
        <p:nvGrpSpPr>
          <p:cNvPr id="8" name="Grupo 7"/>
          <p:cNvGrpSpPr/>
          <p:nvPr/>
        </p:nvGrpSpPr>
        <p:grpSpPr>
          <a:xfrm>
            <a:off x="6278880" y="1097280"/>
            <a:ext cx="5638800" cy="4389120"/>
            <a:chOff x="6278880" y="1097280"/>
            <a:chExt cx="5638800" cy="4389120"/>
          </a:xfrm>
        </p:grpSpPr>
        <p:sp>
          <p:nvSpPr>
            <p:cNvPr id="9" name="rc3"/>
            <p:cNvSpPr/>
            <p:nvPr/>
          </p:nvSpPr>
          <p:spPr>
            <a:xfrm>
              <a:off x="6278880" y="1097280"/>
              <a:ext cx="5638800" cy="438912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0" name="rc4"/>
            <p:cNvSpPr/>
            <p:nvPr/>
          </p:nvSpPr>
          <p:spPr>
            <a:xfrm>
              <a:off x="6278880" y="1097280"/>
              <a:ext cx="5638800" cy="438912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11" name="rc5"/>
            <p:cNvSpPr/>
            <p:nvPr/>
          </p:nvSpPr>
          <p:spPr>
            <a:xfrm>
              <a:off x="9124151" y="1390274"/>
              <a:ext cx="2717613" cy="3841089"/>
            </a:xfrm>
            <a:prstGeom prst="rect">
              <a:avLst/>
            </a:prstGeom>
            <a:solidFill>
              <a:srgbClr val="FFFFFF">
                <a:alpha val="100000"/>
              </a:srgbClr>
            </a:solidFill>
          </p:spPr>
          <p:txBody>
            <a:bodyPr/>
            <a:lstStyle/>
            <a:p>
              <a:endParaRPr/>
            </a:p>
          </p:txBody>
        </p:sp>
        <p:sp>
          <p:nvSpPr>
            <p:cNvPr id="12" name="rc6"/>
            <p:cNvSpPr/>
            <p:nvPr/>
          </p:nvSpPr>
          <p:spPr>
            <a:xfrm>
              <a:off x="9247679" y="5025590"/>
              <a:ext cx="186025"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13" name="rc7"/>
            <p:cNvSpPr/>
            <p:nvPr/>
          </p:nvSpPr>
          <p:spPr>
            <a:xfrm>
              <a:off x="9247679" y="4905556"/>
              <a:ext cx="190416"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14" name="rc8"/>
            <p:cNvSpPr/>
            <p:nvPr/>
          </p:nvSpPr>
          <p:spPr>
            <a:xfrm>
              <a:off x="9247679" y="4682636"/>
              <a:ext cx="189607"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15" name="rc9"/>
            <p:cNvSpPr/>
            <p:nvPr/>
          </p:nvSpPr>
          <p:spPr>
            <a:xfrm>
              <a:off x="9247679" y="4562602"/>
              <a:ext cx="199970"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16" name="rc10"/>
            <p:cNvSpPr/>
            <p:nvPr/>
          </p:nvSpPr>
          <p:spPr>
            <a:xfrm>
              <a:off x="9247679" y="4339682"/>
              <a:ext cx="594237"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17" name="rc11"/>
            <p:cNvSpPr/>
            <p:nvPr/>
          </p:nvSpPr>
          <p:spPr>
            <a:xfrm>
              <a:off x="9247679" y="4219648"/>
              <a:ext cx="83032"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18" name="rc12"/>
            <p:cNvSpPr/>
            <p:nvPr/>
          </p:nvSpPr>
          <p:spPr>
            <a:xfrm>
              <a:off x="9247679" y="3996727"/>
              <a:ext cx="380627"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19" name="rc13"/>
            <p:cNvSpPr/>
            <p:nvPr/>
          </p:nvSpPr>
          <p:spPr>
            <a:xfrm>
              <a:off x="9247679" y="3876693"/>
              <a:ext cx="338650"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20" name="rc14"/>
            <p:cNvSpPr/>
            <p:nvPr/>
          </p:nvSpPr>
          <p:spPr>
            <a:xfrm>
              <a:off x="9247679" y="3653773"/>
              <a:ext cx="511130"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21" name="rc15"/>
            <p:cNvSpPr/>
            <p:nvPr/>
          </p:nvSpPr>
          <p:spPr>
            <a:xfrm>
              <a:off x="9247679" y="3533739"/>
              <a:ext cx="514955"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22" name="rc16"/>
            <p:cNvSpPr/>
            <p:nvPr/>
          </p:nvSpPr>
          <p:spPr>
            <a:xfrm>
              <a:off x="9247679" y="3310818"/>
              <a:ext cx="742115"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23" name="rc17"/>
            <p:cNvSpPr/>
            <p:nvPr/>
          </p:nvSpPr>
          <p:spPr>
            <a:xfrm>
              <a:off x="9247679" y="3190784"/>
              <a:ext cx="738485"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24" name="rc18"/>
            <p:cNvSpPr/>
            <p:nvPr/>
          </p:nvSpPr>
          <p:spPr>
            <a:xfrm>
              <a:off x="9247679" y="2967864"/>
              <a:ext cx="1397914"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25" name="rc19"/>
            <p:cNvSpPr/>
            <p:nvPr/>
          </p:nvSpPr>
          <p:spPr>
            <a:xfrm>
              <a:off x="9247679" y="2847830"/>
              <a:ext cx="1539702"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26" name="rc20"/>
            <p:cNvSpPr/>
            <p:nvPr/>
          </p:nvSpPr>
          <p:spPr>
            <a:xfrm>
              <a:off x="9247679" y="2624910"/>
              <a:ext cx="1687543"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27" name="rc21"/>
            <p:cNvSpPr/>
            <p:nvPr/>
          </p:nvSpPr>
          <p:spPr>
            <a:xfrm>
              <a:off x="9247679" y="2504875"/>
              <a:ext cx="1561102"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28" name="rc22"/>
            <p:cNvSpPr/>
            <p:nvPr/>
          </p:nvSpPr>
          <p:spPr>
            <a:xfrm>
              <a:off x="9247679" y="2281955"/>
              <a:ext cx="1662828"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29" name="rc23"/>
            <p:cNvSpPr/>
            <p:nvPr/>
          </p:nvSpPr>
          <p:spPr>
            <a:xfrm>
              <a:off x="9247679" y="2161921"/>
              <a:ext cx="1741531"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30" name="rc24"/>
            <p:cNvSpPr/>
            <p:nvPr/>
          </p:nvSpPr>
          <p:spPr>
            <a:xfrm>
              <a:off x="9247679" y="1939001"/>
              <a:ext cx="1778437"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31" name="rc25"/>
            <p:cNvSpPr/>
            <p:nvPr/>
          </p:nvSpPr>
          <p:spPr>
            <a:xfrm>
              <a:off x="9247679" y="1818967"/>
              <a:ext cx="1901300"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32" name="rc26"/>
            <p:cNvSpPr/>
            <p:nvPr/>
          </p:nvSpPr>
          <p:spPr>
            <a:xfrm>
              <a:off x="9247679" y="1596046"/>
              <a:ext cx="1941987" cy="120034"/>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33" name="rc27"/>
            <p:cNvSpPr/>
            <p:nvPr/>
          </p:nvSpPr>
          <p:spPr>
            <a:xfrm>
              <a:off x="9247679" y="1476012"/>
              <a:ext cx="2042250" cy="120034"/>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34" name="tx28"/>
            <p:cNvSpPr/>
            <p:nvPr/>
          </p:nvSpPr>
          <p:spPr>
            <a:xfrm>
              <a:off x="9545850" y="5052663"/>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$120</a:t>
              </a:r>
            </a:p>
          </p:txBody>
        </p:sp>
        <p:sp>
          <p:nvSpPr>
            <p:cNvPr id="35" name="tx29"/>
            <p:cNvSpPr/>
            <p:nvPr/>
          </p:nvSpPr>
          <p:spPr>
            <a:xfrm>
              <a:off x="9550241" y="4898333"/>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$123</a:t>
              </a:r>
            </a:p>
          </p:txBody>
        </p:sp>
        <p:sp>
          <p:nvSpPr>
            <p:cNvPr id="36" name="tx30"/>
            <p:cNvSpPr/>
            <p:nvPr/>
          </p:nvSpPr>
          <p:spPr>
            <a:xfrm>
              <a:off x="9549432" y="4709708"/>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$123</a:t>
              </a:r>
            </a:p>
          </p:txBody>
        </p:sp>
        <p:sp>
          <p:nvSpPr>
            <p:cNvPr id="37" name="tx31"/>
            <p:cNvSpPr/>
            <p:nvPr/>
          </p:nvSpPr>
          <p:spPr>
            <a:xfrm>
              <a:off x="9559794" y="4555379"/>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$130</a:t>
              </a:r>
            </a:p>
          </p:txBody>
        </p:sp>
        <p:sp>
          <p:nvSpPr>
            <p:cNvPr id="38" name="tx32"/>
            <p:cNvSpPr/>
            <p:nvPr/>
          </p:nvSpPr>
          <p:spPr>
            <a:xfrm>
              <a:off x="9954061" y="4366754"/>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$385</a:t>
              </a:r>
            </a:p>
          </p:txBody>
        </p:sp>
        <p:sp>
          <p:nvSpPr>
            <p:cNvPr id="39" name="tx33"/>
            <p:cNvSpPr/>
            <p:nvPr/>
          </p:nvSpPr>
          <p:spPr>
            <a:xfrm>
              <a:off x="9414820" y="4212424"/>
              <a:ext cx="168218"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$54</a:t>
              </a:r>
            </a:p>
          </p:txBody>
        </p:sp>
        <p:sp>
          <p:nvSpPr>
            <p:cNvPr id="40" name="tx34"/>
            <p:cNvSpPr/>
            <p:nvPr/>
          </p:nvSpPr>
          <p:spPr>
            <a:xfrm>
              <a:off x="9740452" y="4023799"/>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$247</a:t>
              </a:r>
            </a:p>
          </p:txBody>
        </p:sp>
        <p:sp>
          <p:nvSpPr>
            <p:cNvPr id="41" name="tx35"/>
            <p:cNvSpPr/>
            <p:nvPr/>
          </p:nvSpPr>
          <p:spPr>
            <a:xfrm>
              <a:off x="9698474" y="3869470"/>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$219</a:t>
              </a:r>
            </a:p>
          </p:txBody>
        </p:sp>
        <p:sp>
          <p:nvSpPr>
            <p:cNvPr id="42" name="tx36"/>
            <p:cNvSpPr/>
            <p:nvPr/>
          </p:nvSpPr>
          <p:spPr>
            <a:xfrm>
              <a:off x="9870955" y="3680845"/>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$331</a:t>
              </a:r>
            </a:p>
          </p:txBody>
        </p:sp>
        <p:sp>
          <p:nvSpPr>
            <p:cNvPr id="43" name="tx37"/>
            <p:cNvSpPr/>
            <p:nvPr/>
          </p:nvSpPr>
          <p:spPr>
            <a:xfrm>
              <a:off x="9874780" y="3526515"/>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$333</a:t>
              </a:r>
            </a:p>
          </p:txBody>
        </p:sp>
        <p:sp>
          <p:nvSpPr>
            <p:cNvPr id="44" name="tx38"/>
            <p:cNvSpPr/>
            <p:nvPr/>
          </p:nvSpPr>
          <p:spPr>
            <a:xfrm>
              <a:off x="10101940" y="3337890"/>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$481</a:t>
              </a:r>
            </a:p>
          </p:txBody>
        </p:sp>
        <p:sp>
          <p:nvSpPr>
            <p:cNvPr id="45" name="tx39"/>
            <p:cNvSpPr/>
            <p:nvPr/>
          </p:nvSpPr>
          <p:spPr>
            <a:xfrm>
              <a:off x="10098309" y="3183561"/>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$478</a:t>
              </a:r>
            </a:p>
          </p:txBody>
        </p:sp>
        <p:sp>
          <p:nvSpPr>
            <p:cNvPr id="46" name="tx40"/>
            <p:cNvSpPr/>
            <p:nvPr/>
          </p:nvSpPr>
          <p:spPr>
            <a:xfrm>
              <a:off x="10757738" y="2994936"/>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$905</a:t>
              </a:r>
            </a:p>
          </p:txBody>
        </p:sp>
        <p:sp>
          <p:nvSpPr>
            <p:cNvPr id="47" name="tx41"/>
            <p:cNvSpPr/>
            <p:nvPr/>
          </p:nvSpPr>
          <p:spPr>
            <a:xfrm>
              <a:off x="10899527" y="2840607"/>
              <a:ext cx="224291"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$997</a:t>
              </a:r>
            </a:p>
          </p:txBody>
        </p:sp>
        <p:sp>
          <p:nvSpPr>
            <p:cNvPr id="48" name="tx42"/>
            <p:cNvSpPr/>
            <p:nvPr/>
          </p:nvSpPr>
          <p:spPr>
            <a:xfrm>
              <a:off x="11089410" y="2651982"/>
              <a:ext cx="308375"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$1.093</a:t>
              </a:r>
            </a:p>
          </p:txBody>
        </p:sp>
        <p:sp>
          <p:nvSpPr>
            <p:cNvPr id="49" name="tx43"/>
            <p:cNvSpPr/>
            <p:nvPr/>
          </p:nvSpPr>
          <p:spPr>
            <a:xfrm>
              <a:off x="10962969" y="2497652"/>
              <a:ext cx="308375"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$1.011</a:t>
              </a:r>
            </a:p>
          </p:txBody>
        </p:sp>
        <p:sp>
          <p:nvSpPr>
            <p:cNvPr id="50" name="tx44"/>
            <p:cNvSpPr/>
            <p:nvPr/>
          </p:nvSpPr>
          <p:spPr>
            <a:xfrm>
              <a:off x="11064695" y="2309027"/>
              <a:ext cx="308375"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$1.077</a:t>
              </a:r>
            </a:p>
          </p:txBody>
        </p:sp>
        <p:sp>
          <p:nvSpPr>
            <p:cNvPr id="51" name="tx45"/>
            <p:cNvSpPr/>
            <p:nvPr/>
          </p:nvSpPr>
          <p:spPr>
            <a:xfrm>
              <a:off x="11143398" y="2154698"/>
              <a:ext cx="308375"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$1.128</a:t>
              </a:r>
            </a:p>
          </p:txBody>
        </p:sp>
        <p:sp>
          <p:nvSpPr>
            <p:cNvPr id="52" name="tx46"/>
            <p:cNvSpPr/>
            <p:nvPr/>
          </p:nvSpPr>
          <p:spPr>
            <a:xfrm>
              <a:off x="11180304" y="1966073"/>
              <a:ext cx="308375"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$1.152</a:t>
              </a:r>
            </a:p>
          </p:txBody>
        </p:sp>
        <p:sp>
          <p:nvSpPr>
            <p:cNvPr id="53" name="tx47"/>
            <p:cNvSpPr/>
            <p:nvPr/>
          </p:nvSpPr>
          <p:spPr>
            <a:xfrm>
              <a:off x="11303167" y="1811743"/>
              <a:ext cx="308375"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$1.231</a:t>
              </a:r>
            </a:p>
          </p:txBody>
        </p:sp>
        <p:sp>
          <p:nvSpPr>
            <p:cNvPr id="54" name="tx48"/>
            <p:cNvSpPr/>
            <p:nvPr/>
          </p:nvSpPr>
          <p:spPr>
            <a:xfrm>
              <a:off x="11343854" y="1623118"/>
              <a:ext cx="308375"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646482">
                      <a:alpha val="100000"/>
                    </a:srgbClr>
                  </a:solidFill>
                  <a:latin typeface="Century Gothic"/>
                  <a:cs typeface="Century Gothic"/>
                </a:rPr>
                <a:t>$1.258</a:t>
              </a:r>
            </a:p>
          </p:txBody>
        </p:sp>
        <p:sp>
          <p:nvSpPr>
            <p:cNvPr id="55" name="tx49"/>
            <p:cNvSpPr/>
            <p:nvPr/>
          </p:nvSpPr>
          <p:spPr>
            <a:xfrm>
              <a:off x="11444117" y="1468789"/>
              <a:ext cx="308375" cy="95002"/>
            </a:xfrm>
            <a:prstGeom prst="rect">
              <a:avLst/>
            </a:prstGeom>
            <a:noFill/>
          </p:spPr>
          <p:txBody>
            <a:bodyPr wrap="none" lIns="0" tIns="0" rIns="0" bIns="0" anchor="ctr" anchorCtr="1"/>
            <a:lstStyle/>
            <a:p>
              <a:pPr marL="0" marR="0" indent="0" algn="l">
                <a:lnSpc>
                  <a:spcPts val="796"/>
                </a:lnSpc>
                <a:spcBef>
                  <a:spcPts val="0"/>
                </a:spcBef>
                <a:spcAft>
                  <a:spcPts val="0"/>
                </a:spcAft>
              </a:pPr>
              <a:r>
                <a:rPr sz="796" dirty="0">
                  <a:solidFill>
                    <a:srgbClr val="646482">
                      <a:alpha val="100000"/>
                    </a:srgbClr>
                  </a:solidFill>
                  <a:latin typeface="Century Gothic"/>
                  <a:cs typeface="Century Gothic"/>
                </a:rPr>
                <a:t>$1.323</a:t>
              </a:r>
            </a:p>
          </p:txBody>
        </p:sp>
        <p:sp>
          <p:nvSpPr>
            <p:cNvPr id="56" name="rc50"/>
            <p:cNvSpPr/>
            <p:nvPr/>
          </p:nvSpPr>
          <p:spPr>
            <a:xfrm>
              <a:off x="9124151" y="1390274"/>
              <a:ext cx="2717613" cy="3841089"/>
            </a:xfrm>
            <a:prstGeom prst="rect">
              <a:avLst/>
            </a:prstGeom>
            <a:ln w="14782" cap="rnd">
              <a:solidFill>
                <a:srgbClr val="FFFFFF">
                  <a:alpha val="100000"/>
                </a:srgbClr>
              </a:solidFill>
              <a:prstDash val="solid"/>
              <a:round/>
            </a:ln>
          </p:spPr>
          <p:txBody>
            <a:bodyPr/>
            <a:lstStyle/>
            <a:p>
              <a:endParaRPr/>
            </a:p>
          </p:txBody>
        </p:sp>
        <p:sp>
          <p:nvSpPr>
            <p:cNvPr id="57" name="tx51"/>
            <p:cNvSpPr/>
            <p:nvPr/>
          </p:nvSpPr>
          <p:spPr>
            <a:xfrm>
              <a:off x="6807499" y="4917629"/>
              <a:ext cx="2248327" cy="8728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Actividades de centros ambulatorios del</a:t>
              </a:r>
            </a:p>
          </p:txBody>
        </p:sp>
        <p:sp>
          <p:nvSpPr>
            <p:cNvPr id="58" name="tx52"/>
            <p:cNvSpPr/>
            <p:nvPr/>
          </p:nvSpPr>
          <p:spPr>
            <a:xfrm>
              <a:off x="7056638" y="5015401"/>
              <a:ext cx="1999189" cy="112960"/>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sector público (otros sector público)</a:t>
              </a:r>
            </a:p>
          </p:txBody>
        </p:sp>
        <p:sp>
          <p:nvSpPr>
            <p:cNvPr id="59" name="tx53"/>
            <p:cNvSpPr/>
            <p:nvPr/>
          </p:nvSpPr>
          <p:spPr>
            <a:xfrm>
              <a:off x="7535939" y="4635895"/>
              <a:ext cx="1519888" cy="8778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Otras industrias de la salud*</a:t>
              </a:r>
            </a:p>
          </p:txBody>
        </p:sp>
        <p:sp>
          <p:nvSpPr>
            <p:cNvPr id="60" name="tx54"/>
            <p:cNvSpPr/>
            <p:nvPr/>
          </p:nvSpPr>
          <p:spPr>
            <a:xfrm>
              <a:off x="6990335" y="4267770"/>
              <a:ext cx="2065492" cy="112960"/>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Programas de vacunación COVID-19</a:t>
              </a:r>
            </a:p>
          </p:txBody>
        </p:sp>
        <p:sp>
          <p:nvSpPr>
            <p:cNvPr id="61" name="tx55"/>
            <p:cNvSpPr/>
            <p:nvPr/>
          </p:nvSpPr>
          <p:spPr>
            <a:xfrm>
              <a:off x="6533916" y="3863093"/>
              <a:ext cx="2521911" cy="112960"/>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Regulación de las actividades de organismos</a:t>
              </a:r>
            </a:p>
          </p:txBody>
        </p:sp>
        <p:sp>
          <p:nvSpPr>
            <p:cNvPr id="62" name="tx56"/>
            <p:cNvSpPr/>
            <p:nvPr/>
          </p:nvSpPr>
          <p:spPr>
            <a:xfrm>
              <a:off x="7388989" y="3991560"/>
              <a:ext cx="1666837" cy="10793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que prestan servicios de salud</a:t>
              </a:r>
            </a:p>
          </p:txBody>
        </p:sp>
        <p:sp>
          <p:nvSpPr>
            <p:cNvPr id="63" name="tx57"/>
            <p:cNvSpPr/>
            <p:nvPr/>
          </p:nvSpPr>
          <p:spPr>
            <a:xfrm>
              <a:off x="6807499" y="3545812"/>
              <a:ext cx="2248327" cy="8728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Actividades de centros ambulatorios del</a:t>
              </a:r>
            </a:p>
          </p:txBody>
        </p:sp>
        <p:sp>
          <p:nvSpPr>
            <p:cNvPr id="64" name="tx58"/>
            <p:cNvSpPr/>
            <p:nvPr/>
          </p:nvSpPr>
          <p:spPr>
            <a:xfrm>
              <a:off x="7946648" y="3643583"/>
              <a:ext cx="1109178" cy="112960"/>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sector público (IESS)</a:t>
              </a:r>
            </a:p>
          </p:txBody>
        </p:sp>
        <p:sp>
          <p:nvSpPr>
            <p:cNvPr id="65" name="tx59"/>
            <p:cNvSpPr/>
            <p:nvPr/>
          </p:nvSpPr>
          <p:spPr>
            <a:xfrm>
              <a:off x="6607084" y="3202355"/>
              <a:ext cx="2448743" cy="87789"/>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Otras actividades relacionadas con la salud</a:t>
              </a:r>
            </a:p>
          </p:txBody>
        </p:sp>
        <p:sp>
          <p:nvSpPr>
            <p:cNvPr id="66" name="tx60"/>
            <p:cNvSpPr/>
            <p:nvPr/>
          </p:nvSpPr>
          <p:spPr>
            <a:xfrm>
              <a:off x="8077747" y="3305651"/>
              <a:ext cx="978079" cy="10793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humana privados</a:t>
              </a:r>
            </a:p>
          </p:txBody>
        </p:sp>
        <p:sp>
          <p:nvSpPr>
            <p:cNvPr id="67" name="tx61"/>
            <p:cNvSpPr/>
            <p:nvPr/>
          </p:nvSpPr>
          <p:spPr>
            <a:xfrm>
              <a:off x="6807499" y="2859903"/>
              <a:ext cx="2248327" cy="8728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Actividades de centros ambulatorios del</a:t>
              </a:r>
            </a:p>
          </p:txBody>
        </p:sp>
        <p:sp>
          <p:nvSpPr>
            <p:cNvPr id="68" name="tx62"/>
            <p:cNvSpPr/>
            <p:nvPr/>
          </p:nvSpPr>
          <p:spPr>
            <a:xfrm>
              <a:off x="7918018" y="2957674"/>
              <a:ext cx="1137809" cy="112960"/>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sector público (MSP)</a:t>
              </a:r>
            </a:p>
          </p:txBody>
        </p:sp>
        <p:sp>
          <p:nvSpPr>
            <p:cNvPr id="69" name="tx63"/>
            <p:cNvSpPr/>
            <p:nvPr/>
          </p:nvSpPr>
          <p:spPr>
            <a:xfrm>
              <a:off x="6819164" y="2552998"/>
              <a:ext cx="2236663" cy="112960"/>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Actividades de hospitales públicos (IESS)</a:t>
              </a:r>
            </a:p>
          </p:txBody>
        </p:sp>
        <p:sp>
          <p:nvSpPr>
            <p:cNvPr id="70" name="tx64"/>
            <p:cNvSpPr/>
            <p:nvPr/>
          </p:nvSpPr>
          <p:spPr>
            <a:xfrm>
              <a:off x="6807499" y="2173994"/>
              <a:ext cx="2248327" cy="8728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Actividades de centros ambulatorios del</a:t>
              </a:r>
            </a:p>
          </p:txBody>
        </p:sp>
        <p:sp>
          <p:nvSpPr>
            <p:cNvPr id="71" name="tx65"/>
            <p:cNvSpPr/>
            <p:nvPr/>
          </p:nvSpPr>
          <p:spPr>
            <a:xfrm>
              <a:off x="8253830" y="2276788"/>
              <a:ext cx="801997" cy="10793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sector privado</a:t>
              </a:r>
            </a:p>
          </p:txBody>
        </p:sp>
        <p:sp>
          <p:nvSpPr>
            <p:cNvPr id="72" name="tx66"/>
            <p:cNvSpPr/>
            <p:nvPr/>
          </p:nvSpPr>
          <p:spPr>
            <a:xfrm>
              <a:off x="7126345" y="1872112"/>
              <a:ext cx="1929482" cy="107937"/>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Actividades de hospitales privados</a:t>
              </a:r>
            </a:p>
          </p:txBody>
        </p:sp>
        <p:sp>
          <p:nvSpPr>
            <p:cNvPr id="73" name="tx67"/>
            <p:cNvSpPr/>
            <p:nvPr/>
          </p:nvSpPr>
          <p:spPr>
            <a:xfrm>
              <a:off x="6790533" y="1524134"/>
              <a:ext cx="2265294" cy="112960"/>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Century Gothic"/>
                  <a:cs typeface="Century Gothic"/>
                </a:rPr>
                <a:t>Actividades de hospitales públicos (MSP)</a:t>
              </a:r>
            </a:p>
          </p:txBody>
        </p:sp>
        <p:sp>
          <p:nvSpPr>
            <p:cNvPr id="74" name="pl68"/>
            <p:cNvSpPr/>
            <p:nvPr/>
          </p:nvSpPr>
          <p:spPr>
            <a:xfrm>
              <a:off x="9086193" y="5025590"/>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75" name="pl69"/>
            <p:cNvSpPr/>
            <p:nvPr/>
          </p:nvSpPr>
          <p:spPr>
            <a:xfrm>
              <a:off x="9086193" y="4682636"/>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76" name="pl70"/>
            <p:cNvSpPr/>
            <p:nvPr/>
          </p:nvSpPr>
          <p:spPr>
            <a:xfrm>
              <a:off x="9086193" y="4339682"/>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77" name="pl71"/>
            <p:cNvSpPr/>
            <p:nvPr/>
          </p:nvSpPr>
          <p:spPr>
            <a:xfrm>
              <a:off x="9086193" y="3996727"/>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78" name="pl72"/>
            <p:cNvSpPr/>
            <p:nvPr/>
          </p:nvSpPr>
          <p:spPr>
            <a:xfrm>
              <a:off x="9086193" y="3653773"/>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79" name="pl73"/>
            <p:cNvSpPr/>
            <p:nvPr/>
          </p:nvSpPr>
          <p:spPr>
            <a:xfrm>
              <a:off x="9086193" y="3310818"/>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80" name="pl74"/>
            <p:cNvSpPr/>
            <p:nvPr/>
          </p:nvSpPr>
          <p:spPr>
            <a:xfrm>
              <a:off x="9086193" y="2967864"/>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81" name="pl75"/>
            <p:cNvSpPr/>
            <p:nvPr/>
          </p:nvSpPr>
          <p:spPr>
            <a:xfrm>
              <a:off x="9086193" y="2624910"/>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82" name="pl76"/>
            <p:cNvSpPr/>
            <p:nvPr/>
          </p:nvSpPr>
          <p:spPr>
            <a:xfrm>
              <a:off x="9086193" y="2281955"/>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83" name="pl77"/>
            <p:cNvSpPr/>
            <p:nvPr/>
          </p:nvSpPr>
          <p:spPr>
            <a:xfrm>
              <a:off x="9086193" y="1939001"/>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84" name="pl78"/>
            <p:cNvSpPr/>
            <p:nvPr/>
          </p:nvSpPr>
          <p:spPr>
            <a:xfrm>
              <a:off x="9086193" y="1596046"/>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85" name="rc79"/>
            <p:cNvSpPr/>
            <p:nvPr/>
          </p:nvSpPr>
          <p:spPr>
            <a:xfrm>
              <a:off x="10985232" y="3857163"/>
              <a:ext cx="626018" cy="443745"/>
            </a:xfrm>
            <a:prstGeom prst="rect">
              <a:avLst/>
            </a:prstGeom>
            <a:solidFill>
              <a:srgbClr val="FFFFFF">
                <a:alpha val="100000"/>
              </a:srgbClr>
            </a:solidFill>
          </p:spPr>
          <p:txBody>
            <a:bodyPr/>
            <a:lstStyle/>
            <a:p>
              <a:endParaRPr/>
            </a:p>
          </p:txBody>
        </p:sp>
        <p:sp>
          <p:nvSpPr>
            <p:cNvPr id="86" name="rc80"/>
            <p:cNvSpPr/>
            <p:nvPr/>
          </p:nvSpPr>
          <p:spPr>
            <a:xfrm>
              <a:off x="11061147" y="4008994"/>
              <a:ext cx="144000" cy="107999"/>
            </a:xfrm>
            <a:prstGeom prst="rect">
              <a:avLst/>
            </a:prstGeom>
            <a:solidFill>
              <a:srgbClr val="FFFFFF">
                <a:alpha val="100000"/>
              </a:srgbClr>
            </a:solidFill>
          </p:spPr>
          <p:txBody>
            <a:bodyPr/>
            <a:lstStyle/>
            <a:p>
              <a:endParaRPr/>
            </a:p>
          </p:txBody>
        </p:sp>
        <p:sp>
          <p:nvSpPr>
            <p:cNvPr id="87" name="rc81"/>
            <p:cNvSpPr/>
            <p:nvPr/>
          </p:nvSpPr>
          <p:spPr>
            <a:xfrm>
              <a:off x="11063847" y="4011694"/>
              <a:ext cx="138600" cy="102599"/>
            </a:xfrm>
            <a:prstGeom prst="rect">
              <a:avLst/>
            </a:prstGeom>
            <a:solidFill>
              <a:srgbClr val="4BACC6">
                <a:alpha val="100000"/>
              </a:srgbClr>
            </a:solidFill>
            <a:ln w="4065" cap="flat">
              <a:solidFill>
                <a:srgbClr val="31859C">
                  <a:alpha val="100000"/>
                </a:srgbClr>
              </a:solidFill>
              <a:prstDash val="solid"/>
              <a:miter/>
            </a:ln>
          </p:spPr>
          <p:txBody>
            <a:bodyPr/>
            <a:lstStyle/>
            <a:p>
              <a:endParaRPr/>
            </a:p>
          </p:txBody>
        </p:sp>
        <p:sp>
          <p:nvSpPr>
            <p:cNvPr id="88" name="rc82"/>
            <p:cNvSpPr/>
            <p:nvPr/>
          </p:nvSpPr>
          <p:spPr>
            <a:xfrm>
              <a:off x="11061147" y="4116994"/>
              <a:ext cx="144000" cy="107999"/>
            </a:xfrm>
            <a:prstGeom prst="rect">
              <a:avLst/>
            </a:prstGeom>
            <a:solidFill>
              <a:srgbClr val="FFFFFF">
                <a:alpha val="100000"/>
              </a:srgbClr>
            </a:solidFill>
          </p:spPr>
          <p:txBody>
            <a:bodyPr/>
            <a:lstStyle/>
            <a:p>
              <a:endParaRPr/>
            </a:p>
          </p:txBody>
        </p:sp>
        <p:sp>
          <p:nvSpPr>
            <p:cNvPr id="89" name="rc83"/>
            <p:cNvSpPr/>
            <p:nvPr/>
          </p:nvSpPr>
          <p:spPr>
            <a:xfrm>
              <a:off x="11063847" y="4119694"/>
              <a:ext cx="138600" cy="102600"/>
            </a:xfrm>
            <a:prstGeom prst="rect">
              <a:avLst/>
            </a:prstGeom>
            <a:solidFill>
              <a:srgbClr val="DAEEF3">
                <a:alpha val="100000"/>
              </a:srgbClr>
            </a:solidFill>
            <a:ln w="4065" cap="flat">
              <a:solidFill>
                <a:srgbClr val="31859C">
                  <a:alpha val="100000"/>
                </a:srgbClr>
              </a:solidFill>
              <a:prstDash val="solid"/>
              <a:miter/>
            </a:ln>
          </p:spPr>
          <p:txBody>
            <a:bodyPr/>
            <a:lstStyle/>
            <a:p>
              <a:endParaRPr/>
            </a:p>
          </p:txBody>
        </p:sp>
        <p:sp>
          <p:nvSpPr>
            <p:cNvPr id="90" name="tx84"/>
            <p:cNvSpPr/>
            <p:nvPr/>
          </p:nvSpPr>
          <p:spPr>
            <a:xfrm>
              <a:off x="11281063" y="4020355"/>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Arial"/>
                  <a:cs typeface="Arial"/>
                </a:rPr>
                <a:t>2022</a:t>
              </a:r>
            </a:p>
          </p:txBody>
        </p:sp>
        <p:sp>
          <p:nvSpPr>
            <p:cNvPr id="91" name="tx85"/>
            <p:cNvSpPr/>
            <p:nvPr/>
          </p:nvSpPr>
          <p:spPr>
            <a:xfrm>
              <a:off x="11281063" y="4128355"/>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646482">
                      <a:alpha val="100000"/>
                    </a:srgbClr>
                  </a:solidFill>
                  <a:latin typeface="Arial"/>
                  <a:cs typeface="Arial"/>
                </a:rPr>
                <a:t>2021</a:t>
              </a:r>
            </a:p>
          </p:txBody>
        </p:sp>
        <p:sp>
          <p:nvSpPr>
            <p:cNvPr id="92" name="tx86"/>
            <p:cNvSpPr/>
            <p:nvPr/>
          </p:nvSpPr>
          <p:spPr>
            <a:xfrm>
              <a:off x="7842003" y="1150945"/>
              <a:ext cx="2223864" cy="13171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err="1">
                  <a:solidFill>
                    <a:srgbClr val="646482">
                      <a:alpha val="100000"/>
                    </a:srgbClr>
                  </a:solidFill>
                  <a:latin typeface="Century Gothic"/>
                  <a:cs typeface="Century Gothic"/>
                </a:rPr>
                <a:t>Millones</a:t>
              </a:r>
              <a:r>
                <a:rPr sz="1200" dirty="0">
                  <a:solidFill>
                    <a:srgbClr val="646482">
                      <a:alpha val="100000"/>
                    </a:srgbClr>
                  </a:solidFill>
                  <a:latin typeface="Century Gothic"/>
                  <a:cs typeface="Century Gothic"/>
                </a:rPr>
                <a:t> de </a:t>
              </a:r>
              <a:r>
                <a:rPr sz="1200" dirty="0" err="1">
                  <a:solidFill>
                    <a:srgbClr val="646482">
                      <a:alpha val="100000"/>
                    </a:srgbClr>
                  </a:solidFill>
                  <a:latin typeface="Century Gothic"/>
                  <a:cs typeface="Century Gothic"/>
                </a:rPr>
                <a:t>dólares</a:t>
              </a:r>
              <a:r>
                <a:rPr sz="1200" dirty="0">
                  <a:solidFill>
                    <a:srgbClr val="646482">
                      <a:alpha val="100000"/>
                    </a:srgbClr>
                  </a:solidFill>
                  <a:latin typeface="Century Gothic"/>
                  <a:cs typeface="Century Gothic"/>
                </a:rPr>
                <a:t>, 2021-2022</a:t>
              </a:r>
            </a:p>
          </p:txBody>
        </p:sp>
      </p:grpSp>
      <p:sp>
        <p:nvSpPr>
          <p:cNvPr id="93" name="CuadroTexto 6"/>
          <p:cNvSpPr txBox="1"/>
          <p:nvPr/>
        </p:nvSpPr>
        <p:spPr>
          <a:xfrm>
            <a:off x="594360" y="5469352"/>
            <a:ext cx="4945656" cy="369332"/>
          </a:xfrm>
          <a:prstGeom prst="rect">
            <a:avLst/>
          </a:prstGeom>
          <a:noFill/>
          <a:ln w="12700">
            <a:solidFill>
              <a:srgbClr val="FF7878"/>
            </a:solidFill>
            <a:prstDash val="dash"/>
          </a:ln>
        </p:spPr>
        <p:txBody>
          <a:bodyPr wrap="square" rtlCol="0">
            <a:spAutoFit/>
          </a:bodyPr>
          <a:lstStyle/>
          <a:p>
            <a:pPr algn="just"/>
            <a:r>
              <a:rPr lang="es-ES" sz="900" b="1" dirty="0" smtClean="0">
                <a:solidFill>
                  <a:srgbClr val="6E6E7C"/>
                </a:solidFill>
              </a:rPr>
              <a:t>Otras </a:t>
            </a:r>
            <a:r>
              <a:rPr lang="es-ES" sz="900" b="1" dirty="0">
                <a:solidFill>
                  <a:srgbClr val="6E6E7C"/>
                </a:solidFill>
              </a:rPr>
              <a:t>industrias de la salud*: </a:t>
            </a:r>
            <a:r>
              <a:rPr lang="es-ES" sz="900" dirty="0">
                <a:solidFill>
                  <a:srgbClr val="6E6E7C"/>
                </a:solidFill>
              </a:rPr>
              <a:t>incluye</a:t>
            </a:r>
            <a:r>
              <a:rPr lang="es-ES" sz="900" b="1" dirty="0">
                <a:solidFill>
                  <a:srgbClr val="6E6E7C"/>
                </a:solidFill>
              </a:rPr>
              <a:t> </a:t>
            </a:r>
            <a:r>
              <a:rPr lang="es-ES" sz="900" dirty="0">
                <a:solidFill>
                  <a:srgbClr val="6E6E7C"/>
                </a:solidFill>
              </a:rPr>
              <a:t>actividades de planes de seguridad social de afiliación obligatoria y </a:t>
            </a:r>
            <a:r>
              <a:rPr lang="es-ES" sz="900" dirty="0" smtClean="0">
                <a:solidFill>
                  <a:srgbClr val="6E6E7C"/>
                </a:solidFill>
              </a:rPr>
              <a:t>actividades </a:t>
            </a:r>
            <a:r>
              <a:rPr lang="es-ES" sz="900" dirty="0">
                <a:solidFill>
                  <a:srgbClr val="6E6E7C"/>
                </a:solidFill>
              </a:rPr>
              <a:t>de hospitales públicos (otros sector público</a:t>
            </a:r>
            <a:r>
              <a:rPr lang="es-ES" sz="900" dirty="0" smtClean="0">
                <a:solidFill>
                  <a:srgbClr val="6E6E7C"/>
                </a:solidFill>
              </a:rPr>
              <a:t>).</a:t>
            </a:r>
            <a:endParaRPr lang="es-EC" sz="900" dirty="0"/>
          </a:p>
        </p:txBody>
      </p:sp>
    </p:spTree>
    <p:extLst>
      <p:ext uri="{BB962C8B-B14F-4D97-AF65-F5344CB8AC3E}">
        <p14:creationId xmlns:p14="http://schemas.microsoft.com/office/powerpoint/2010/main" val="22787264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1075349075"/>
              </p:ext>
            </p:extLst>
          </p:nvPr>
        </p:nvGraphicFramePr>
        <p:xfrm>
          <a:off x="854764" y="1659835"/>
          <a:ext cx="4889814" cy="3663976"/>
        </p:xfrm>
        <a:graphic>
          <a:graphicData uri="http://schemas.openxmlformats.org/drawingml/2006/table">
            <a:tbl>
              <a:tblPr/>
              <a:tblGrid>
                <a:gridCol w="514887">
                  <a:extLst>
                    <a:ext uri="{9D8B030D-6E8A-4147-A177-3AD203B41FA5}">
                      <a16:colId xmlns="" xmlns:a16="http://schemas.microsoft.com/office/drawing/2014/main" val="20000"/>
                    </a:ext>
                  </a:extLst>
                </a:gridCol>
                <a:gridCol w="723485">
                  <a:extLst>
                    <a:ext uri="{9D8B030D-6E8A-4147-A177-3AD203B41FA5}">
                      <a16:colId xmlns="" xmlns:a16="http://schemas.microsoft.com/office/drawing/2014/main" val="20001"/>
                    </a:ext>
                  </a:extLst>
                </a:gridCol>
                <a:gridCol w="713123">
                  <a:extLst>
                    <a:ext uri="{9D8B030D-6E8A-4147-A177-3AD203B41FA5}">
                      <a16:colId xmlns="" xmlns:a16="http://schemas.microsoft.com/office/drawing/2014/main" val="20002"/>
                    </a:ext>
                  </a:extLst>
                </a:gridCol>
                <a:gridCol w="1100764">
                  <a:extLst>
                    <a:ext uri="{9D8B030D-6E8A-4147-A177-3AD203B41FA5}">
                      <a16:colId xmlns="" xmlns:a16="http://schemas.microsoft.com/office/drawing/2014/main" val="20003"/>
                    </a:ext>
                  </a:extLst>
                </a:gridCol>
                <a:gridCol w="874267">
                  <a:extLst>
                    <a:ext uri="{9D8B030D-6E8A-4147-A177-3AD203B41FA5}">
                      <a16:colId xmlns="" xmlns:a16="http://schemas.microsoft.com/office/drawing/2014/main" val="20004"/>
                    </a:ext>
                  </a:extLst>
                </a:gridCol>
                <a:gridCol w="963288">
                  <a:extLst>
                    <a:ext uri="{9D8B030D-6E8A-4147-A177-3AD203B41FA5}">
                      <a16:colId xmlns="" xmlns:a16="http://schemas.microsoft.com/office/drawing/2014/main" val="20005"/>
                    </a:ext>
                  </a:extLst>
                </a:gridCol>
              </a:tblGrid>
              <a:tr h="432278">
                <a:tc>
                  <a:txBody>
                    <a:bodyPr/>
                    <a:lstStyle/>
                    <a:p>
                      <a:pPr marL="63500" marR="63500" algn="l">
                        <a:lnSpc>
                          <a:spcPct val="100000"/>
                        </a:lnSpc>
                        <a:spcBef>
                          <a:spcPts val="500"/>
                        </a:spcBef>
                        <a:spcAft>
                          <a:spcPts val="500"/>
                        </a:spcAft>
                        <a:buNone/>
                      </a:pPr>
                      <a:r>
                        <a:rPr sz="1000" b="1" i="0" u="none" cap="none" dirty="0" err="1">
                          <a:solidFill>
                            <a:srgbClr val="646482">
                              <a:alpha val="100000"/>
                            </a:srgbClr>
                          </a:solidFill>
                          <a:latin typeface="Century Gothic"/>
                          <a:cs typeface="Arial"/>
                          <a:sym typeface="Arial"/>
                        </a:rPr>
                        <a:t>Año</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err="1">
                          <a:solidFill>
                            <a:srgbClr val="646482">
                              <a:alpha val="100000"/>
                            </a:srgbClr>
                          </a:solidFill>
                          <a:latin typeface="Century Gothic"/>
                          <a:cs typeface="Arial"/>
                          <a:sym typeface="Arial"/>
                        </a:rPr>
                        <a:t>Privado</a:t>
                      </a:r>
                      <a:r>
                        <a:rPr sz="1000" b="1" i="0" u="none" cap="none" dirty="0">
                          <a:solidFill>
                            <a:srgbClr val="646482">
                              <a:alpha val="100000"/>
                            </a:srgbClr>
                          </a:solidFill>
                          <a:latin typeface="Century Gothic"/>
                          <a:cs typeface="Arial"/>
                          <a:sym typeface="Arial"/>
                        </a:rPr>
                        <a:t>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err="1">
                          <a:solidFill>
                            <a:srgbClr val="646482">
                              <a:alpha val="100000"/>
                            </a:srgbClr>
                          </a:solidFill>
                          <a:latin typeface="Century Gothic"/>
                          <a:cs typeface="Arial"/>
                          <a:sym typeface="Arial"/>
                        </a:rPr>
                        <a:t>Público</a:t>
                      </a:r>
                      <a:r>
                        <a:rPr sz="1000" b="1" i="0" u="none" cap="none" dirty="0">
                          <a:solidFill>
                            <a:srgbClr val="646482">
                              <a:alpha val="100000"/>
                            </a:srgbClr>
                          </a:solidFill>
                          <a:latin typeface="Century Gothic"/>
                          <a:cs typeface="Arial"/>
                          <a:sym typeface="Arial"/>
                        </a:rPr>
                        <a:t>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(b)</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GCF </a:t>
                      </a:r>
                      <a:r>
                        <a:rPr sz="1000" b="1" i="0" u="none" cap="none" dirty="0" err="1">
                          <a:solidFill>
                            <a:srgbClr val="646482">
                              <a:alpha val="100000"/>
                            </a:srgbClr>
                          </a:solidFill>
                          <a:latin typeface="Century Gothic"/>
                          <a:cs typeface="Arial"/>
                          <a:sym typeface="Arial"/>
                        </a:rPr>
                        <a:t>corriente</a:t>
                      </a:r>
                      <a:r>
                        <a:rPr sz="1000" b="1" i="0" u="none" cap="none" dirty="0">
                          <a:solidFill>
                            <a:srgbClr val="646482">
                              <a:alpha val="100000"/>
                            </a:srgbClr>
                          </a:solidFill>
                          <a:latin typeface="Century Gothic"/>
                          <a:cs typeface="Arial"/>
                          <a:sym typeface="Arial"/>
                        </a:rPr>
                        <a:t>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a+b</a:t>
                      </a:r>
                      <a:r>
                        <a:rPr sz="1000" b="1" i="0" u="none" cap="none" dirty="0">
                          <a:solidFill>
                            <a:srgbClr val="646482">
                              <a:alpha val="100000"/>
                            </a:srgbClr>
                          </a:solidFill>
                          <a:latin typeface="Century Gothic"/>
                          <a:cs typeface="Arial"/>
                          <a:sym typeface="Arial"/>
                        </a:rPr>
                        <a:t>)</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GCF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constante</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variación</a:t>
                      </a:r>
                      <a:r>
                        <a:rPr sz="1000" b="1" i="0" u="none" cap="none" dirty="0">
                          <a:solidFill>
                            <a:srgbClr val="646482">
                              <a:alpha val="100000"/>
                            </a:srgbClr>
                          </a:solidFill>
                          <a:latin typeface="Century Gothic"/>
                          <a:cs typeface="Arial"/>
                          <a:sym typeface="Arial"/>
                        </a:rPr>
                        <a:t>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constante</a:t>
                      </a:r>
                      <a:r>
                        <a:rPr sz="1000" b="1" i="0" u="none" cap="none" dirty="0">
                          <a:solidFill>
                            <a:srgbClr val="646482">
                              <a:alpha val="100000"/>
                            </a:srgbClr>
                          </a:solidFill>
                          <a:latin typeface="Century Gothic"/>
                          <a:cs typeface="Arial"/>
                          <a:sym typeface="Arial"/>
                        </a:rPr>
                        <a:t>)</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 xmlns:a16="http://schemas.microsoft.com/office/drawing/2014/main" val="10000"/>
                  </a:ext>
                </a:extLst>
              </a:tr>
              <a:tr h="32337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2013</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2.830</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3.732</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6.562</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5.197</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3,1</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 xmlns:a16="http://schemas.microsoft.com/office/drawing/2014/main" val="10001"/>
                  </a:ext>
                </a:extLst>
              </a:tr>
              <a:tr h="32337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2.678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4.281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6.959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5.316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2"/>
                  </a:ext>
                </a:extLst>
              </a:tr>
              <a:tr h="32337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3.188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4.380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7.568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5.686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3"/>
                  </a:ext>
                </a:extLst>
              </a:tr>
              <a:tr h="32337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2.891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4.535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7.426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5.340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-6,1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4"/>
                  </a:ext>
                </a:extLst>
              </a:tr>
              <a:tr h="32337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3.021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4.856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7.877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5.376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0,7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5"/>
                  </a:ext>
                </a:extLst>
              </a:tr>
              <a:tr h="321341">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3.058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5.381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8.439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5.454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6"/>
                  </a:ext>
                </a:extLst>
              </a:tr>
              <a:tr h="32337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3.128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5.296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8.424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5.573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7"/>
                  </a:ext>
                </a:extLst>
              </a:tr>
              <a:tr h="32337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3.201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5.071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8.273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5.086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8"/>
                  </a:ext>
                </a:extLst>
              </a:tr>
              <a:tr h="32337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3.283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5.651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8.934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5.657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11,2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9"/>
                  </a:ext>
                </a:extLst>
              </a:tr>
              <a:tr h="32337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2022</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3.404</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5.425</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8.829</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5.660</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lang="es-EC" sz="1000" b="0" i="0" u="none" cap="none" dirty="0" smtClean="0">
                          <a:solidFill>
                            <a:srgbClr val="646482">
                              <a:alpha val="100000"/>
                            </a:srgbClr>
                          </a:solidFill>
                          <a:latin typeface="Century Gothic"/>
                          <a:cs typeface="Arial"/>
                          <a:sym typeface="Arial"/>
                        </a:rPr>
                        <a:t>0.04</a:t>
                      </a:r>
                      <a:endParaRPr sz="1000" b="0"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 xmlns:a16="http://schemas.microsoft.com/office/drawing/2014/main" val="10010"/>
                  </a:ext>
                </a:extLst>
              </a:tr>
            </a:tbl>
          </a:graphicData>
        </a:graphic>
      </p:graphicFrame>
      <p:sp>
        <p:nvSpPr>
          <p:cNvPr id="3" name="Título 1"/>
          <p:cNvSpPr>
            <a:spLocks noGrp="1"/>
          </p:cNvSpPr>
          <p:nvPr>
            <p:ph type="title"/>
          </p:nvPr>
        </p:nvSpPr>
        <p:spPr>
          <a:xfrm>
            <a:off x="854266" y="413203"/>
            <a:ext cx="7227771" cy="530024"/>
          </a:xfrm>
        </p:spPr>
        <p:txBody>
          <a:bodyPr/>
          <a:lstStyle/>
          <a:p>
            <a:r>
              <a:rPr dirty="0" err="1"/>
              <a:t>Gasto</a:t>
            </a:r>
            <a:r>
              <a:rPr dirty="0"/>
              <a:t> de </a:t>
            </a:r>
            <a:r>
              <a:rPr dirty="0" err="1"/>
              <a:t>consumo</a:t>
            </a:r>
            <a:r>
              <a:rPr dirty="0"/>
              <a:t> final total</a:t>
            </a:r>
          </a:p>
        </p:txBody>
      </p:sp>
      <p:sp>
        <p:nvSpPr>
          <p:cNvPr id="4" name="Marcador de texto 3"/>
          <p:cNvSpPr>
            <a:spLocks noGrp="1"/>
          </p:cNvSpPr>
          <p:nvPr>
            <p:ph type="body" sz="quarter" idx="10" hasCustomPrompt="1"/>
          </p:nvPr>
        </p:nvSpPr>
        <p:spPr>
          <a:xfrm>
            <a:off x="854764" y="950910"/>
            <a:ext cx="7227614" cy="288406"/>
          </a:xfrm>
        </p:spPr>
        <p:txBody>
          <a:bodyPr/>
          <a:lstStyle/>
          <a:p>
            <a:r>
              <a:rPr dirty="0" err="1"/>
              <a:t>Millones</a:t>
            </a:r>
            <a:r>
              <a:rPr dirty="0"/>
              <a:t> de </a:t>
            </a:r>
            <a:r>
              <a:rPr dirty="0" err="1"/>
              <a:t>dólares</a:t>
            </a:r>
            <a:endParaRPr dirty="0"/>
          </a:p>
        </p:txBody>
      </p:sp>
      <p:sp>
        <p:nvSpPr>
          <p:cNvPr id="5" name="Marcador de fecha 6"/>
          <p:cNvSpPr>
            <a:spLocks noGrp="1"/>
          </p:cNvSpPr>
          <p:nvPr>
            <p:ph type="dt" sz="half" idx="12"/>
          </p:nvPr>
        </p:nvSpPr>
        <p:spPr>
          <a:xfrm>
            <a:off x="1024467" y="6390218"/>
            <a:ext cx="2743200" cy="365125"/>
          </a:xfrm>
        </p:spPr>
        <p:txBody>
          <a:bodyPr/>
          <a:lstStyle/>
          <a:p>
            <a:r>
              <a:t>Fuente: INEC CSS 2022</a:t>
            </a:r>
          </a:p>
        </p:txBody>
      </p:sp>
      <p:sp>
        <p:nvSpPr>
          <p:cNvPr id="6" name="Marcador de texto 5"/>
          <p:cNvSpPr>
            <a:spLocks noGrp="1"/>
          </p:cNvSpPr>
          <p:nvPr>
            <p:ph type="body" sz="quarter" idx="11" hasCustomPrompt="1"/>
          </p:nvPr>
        </p:nvSpPr>
        <p:spPr>
          <a:xfrm>
            <a:off x="11032733" y="6311529"/>
            <a:ext cx="842962" cy="534596"/>
          </a:xfrm>
        </p:spPr>
        <p:txBody>
          <a:bodyPr/>
          <a:lstStyle/>
          <a:p>
            <a:r>
              <a:t>15</a:t>
            </a:r>
          </a:p>
        </p:txBody>
      </p:sp>
      <p:sp>
        <p:nvSpPr>
          <p:cNvPr id="7" name="Marcador de texto 11"/>
          <p:cNvSpPr>
            <a:spLocks noGrp="1"/>
          </p:cNvSpPr>
          <p:nvPr>
            <p:ph type="body" sz="quarter" idx="13" hasCustomPrompt="1"/>
          </p:nvPr>
        </p:nvSpPr>
        <p:spPr>
          <a:xfrm>
            <a:off x="594360" y="5630338"/>
            <a:ext cx="11130318" cy="567267"/>
          </a:xfrm>
        </p:spPr>
        <p:txBody>
          <a:bodyPr/>
          <a:lstStyle/>
          <a:p>
            <a:pPr marL="0" marR="0" algn="l">
              <a:lnSpc>
                <a:spcPct val="100000"/>
              </a:lnSpc>
              <a:spcBef>
                <a:spcPts val="0"/>
              </a:spcBef>
              <a:spcAft>
                <a:spcPts val="0"/>
              </a:spcAft>
              <a:buNone/>
            </a:pPr>
            <a:r>
              <a:rPr sz="1150" b="1" i="0" u="none" cap="none" dirty="0">
                <a:solidFill>
                  <a:srgbClr val="FFFFFF">
                    <a:alpha val="100000"/>
                  </a:srgbClr>
                </a:solidFill>
                <a:latin typeface="Century Gothic"/>
                <a:cs typeface="Century Gothic"/>
                <a:sym typeface="Century Gothic"/>
              </a:rPr>
              <a:t>El </a:t>
            </a:r>
            <a:r>
              <a:rPr sz="1150" b="1" i="0" u="none" cap="none" dirty="0" err="1">
                <a:solidFill>
                  <a:srgbClr val="FFFFFF">
                    <a:alpha val="100000"/>
                  </a:srgbClr>
                </a:solidFill>
                <a:latin typeface="Century Gothic"/>
                <a:cs typeface="Century Gothic"/>
                <a:sym typeface="Century Gothic"/>
              </a:rPr>
              <a:t>gasto</a:t>
            </a:r>
            <a:r>
              <a:rPr sz="1150" b="1" i="0" u="none" cap="none" dirty="0">
                <a:solidFill>
                  <a:srgbClr val="FFFFFF">
                    <a:alpha val="100000"/>
                  </a:srgbClr>
                </a:solidFill>
                <a:latin typeface="Century Gothic"/>
                <a:cs typeface="Century Gothic"/>
                <a:sym typeface="Century Gothic"/>
              </a:rPr>
              <a:t> de </a:t>
            </a:r>
            <a:r>
              <a:rPr sz="1150" b="1" i="0" u="none" cap="none" dirty="0" err="1">
                <a:solidFill>
                  <a:srgbClr val="FFFFFF">
                    <a:alpha val="100000"/>
                  </a:srgbClr>
                </a:solidFill>
                <a:latin typeface="Century Gothic"/>
                <a:cs typeface="Century Gothic"/>
                <a:sym typeface="Century Gothic"/>
              </a:rPr>
              <a:t>consumo</a:t>
            </a:r>
            <a:r>
              <a:rPr sz="1150" b="1" i="0" u="none" cap="none" dirty="0">
                <a:solidFill>
                  <a:srgbClr val="FFFFFF">
                    <a:alpha val="100000"/>
                  </a:srgbClr>
                </a:solidFill>
                <a:latin typeface="Century Gothic"/>
                <a:cs typeface="Century Gothic"/>
                <a:sym typeface="Century Gothic"/>
              </a:rPr>
              <a:t> final de la </a:t>
            </a:r>
            <a:r>
              <a:rPr sz="1150" b="1" i="0" u="none" cap="none" dirty="0" err="1">
                <a:solidFill>
                  <a:srgbClr val="FFFFFF">
                    <a:alpha val="100000"/>
                  </a:srgbClr>
                </a:solidFill>
                <a:latin typeface="Century Gothic"/>
                <a:cs typeface="Century Gothic"/>
                <a:sym typeface="Century Gothic"/>
              </a:rPr>
              <a:t>salud</a:t>
            </a:r>
            <a:r>
              <a:rPr sz="1150" b="1" i="0" u="none" cap="none" dirty="0">
                <a:solidFill>
                  <a:srgbClr val="FFFFFF">
                    <a:alpha val="100000"/>
                  </a:srgbClr>
                </a:solidFill>
                <a:latin typeface="Century Gothic"/>
                <a:cs typeface="Century Gothic"/>
                <a:sym typeface="Century Gothic"/>
              </a:rPr>
              <a:t> </a:t>
            </a:r>
            <a:r>
              <a:rPr sz="1150" b="1" i="0" u="none" cap="none" dirty="0" err="1">
                <a:solidFill>
                  <a:srgbClr val="FFFFFF">
                    <a:alpha val="100000"/>
                  </a:srgbClr>
                </a:solidFill>
                <a:latin typeface="Century Gothic"/>
                <a:cs typeface="Century Gothic"/>
                <a:sym typeface="Century Gothic"/>
              </a:rPr>
              <a:t>pública</a:t>
            </a:r>
            <a:r>
              <a:rPr sz="1150" b="1" i="0" u="none" cap="none" dirty="0">
                <a:solidFill>
                  <a:srgbClr val="FFFFFF">
                    <a:alpha val="100000"/>
                  </a:srgbClr>
                </a:solidFill>
                <a:latin typeface="Century Gothic"/>
                <a:cs typeface="Century Gothic"/>
                <a:sym typeface="Century Gothic"/>
              </a:rPr>
              <a:t> (</a:t>
            </a:r>
            <a:r>
              <a:rPr sz="1150" b="1" i="0" u="none" cap="none" dirty="0" err="1">
                <a:solidFill>
                  <a:srgbClr val="FFFFFF">
                    <a:alpha val="100000"/>
                  </a:srgbClr>
                </a:solidFill>
                <a:latin typeface="Century Gothic"/>
                <a:cs typeface="Century Gothic"/>
                <a:sym typeface="Century Gothic"/>
              </a:rPr>
              <a:t>valores</a:t>
            </a:r>
            <a:r>
              <a:rPr sz="1150" b="1" i="0" u="none" cap="none" dirty="0">
                <a:solidFill>
                  <a:srgbClr val="FFFFFF">
                    <a:alpha val="100000"/>
                  </a:srgbClr>
                </a:solidFill>
                <a:latin typeface="Century Gothic"/>
                <a:cs typeface="Century Gothic"/>
                <a:sym typeface="Century Gothic"/>
              </a:rPr>
              <a:t> </a:t>
            </a:r>
            <a:r>
              <a:rPr sz="1150" b="1" i="0" u="none" cap="none" dirty="0" err="1">
                <a:solidFill>
                  <a:srgbClr val="FFFFFF">
                    <a:alpha val="100000"/>
                  </a:srgbClr>
                </a:solidFill>
                <a:latin typeface="Century Gothic"/>
                <a:cs typeface="Century Gothic"/>
                <a:sym typeface="Century Gothic"/>
              </a:rPr>
              <a:t>corrientes</a:t>
            </a:r>
            <a:r>
              <a:rPr sz="1150" b="1" i="0" u="none" cap="none" dirty="0">
                <a:solidFill>
                  <a:srgbClr val="FFFFFF">
                    <a:alpha val="100000"/>
                  </a:srgbClr>
                </a:solidFill>
                <a:latin typeface="Century Gothic"/>
                <a:cs typeface="Century Gothic"/>
                <a:sym typeface="Century Gothic"/>
              </a:rPr>
              <a:t>) </a:t>
            </a:r>
            <a:r>
              <a:rPr sz="1150" b="1" i="0" u="none" cap="none" dirty="0" err="1">
                <a:solidFill>
                  <a:srgbClr val="FFFFFF">
                    <a:alpha val="100000"/>
                  </a:srgbClr>
                </a:solidFill>
                <a:latin typeface="Century Gothic"/>
                <a:cs typeface="Century Gothic"/>
                <a:sym typeface="Century Gothic"/>
              </a:rPr>
              <a:t>tuvo</a:t>
            </a:r>
            <a:r>
              <a:rPr sz="1150" b="1" i="0" u="none" cap="none" dirty="0">
                <a:solidFill>
                  <a:srgbClr val="FFFFFF">
                    <a:alpha val="100000"/>
                  </a:srgbClr>
                </a:solidFill>
                <a:latin typeface="Century Gothic"/>
                <a:cs typeface="Century Gothic"/>
                <a:sym typeface="Century Gothic"/>
              </a:rPr>
              <a:t> </a:t>
            </a:r>
            <a:r>
              <a:rPr sz="1150" b="1" i="0" u="none" cap="none" dirty="0" err="1">
                <a:solidFill>
                  <a:srgbClr val="FFFFFF">
                    <a:alpha val="100000"/>
                  </a:srgbClr>
                </a:solidFill>
                <a:latin typeface="Century Gothic"/>
                <a:cs typeface="Century Gothic"/>
                <a:sym typeface="Century Gothic"/>
              </a:rPr>
              <a:t>una</a:t>
            </a:r>
            <a:r>
              <a:rPr sz="1150" b="1" i="0" u="none" cap="none" dirty="0">
                <a:solidFill>
                  <a:srgbClr val="FFFFFF">
                    <a:alpha val="100000"/>
                  </a:srgbClr>
                </a:solidFill>
                <a:latin typeface="Century Gothic"/>
                <a:cs typeface="Century Gothic"/>
                <a:sym typeface="Century Gothic"/>
              </a:rPr>
              <a:t> </a:t>
            </a:r>
            <a:r>
              <a:rPr sz="1150" b="1" i="0" u="none" cap="none" dirty="0" err="1">
                <a:solidFill>
                  <a:srgbClr val="FFFFFF">
                    <a:alpha val="100000"/>
                  </a:srgbClr>
                </a:solidFill>
                <a:latin typeface="Century Gothic"/>
                <a:cs typeface="Century Gothic"/>
                <a:sym typeface="Century Gothic"/>
              </a:rPr>
              <a:t>participación</a:t>
            </a:r>
            <a:r>
              <a:rPr sz="1150" b="1" i="0" u="none" cap="none" dirty="0">
                <a:solidFill>
                  <a:srgbClr val="FFFFFF">
                    <a:alpha val="100000"/>
                  </a:srgbClr>
                </a:solidFill>
                <a:latin typeface="Century Gothic"/>
                <a:cs typeface="Century Gothic"/>
                <a:sym typeface="Century Gothic"/>
              </a:rPr>
              <a:t> de 61.4% </a:t>
            </a:r>
            <a:r>
              <a:rPr sz="1150" b="1" i="0" u="none" cap="none" dirty="0" err="1">
                <a:solidFill>
                  <a:srgbClr val="FFFFFF">
                    <a:alpha val="100000"/>
                  </a:srgbClr>
                </a:solidFill>
                <a:latin typeface="Century Gothic"/>
                <a:cs typeface="Century Gothic"/>
                <a:sym typeface="Century Gothic"/>
              </a:rPr>
              <a:t>en</a:t>
            </a:r>
            <a:r>
              <a:rPr sz="1150" b="1" i="0" u="none" cap="none" dirty="0">
                <a:solidFill>
                  <a:srgbClr val="FFFFFF">
                    <a:alpha val="100000"/>
                  </a:srgbClr>
                </a:solidFill>
                <a:latin typeface="Century Gothic"/>
                <a:cs typeface="Century Gothic"/>
                <a:sym typeface="Century Gothic"/>
              </a:rPr>
              <a:t> 2022. Durante </a:t>
            </a:r>
            <a:r>
              <a:rPr sz="1150" b="1" i="0" u="none" cap="none" dirty="0" err="1">
                <a:solidFill>
                  <a:srgbClr val="FFFFFF">
                    <a:alpha val="100000"/>
                  </a:srgbClr>
                </a:solidFill>
                <a:latin typeface="Century Gothic"/>
                <a:cs typeface="Century Gothic"/>
                <a:sym typeface="Century Gothic"/>
              </a:rPr>
              <a:t>los</a:t>
            </a:r>
            <a:r>
              <a:rPr sz="1150" b="1" i="0" u="none" cap="none" dirty="0">
                <a:solidFill>
                  <a:srgbClr val="FFFFFF">
                    <a:alpha val="100000"/>
                  </a:srgbClr>
                </a:solidFill>
                <a:latin typeface="Century Gothic"/>
                <a:cs typeface="Century Gothic"/>
                <a:sym typeface="Century Gothic"/>
              </a:rPr>
              <a:t> </a:t>
            </a:r>
            <a:r>
              <a:rPr sz="1150" b="1" i="0" u="none" cap="none" dirty="0" err="1">
                <a:solidFill>
                  <a:srgbClr val="FFFFFF">
                    <a:alpha val="100000"/>
                  </a:srgbClr>
                </a:solidFill>
                <a:latin typeface="Century Gothic"/>
                <a:cs typeface="Century Gothic"/>
                <a:sym typeface="Century Gothic"/>
              </a:rPr>
              <a:t>últimos</a:t>
            </a:r>
            <a:r>
              <a:rPr sz="1150" b="1" i="0" u="none" cap="none" dirty="0">
                <a:solidFill>
                  <a:srgbClr val="FFFFFF">
                    <a:alpha val="100000"/>
                  </a:srgbClr>
                </a:solidFill>
                <a:latin typeface="Century Gothic"/>
                <a:cs typeface="Century Gothic"/>
                <a:sym typeface="Century Gothic"/>
              </a:rPr>
              <a:t> 4 </a:t>
            </a:r>
            <a:r>
              <a:rPr sz="1150" b="1" i="0" u="none" cap="none" dirty="0" err="1">
                <a:solidFill>
                  <a:srgbClr val="FFFFFF">
                    <a:alpha val="100000"/>
                  </a:srgbClr>
                </a:solidFill>
                <a:latin typeface="Century Gothic"/>
                <a:cs typeface="Century Gothic"/>
                <a:sym typeface="Century Gothic"/>
              </a:rPr>
              <a:t>años</a:t>
            </a:r>
            <a:r>
              <a:rPr sz="1150" b="1" i="0" u="none" cap="none" dirty="0">
                <a:solidFill>
                  <a:srgbClr val="FFFFFF">
                    <a:alpha val="100000"/>
                  </a:srgbClr>
                </a:solidFill>
                <a:latin typeface="Century Gothic"/>
                <a:cs typeface="Century Gothic"/>
                <a:sym typeface="Century Gothic"/>
              </a:rPr>
              <a:t> no se </a:t>
            </a:r>
            <a:r>
              <a:rPr sz="1150" b="1" i="0" u="none" cap="none" dirty="0" err="1">
                <a:solidFill>
                  <a:srgbClr val="FFFFFF">
                    <a:alpha val="100000"/>
                  </a:srgbClr>
                </a:solidFill>
                <a:latin typeface="Century Gothic"/>
                <a:cs typeface="Century Gothic"/>
                <a:sym typeface="Century Gothic"/>
              </a:rPr>
              <a:t>observan</a:t>
            </a:r>
            <a:r>
              <a:rPr sz="1150" b="1" i="0" u="none" cap="none" dirty="0">
                <a:solidFill>
                  <a:srgbClr val="FFFFFF">
                    <a:alpha val="100000"/>
                  </a:srgbClr>
                </a:solidFill>
                <a:latin typeface="Century Gothic"/>
                <a:cs typeface="Century Gothic"/>
                <a:sym typeface="Century Gothic"/>
              </a:rPr>
              <a:t> </a:t>
            </a:r>
            <a:r>
              <a:rPr sz="1150" b="1" i="0" u="none" cap="none" dirty="0" err="1">
                <a:solidFill>
                  <a:srgbClr val="FFFFFF">
                    <a:alpha val="100000"/>
                  </a:srgbClr>
                </a:solidFill>
                <a:latin typeface="Century Gothic"/>
                <a:cs typeface="Century Gothic"/>
                <a:sym typeface="Century Gothic"/>
              </a:rPr>
              <a:t>cambios</a:t>
            </a:r>
            <a:r>
              <a:rPr sz="1150" b="1" i="0" u="none" cap="none" dirty="0">
                <a:solidFill>
                  <a:srgbClr val="FFFFFF">
                    <a:alpha val="100000"/>
                  </a:srgbClr>
                </a:solidFill>
                <a:latin typeface="Century Gothic"/>
                <a:cs typeface="Century Gothic"/>
                <a:sym typeface="Century Gothic"/>
              </a:rPr>
              <a:t> </a:t>
            </a:r>
            <a:r>
              <a:rPr sz="1150" b="1" i="0" u="none" cap="none" dirty="0" err="1">
                <a:solidFill>
                  <a:srgbClr val="FFFFFF">
                    <a:alpha val="100000"/>
                  </a:srgbClr>
                </a:solidFill>
                <a:latin typeface="Century Gothic"/>
                <a:cs typeface="Century Gothic"/>
                <a:sym typeface="Century Gothic"/>
              </a:rPr>
              <a:t>importantes</a:t>
            </a:r>
            <a:r>
              <a:rPr sz="1150" b="1" i="0" u="none" cap="none" dirty="0">
                <a:solidFill>
                  <a:srgbClr val="FFFFFF">
                    <a:alpha val="100000"/>
                  </a:srgbClr>
                </a:solidFill>
                <a:latin typeface="Century Gothic"/>
                <a:cs typeface="Century Gothic"/>
                <a:sym typeface="Century Gothic"/>
              </a:rPr>
              <a:t> al </a:t>
            </a:r>
            <a:r>
              <a:rPr sz="1150" b="1" i="0" u="none" cap="none" dirty="0" err="1">
                <a:solidFill>
                  <a:srgbClr val="FFFFFF">
                    <a:alpha val="100000"/>
                  </a:srgbClr>
                </a:solidFill>
                <a:latin typeface="Century Gothic"/>
                <a:cs typeface="Century Gothic"/>
                <a:sym typeface="Century Gothic"/>
              </a:rPr>
              <a:t>comparar</a:t>
            </a:r>
            <a:r>
              <a:rPr sz="1150" b="1" i="0" u="none" cap="none" dirty="0">
                <a:solidFill>
                  <a:srgbClr val="FFFFFF">
                    <a:alpha val="100000"/>
                  </a:srgbClr>
                </a:solidFill>
                <a:latin typeface="Century Gothic"/>
                <a:cs typeface="Century Gothic"/>
                <a:sym typeface="Century Gothic"/>
              </a:rPr>
              <a:t> la </a:t>
            </a:r>
            <a:r>
              <a:rPr sz="1150" b="1" i="0" u="none" cap="none" dirty="0" err="1">
                <a:solidFill>
                  <a:srgbClr val="FFFFFF">
                    <a:alpha val="100000"/>
                  </a:srgbClr>
                </a:solidFill>
                <a:latin typeface="Century Gothic"/>
                <a:cs typeface="Century Gothic"/>
                <a:sym typeface="Century Gothic"/>
              </a:rPr>
              <a:t>estructura</a:t>
            </a:r>
            <a:r>
              <a:rPr sz="1150" b="1" i="0" u="none" cap="none" dirty="0">
                <a:solidFill>
                  <a:srgbClr val="FFFFFF">
                    <a:alpha val="100000"/>
                  </a:srgbClr>
                </a:solidFill>
                <a:latin typeface="Century Gothic"/>
                <a:cs typeface="Century Gothic"/>
                <a:sym typeface="Century Gothic"/>
              </a:rPr>
              <a:t> del </a:t>
            </a:r>
            <a:r>
              <a:rPr sz="1150" b="1" i="0" u="none" cap="none" dirty="0" err="1">
                <a:solidFill>
                  <a:srgbClr val="FFFFFF">
                    <a:alpha val="100000"/>
                  </a:srgbClr>
                </a:solidFill>
                <a:latin typeface="Century Gothic"/>
                <a:cs typeface="Century Gothic"/>
                <a:sym typeface="Century Gothic"/>
              </a:rPr>
              <a:t>gasto</a:t>
            </a:r>
            <a:r>
              <a:rPr sz="1150" b="1" i="0" u="none" cap="none" dirty="0">
                <a:solidFill>
                  <a:srgbClr val="FFFFFF">
                    <a:alpha val="100000"/>
                  </a:srgbClr>
                </a:solidFill>
                <a:latin typeface="Century Gothic"/>
                <a:cs typeface="Century Gothic"/>
                <a:sym typeface="Century Gothic"/>
              </a:rPr>
              <a:t> de </a:t>
            </a:r>
            <a:r>
              <a:rPr sz="1150" b="1" i="0" u="none" cap="none" dirty="0" err="1">
                <a:solidFill>
                  <a:srgbClr val="FFFFFF">
                    <a:alpha val="100000"/>
                  </a:srgbClr>
                </a:solidFill>
                <a:latin typeface="Century Gothic"/>
                <a:cs typeface="Century Gothic"/>
                <a:sym typeface="Century Gothic"/>
              </a:rPr>
              <a:t>consumo</a:t>
            </a:r>
            <a:r>
              <a:rPr sz="1150" b="1" i="0" u="none" cap="none" dirty="0">
                <a:solidFill>
                  <a:srgbClr val="FFFFFF">
                    <a:alpha val="100000"/>
                  </a:srgbClr>
                </a:solidFill>
                <a:latin typeface="Century Gothic"/>
                <a:cs typeface="Century Gothic"/>
                <a:sym typeface="Century Gothic"/>
              </a:rPr>
              <a:t> final </a:t>
            </a:r>
            <a:r>
              <a:rPr sz="1150" b="1" i="0" u="none" cap="none" dirty="0" err="1">
                <a:solidFill>
                  <a:srgbClr val="FFFFFF">
                    <a:alpha val="100000"/>
                  </a:srgbClr>
                </a:solidFill>
                <a:latin typeface="Century Gothic"/>
                <a:cs typeface="Century Gothic"/>
                <a:sym typeface="Century Gothic"/>
              </a:rPr>
              <a:t>público</a:t>
            </a:r>
            <a:r>
              <a:rPr sz="1150" b="1" i="0" u="none" cap="none" dirty="0">
                <a:solidFill>
                  <a:srgbClr val="FFFFFF">
                    <a:alpha val="100000"/>
                  </a:srgbClr>
                </a:solidFill>
                <a:latin typeface="Century Gothic"/>
                <a:cs typeface="Century Gothic"/>
                <a:sym typeface="Century Gothic"/>
              </a:rPr>
              <a:t> y </a:t>
            </a:r>
            <a:r>
              <a:rPr sz="1150" b="1" i="0" u="none" cap="none" dirty="0" err="1">
                <a:solidFill>
                  <a:srgbClr val="FFFFFF">
                    <a:alpha val="100000"/>
                  </a:srgbClr>
                </a:solidFill>
                <a:latin typeface="Century Gothic"/>
                <a:cs typeface="Century Gothic"/>
                <a:sym typeface="Century Gothic"/>
              </a:rPr>
              <a:t>privado</a:t>
            </a:r>
            <a:r>
              <a:rPr sz="1150" b="1" i="0" u="none" cap="none" dirty="0">
                <a:solidFill>
                  <a:srgbClr val="FFFFFF">
                    <a:alpha val="100000"/>
                  </a:srgbClr>
                </a:solidFill>
                <a:latin typeface="Century Gothic"/>
                <a:cs typeface="Century Gothic"/>
                <a:sym typeface="Century Gothic"/>
              </a:rPr>
              <a:t>.</a:t>
            </a:r>
          </a:p>
        </p:txBody>
      </p:sp>
      <p:grpSp>
        <p:nvGrpSpPr>
          <p:cNvPr id="8" name="Grupo 7"/>
          <p:cNvGrpSpPr/>
          <p:nvPr/>
        </p:nvGrpSpPr>
        <p:grpSpPr>
          <a:xfrm>
            <a:off x="6238160" y="1664835"/>
            <a:ext cx="4971183" cy="3644318"/>
            <a:chOff x="6278880" y="1097280"/>
            <a:chExt cx="5638800" cy="4389120"/>
          </a:xfrm>
        </p:grpSpPr>
        <p:sp>
          <p:nvSpPr>
            <p:cNvPr id="9" name="rc3"/>
            <p:cNvSpPr/>
            <p:nvPr/>
          </p:nvSpPr>
          <p:spPr>
            <a:xfrm>
              <a:off x="6278880" y="1097280"/>
              <a:ext cx="5638800" cy="438912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0" name="rc4"/>
            <p:cNvSpPr/>
            <p:nvPr/>
          </p:nvSpPr>
          <p:spPr>
            <a:xfrm>
              <a:off x="6278880" y="1097280"/>
              <a:ext cx="5638800" cy="438912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11" name="rc5"/>
            <p:cNvSpPr/>
            <p:nvPr/>
          </p:nvSpPr>
          <p:spPr>
            <a:xfrm>
              <a:off x="6533916" y="1173195"/>
              <a:ext cx="5307848" cy="3342032"/>
            </a:xfrm>
            <a:prstGeom prst="rect">
              <a:avLst/>
            </a:prstGeom>
            <a:solidFill>
              <a:srgbClr val="FFFFFF">
                <a:alpha val="100000"/>
              </a:srgbClr>
            </a:solidFill>
          </p:spPr>
          <p:txBody>
            <a:bodyPr/>
            <a:lstStyle/>
            <a:p>
              <a:endParaRPr/>
            </a:p>
          </p:txBody>
        </p:sp>
        <p:sp>
          <p:nvSpPr>
            <p:cNvPr id="12" name="rc6"/>
            <p:cNvSpPr/>
            <p:nvPr/>
          </p:nvSpPr>
          <p:spPr>
            <a:xfrm>
              <a:off x="6651001" y="1325105"/>
              <a:ext cx="390282" cy="1310435"/>
            </a:xfrm>
            <a:prstGeom prst="rect">
              <a:avLst/>
            </a:prstGeom>
            <a:solidFill>
              <a:srgbClr val="DAEEF3">
                <a:alpha val="100000"/>
              </a:srgbClr>
            </a:solidFill>
            <a:ln w="3175" cap="flat">
              <a:noFill/>
              <a:prstDash val="solid"/>
              <a:miter/>
            </a:ln>
          </p:spPr>
          <p:txBody>
            <a:bodyPr/>
            <a:lstStyle/>
            <a:p>
              <a:endParaRPr>
                <a:effectLst>
                  <a:outerShdw blurRad="38100" dist="38100" dir="2700000" algn="tl">
                    <a:srgbClr val="000000">
                      <a:alpha val="43137"/>
                    </a:srgbClr>
                  </a:outerShdw>
                </a:effectLst>
              </a:endParaRPr>
            </a:p>
          </p:txBody>
        </p:sp>
        <p:sp>
          <p:nvSpPr>
            <p:cNvPr id="13" name="rc7"/>
            <p:cNvSpPr/>
            <p:nvPr/>
          </p:nvSpPr>
          <p:spPr>
            <a:xfrm>
              <a:off x="6651001" y="2635541"/>
              <a:ext cx="390282" cy="1727776"/>
            </a:xfrm>
            <a:prstGeom prst="rect">
              <a:avLst/>
            </a:prstGeom>
            <a:solidFill>
              <a:srgbClr val="4BACC6">
                <a:alpha val="100000"/>
              </a:srgbClr>
            </a:solidFill>
            <a:ln w="13550" cap="flat">
              <a:noFill/>
              <a:prstDash val="solid"/>
              <a:miter/>
            </a:ln>
          </p:spPr>
          <p:txBody>
            <a:bodyPr/>
            <a:lstStyle/>
            <a:p>
              <a:endParaRPr/>
            </a:p>
          </p:txBody>
        </p:sp>
        <p:sp>
          <p:nvSpPr>
            <p:cNvPr id="14" name="rc8"/>
            <p:cNvSpPr/>
            <p:nvPr/>
          </p:nvSpPr>
          <p:spPr>
            <a:xfrm>
              <a:off x="7171378" y="1325105"/>
              <a:ext cx="390282" cy="1169000"/>
            </a:xfrm>
            <a:prstGeom prst="rect">
              <a:avLst/>
            </a:prstGeom>
            <a:solidFill>
              <a:srgbClr val="DAEEF3">
                <a:alpha val="100000"/>
              </a:srgbClr>
            </a:solidFill>
            <a:ln w="13550" cap="flat">
              <a:noFill/>
              <a:prstDash val="solid"/>
              <a:miter/>
            </a:ln>
          </p:spPr>
          <p:txBody>
            <a:bodyPr/>
            <a:lstStyle/>
            <a:p>
              <a:endParaRPr/>
            </a:p>
          </p:txBody>
        </p:sp>
        <p:sp>
          <p:nvSpPr>
            <p:cNvPr id="15" name="rc9"/>
            <p:cNvSpPr/>
            <p:nvPr/>
          </p:nvSpPr>
          <p:spPr>
            <a:xfrm>
              <a:off x="7171378" y="2494106"/>
              <a:ext cx="390282" cy="1869211"/>
            </a:xfrm>
            <a:prstGeom prst="rect">
              <a:avLst/>
            </a:prstGeom>
            <a:solidFill>
              <a:srgbClr val="4BACC6">
                <a:alpha val="100000"/>
              </a:srgbClr>
            </a:solidFill>
            <a:ln w="13550" cap="flat">
              <a:noFill/>
              <a:prstDash val="solid"/>
              <a:miter/>
            </a:ln>
          </p:spPr>
          <p:txBody>
            <a:bodyPr/>
            <a:lstStyle/>
            <a:p>
              <a:endParaRPr/>
            </a:p>
          </p:txBody>
        </p:sp>
        <p:sp>
          <p:nvSpPr>
            <p:cNvPr id="16" name="rc10"/>
            <p:cNvSpPr/>
            <p:nvPr/>
          </p:nvSpPr>
          <p:spPr>
            <a:xfrm>
              <a:off x="7691755" y="1325105"/>
              <a:ext cx="390282" cy="1279810"/>
            </a:xfrm>
            <a:prstGeom prst="rect">
              <a:avLst/>
            </a:prstGeom>
            <a:solidFill>
              <a:srgbClr val="DAEEF3">
                <a:alpha val="100000"/>
              </a:srgbClr>
            </a:solidFill>
            <a:ln w="13550" cap="flat">
              <a:noFill/>
              <a:prstDash val="solid"/>
              <a:miter/>
            </a:ln>
          </p:spPr>
          <p:txBody>
            <a:bodyPr/>
            <a:lstStyle/>
            <a:p>
              <a:endParaRPr/>
            </a:p>
          </p:txBody>
        </p:sp>
        <p:sp>
          <p:nvSpPr>
            <p:cNvPr id="17" name="rc11"/>
            <p:cNvSpPr/>
            <p:nvPr/>
          </p:nvSpPr>
          <p:spPr>
            <a:xfrm>
              <a:off x="7691755" y="2604916"/>
              <a:ext cx="390282" cy="1758401"/>
            </a:xfrm>
            <a:prstGeom prst="rect">
              <a:avLst/>
            </a:prstGeom>
            <a:solidFill>
              <a:srgbClr val="4BACC6">
                <a:alpha val="100000"/>
              </a:srgbClr>
            </a:solidFill>
            <a:ln w="13550" cap="flat">
              <a:noFill/>
              <a:prstDash val="solid"/>
              <a:miter/>
            </a:ln>
          </p:spPr>
          <p:txBody>
            <a:bodyPr/>
            <a:lstStyle/>
            <a:p>
              <a:endParaRPr/>
            </a:p>
          </p:txBody>
        </p:sp>
        <p:sp>
          <p:nvSpPr>
            <p:cNvPr id="18" name="rc12"/>
            <p:cNvSpPr/>
            <p:nvPr/>
          </p:nvSpPr>
          <p:spPr>
            <a:xfrm>
              <a:off x="8212133" y="1325105"/>
              <a:ext cx="390282" cy="1182924"/>
            </a:xfrm>
            <a:prstGeom prst="rect">
              <a:avLst/>
            </a:prstGeom>
            <a:solidFill>
              <a:srgbClr val="DAEEF3">
                <a:alpha val="100000"/>
              </a:srgbClr>
            </a:solidFill>
            <a:ln w="13550" cap="flat">
              <a:noFill/>
              <a:prstDash val="solid"/>
              <a:miter/>
            </a:ln>
          </p:spPr>
          <p:txBody>
            <a:bodyPr/>
            <a:lstStyle/>
            <a:p>
              <a:endParaRPr/>
            </a:p>
          </p:txBody>
        </p:sp>
        <p:sp>
          <p:nvSpPr>
            <p:cNvPr id="19" name="rc13"/>
            <p:cNvSpPr/>
            <p:nvPr/>
          </p:nvSpPr>
          <p:spPr>
            <a:xfrm>
              <a:off x="8212133" y="2508030"/>
              <a:ext cx="390282" cy="1855286"/>
            </a:xfrm>
            <a:prstGeom prst="rect">
              <a:avLst/>
            </a:prstGeom>
            <a:solidFill>
              <a:srgbClr val="4BACC6">
                <a:alpha val="100000"/>
              </a:srgbClr>
            </a:solidFill>
            <a:ln w="13550" cap="flat">
              <a:noFill/>
              <a:prstDash val="solid"/>
              <a:miter/>
            </a:ln>
          </p:spPr>
          <p:txBody>
            <a:bodyPr/>
            <a:lstStyle/>
            <a:p>
              <a:endParaRPr/>
            </a:p>
          </p:txBody>
        </p:sp>
        <p:sp>
          <p:nvSpPr>
            <p:cNvPr id="20" name="rc14"/>
            <p:cNvSpPr/>
            <p:nvPr/>
          </p:nvSpPr>
          <p:spPr>
            <a:xfrm>
              <a:off x="8732510" y="1325105"/>
              <a:ext cx="390282" cy="1165211"/>
            </a:xfrm>
            <a:prstGeom prst="rect">
              <a:avLst/>
            </a:prstGeom>
            <a:solidFill>
              <a:srgbClr val="DAEEF3">
                <a:alpha val="100000"/>
              </a:srgbClr>
            </a:solidFill>
            <a:ln w="13550" cap="flat">
              <a:noFill/>
              <a:prstDash val="solid"/>
              <a:miter/>
            </a:ln>
          </p:spPr>
          <p:txBody>
            <a:bodyPr/>
            <a:lstStyle/>
            <a:p>
              <a:endParaRPr/>
            </a:p>
          </p:txBody>
        </p:sp>
        <p:sp>
          <p:nvSpPr>
            <p:cNvPr id="21" name="rc15"/>
            <p:cNvSpPr/>
            <p:nvPr/>
          </p:nvSpPr>
          <p:spPr>
            <a:xfrm>
              <a:off x="8732510" y="2490317"/>
              <a:ext cx="390282" cy="1872999"/>
            </a:xfrm>
            <a:prstGeom prst="rect">
              <a:avLst/>
            </a:prstGeom>
            <a:solidFill>
              <a:srgbClr val="4BACC6">
                <a:alpha val="100000"/>
              </a:srgbClr>
            </a:solidFill>
            <a:ln w="13550" cap="flat">
              <a:noFill/>
              <a:prstDash val="solid"/>
              <a:miter/>
            </a:ln>
          </p:spPr>
          <p:txBody>
            <a:bodyPr/>
            <a:lstStyle/>
            <a:p>
              <a:endParaRPr/>
            </a:p>
          </p:txBody>
        </p:sp>
        <p:sp>
          <p:nvSpPr>
            <p:cNvPr id="22" name="rc16"/>
            <p:cNvSpPr/>
            <p:nvPr/>
          </p:nvSpPr>
          <p:spPr>
            <a:xfrm>
              <a:off x="9252887" y="1325105"/>
              <a:ext cx="390282" cy="1101044"/>
            </a:xfrm>
            <a:prstGeom prst="rect">
              <a:avLst/>
            </a:prstGeom>
            <a:solidFill>
              <a:srgbClr val="DAEEF3">
                <a:alpha val="100000"/>
              </a:srgbClr>
            </a:solidFill>
            <a:ln w="13550" cap="flat">
              <a:noFill/>
              <a:prstDash val="solid"/>
              <a:miter/>
            </a:ln>
          </p:spPr>
          <p:txBody>
            <a:bodyPr/>
            <a:lstStyle/>
            <a:p>
              <a:endParaRPr/>
            </a:p>
          </p:txBody>
        </p:sp>
        <p:sp>
          <p:nvSpPr>
            <p:cNvPr id="23" name="rc17"/>
            <p:cNvSpPr/>
            <p:nvPr/>
          </p:nvSpPr>
          <p:spPr>
            <a:xfrm>
              <a:off x="9252887" y="2426150"/>
              <a:ext cx="390282" cy="1937166"/>
            </a:xfrm>
            <a:prstGeom prst="rect">
              <a:avLst/>
            </a:prstGeom>
            <a:solidFill>
              <a:srgbClr val="4BACC6">
                <a:alpha val="100000"/>
              </a:srgbClr>
            </a:solidFill>
            <a:ln w="13550" cap="flat">
              <a:noFill/>
              <a:prstDash val="solid"/>
              <a:miter/>
            </a:ln>
          </p:spPr>
          <p:txBody>
            <a:bodyPr/>
            <a:lstStyle/>
            <a:p>
              <a:endParaRPr/>
            </a:p>
          </p:txBody>
        </p:sp>
        <p:sp>
          <p:nvSpPr>
            <p:cNvPr id="24" name="rc18"/>
            <p:cNvSpPr/>
            <p:nvPr/>
          </p:nvSpPr>
          <p:spPr>
            <a:xfrm>
              <a:off x="9773265" y="1325105"/>
              <a:ext cx="390282" cy="1128258"/>
            </a:xfrm>
            <a:prstGeom prst="rect">
              <a:avLst/>
            </a:prstGeom>
            <a:solidFill>
              <a:srgbClr val="DAEEF3">
                <a:alpha val="100000"/>
              </a:srgbClr>
            </a:solidFill>
            <a:ln w="13550" cap="flat">
              <a:noFill/>
              <a:prstDash val="solid"/>
              <a:miter/>
            </a:ln>
          </p:spPr>
          <p:txBody>
            <a:bodyPr/>
            <a:lstStyle/>
            <a:p>
              <a:endParaRPr/>
            </a:p>
          </p:txBody>
        </p:sp>
        <p:sp>
          <p:nvSpPr>
            <p:cNvPr id="25" name="rc19"/>
            <p:cNvSpPr/>
            <p:nvPr/>
          </p:nvSpPr>
          <p:spPr>
            <a:xfrm>
              <a:off x="9773265" y="2453364"/>
              <a:ext cx="390282" cy="1909953"/>
            </a:xfrm>
            <a:prstGeom prst="rect">
              <a:avLst/>
            </a:prstGeom>
            <a:solidFill>
              <a:srgbClr val="4BACC6">
                <a:alpha val="100000"/>
              </a:srgbClr>
            </a:solidFill>
            <a:ln w="13550" cap="flat">
              <a:noFill/>
              <a:prstDash val="solid"/>
              <a:miter/>
            </a:ln>
          </p:spPr>
          <p:txBody>
            <a:bodyPr/>
            <a:lstStyle/>
            <a:p>
              <a:endParaRPr/>
            </a:p>
          </p:txBody>
        </p:sp>
        <p:sp>
          <p:nvSpPr>
            <p:cNvPr id="26" name="rc20"/>
            <p:cNvSpPr/>
            <p:nvPr/>
          </p:nvSpPr>
          <p:spPr>
            <a:xfrm>
              <a:off x="10293642" y="1325105"/>
              <a:ext cx="390282" cy="1175675"/>
            </a:xfrm>
            <a:prstGeom prst="rect">
              <a:avLst/>
            </a:prstGeom>
            <a:solidFill>
              <a:srgbClr val="DAEEF3">
                <a:alpha val="100000"/>
              </a:srgbClr>
            </a:solidFill>
            <a:ln w="13550" cap="flat">
              <a:noFill/>
              <a:prstDash val="solid"/>
              <a:miter/>
            </a:ln>
          </p:spPr>
          <p:txBody>
            <a:bodyPr/>
            <a:lstStyle/>
            <a:p>
              <a:endParaRPr/>
            </a:p>
          </p:txBody>
        </p:sp>
        <p:sp>
          <p:nvSpPr>
            <p:cNvPr id="27" name="rc21"/>
            <p:cNvSpPr/>
            <p:nvPr/>
          </p:nvSpPr>
          <p:spPr>
            <a:xfrm>
              <a:off x="10293642" y="2500781"/>
              <a:ext cx="390282" cy="1862536"/>
            </a:xfrm>
            <a:prstGeom prst="rect">
              <a:avLst/>
            </a:prstGeom>
            <a:solidFill>
              <a:srgbClr val="4BACC6">
                <a:alpha val="100000"/>
              </a:srgbClr>
            </a:solidFill>
            <a:ln w="13550" cap="flat">
              <a:noFill/>
              <a:prstDash val="solid"/>
              <a:miter/>
            </a:ln>
          </p:spPr>
          <p:txBody>
            <a:bodyPr/>
            <a:lstStyle/>
            <a:p>
              <a:endParaRPr/>
            </a:p>
          </p:txBody>
        </p:sp>
        <p:sp>
          <p:nvSpPr>
            <p:cNvPr id="28" name="rc22"/>
            <p:cNvSpPr/>
            <p:nvPr/>
          </p:nvSpPr>
          <p:spPr>
            <a:xfrm>
              <a:off x="10814019" y="1325105"/>
              <a:ext cx="390282" cy="1116384"/>
            </a:xfrm>
            <a:prstGeom prst="rect">
              <a:avLst/>
            </a:prstGeom>
            <a:solidFill>
              <a:srgbClr val="DAEEF3">
                <a:alpha val="100000"/>
              </a:srgbClr>
            </a:solidFill>
            <a:ln w="13550" cap="flat">
              <a:noFill/>
              <a:prstDash val="solid"/>
              <a:miter/>
            </a:ln>
          </p:spPr>
          <p:txBody>
            <a:bodyPr/>
            <a:lstStyle/>
            <a:p>
              <a:endParaRPr/>
            </a:p>
          </p:txBody>
        </p:sp>
        <p:sp>
          <p:nvSpPr>
            <p:cNvPr id="29" name="rc23"/>
            <p:cNvSpPr/>
            <p:nvPr/>
          </p:nvSpPr>
          <p:spPr>
            <a:xfrm>
              <a:off x="10814019" y="2441490"/>
              <a:ext cx="390282" cy="1921826"/>
            </a:xfrm>
            <a:prstGeom prst="rect">
              <a:avLst/>
            </a:prstGeom>
            <a:solidFill>
              <a:srgbClr val="4BACC6">
                <a:alpha val="100000"/>
              </a:srgbClr>
            </a:solidFill>
            <a:ln w="13550" cap="flat">
              <a:noFill/>
              <a:prstDash val="solid"/>
              <a:miter/>
            </a:ln>
          </p:spPr>
          <p:txBody>
            <a:bodyPr/>
            <a:lstStyle/>
            <a:p>
              <a:endParaRPr/>
            </a:p>
          </p:txBody>
        </p:sp>
        <p:sp>
          <p:nvSpPr>
            <p:cNvPr id="30" name="rc24"/>
            <p:cNvSpPr/>
            <p:nvPr/>
          </p:nvSpPr>
          <p:spPr>
            <a:xfrm>
              <a:off x="11334396" y="1325105"/>
              <a:ext cx="390282" cy="1171464"/>
            </a:xfrm>
            <a:prstGeom prst="rect">
              <a:avLst/>
            </a:prstGeom>
            <a:solidFill>
              <a:srgbClr val="DAEEF3">
                <a:alpha val="100000"/>
              </a:srgbClr>
            </a:solidFill>
            <a:ln w="13550" cap="flat">
              <a:noFill/>
              <a:prstDash val="solid"/>
              <a:miter/>
            </a:ln>
          </p:spPr>
          <p:txBody>
            <a:bodyPr/>
            <a:lstStyle/>
            <a:p>
              <a:endParaRPr/>
            </a:p>
          </p:txBody>
        </p:sp>
        <p:sp>
          <p:nvSpPr>
            <p:cNvPr id="31" name="rc25"/>
            <p:cNvSpPr/>
            <p:nvPr/>
          </p:nvSpPr>
          <p:spPr>
            <a:xfrm>
              <a:off x="11334396" y="2496570"/>
              <a:ext cx="390282" cy="1866747"/>
            </a:xfrm>
            <a:prstGeom prst="rect">
              <a:avLst/>
            </a:prstGeom>
            <a:solidFill>
              <a:srgbClr val="4BACC6">
                <a:alpha val="100000"/>
              </a:srgbClr>
            </a:solidFill>
            <a:ln w="13550" cap="flat">
              <a:noFill/>
              <a:prstDash val="solid"/>
              <a:miter/>
            </a:ln>
          </p:spPr>
          <p:txBody>
            <a:bodyPr/>
            <a:lstStyle/>
            <a:p>
              <a:endParaRPr/>
            </a:p>
          </p:txBody>
        </p:sp>
        <p:sp>
          <p:nvSpPr>
            <p:cNvPr id="33" name="tx27"/>
            <p:cNvSpPr/>
            <p:nvPr/>
          </p:nvSpPr>
          <p:spPr>
            <a:xfrm>
              <a:off x="6674497" y="3443696"/>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56.9%</a:t>
              </a:r>
            </a:p>
          </p:txBody>
        </p:sp>
        <p:sp>
          <p:nvSpPr>
            <p:cNvPr id="34" name="tx28"/>
            <p:cNvSpPr/>
            <p:nvPr/>
          </p:nvSpPr>
          <p:spPr>
            <a:xfrm>
              <a:off x="7230891" y="1819896"/>
              <a:ext cx="135629" cy="252702"/>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38.5%</a:t>
              </a:r>
            </a:p>
          </p:txBody>
        </p:sp>
        <p:sp>
          <p:nvSpPr>
            <p:cNvPr id="35" name="tx29"/>
            <p:cNvSpPr/>
            <p:nvPr/>
          </p:nvSpPr>
          <p:spPr>
            <a:xfrm>
              <a:off x="7194874" y="3372978"/>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61.5%</a:t>
              </a:r>
            </a:p>
          </p:txBody>
        </p:sp>
        <p:sp>
          <p:nvSpPr>
            <p:cNvPr id="36" name="tx30"/>
            <p:cNvSpPr/>
            <p:nvPr/>
          </p:nvSpPr>
          <p:spPr>
            <a:xfrm>
              <a:off x="7776705" y="1867073"/>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42.1%</a:t>
              </a:r>
            </a:p>
          </p:txBody>
        </p:sp>
        <p:sp>
          <p:nvSpPr>
            <p:cNvPr id="37" name="tx31"/>
            <p:cNvSpPr/>
            <p:nvPr/>
          </p:nvSpPr>
          <p:spPr>
            <a:xfrm>
              <a:off x="7715251" y="3428383"/>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57.9%</a:t>
              </a:r>
            </a:p>
          </p:txBody>
        </p:sp>
        <p:sp>
          <p:nvSpPr>
            <p:cNvPr id="38" name="tx32"/>
            <p:cNvSpPr/>
            <p:nvPr/>
          </p:nvSpPr>
          <p:spPr>
            <a:xfrm>
              <a:off x="8235628" y="1860835"/>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38.9%</a:t>
              </a:r>
            </a:p>
          </p:txBody>
        </p:sp>
        <p:sp>
          <p:nvSpPr>
            <p:cNvPr id="39" name="tx33"/>
            <p:cNvSpPr/>
            <p:nvPr/>
          </p:nvSpPr>
          <p:spPr>
            <a:xfrm>
              <a:off x="8235628" y="3379940"/>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61.1%</a:t>
              </a:r>
            </a:p>
          </p:txBody>
        </p:sp>
        <p:sp>
          <p:nvSpPr>
            <p:cNvPr id="40" name="tx34"/>
            <p:cNvSpPr/>
            <p:nvPr/>
          </p:nvSpPr>
          <p:spPr>
            <a:xfrm>
              <a:off x="8756006" y="1851978"/>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38.4%</a:t>
              </a:r>
            </a:p>
          </p:txBody>
        </p:sp>
        <p:sp>
          <p:nvSpPr>
            <p:cNvPr id="41" name="tx35"/>
            <p:cNvSpPr/>
            <p:nvPr/>
          </p:nvSpPr>
          <p:spPr>
            <a:xfrm>
              <a:off x="8756006" y="3371084"/>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61.6%</a:t>
              </a:r>
            </a:p>
          </p:txBody>
        </p:sp>
        <p:sp>
          <p:nvSpPr>
            <p:cNvPr id="42" name="tx36"/>
            <p:cNvSpPr/>
            <p:nvPr/>
          </p:nvSpPr>
          <p:spPr>
            <a:xfrm>
              <a:off x="9276383" y="1819895"/>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36.2%</a:t>
              </a:r>
            </a:p>
          </p:txBody>
        </p:sp>
        <p:sp>
          <p:nvSpPr>
            <p:cNvPr id="43" name="tx37"/>
            <p:cNvSpPr/>
            <p:nvPr/>
          </p:nvSpPr>
          <p:spPr>
            <a:xfrm>
              <a:off x="9276383" y="3339001"/>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63.8%</a:t>
              </a:r>
            </a:p>
          </p:txBody>
        </p:sp>
        <p:sp>
          <p:nvSpPr>
            <p:cNvPr id="44" name="tx38"/>
            <p:cNvSpPr/>
            <p:nvPr/>
          </p:nvSpPr>
          <p:spPr>
            <a:xfrm>
              <a:off x="9796760" y="1833501"/>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37.1%</a:t>
              </a:r>
            </a:p>
          </p:txBody>
        </p:sp>
        <p:sp>
          <p:nvSpPr>
            <p:cNvPr id="45" name="tx39"/>
            <p:cNvSpPr/>
            <p:nvPr/>
          </p:nvSpPr>
          <p:spPr>
            <a:xfrm>
              <a:off x="9796760" y="3352607"/>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62.9%</a:t>
              </a:r>
            </a:p>
          </p:txBody>
        </p:sp>
        <p:sp>
          <p:nvSpPr>
            <p:cNvPr id="46" name="tx40"/>
            <p:cNvSpPr/>
            <p:nvPr/>
          </p:nvSpPr>
          <p:spPr>
            <a:xfrm>
              <a:off x="10317138" y="1857210"/>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38.7%</a:t>
              </a:r>
            </a:p>
          </p:txBody>
        </p:sp>
        <p:sp>
          <p:nvSpPr>
            <p:cNvPr id="47" name="tx41"/>
            <p:cNvSpPr/>
            <p:nvPr/>
          </p:nvSpPr>
          <p:spPr>
            <a:xfrm>
              <a:off x="10317138" y="3376316"/>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61.3%</a:t>
              </a:r>
            </a:p>
          </p:txBody>
        </p:sp>
        <p:sp>
          <p:nvSpPr>
            <p:cNvPr id="48" name="tx42"/>
            <p:cNvSpPr/>
            <p:nvPr/>
          </p:nvSpPr>
          <p:spPr>
            <a:xfrm>
              <a:off x="10837515" y="1827565"/>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36.7%</a:t>
              </a:r>
            </a:p>
          </p:txBody>
        </p:sp>
        <p:sp>
          <p:nvSpPr>
            <p:cNvPr id="49" name="tx43"/>
            <p:cNvSpPr/>
            <p:nvPr/>
          </p:nvSpPr>
          <p:spPr>
            <a:xfrm>
              <a:off x="10837515" y="3346670"/>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63.3%</a:t>
              </a:r>
            </a:p>
          </p:txBody>
        </p:sp>
        <p:sp>
          <p:nvSpPr>
            <p:cNvPr id="50" name="tx44"/>
            <p:cNvSpPr/>
            <p:nvPr/>
          </p:nvSpPr>
          <p:spPr>
            <a:xfrm>
              <a:off x="11357892" y="1855105"/>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38.6%</a:t>
              </a:r>
            </a:p>
          </p:txBody>
        </p:sp>
        <p:sp>
          <p:nvSpPr>
            <p:cNvPr id="51" name="tx45"/>
            <p:cNvSpPr/>
            <p:nvPr/>
          </p:nvSpPr>
          <p:spPr>
            <a:xfrm>
              <a:off x="11357892" y="3374210"/>
              <a:ext cx="343291" cy="101153"/>
            </a:xfrm>
            <a:prstGeom prst="rect">
              <a:avLst/>
            </a:prstGeom>
            <a:noFill/>
          </p:spPr>
          <p:txBody>
            <a:bodyPr vert="vert" wrap="none" lIns="0" tIns="0" rIns="0" bIns="0" anchor="ctr" anchorCtr="1"/>
            <a:lstStyle/>
            <a:p>
              <a:pPr marL="0" marR="0" indent="0" algn="l">
                <a:lnSpc>
                  <a:spcPts val="995"/>
                </a:lnSpc>
                <a:spcBef>
                  <a:spcPts val="0"/>
                </a:spcBef>
                <a:spcAft>
                  <a:spcPts val="0"/>
                </a:spcAft>
              </a:pPr>
              <a:r>
                <a:rPr sz="995" dirty="0">
                  <a:solidFill>
                    <a:srgbClr val="646482">
                      <a:alpha val="100000"/>
                    </a:srgbClr>
                  </a:solidFill>
                  <a:latin typeface="Century Gothic"/>
                  <a:cs typeface="Century Gothic"/>
                </a:rPr>
                <a:t>61.4%</a:t>
              </a:r>
            </a:p>
          </p:txBody>
        </p:sp>
        <p:sp>
          <p:nvSpPr>
            <p:cNvPr id="52" name="rc46"/>
            <p:cNvSpPr/>
            <p:nvPr/>
          </p:nvSpPr>
          <p:spPr>
            <a:xfrm>
              <a:off x="6533916" y="1173195"/>
              <a:ext cx="5307848" cy="3342032"/>
            </a:xfrm>
            <a:prstGeom prst="rect">
              <a:avLst/>
            </a:prstGeom>
            <a:ln w="14782" cap="rnd">
              <a:solidFill>
                <a:srgbClr val="FFFFFF">
                  <a:alpha val="100000"/>
                </a:srgbClr>
              </a:solidFill>
              <a:prstDash val="solid"/>
              <a:round/>
            </a:ln>
          </p:spPr>
          <p:txBody>
            <a:bodyPr/>
            <a:lstStyle/>
            <a:p>
              <a:endParaRPr/>
            </a:p>
          </p:txBody>
        </p:sp>
        <p:sp>
          <p:nvSpPr>
            <p:cNvPr id="53" name="pl47"/>
            <p:cNvSpPr/>
            <p:nvPr/>
          </p:nvSpPr>
          <p:spPr>
            <a:xfrm>
              <a:off x="6846142" y="451522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4" name="pl48"/>
            <p:cNvSpPr/>
            <p:nvPr/>
          </p:nvSpPr>
          <p:spPr>
            <a:xfrm>
              <a:off x="7366520" y="451522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5" name="pl49"/>
            <p:cNvSpPr/>
            <p:nvPr/>
          </p:nvSpPr>
          <p:spPr>
            <a:xfrm>
              <a:off x="7886897" y="451522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6" name="pl50"/>
            <p:cNvSpPr/>
            <p:nvPr/>
          </p:nvSpPr>
          <p:spPr>
            <a:xfrm>
              <a:off x="8407274" y="451522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7" name="pl51"/>
            <p:cNvSpPr/>
            <p:nvPr/>
          </p:nvSpPr>
          <p:spPr>
            <a:xfrm>
              <a:off x="8927651" y="451522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8" name="pl52"/>
            <p:cNvSpPr/>
            <p:nvPr/>
          </p:nvSpPr>
          <p:spPr>
            <a:xfrm>
              <a:off x="9448029" y="451522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9" name="pl53"/>
            <p:cNvSpPr/>
            <p:nvPr/>
          </p:nvSpPr>
          <p:spPr>
            <a:xfrm>
              <a:off x="9968406" y="451522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60" name="pl54"/>
            <p:cNvSpPr/>
            <p:nvPr/>
          </p:nvSpPr>
          <p:spPr>
            <a:xfrm>
              <a:off x="10488783" y="451522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61" name="pl55"/>
            <p:cNvSpPr/>
            <p:nvPr/>
          </p:nvSpPr>
          <p:spPr>
            <a:xfrm>
              <a:off x="11009161" y="451522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62" name="pl56"/>
            <p:cNvSpPr/>
            <p:nvPr/>
          </p:nvSpPr>
          <p:spPr>
            <a:xfrm>
              <a:off x="11529538" y="451522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63" name="tx57"/>
            <p:cNvSpPr/>
            <p:nvPr/>
          </p:nvSpPr>
          <p:spPr>
            <a:xfrm>
              <a:off x="6711006" y="4579146"/>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2013</a:t>
              </a:r>
            </a:p>
          </p:txBody>
        </p:sp>
        <p:sp>
          <p:nvSpPr>
            <p:cNvPr id="64" name="tx58"/>
            <p:cNvSpPr/>
            <p:nvPr/>
          </p:nvSpPr>
          <p:spPr>
            <a:xfrm>
              <a:off x="7231384" y="4579146"/>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2014</a:t>
              </a:r>
            </a:p>
          </p:txBody>
        </p:sp>
        <p:sp>
          <p:nvSpPr>
            <p:cNvPr id="65" name="tx59"/>
            <p:cNvSpPr/>
            <p:nvPr/>
          </p:nvSpPr>
          <p:spPr>
            <a:xfrm>
              <a:off x="7751761" y="4579146"/>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2015</a:t>
              </a:r>
            </a:p>
          </p:txBody>
        </p:sp>
        <p:sp>
          <p:nvSpPr>
            <p:cNvPr id="66" name="tx60"/>
            <p:cNvSpPr/>
            <p:nvPr/>
          </p:nvSpPr>
          <p:spPr>
            <a:xfrm>
              <a:off x="8272138" y="4579146"/>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2016</a:t>
              </a:r>
            </a:p>
          </p:txBody>
        </p:sp>
        <p:sp>
          <p:nvSpPr>
            <p:cNvPr id="67" name="tx61"/>
            <p:cNvSpPr/>
            <p:nvPr/>
          </p:nvSpPr>
          <p:spPr>
            <a:xfrm>
              <a:off x="8792515" y="4579146"/>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2017</a:t>
              </a:r>
            </a:p>
          </p:txBody>
        </p:sp>
        <p:sp>
          <p:nvSpPr>
            <p:cNvPr id="68" name="tx62"/>
            <p:cNvSpPr/>
            <p:nvPr/>
          </p:nvSpPr>
          <p:spPr>
            <a:xfrm>
              <a:off x="9312893" y="4579146"/>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2018</a:t>
              </a:r>
            </a:p>
          </p:txBody>
        </p:sp>
        <p:sp>
          <p:nvSpPr>
            <p:cNvPr id="69" name="tx63"/>
            <p:cNvSpPr/>
            <p:nvPr/>
          </p:nvSpPr>
          <p:spPr>
            <a:xfrm>
              <a:off x="9833270" y="4579146"/>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2019</a:t>
              </a:r>
            </a:p>
          </p:txBody>
        </p:sp>
        <p:sp>
          <p:nvSpPr>
            <p:cNvPr id="70" name="tx64"/>
            <p:cNvSpPr/>
            <p:nvPr/>
          </p:nvSpPr>
          <p:spPr>
            <a:xfrm>
              <a:off x="10353647" y="4579146"/>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2020</a:t>
              </a:r>
            </a:p>
          </p:txBody>
        </p:sp>
        <p:sp>
          <p:nvSpPr>
            <p:cNvPr id="71" name="tx65"/>
            <p:cNvSpPr/>
            <p:nvPr/>
          </p:nvSpPr>
          <p:spPr>
            <a:xfrm>
              <a:off x="10874025" y="4579146"/>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2021</a:t>
              </a:r>
            </a:p>
          </p:txBody>
        </p:sp>
        <p:sp>
          <p:nvSpPr>
            <p:cNvPr id="72" name="tx66"/>
            <p:cNvSpPr/>
            <p:nvPr/>
          </p:nvSpPr>
          <p:spPr>
            <a:xfrm>
              <a:off x="11394402" y="4579146"/>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2022</a:t>
              </a:r>
            </a:p>
          </p:txBody>
        </p:sp>
        <p:sp>
          <p:nvSpPr>
            <p:cNvPr id="73" name="tx67"/>
            <p:cNvSpPr/>
            <p:nvPr/>
          </p:nvSpPr>
          <p:spPr>
            <a:xfrm>
              <a:off x="9022377" y="4728394"/>
              <a:ext cx="330925" cy="124631"/>
            </a:xfrm>
            <a:prstGeom prst="rect">
              <a:avLst/>
            </a:prstGeom>
            <a:noFill/>
          </p:spPr>
          <p:txBody>
            <a:bodyPr wrap="none" lIns="0" tIns="0" rIns="0" bIns="0" anchor="ctr" anchorCtr="1"/>
            <a:lstStyle/>
            <a:p>
              <a:pPr marL="0" marR="0" indent="0" algn="l">
                <a:lnSpc>
                  <a:spcPts val="1300"/>
                </a:lnSpc>
                <a:spcBef>
                  <a:spcPts val="0"/>
                </a:spcBef>
                <a:spcAft>
                  <a:spcPts val="0"/>
                </a:spcAft>
              </a:pPr>
              <a:r>
                <a:rPr sz="1200" dirty="0" err="1">
                  <a:solidFill>
                    <a:srgbClr val="646482">
                      <a:alpha val="100000"/>
                    </a:srgbClr>
                  </a:solidFill>
                  <a:latin typeface="Century Gothic"/>
                  <a:cs typeface="Century Gothic"/>
                </a:rPr>
                <a:t>Año</a:t>
              </a:r>
              <a:endParaRPr sz="1200" dirty="0">
                <a:solidFill>
                  <a:srgbClr val="646482">
                    <a:alpha val="100000"/>
                  </a:srgbClr>
                </a:solidFill>
                <a:latin typeface="Century Gothic"/>
                <a:cs typeface="Century Gothic"/>
              </a:endParaRPr>
            </a:p>
          </p:txBody>
        </p:sp>
        <p:sp>
          <p:nvSpPr>
            <p:cNvPr id="74" name="rc68"/>
            <p:cNvSpPr/>
            <p:nvPr/>
          </p:nvSpPr>
          <p:spPr>
            <a:xfrm>
              <a:off x="8063031" y="5039198"/>
              <a:ext cx="2249617" cy="371286"/>
            </a:xfrm>
            <a:prstGeom prst="rect">
              <a:avLst/>
            </a:prstGeom>
            <a:solidFill>
              <a:srgbClr val="FFFFFF">
                <a:alpha val="100000"/>
              </a:srgbClr>
            </a:solidFill>
          </p:spPr>
          <p:txBody>
            <a:bodyPr/>
            <a:lstStyle/>
            <a:p>
              <a:endParaRPr/>
            </a:p>
          </p:txBody>
        </p:sp>
        <p:sp>
          <p:nvSpPr>
            <p:cNvPr id="75" name="tx69"/>
            <p:cNvSpPr/>
            <p:nvPr/>
          </p:nvSpPr>
          <p:spPr>
            <a:xfrm>
              <a:off x="8138946" y="5164603"/>
              <a:ext cx="470817" cy="114969"/>
            </a:xfrm>
            <a:prstGeom prst="rect">
              <a:avLst/>
            </a:prstGeom>
            <a:noFill/>
          </p:spPr>
          <p:txBody>
            <a:bodyPr wrap="none" lIns="0" tIns="0" rIns="0" bIns="0" anchor="ctr" anchorCtr="1"/>
            <a:lstStyle/>
            <a:p>
              <a:pPr marL="0" marR="0" indent="0" algn="l">
                <a:lnSpc>
                  <a:spcPts val="1200"/>
                </a:lnSpc>
                <a:spcBef>
                  <a:spcPts val="0"/>
                </a:spcBef>
                <a:spcAft>
                  <a:spcPts val="0"/>
                </a:spcAft>
              </a:pPr>
              <a:r>
                <a:rPr sz="1000" dirty="0">
                  <a:solidFill>
                    <a:srgbClr val="646482">
                      <a:alpha val="100000"/>
                    </a:srgbClr>
                  </a:solidFill>
                  <a:latin typeface="Century Gothic"/>
                  <a:cs typeface="Century Gothic"/>
                </a:rPr>
                <a:t>Sector</a:t>
              </a:r>
            </a:p>
          </p:txBody>
        </p:sp>
        <p:sp>
          <p:nvSpPr>
            <p:cNvPr id="76" name="rc70"/>
            <p:cNvSpPr/>
            <p:nvPr/>
          </p:nvSpPr>
          <p:spPr>
            <a:xfrm>
              <a:off x="8685680" y="5115113"/>
              <a:ext cx="219455" cy="219455"/>
            </a:xfrm>
            <a:prstGeom prst="rect">
              <a:avLst/>
            </a:prstGeom>
            <a:solidFill>
              <a:srgbClr val="FFFFFF">
                <a:alpha val="100000"/>
              </a:srgbClr>
            </a:solidFill>
          </p:spPr>
          <p:txBody>
            <a:bodyPr/>
            <a:lstStyle/>
            <a:p>
              <a:endParaRPr/>
            </a:p>
          </p:txBody>
        </p:sp>
        <p:sp>
          <p:nvSpPr>
            <p:cNvPr id="77" name="rc71"/>
            <p:cNvSpPr/>
            <p:nvPr/>
          </p:nvSpPr>
          <p:spPr>
            <a:xfrm>
              <a:off x="8694680" y="5124113"/>
              <a:ext cx="201455" cy="201456"/>
            </a:xfrm>
            <a:prstGeom prst="rect">
              <a:avLst/>
            </a:prstGeom>
            <a:solidFill>
              <a:srgbClr val="DAEEF3">
                <a:alpha val="100000"/>
              </a:srgbClr>
            </a:solidFill>
            <a:ln w="13550" cap="flat">
              <a:noFill/>
              <a:prstDash val="solid"/>
              <a:miter/>
            </a:ln>
          </p:spPr>
          <p:txBody>
            <a:bodyPr/>
            <a:lstStyle/>
            <a:p>
              <a:endParaRPr/>
            </a:p>
          </p:txBody>
        </p:sp>
        <p:sp>
          <p:nvSpPr>
            <p:cNvPr id="78" name="rc72"/>
            <p:cNvSpPr/>
            <p:nvPr/>
          </p:nvSpPr>
          <p:spPr>
            <a:xfrm>
              <a:off x="9504403" y="5115113"/>
              <a:ext cx="219455" cy="219455"/>
            </a:xfrm>
            <a:prstGeom prst="rect">
              <a:avLst/>
            </a:prstGeom>
            <a:solidFill>
              <a:srgbClr val="FFFFFF">
                <a:alpha val="100000"/>
              </a:srgbClr>
            </a:solidFill>
          </p:spPr>
          <p:txBody>
            <a:bodyPr/>
            <a:lstStyle/>
            <a:p>
              <a:endParaRPr/>
            </a:p>
          </p:txBody>
        </p:sp>
        <p:sp>
          <p:nvSpPr>
            <p:cNvPr id="79" name="rc73"/>
            <p:cNvSpPr/>
            <p:nvPr/>
          </p:nvSpPr>
          <p:spPr>
            <a:xfrm>
              <a:off x="9513403" y="5124113"/>
              <a:ext cx="201455" cy="201456"/>
            </a:xfrm>
            <a:prstGeom prst="rect">
              <a:avLst/>
            </a:prstGeom>
            <a:solidFill>
              <a:srgbClr val="4BACC6">
                <a:alpha val="100000"/>
              </a:srgbClr>
            </a:solidFill>
            <a:ln w="13550" cap="flat">
              <a:noFill/>
              <a:prstDash val="solid"/>
              <a:miter/>
            </a:ln>
            <a:effectLst/>
          </p:spPr>
          <p:txBody>
            <a:bodyPr/>
            <a:lstStyle/>
            <a:p>
              <a:endParaRPr/>
            </a:p>
          </p:txBody>
        </p:sp>
        <p:sp>
          <p:nvSpPr>
            <p:cNvPr id="80" name="tx74"/>
            <p:cNvSpPr/>
            <p:nvPr/>
          </p:nvSpPr>
          <p:spPr>
            <a:xfrm>
              <a:off x="8981051" y="5175519"/>
              <a:ext cx="447436" cy="93106"/>
            </a:xfrm>
            <a:prstGeom prst="rect">
              <a:avLst/>
            </a:prstGeom>
            <a:noFill/>
          </p:spPr>
          <p:txBody>
            <a:bodyPr wrap="none" lIns="0" tIns="0" rIns="0" bIns="0" anchor="ctr" anchorCtr="1"/>
            <a:lstStyle/>
            <a:p>
              <a:pPr marL="0" marR="0" indent="0" algn="l">
                <a:lnSpc>
                  <a:spcPts val="960"/>
                </a:lnSpc>
                <a:spcBef>
                  <a:spcPts val="0"/>
                </a:spcBef>
                <a:spcAft>
                  <a:spcPts val="0"/>
                </a:spcAft>
              </a:pPr>
              <a:r>
                <a:rPr sz="960" dirty="0" err="1">
                  <a:solidFill>
                    <a:srgbClr val="646482">
                      <a:alpha val="100000"/>
                    </a:srgbClr>
                  </a:solidFill>
                  <a:latin typeface="Century Gothic"/>
                  <a:cs typeface="Century Gothic"/>
                </a:rPr>
                <a:t>Privado</a:t>
              </a:r>
              <a:endParaRPr sz="960" dirty="0">
                <a:solidFill>
                  <a:srgbClr val="646482">
                    <a:alpha val="100000"/>
                  </a:srgbClr>
                </a:solidFill>
                <a:latin typeface="Century Gothic"/>
                <a:cs typeface="Century Gothic"/>
              </a:endParaRPr>
            </a:p>
          </p:txBody>
        </p:sp>
        <p:sp>
          <p:nvSpPr>
            <p:cNvPr id="81" name="tx75"/>
            <p:cNvSpPr/>
            <p:nvPr/>
          </p:nvSpPr>
          <p:spPr>
            <a:xfrm>
              <a:off x="9799774" y="5171828"/>
              <a:ext cx="436959" cy="96797"/>
            </a:xfrm>
            <a:prstGeom prst="rect">
              <a:avLst/>
            </a:prstGeom>
            <a:noFill/>
          </p:spPr>
          <p:txBody>
            <a:bodyPr wrap="none" lIns="0" tIns="0" rIns="0" bIns="0" anchor="ctr" anchorCtr="1"/>
            <a:lstStyle/>
            <a:p>
              <a:pPr marL="0" marR="0" indent="0" algn="l">
                <a:lnSpc>
                  <a:spcPts val="960"/>
                </a:lnSpc>
                <a:spcBef>
                  <a:spcPts val="0"/>
                </a:spcBef>
                <a:spcAft>
                  <a:spcPts val="0"/>
                </a:spcAft>
              </a:pPr>
              <a:r>
                <a:rPr sz="960" dirty="0" err="1">
                  <a:solidFill>
                    <a:srgbClr val="646482">
                      <a:alpha val="100000"/>
                    </a:srgbClr>
                  </a:solidFill>
                  <a:latin typeface="Century Gothic"/>
                  <a:cs typeface="Century Gothic"/>
                </a:rPr>
                <a:t>Público</a:t>
              </a:r>
              <a:endParaRPr sz="960" dirty="0">
                <a:solidFill>
                  <a:srgbClr val="646482">
                    <a:alpha val="100000"/>
                  </a:srgbClr>
                </a:solidFill>
                <a:latin typeface="Century Gothic"/>
                <a:cs typeface="Century Gothic"/>
              </a:endParaRPr>
            </a:p>
          </p:txBody>
        </p:sp>
      </p:grpSp>
      <p:sp>
        <p:nvSpPr>
          <p:cNvPr id="82" name="CuadroTexto 1"/>
          <p:cNvSpPr txBox="1"/>
          <p:nvPr/>
        </p:nvSpPr>
        <p:spPr>
          <a:xfrm>
            <a:off x="6663600" y="1416310"/>
            <a:ext cx="4278213" cy="29238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ES" sz="1300" i="1" dirty="0">
                <a:solidFill>
                  <a:srgbClr val="646482"/>
                </a:solidFill>
              </a:rPr>
              <a:t>Participación del GCFT por sector</a:t>
            </a:r>
            <a:endParaRPr lang="es-EC" sz="1100" dirty="0">
              <a:solidFill>
                <a:srgbClr val="646482"/>
              </a:solidFill>
              <a:latin typeface="Century Gothic" panose="020B0502020202020204" pitchFamily="34" charset="0"/>
            </a:endParaRPr>
          </a:p>
        </p:txBody>
      </p:sp>
      <p:sp>
        <p:nvSpPr>
          <p:cNvPr id="84" name="CuadroTexto 83"/>
          <p:cNvSpPr txBox="1"/>
          <p:nvPr/>
        </p:nvSpPr>
        <p:spPr>
          <a:xfrm>
            <a:off x="6557992" y="2160000"/>
            <a:ext cx="337785" cy="861774"/>
          </a:xfrm>
          <a:prstGeom prst="rect">
            <a:avLst/>
          </a:prstGeom>
          <a:noFill/>
        </p:spPr>
        <p:txBody>
          <a:bodyPr vert="vert" wrap="square" rtlCol="0">
            <a:spAutoFit/>
          </a:bodyPr>
          <a:lstStyle/>
          <a:p>
            <a:r>
              <a:rPr lang="es-EC" sz="995" dirty="0">
                <a:solidFill>
                  <a:srgbClr val="646482">
                    <a:alpha val="100000"/>
                  </a:srgbClr>
                </a:solidFill>
                <a:latin typeface="Century Gothic"/>
                <a:cs typeface="Century Gothic"/>
              </a:rPr>
              <a:t>43,1%</a:t>
            </a:r>
          </a:p>
        </p:txBody>
      </p:sp>
    </p:spTree>
    <p:extLst>
      <p:ext uri="{BB962C8B-B14F-4D97-AF65-F5344CB8AC3E}">
        <p14:creationId xmlns:p14="http://schemas.microsoft.com/office/powerpoint/2010/main" val="28893340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17675" y="372198"/>
            <a:ext cx="7227771" cy="530024"/>
          </a:xfrm>
        </p:spPr>
        <p:txBody>
          <a:bodyPr>
            <a:normAutofit fontScale="90000"/>
          </a:bodyPr>
          <a:lstStyle/>
          <a:p>
            <a:r>
              <a:t>Gasto de consumo final según productos característicos</a:t>
            </a:r>
          </a:p>
        </p:txBody>
      </p:sp>
      <p:sp>
        <p:nvSpPr>
          <p:cNvPr id="3" name="Marcador de texto 3"/>
          <p:cNvSpPr>
            <a:spLocks noGrp="1"/>
          </p:cNvSpPr>
          <p:nvPr>
            <p:ph type="body" sz="quarter" idx="10" hasCustomPrompt="1"/>
          </p:nvPr>
        </p:nvSpPr>
        <p:spPr>
          <a:xfrm>
            <a:off x="1084534" y="980627"/>
            <a:ext cx="7227614" cy="288406"/>
          </a:xfrm>
        </p:spPr>
        <p:txBody>
          <a:bodyPr/>
          <a:lstStyle/>
          <a:p>
            <a:r>
              <a:rPr lang="es-ES" dirty="0"/>
              <a:t>Participación 2022</a:t>
            </a:r>
            <a:endParaRPr dirty="0"/>
          </a:p>
        </p:txBody>
      </p:sp>
      <p:sp>
        <p:nvSpPr>
          <p:cNvPr id="4" name="Marcador de fecha 6"/>
          <p:cNvSpPr>
            <a:spLocks noGrp="1"/>
          </p:cNvSpPr>
          <p:nvPr>
            <p:ph type="dt" sz="half" idx="12"/>
          </p:nvPr>
        </p:nvSpPr>
        <p:spPr>
          <a:xfrm>
            <a:off x="1024467" y="6390218"/>
            <a:ext cx="2743200" cy="365125"/>
          </a:xfrm>
        </p:spPr>
        <p:txBody>
          <a:bodyPr/>
          <a:lstStyle/>
          <a:p>
            <a:r>
              <a:t>Fuente: INEC CSS 2022</a:t>
            </a:r>
          </a:p>
        </p:txBody>
      </p:sp>
      <p:sp>
        <p:nvSpPr>
          <p:cNvPr id="5" name="Marcador de texto 5"/>
          <p:cNvSpPr>
            <a:spLocks noGrp="1"/>
          </p:cNvSpPr>
          <p:nvPr>
            <p:ph type="body" sz="quarter" idx="11" hasCustomPrompt="1"/>
          </p:nvPr>
        </p:nvSpPr>
        <p:spPr>
          <a:xfrm>
            <a:off x="11032733" y="6311529"/>
            <a:ext cx="842962" cy="534596"/>
          </a:xfrm>
        </p:spPr>
        <p:txBody>
          <a:bodyPr/>
          <a:lstStyle/>
          <a:p>
            <a:r>
              <a:t>16</a:t>
            </a:r>
          </a:p>
        </p:txBody>
      </p:sp>
      <p:sp>
        <p:nvSpPr>
          <p:cNvPr id="6" name="Marcador de texto 11"/>
          <p:cNvSpPr>
            <a:spLocks noGrp="1"/>
          </p:cNvSpPr>
          <p:nvPr>
            <p:ph type="body" sz="quarter" idx="13" hasCustomPrompt="1"/>
          </p:nvPr>
        </p:nvSpPr>
        <p:spPr>
          <a:xfrm>
            <a:off x="1024467" y="5630338"/>
            <a:ext cx="10008266" cy="567267"/>
          </a:xfrm>
        </p:spPr>
        <p:txBody>
          <a:bodyPr/>
          <a:lstStyle/>
          <a:p>
            <a:pPr marL="0" marR="0" algn="l">
              <a:lnSpc>
                <a:spcPct val="100000"/>
              </a:lnSpc>
              <a:spcBef>
                <a:spcPts val="0"/>
              </a:spcBef>
              <a:spcAft>
                <a:spcPts val="0"/>
              </a:spcAft>
              <a:buNone/>
            </a:pPr>
            <a:r>
              <a:rPr sz="1150" b="1" i="0" u="none" cap="none">
                <a:solidFill>
                  <a:srgbClr val="FFFFFF">
                    <a:alpha val="100000"/>
                  </a:srgbClr>
                </a:solidFill>
                <a:latin typeface="Century Gothic"/>
                <a:cs typeface="Century Gothic"/>
                <a:sym typeface="Century Gothic"/>
              </a:rPr>
              <a:t>En 2022, el principal destino del gasto de consumo final de salud del gobierno y los hogares fueron los servicios ambulatorios con una participación del 59.6% y 43.2%, respectivamente.</a:t>
            </a:r>
          </a:p>
        </p:txBody>
      </p:sp>
      <p:grpSp>
        <p:nvGrpSpPr>
          <p:cNvPr id="65" name="Grupo 64"/>
          <p:cNvGrpSpPr/>
          <p:nvPr/>
        </p:nvGrpSpPr>
        <p:grpSpPr>
          <a:xfrm>
            <a:off x="1216414" y="1381793"/>
            <a:ext cx="9448800" cy="4114800"/>
            <a:chOff x="914400" y="1371600"/>
            <a:chExt cx="9448800" cy="4114800"/>
          </a:xfrm>
        </p:grpSpPr>
        <p:sp>
          <p:nvSpPr>
            <p:cNvPr id="66" name="rc3"/>
            <p:cNvSpPr/>
            <p:nvPr/>
          </p:nvSpPr>
          <p:spPr>
            <a:xfrm>
              <a:off x="914400" y="1371600"/>
              <a:ext cx="9448800" cy="41148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7" name="rc4"/>
            <p:cNvSpPr/>
            <p:nvPr/>
          </p:nvSpPr>
          <p:spPr>
            <a:xfrm>
              <a:off x="914400" y="1371600"/>
              <a:ext cx="9448800" cy="411480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68" name="rc5"/>
            <p:cNvSpPr/>
            <p:nvPr/>
          </p:nvSpPr>
          <p:spPr>
            <a:xfrm>
              <a:off x="990315" y="1447515"/>
              <a:ext cx="6530484" cy="3260730"/>
            </a:xfrm>
            <a:prstGeom prst="rect">
              <a:avLst/>
            </a:prstGeom>
            <a:solidFill>
              <a:srgbClr val="FFFFFF">
                <a:alpha val="100000"/>
              </a:srgbClr>
            </a:solidFill>
          </p:spPr>
          <p:txBody>
            <a:bodyPr/>
            <a:lstStyle/>
            <a:p>
              <a:endParaRPr/>
            </a:p>
          </p:txBody>
        </p:sp>
        <p:sp>
          <p:nvSpPr>
            <p:cNvPr id="69" name="rc6"/>
            <p:cNvSpPr/>
            <p:nvPr/>
          </p:nvSpPr>
          <p:spPr>
            <a:xfrm>
              <a:off x="4612355" y="4255366"/>
              <a:ext cx="2008925" cy="362303"/>
            </a:xfrm>
            <a:prstGeom prst="rect">
              <a:avLst/>
            </a:prstGeom>
            <a:solidFill>
              <a:srgbClr val="4BACC6">
                <a:alpha val="100000"/>
              </a:srgbClr>
            </a:solidFill>
            <a:ln w="13550" cap="flat">
              <a:noFill/>
              <a:prstDash val="solid"/>
              <a:miter/>
            </a:ln>
          </p:spPr>
          <p:txBody>
            <a:bodyPr/>
            <a:lstStyle/>
            <a:p>
              <a:endParaRPr/>
            </a:p>
          </p:txBody>
        </p:sp>
        <p:sp>
          <p:nvSpPr>
            <p:cNvPr id="70" name="rc7"/>
            <p:cNvSpPr/>
            <p:nvPr/>
          </p:nvSpPr>
          <p:spPr>
            <a:xfrm>
              <a:off x="4612355" y="3802487"/>
              <a:ext cx="1389754" cy="362303"/>
            </a:xfrm>
            <a:prstGeom prst="rect">
              <a:avLst/>
            </a:prstGeom>
            <a:solidFill>
              <a:srgbClr val="4BACC6">
                <a:alpha val="100000"/>
              </a:srgbClr>
            </a:solidFill>
            <a:ln w="13550" cap="flat">
              <a:noFill/>
              <a:prstDash val="solid"/>
              <a:miter/>
            </a:ln>
          </p:spPr>
          <p:txBody>
            <a:bodyPr/>
            <a:lstStyle/>
            <a:p>
              <a:endParaRPr/>
            </a:p>
          </p:txBody>
        </p:sp>
        <p:sp>
          <p:nvSpPr>
            <p:cNvPr id="71" name="rc8"/>
            <p:cNvSpPr/>
            <p:nvPr/>
          </p:nvSpPr>
          <p:spPr>
            <a:xfrm>
              <a:off x="4612355" y="3349608"/>
              <a:ext cx="870907" cy="362303"/>
            </a:xfrm>
            <a:prstGeom prst="rect">
              <a:avLst/>
            </a:prstGeom>
            <a:solidFill>
              <a:srgbClr val="4BACC6">
                <a:alpha val="100000"/>
              </a:srgbClr>
            </a:solidFill>
            <a:ln w="13550" cap="flat">
              <a:noFill/>
              <a:prstDash val="solid"/>
              <a:miter/>
            </a:ln>
          </p:spPr>
          <p:txBody>
            <a:bodyPr/>
            <a:lstStyle/>
            <a:p>
              <a:endParaRPr/>
            </a:p>
          </p:txBody>
        </p:sp>
        <p:sp>
          <p:nvSpPr>
            <p:cNvPr id="72" name="rc9"/>
            <p:cNvSpPr/>
            <p:nvPr/>
          </p:nvSpPr>
          <p:spPr>
            <a:xfrm>
              <a:off x="4612355" y="2896729"/>
              <a:ext cx="302936" cy="362303"/>
            </a:xfrm>
            <a:prstGeom prst="rect">
              <a:avLst/>
            </a:prstGeom>
            <a:solidFill>
              <a:srgbClr val="4BACC6">
                <a:alpha val="100000"/>
              </a:srgbClr>
            </a:solidFill>
            <a:ln w="13550" cap="flat">
              <a:noFill/>
              <a:prstDash val="solid"/>
              <a:miter/>
            </a:ln>
          </p:spPr>
          <p:txBody>
            <a:bodyPr/>
            <a:lstStyle/>
            <a:p>
              <a:endParaRPr/>
            </a:p>
          </p:txBody>
        </p:sp>
        <p:sp>
          <p:nvSpPr>
            <p:cNvPr id="73" name="rc10"/>
            <p:cNvSpPr/>
            <p:nvPr/>
          </p:nvSpPr>
          <p:spPr>
            <a:xfrm>
              <a:off x="4612355" y="2443849"/>
              <a:ext cx="69113" cy="362303"/>
            </a:xfrm>
            <a:prstGeom prst="rect">
              <a:avLst/>
            </a:prstGeom>
            <a:solidFill>
              <a:srgbClr val="4BACC6">
                <a:alpha val="100000"/>
              </a:srgbClr>
            </a:solidFill>
            <a:ln w="13550" cap="flat">
              <a:noFill/>
              <a:prstDash val="solid"/>
              <a:miter/>
            </a:ln>
          </p:spPr>
          <p:txBody>
            <a:bodyPr/>
            <a:lstStyle/>
            <a:p>
              <a:endParaRPr/>
            </a:p>
          </p:txBody>
        </p:sp>
        <p:sp>
          <p:nvSpPr>
            <p:cNvPr id="76" name="tx13"/>
            <p:cNvSpPr/>
            <p:nvPr/>
          </p:nvSpPr>
          <p:spPr>
            <a:xfrm>
              <a:off x="6778214" y="4385562"/>
              <a:ext cx="313866"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dirty="0">
                  <a:solidFill>
                    <a:srgbClr val="646482">
                      <a:alpha val="100000"/>
                    </a:srgbClr>
                  </a:solidFill>
                  <a:latin typeface="Century Gothic"/>
                  <a:cs typeface="Century Gothic"/>
                </a:rPr>
                <a:t>43.2%</a:t>
              </a:r>
            </a:p>
          </p:txBody>
        </p:sp>
        <p:sp>
          <p:nvSpPr>
            <p:cNvPr id="77" name="tx14"/>
            <p:cNvSpPr/>
            <p:nvPr/>
          </p:nvSpPr>
          <p:spPr>
            <a:xfrm>
              <a:off x="6159043" y="3932683"/>
              <a:ext cx="313866"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29.9%</a:t>
              </a:r>
            </a:p>
          </p:txBody>
        </p:sp>
        <p:sp>
          <p:nvSpPr>
            <p:cNvPr id="78" name="tx15"/>
            <p:cNvSpPr/>
            <p:nvPr/>
          </p:nvSpPr>
          <p:spPr>
            <a:xfrm>
              <a:off x="5640196" y="3479804"/>
              <a:ext cx="313866"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18.7%</a:t>
              </a:r>
            </a:p>
          </p:txBody>
        </p:sp>
        <p:sp>
          <p:nvSpPr>
            <p:cNvPr id="79" name="tx16"/>
            <p:cNvSpPr/>
            <p:nvPr/>
          </p:nvSpPr>
          <p:spPr>
            <a:xfrm>
              <a:off x="5040184" y="3026924"/>
              <a:ext cx="249783"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6.5%</a:t>
              </a:r>
            </a:p>
          </p:txBody>
        </p:sp>
        <p:sp>
          <p:nvSpPr>
            <p:cNvPr id="80" name="tx17"/>
            <p:cNvSpPr/>
            <p:nvPr/>
          </p:nvSpPr>
          <p:spPr>
            <a:xfrm>
              <a:off x="4806361" y="2574045"/>
              <a:ext cx="249783"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1.5%</a:t>
              </a:r>
            </a:p>
          </p:txBody>
        </p:sp>
        <p:sp>
          <p:nvSpPr>
            <p:cNvPr id="81" name="tx18"/>
            <p:cNvSpPr/>
            <p:nvPr/>
          </p:nvSpPr>
          <p:spPr>
            <a:xfrm>
              <a:off x="4746409" y="2121166"/>
              <a:ext cx="249783"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0.2%</a:t>
              </a:r>
            </a:p>
          </p:txBody>
        </p:sp>
        <p:sp>
          <p:nvSpPr>
            <p:cNvPr id="82" name="tx19"/>
            <p:cNvSpPr/>
            <p:nvPr/>
          </p:nvSpPr>
          <p:spPr>
            <a:xfrm>
              <a:off x="4737523" y="1668286"/>
              <a:ext cx="249783"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0.0%</a:t>
              </a:r>
            </a:p>
          </p:txBody>
        </p:sp>
        <p:sp>
          <p:nvSpPr>
            <p:cNvPr id="83" name="rc20"/>
            <p:cNvSpPr/>
            <p:nvPr/>
          </p:nvSpPr>
          <p:spPr>
            <a:xfrm>
              <a:off x="1841355" y="4255366"/>
              <a:ext cx="2771000" cy="362303"/>
            </a:xfrm>
            <a:prstGeom prst="rect">
              <a:avLst/>
            </a:prstGeom>
            <a:solidFill>
              <a:srgbClr val="DAEEF3">
                <a:alpha val="100000"/>
              </a:srgbClr>
            </a:solidFill>
            <a:ln w="13550" cap="flat">
              <a:noFill/>
              <a:prstDash val="solid"/>
              <a:miter/>
            </a:ln>
          </p:spPr>
          <p:txBody>
            <a:bodyPr/>
            <a:lstStyle/>
            <a:p>
              <a:endParaRPr/>
            </a:p>
          </p:txBody>
        </p:sp>
        <p:sp>
          <p:nvSpPr>
            <p:cNvPr id="84" name="rc21"/>
            <p:cNvSpPr/>
            <p:nvPr/>
          </p:nvSpPr>
          <p:spPr>
            <a:xfrm>
              <a:off x="4591207" y="3802487"/>
              <a:ext cx="21148" cy="362303"/>
            </a:xfrm>
            <a:prstGeom prst="rect">
              <a:avLst/>
            </a:prstGeom>
            <a:solidFill>
              <a:srgbClr val="DAEEF3">
                <a:alpha val="100000"/>
              </a:srgbClr>
            </a:solidFill>
            <a:ln w="13550" cap="flat">
              <a:noFill/>
              <a:prstDash val="solid"/>
              <a:miter/>
            </a:ln>
          </p:spPr>
          <p:txBody>
            <a:bodyPr/>
            <a:lstStyle/>
            <a:p>
              <a:endParaRPr/>
            </a:p>
          </p:txBody>
        </p:sp>
        <p:sp>
          <p:nvSpPr>
            <p:cNvPr id="85" name="rc22"/>
            <p:cNvSpPr/>
            <p:nvPr/>
          </p:nvSpPr>
          <p:spPr>
            <a:xfrm>
              <a:off x="3063806" y="3349608"/>
              <a:ext cx="1548548" cy="362303"/>
            </a:xfrm>
            <a:prstGeom prst="rect">
              <a:avLst/>
            </a:prstGeom>
            <a:solidFill>
              <a:srgbClr val="DAEEF3">
                <a:alpha val="100000"/>
              </a:srgbClr>
            </a:solidFill>
            <a:ln w="13550" cap="flat">
              <a:noFill/>
              <a:prstDash val="solid"/>
              <a:miter/>
            </a:ln>
          </p:spPr>
          <p:txBody>
            <a:bodyPr/>
            <a:lstStyle/>
            <a:p>
              <a:endParaRPr/>
            </a:p>
          </p:txBody>
        </p:sp>
        <p:sp>
          <p:nvSpPr>
            <p:cNvPr id="86" name="rc23"/>
            <p:cNvSpPr/>
            <p:nvPr/>
          </p:nvSpPr>
          <p:spPr>
            <a:xfrm>
              <a:off x="4546951" y="2896729"/>
              <a:ext cx="65404" cy="362303"/>
            </a:xfrm>
            <a:prstGeom prst="rect">
              <a:avLst/>
            </a:prstGeom>
            <a:solidFill>
              <a:srgbClr val="DAEEF3">
                <a:alpha val="100000"/>
              </a:srgbClr>
            </a:solidFill>
            <a:ln w="13550" cap="flat">
              <a:noFill/>
              <a:prstDash val="solid"/>
              <a:miter/>
            </a:ln>
          </p:spPr>
          <p:txBody>
            <a:bodyPr/>
            <a:lstStyle/>
            <a:p>
              <a:endParaRPr/>
            </a:p>
          </p:txBody>
        </p:sp>
        <p:sp>
          <p:nvSpPr>
            <p:cNvPr id="87" name="rc24"/>
            <p:cNvSpPr/>
            <p:nvPr/>
          </p:nvSpPr>
          <p:spPr>
            <a:xfrm>
              <a:off x="4554022" y="2443849"/>
              <a:ext cx="58333" cy="362303"/>
            </a:xfrm>
            <a:prstGeom prst="rect">
              <a:avLst/>
            </a:prstGeom>
            <a:solidFill>
              <a:srgbClr val="DAEEF3">
                <a:alpha val="100000"/>
              </a:srgbClr>
            </a:solidFill>
            <a:ln w="13550" cap="flat">
              <a:noFill/>
              <a:prstDash val="solid"/>
              <a:miter/>
            </a:ln>
          </p:spPr>
          <p:txBody>
            <a:bodyPr/>
            <a:lstStyle/>
            <a:p>
              <a:endParaRPr/>
            </a:p>
          </p:txBody>
        </p:sp>
        <p:sp>
          <p:nvSpPr>
            <p:cNvPr id="88" name="rc25"/>
            <p:cNvSpPr/>
            <p:nvPr/>
          </p:nvSpPr>
          <p:spPr>
            <a:xfrm>
              <a:off x="4457924" y="1990970"/>
              <a:ext cx="154431" cy="362303"/>
            </a:xfrm>
            <a:prstGeom prst="rect">
              <a:avLst/>
            </a:prstGeom>
            <a:solidFill>
              <a:srgbClr val="DAEEF3">
                <a:alpha val="100000"/>
              </a:srgbClr>
            </a:solidFill>
            <a:ln w="13550" cap="flat">
              <a:noFill/>
              <a:prstDash val="solid"/>
              <a:miter/>
            </a:ln>
          </p:spPr>
          <p:txBody>
            <a:bodyPr/>
            <a:lstStyle/>
            <a:p>
              <a:endParaRPr/>
            </a:p>
          </p:txBody>
        </p:sp>
        <p:sp>
          <p:nvSpPr>
            <p:cNvPr id="89" name="rc26"/>
            <p:cNvSpPr/>
            <p:nvPr/>
          </p:nvSpPr>
          <p:spPr>
            <a:xfrm>
              <a:off x="4580146" y="1538091"/>
              <a:ext cx="32209" cy="362303"/>
            </a:xfrm>
            <a:prstGeom prst="rect">
              <a:avLst/>
            </a:prstGeom>
            <a:solidFill>
              <a:srgbClr val="DAEEF3">
                <a:alpha val="100000"/>
              </a:srgbClr>
            </a:solidFill>
            <a:ln w="13550" cap="flat">
              <a:noFill/>
              <a:prstDash val="solid"/>
              <a:miter/>
            </a:ln>
          </p:spPr>
          <p:txBody>
            <a:bodyPr/>
            <a:lstStyle/>
            <a:p>
              <a:endParaRPr/>
            </a:p>
          </p:txBody>
        </p:sp>
        <p:sp>
          <p:nvSpPr>
            <p:cNvPr id="90" name="tx27"/>
            <p:cNvSpPr/>
            <p:nvPr/>
          </p:nvSpPr>
          <p:spPr>
            <a:xfrm>
              <a:off x="1370556" y="4385562"/>
              <a:ext cx="313866"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59.6%</a:t>
              </a:r>
            </a:p>
          </p:txBody>
        </p:sp>
        <p:sp>
          <p:nvSpPr>
            <p:cNvPr id="91" name="tx28"/>
            <p:cNvSpPr/>
            <p:nvPr/>
          </p:nvSpPr>
          <p:spPr>
            <a:xfrm>
              <a:off x="4216532" y="3932683"/>
              <a:ext cx="249783"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0.5%</a:t>
              </a:r>
            </a:p>
          </p:txBody>
        </p:sp>
        <p:sp>
          <p:nvSpPr>
            <p:cNvPr id="92" name="tx29"/>
            <p:cNvSpPr/>
            <p:nvPr/>
          </p:nvSpPr>
          <p:spPr>
            <a:xfrm>
              <a:off x="2593007" y="3479804"/>
              <a:ext cx="313866"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33.3%</a:t>
              </a:r>
            </a:p>
          </p:txBody>
        </p:sp>
        <p:sp>
          <p:nvSpPr>
            <p:cNvPr id="93" name="tx30"/>
            <p:cNvSpPr/>
            <p:nvPr/>
          </p:nvSpPr>
          <p:spPr>
            <a:xfrm>
              <a:off x="4172276" y="3026924"/>
              <a:ext cx="249783"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1.4%</a:t>
              </a:r>
            </a:p>
          </p:txBody>
        </p:sp>
        <p:sp>
          <p:nvSpPr>
            <p:cNvPr id="94" name="tx31"/>
            <p:cNvSpPr/>
            <p:nvPr/>
          </p:nvSpPr>
          <p:spPr>
            <a:xfrm>
              <a:off x="4179347" y="2574045"/>
              <a:ext cx="249783"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1.3%</a:t>
              </a:r>
            </a:p>
          </p:txBody>
        </p:sp>
        <p:sp>
          <p:nvSpPr>
            <p:cNvPr id="95" name="tx32"/>
            <p:cNvSpPr/>
            <p:nvPr/>
          </p:nvSpPr>
          <p:spPr>
            <a:xfrm>
              <a:off x="4083249" y="2121166"/>
              <a:ext cx="249783"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3.3%</a:t>
              </a:r>
            </a:p>
          </p:txBody>
        </p:sp>
        <p:sp>
          <p:nvSpPr>
            <p:cNvPr id="96" name="tx33"/>
            <p:cNvSpPr/>
            <p:nvPr/>
          </p:nvSpPr>
          <p:spPr>
            <a:xfrm>
              <a:off x="4205471" y="1668286"/>
              <a:ext cx="249783" cy="92483"/>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646482">
                      <a:alpha val="100000"/>
                    </a:srgbClr>
                  </a:solidFill>
                  <a:latin typeface="Century Gothic"/>
                  <a:cs typeface="Century Gothic"/>
                </a:rPr>
                <a:t>0.7%</a:t>
              </a:r>
            </a:p>
          </p:txBody>
        </p:sp>
        <p:sp>
          <p:nvSpPr>
            <p:cNvPr id="97" name="rc34"/>
            <p:cNvSpPr/>
            <p:nvPr/>
          </p:nvSpPr>
          <p:spPr>
            <a:xfrm>
              <a:off x="990315" y="1447515"/>
              <a:ext cx="6530484" cy="3260730"/>
            </a:xfrm>
            <a:prstGeom prst="rect">
              <a:avLst/>
            </a:prstGeom>
            <a:ln w="14782" cap="rnd">
              <a:solidFill>
                <a:srgbClr val="FFFFFF">
                  <a:alpha val="100000"/>
                </a:srgbClr>
              </a:solidFill>
              <a:prstDash val="solid"/>
              <a:round/>
            </a:ln>
          </p:spPr>
          <p:txBody>
            <a:bodyPr/>
            <a:lstStyle/>
            <a:p>
              <a:endParaRPr/>
            </a:p>
          </p:txBody>
        </p:sp>
        <p:sp>
          <p:nvSpPr>
            <p:cNvPr id="98" name="pl35"/>
            <p:cNvSpPr/>
            <p:nvPr/>
          </p:nvSpPr>
          <p:spPr>
            <a:xfrm>
              <a:off x="7520799" y="4436518"/>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99" name="pl36"/>
            <p:cNvSpPr/>
            <p:nvPr/>
          </p:nvSpPr>
          <p:spPr>
            <a:xfrm>
              <a:off x="7520799" y="3983639"/>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100" name="pl37"/>
            <p:cNvSpPr/>
            <p:nvPr/>
          </p:nvSpPr>
          <p:spPr>
            <a:xfrm>
              <a:off x="7520799" y="3530760"/>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101" name="pl38"/>
            <p:cNvSpPr/>
            <p:nvPr/>
          </p:nvSpPr>
          <p:spPr>
            <a:xfrm>
              <a:off x="7520799" y="3077880"/>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102" name="pl39"/>
            <p:cNvSpPr/>
            <p:nvPr/>
          </p:nvSpPr>
          <p:spPr>
            <a:xfrm>
              <a:off x="7520799" y="2625001"/>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103" name="pl40"/>
            <p:cNvSpPr/>
            <p:nvPr/>
          </p:nvSpPr>
          <p:spPr>
            <a:xfrm>
              <a:off x="7520799" y="2172122"/>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104" name="pl41"/>
            <p:cNvSpPr/>
            <p:nvPr/>
          </p:nvSpPr>
          <p:spPr>
            <a:xfrm>
              <a:off x="7520799" y="1719242"/>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105" name="tx42"/>
            <p:cNvSpPr/>
            <p:nvPr/>
          </p:nvSpPr>
          <p:spPr>
            <a:xfrm>
              <a:off x="7589123" y="4384583"/>
              <a:ext cx="1359172" cy="9754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dirty="0" err="1">
                  <a:solidFill>
                    <a:srgbClr val="646482">
                      <a:alpha val="100000"/>
                    </a:srgbClr>
                  </a:solidFill>
                  <a:latin typeface="Century Gothic"/>
                  <a:cs typeface="Century Gothic"/>
                </a:rPr>
                <a:t>Servicios</a:t>
              </a:r>
              <a:r>
                <a:rPr sz="1000" dirty="0">
                  <a:solidFill>
                    <a:srgbClr val="646482">
                      <a:alpha val="100000"/>
                    </a:srgbClr>
                  </a:solidFill>
                  <a:latin typeface="Century Gothic"/>
                  <a:cs typeface="Century Gothic"/>
                </a:rPr>
                <a:t> </a:t>
              </a:r>
              <a:r>
                <a:rPr sz="1000" dirty="0" err="1">
                  <a:solidFill>
                    <a:srgbClr val="646482">
                      <a:alpha val="100000"/>
                    </a:srgbClr>
                  </a:solidFill>
                  <a:latin typeface="Century Gothic"/>
                  <a:cs typeface="Century Gothic"/>
                </a:rPr>
                <a:t>ambulatorios</a:t>
              </a:r>
              <a:endParaRPr sz="1000" dirty="0">
                <a:solidFill>
                  <a:srgbClr val="646482">
                    <a:alpha val="100000"/>
                  </a:srgbClr>
                </a:solidFill>
                <a:latin typeface="Century Gothic"/>
                <a:cs typeface="Century Gothic"/>
              </a:endParaRPr>
            </a:p>
          </p:txBody>
        </p:sp>
        <p:sp>
          <p:nvSpPr>
            <p:cNvPr id="106" name="tx43"/>
            <p:cNvSpPr/>
            <p:nvPr/>
          </p:nvSpPr>
          <p:spPr>
            <a:xfrm>
              <a:off x="7589123" y="3931704"/>
              <a:ext cx="1990576" cy="9754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dirty="0" err="1">
                  <a:solidFill>
                    <a:srgbClr val="646482">
                      <a:alpha val="100000"/>
                    </a:srgbClr>
                  </a:solidFill>
                  <a:latin typeface="Century Gothic"/>
                  <a:cs typeface="Century Gothic"/>
                </a:rPr>
                <a:t>Otros</a:t>
              </a:r>
              <a:r>
                <a:rPr sz="1000" dirty="0">
                  <a:solidFill>
                    <a:srgbClr val="646482">
                      <a:alpha val="100000"/>
                    </a:srgbClr>
                  </a:solidFill>
                  <a:latin typeface="Century Gothic"/>
                  <a:cs typeface="Century Gothic"/>
                </a:rPr>
                <a:t> </a:t>
              </a:r>
              <a:r>
                <a:rPr sz="1000" dirty="0" err="1">
                  <a:solidFill>
                    <a:srgbClr val="646482">
                      <a:alpha val="100000"/>
                    </a:srgbClr>
                  </a:solidFill>
                  <a:latin typeface="Century Gothic"/>
                  <a:cs typeface="Century Gothic"/>
                </a:rPr>
                <a:t>servicios</a:t>
              </a:r>
              <a:r>
                <a:rPr sz="1000" dirty="0">
                  <a:solidFill>
                    <a:srgbClr val="646482">
                      <a:alpha val="100000"/>
                    </a:srgbClr>
                  </a:solidFill>
                  <a:latin typeface="Century Gothic"/>
                  <a:cs typeface="Century Gothic"/>
                </a:rPr>
                <a:t> de </a:t>
              </a:r>
              <a:r>
                <a:rPr sz="1000" dirty="0" err="1">
                  <a:solidFill>
                    <a:srgbClr val="646482">
                      <a:alpha val="100000"/>
                    </a:srgbClr>
                  </a:solidFill>
                  <a:latin typeface="Century Gothic"/>
                  <a:cs typeface="Century Gothic"/>
                </a:rPr>
                <a:t>salud</a:t>
              </a:r>
              <a:r>
                <a:rPr sz="1000" dirty="0">
                  <a:solidFill>
                    <a:srgbClr val="646482">
                      <a:alpha val="100000"/>
                    </a:srgbClr>
                  </a:solidFill>
                  <a:latin typeface="Century Gothic"/>
                  <a:cs typeface="Century Gothic"/>
                </a:rPr>
                <a:t> </a:t>
              </a:r>
              <a:r>
                <a:rPr sz="1000" dirty="0" err="1">
                  <a:solidFill>
                    <a:srgbClr val="646482">
                      <a:alpha val="100000"/>
                    </a:srgbClr>
                  </a:solidFill>
                  <a:latin typeface="Century Gothic"/>
                  <a:cs typeface="Century Gothic"/>
                </a:rPr>
                <a:t>humana</a:t>
              </a:r>
              <a:endParaRPr sz="1000" dirty="0">
                <a:solidFill>
                  <a:srgbClr val="646482">
                    <a:alpha val="100000"/>
                  </a:srgbClr>
                </a:solidFill>
                <a:latin typeface="Century Gothic"/>
                <a:cs typeface="Century Gothic"/>
              </a:endParaRPr>
            </a:p>
          </p:txBody>
        </p:sp>
        <p:sp>
          <p:nvSpPr>
            <p:cNvPr id="107" name="tx44"/>
            <p:cNvSpPr/>
            <p:nvPr/>
          </p:nvSpPr>
          <p:spPr>
            <a:xfrm>
              <a:off x="7589123" y="3474980"/>
              <a:ext cx="1531999" cy="10138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dirty="0" err="1">
                  <a:solidFill>
                    <a:srgbClr val="646482">
                      <a:alpha val="100000"/>
                    </a:srgbClr>
                  </a:solidFill>
                  <a:latin typeface="Century Gothic"/>
                  <a:cs typeface="Century Gothic"/>
                </a:rPr>
                <a:t>Servicios</a:t>
              </a:r>
              <a:r>
                <a:rPr sz="1000" dirty="0">
                  <a:solidFill>
                    <a:srgbClr val="646482">
                      <a:alpha val="100000"/>
                    </a:srgbClr>
                  </a:solidFill>
                  <a:latin typeface="Century Gothic"/>
                  <a:cs typeface="Century Gothic"/>
                </a:rPr>
                <a:t> con </a:t>
              </a:r>
              <a:r>
                <a:rPr sz="1000" dirty="0" err="1">
                  <a:solidFill>
                    <a:srgbClr val="646482">
                      <a:alpha val="100000"/>
                    </a:srgbClr>
                  </a:solidFill>
                  <a:latin typeface="Century Gothic"/>
                  <a:cs typeface="Century Gothic"/>
                </a:rPr>
                <a:t>internación</a:t>
              </a:r>
              <a:endParaRPr sz="1000" dirty="0">
                <a:solidFill>
                  <a:srgbClr val="646482">
                    <a:alpha val="100000"/>
                  </a:srgbClr>
                </a:solidFill>
                <a:latin typeface="Century Gothic"/>
                <a:cs typeface="Century Gothic"/>
              </a:endParaRPr>
            </a:p>
          </p:txBody>
        </p:sp>
        <p:sp>
          <p:nvSpPr>
            <p:cNvPr id="108" name="tx45"/>
            <p:cNvSpPr/>
            <p:nvPr/>
          </p:nvSpPr>
          <p:spPr>
            <a:xfrm>
              <a:off x="7589123" y="2997978"/>
              <a:ext cx="1446051" cy="12551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dirty="0" err="1">
                  <a:solidFill>
                    <a:srgbClr val="646482">
                      <a:alpha val="100000"/>
                    </a:srgbClr>
                  </a:solidFill>
                  <a:latin typeface="Century Gothic"/>
                  <a:cs typeface="Century Gothic"/>
                </a:rPr>
                <a:t>Servicios</a:t>
              </a:r>
              <a:r>
                <a:rPr sz="1000" dirty="0">
                  <a:solidFill>
                    <a:srgbClr val="646482">
                      <a:alpha val="100000"/>
                    </a:srgbClr>
                  </a:solidFill>
                  <a:latin typeface="Century Gothic"/>
                  <a:cs typeface="Century Gothic"/>
                </a:rPr>
                <a:t> </a:t>
              </a:r>
              <a:r>
                <a:rPr sz="1000" dirty="0" err="1">
                  <a:solidFill>
                    <a:srgbClr val="646482">
                      <a:alpha val="100000"/>
                    </a:srgbClr>
                  </a:solidFill>
                  <a:latin typeface="Century Gothic"/>
                  <a:cs typeface="Century Gothic"/>
                </a:rPr>
                <a:t>odontológicos</a:t>
              </a:r>
              <a:endParaRPr sz="1000" dirty="0">
                <a:solidFill>
                  <a:srgbClr val="646482">
                    <a:alpha val="100000"/>
                  </a:srgbClr>
                </a:solidFill>
                <a:latin typeface="Century Gothic"/>
                <a:cs typeface="Century Gothic"/>
              </a:endParaRPr>
            </a:p>
          </p:txBody>
        </p:sp>
        <p:sp>
          <p:nvSpPr>
            <p:cNvPr id="109" name="tx46"/>
            <p:cNvSpPr/>
            <p:nvPr/>
          </p:nvSpPr>
          <p:spPr>
            <a:xfrm>
              <a:off x="7589123" y="2546835"/>
              <a:ext cx="1590786" cy="123775"/>
            </a:xfrm>
            <a:prstGeom prst="rect">
              <a:avLst/>
            </a:prstGeom>
            <a:noFill/>
          </p:spPr>
          <p:txBody>
            <a:bodyPr wrap="none" lIns="0" tIns="0" rIns="0" bIns="0" anchor="ctr" anchorCtr="1"/>
            <a:lstStyle/>
            <a:p>
              <a:pPr marL="0" marR="0" indent="0" algn="l">
                <a:lnSpc>
                  <a:spcPts val="1000"/>
                </a:lnSpc>
                <a:spcBef>
                  <a:spcPts val="0"/>
                </a:spcBef>
                <a:spcAft>
                  <a:spcPts val="0"/>
                </a:spcAft>
              </a:pPr>
              <a:r>
                <a:rPr sz="1000" dirty="0" err="1">
                  <a:solidFill>
                    <a:srgbClr val="646482">
                      <a:alpha val="100000"/>
                    </a:srgbClr>
                  </a:solidFill>
                  <a:latin typeface="Century Gothic"/>
                  <a:cs typeface="Century Gothic"/>
                </a:rPr>
                <a:t>Servicios</a:t>
              </a:r>
              <a:r>
                <a:rPr sz="1000" dirty="0">
                  <a:solidFill>
                    <a:srgbClr val="646482">
                      <a:alpha val="100000"/>
                    </a:srgbClr>
                  </a:solidFill>
                  <a:latin typeface="Century Gothic"/>
                  <a:cs typeface="Century Gothic"/>
                </a:rPr>
                <a:t> de </a:t>
              </a:r>
              <a:r>
                <a:rPr sz="1000" dirty="0" err="1">
                  <a:solidFill>
                    <a:srgbClr val="646482">
                      <a:alpha val="100000"/>
                    </a:srgbClr>
                  </a:solidFill>
                  <a:latin typeface="Century Gothic"/>
                  <a:cs typeface="Century Gothic"/>
                </a:rPr>
                <a:t>salud</a:t>
              </a:r>
              <a:r>
                <a:rPr sz="1000" dirty="0">
                  <a:solidFill>
                    <a:srgbClr val="646482">
                      <a:alpha val="100000"/>
                    </a:srgbClr>
                  </a:solidFill>
                  <a:latin typeface="Century Gothic"/>
                  <a:cs typeface="Century Gothic"/>
                </a:rPr>
                <a:t> </a:t>
              </a:r>
              <a:r>
                <a:rPr sz="1000" dirty="0" err="1">
                  <a:solidFill>
                    <a:srgbClr val="646482">
                      <a:alpha val="100000"/>
                    </a:srgbClr>
                  </a:solidFill>
                  <a:latin typeface="Century Gothic"/>
                  <a:cs typeface="Century Gothic"/>
                </a:rPr>
                <a:t>pública</a:t>
              </a:r>
              <a:endParaRPr sz="1000" dirty="0">
                <a:solidFill>
                  <a:srgbClr val="646482">
                    <a:alpha val="100000"/>
                  </a:srgbClr>
                </a:solidFill>
                <a:latin typeface="Century Gothic"/>
                <a:cs typeface="Century Gothic"/>
              </a:endParaRPr>
            </a:p>
          </p:txBody>
        </p:sp>
        <p:sp>
          <p:nvSpPr>
            <p:cNvPr id="110" name="tx47"/>
            <p:cNvSpPr/>
            <p:nvPr/>
          </p:nvSpPr>
          <p:spPr>
            <a:xfrm>
              <a:off x="7589123" y="2025376"/>
              <a:ext cx="2488964" cy="123775"/>
            </a:xfrm>
            <a:prstGeom prst="rect">
              <a:avLst/>
            </a:prstGeom>
            <a:noFill/>
          </p:spPr>
          <p:txBody>
            <a:bodyPr wrap="none" lIns="0" tIns="0" rIns="0" bIns="0" anchor="ctr" anchorCtr="1"/>
            <a:lstStyle/>
            <a:p>
              <a:pPr marL="0" marR="0" indent="0" algn="l">
                <a:lnSpc>
                  <a:spcPts val="1000"/>
                </a:lnSpc>
                <a:spcBef>
                  <a:spcPts val="0"/>
                </a:spcBef>
                <a:spcAft>
                  <a:spcPts val="0"/>
                </a:spcAft>
              </a:pPr>
              <a:r>
                <a:rPr sz="1000" dirty="0" err="1">
                  <a:solidFill>
                    <a:srgbClr val="646482">
                      <a:alpha val="100000"/>
                    </a:srgbClr>
                  </a:solidFill>
                  <a:latin typeface="Century Gothic"/>
                  <a:cs typeface="Century Gothic"/>
                </a:rPr>
                <a:t>Servicios</a:t>
              </a:r>
              <a:r>
                <a:rPr sz="1000" dirty="0">
                  <a:solidFill>
                    <a:srgbClr val="646482">
                      <a:alpha val="100000"/>
                    </a:srgbClr>
                  </a:solidFill>
                  <a:latin typeface="Century Gothic"/>
                  <a:cs typeface="Century Gothic"/>
                </a:rPr>
                <a:t> de </a:t>
              </a:r>
              <a:r>
                <a:rPr sz="1000" dirty="0" err="1">
                  <a:solidFill>
                    <a:srgbClr val="646482">
                      <a:alpha val="100000"/>
                    </a:srgbClr>
                  </a:solidFill>
                  <a:latin typeface="Century Gothic"/>
                  <a:cs typeface="Century Gothic"/>
                </a:rPr>
                <a:t>rectoría</a:t>
              </a:r>
              <a:r>
                <a:rPr sz="1000" dirty="0">
                  <a:solidFill>
                    <a:srgbClr val="646482">
                      <a:alpha val="100000"/>
                    </a:srgbClr>
                  </a:solidFill>
                  <a:latin typeface="Century Gothic"/>
                  <a:cs typeface="Century Gothic"/>
                </a:rPr>
                <a:t> y </a:t>
              </a:r>
              <a:r>
                <a:rPr sz="1000" dirty="0" err="1">
                  <a:solidFill>
                    <a:srgbClr val="646482">
                      <a:alpha val="100000"/>
                    </a:srgbClr>
                  </a:solidFill>
                  <a:latin typeface="Century Gothic"/>
                  <a:cs typeface="Century Gothic"/>
                </a:rPr>
                <a:t>administración</a:t>
              </a:r>
              <a:r>
                <a:rPr sz="1000" dirty="0">
                  <a:solidFill>
                    <a:srgbClr val="646482">
                      <a:alpha val="100000"/>
                    </a:srgbClr>
                  </a:solidFill>
                  <a:latin typeface="Century Gothic"/>
                  <a:cs typeface="Century Gothic"/>
                </a:rPr>
                <a:t> de</a:t>
              </a:r>
            </a:p>
          </p:txBody>
        </p:sp>
        <p:sp>
          <p:nvSpPr>
            <p:cNvPr id="111" name="tx48"/>
            <p:cNvSpPr/>
            <p:nvPr/>
          </p:nvSpPr>
          <p:spPr>
            <a:xfrm>
              <a:off x="7589123" y="2189325"/>
              <a:ext cx="1218778" cy="9698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dirty="0" err="1">
                  <a:solidFill>
                    <a:srgbClr val="646482">
                      <a:alpha val="100000"/>
                    </a:srgbClr>
                  </a:solidFill>
                  <a:latin typeface="Century Gothic"/>
                  <a:cs typeface="Century Gothic"/>
                </a:rPr>
                <a:t>servicios</a:t>
              </a:r>
              <a:r>
                <a:rPr sz="1000" dirty="0">
                  <a:solidFill>
                    <a:srgbClr val="646482">
                      <a:alpha val="100000"/>
                    </a:srgbClr>
                  </a:solidFill>
                  <a:latin typeface="Century Gothic"/>
                  <a:cs typeface="Century Gothic"/>
                </a:rPr>
                <a:t> de la </a:t>
              </a:r>
              <a:r>
                <a:rPr sz="1000" dirty="0" err="1">
                  <a:solidFill>
                    <a:srgbClr val="646482">
                      <a:alpha val="100000"/>
                    </a:srgbClr>
                  </a:solidFill>
                  <a:latin typeface="Century Gothic"/>
                  <a:cs typeface="Century Gothic"/>
                </a:rPr>
                <a:t>salud</a:t>
              </a:r>
              <a:endParaRPr sz="1000" dirty="0">
                <a:solidFill>
                  <a:srgbClr val="646482">
                    <a:alpha val="100000"/>
                  </a:srgbClr>
                </a:solidFill>
                <a:latin typeface="Century Gothic"/>
                <a:cs typeface="Century Gothic"/>
              </a:endParaRPr>
            </a:p>
          </p:txBody>
        </p:sp>
        <p:sp>
          <p:nvSpPr>
            <p:cNvPr id="112" name="tx49"/>
            <p:cNvSpPr/>
            <p:nvPr/>
          </p:nvSpPr>
          <p:spPr>
            <a:xfrm>
              <a:off x="7589123" y="1572497"/>
              <a:ext cx="2519040" cy="123775"/>
            </a:xfrm>
            <a:prstGeom prst="rect">
              <a:avLst/>
            </a:prstGeom>
            <a:noFill/>
          </p:spPr>
          <p:txBody>
            <a:bodyPr wrap="none" lIns="0" tIns="0" rIns="0" bIns="0" anchor="ctr" anchorCtr="1"/>
            <a:lstStyle/>
            <a:p>
              <a:pPr marL="0" marR="0" indent="0" algn="l">
                <a:lnSpc>
                  <a:spcPts val="1000"/>
                </a:lnSpc>
                <a:spcBef>
                  <a:spcPts val="0"/>
                </a:spcBef>
                <a:spcAft>
                  <a:spcPts val="0"/>
                </a:spcAft>
              </a:pPr>
              <a:r>
                <a:rPr sz="1000" dirty="0" err="1">
                  <a:solidFill>
                    <a:srgbClr val="646482">
                      <a:alpha val="100000"/>
                    </a:srgbClr>
                  </a:solidFill>
                  <a:latin typeface="Century Gothic"/>
                  <a:cs typeface="Century Gothic"/>
                </a:rPr>
                <a:t>Servicios</a:t>
              </a:r>
              <a:r>
                <a:rPr sz="1000" dirty="0">
                  <a:solidFill>
                    <a:srgbClr val="646482">
                      <a:alpha val="100000"/>
                    </a:srgbClr>
                  </a:solidFill>
                  <a:latin typeface="Century Gothic"/>
                  <a:cs typeface="Century Gothic"/>
                </a:rPr>
                <a:t> de </a:t>
              </a:r>
              <a:r>
                <a:rPr sz="1000" dirty="0" err="1">
                  <a:solidFill>
                    <a:srgbClr val="646482">
                      <a:alpha val="100000"/>
                    </a:srgbClr>
                  </a:solidFill>
                  <a:latin typeface="Century Gothic"/>
                  <a:cs typeface="Century Gothic"/>
                </a:rPr>
                <a:t>administración</a:t>
              </a:r>
              <a:r>
                <a:rPr sz="1000" dirty="0">
                  <a:solidFill>
                    <a:srgbClr val="646482">
                      <a:alpha val="100000"/>
                    </a:srgbClr>
                  </a:solidFill>
                  <a:latin typeface="Century Gothic"/>
                  <a:cs typeface="Century Gothic"/>
                </a:rPr>
                <a:t> de planes de</a:t>
              </a:r>
            </a:p>
          </p:txBody>
        </p:sp>
        <p:sp>
          <p:nvSpPr>
            <p:cNvPr id="113" name="tx50"/>
            <p:cNvSpPr/>
            <p:nvPr/>
          </p:nvSpPr>
          <p:spPr>
            <a:xfrm>
              <a:off x="7599603" y="1698013"/>
              <a:ext cx="2508560" cy="12551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dirty="0" err="1">
                  <a:solidFill>
                    <a:srgbClr val="646482">
                      <a:alpha val="100000"/>
                    </a:srgbClr>
                  </a:solidFill>
                  <a:latin typeface="Century Gothic"/>
                  <a:cs typeface="Century Gothic"/>
                </a:rPr>
                <a:t>seguridad</a:t>
              </a:r>
              <a:r>
                <a:rPr sz="1000" dirty="0">
                  <a:solidFill>
                    <a:srgbClr val="646482">
                      <a:alpha val="100000"/>
                    </a:srgbClr>
                  </a:solidFill>
                  <a:latin typeface="Century Gothic"/>
                  <a:cs typeface="Century Gothic"/>
                </a:rPr>
                <a:t> social de </a:t>
              </a:r>
              <a:r>
                <a:rPr sz="1000" dirty="0" err="1">
                  <a:solidFill>
                    <a:srgbClr val="646482">
                      <a:alpha val="100000"/>
                    </a:srgbClr>
                  </a:solidFill>
                  <a:latin typeface="Century Gothic"/>
                  <a:cs typeface="Century Gothic"/>
                </a:rPr>
                <a:t>afiliación</a:t>
              </a:r>
              <a:r>
                <a:rPr sz="1000" dirty="0">
                  <a:solidFill>
                    <a:srgbClr val="646482">
                      <a:alpha val="100000"/>
                    </a:srgbClr>
                  </a:solidFill>
                  <a:latin typeface="Century Gothic"/>
                  <a:cs typeface="Century Gothic"/>
                </a:rPr>
                <a:t> </a:t>
              </a:r>
              <a:r>
                <a:rPr sz="1000" dirty="0" err="1">
                  <a:solidFill>
                    <a:srgbClr val="646482">
                      <a:alpha val="100000"/>
                    </a:srgbClr>
                  </a:solidFill>
                  <a:latin typeface="Century Gothic"/>
                  <a:cs typeface="Century Gothic"/>
                </a:rPr>
                <a:t>obligatoria</a:t>
              </a:r>
              <a:endParaRPr sz="1000" dirty="0">
                <a:solidFill>
                  <a:srgbClr val="646482">
                    <a:alpha val="100000"/>
                  </a:srgbClr>
                </a:solidFill>
                <a:latin typeface="Century Gothic"/>
                <a:cs typeface="Century Gothic"/>
              </a:endParaRPr>
            </a:p>
          </p:txBody>
        </p:sp>
        <p:sp>
          <p:nvSpPr>
            <p:cNvPr id="114" name="rc51"/>
            <p:cNvSpPr/>
            <p:nvPr/>
          </p:nvSpPr>
          <p:spPr>
            <a:xfrm>
              <a:off x="3520503" y="5039198"/>
              <a:ext cx="2103818" cy="371286"/>
            </a:xfrm>
            <a:prstGeom prst="rect">
              <a:avLst/>
            </a:prstGeom>
            <a:solidFill>
              <a:srgbClr val="FFFFFF">
                <a:alpha val="100000"/>
              </a:srgbClr>
            </a:solidFill>
          </p:spPr>
          <p:txBody>
            <a:bodyPr/>
            <a:lstStyle/>
            <a:p>
              <a:endParaRPr/>
            </a:p>
          </p:txBody>
        </p:sp>
        <p:sp>
          <p:nvSpPr>
            <p:cNvPr id="115" name="rc52"/>
            <p:cNvSpPr/>
            <p:nvPr/>
          </p:nvSpPr>
          <p:spPr>
            <a:xfrm>
              <a:off x="3355478" y="5115113"/>
              <a:ext cx="219456" cy="219455"/>
            </a:xfrm>
            <a:prstGeom prst="rect">
              <a:avLst/>
            </a:prstGeom>
            <a:solidFill>
              <a:srgbClr val="FFFFFF">
                <a:alpha val="100000"/>
              </a:srgbClr>
            </a:solidFill>
          </p:spPr>
          <p:txBody>
            <a:bodyPr/>
            <a:lstStyle/>
            <a:p>
              <a:endParaRPr/>
            </a:p>
          </p:txBody>
        </p:sp>
        <p:sp>
          <p:nvSpPr>
            <p:cNvPr id="116" name="rc54"/>
            <p:cNvSpPr/>
            <p:nvPr/>
          </p:nvSpPr>
          <p:spPr>
            <a:xfrm>
              <a:off x="3681333" y="5124113"/>
              <a:ext cx="201455" cy="201456"/>
            </a:xfrm>
            <a:prstGeom prst="rect">
              <a:avLst/>
            </a:prstGeom>
            <a:solidFill>
              <a:srgbClr val="DAEEF3">
                <a:alpha val="100000"/>
              </a:srgbClr>
            </a:solidFill>
            <a:ln w="13550" cap="flat">
              <a:noFill/>
              <a:prstDash val="solid"/>
              <a:miter/>
            </a:ln>
          </p:spPr>
          <p:txBody>
            <a:bodyPr/>
            <a:lstStyle/>
            <a:p>
              <a:endParaRPr/>
            </a:p>
          </p:txBody>
        </p:sp>
        <p:sp>
          <p:nvSpPr>
            <p:cNvPr id="117" name="rc57"/>
            <p:cNvSpPr/>
            <p:nvPr/>
          </p:nvSpPr>
          <p:spPr>
            <a:xfrm>
              <a:off x="4698664" y="5124113"/>
              <a:ext cx="201456" cy="201456"/>
            </a:xfrm>
            <a:prstGeom prst="rect">
              <a:avLst/>
            </a:prstGeom>
            <a:solidFill>
              <a:srgbClr val="4BACC6">
                <a:alpha val="100000"/>
              </a:srgbClr>
            </a:solidFill>
            <a:ln w="13550" cap="flat">
              <a:noFill/>
              <a:prstDash val="solid"/>
              <a:miter/>
            </a:ln>
          </p:spPr>
          <p:txBody>
            <a:bodyPr/>
            <a:lstStyle/>
            <a:p>
              <a:endParaRPr/>
            </a:p>
          </p:txBody>
        </p:sp>
        <p:sp>
          <p:nvSpPr>
            <p:cNvPr id="118" name="tx58"/>
            <p:cNvSpPr/>
            <p:nvPr/>
          </p:nvSpPr>
          <p:spPr>
            <a:xfrm>
              <a:off x="3967705" y="5167713"/>
              <a:ext cx="646044" cy="107298"/>
            </a:xfrm>
            <a:prstGeom prst="rect">
              <a:avLst/>
            </a:prstGeom>
            <a:noFill/>
          </p:spPr>
          <p:txBody>
            <a:bodyPr wrap="none" lIns="0" tIns="0" rIns="0" bIns="0" anchor="ctr" anchorCtr="1"/>
            <a:lstStyle/>
            <a:p>
              <a:pPr marL="0" marR="0" indent="0" algn="l">
                <a:lnSpc>
                  <a:spcPts val="1100"/>
                </a:lnSpc>
                <a:spcBef>
                  <a:spcPts val="0"/>
                </a:spcBef>
                <a:spcAft>
                  <a:spcPts val="0"/>
                </a:spcAft>
              </a:pPr>
              <a:r>
                <a:rPr sz="1050" dirty="0" err="1">
                  <a:solidFill>
                    <a:srgbClr val="646482">
                      <a:alpha val="100000"/>
                    </a:srgbClr>
                  </a:solidFill>
                  <a:latin typeface="Century Gothic"/>
                  <a:cs typeface="Century Gothic"/>
                </a:rPr>
                <a:t>Gobierno</a:t>
              </a:r>
              <a:endParaRPr sz="1050" dirty="0">
                <a:solidFill>
                  <a:srgbClr val="646482">
                    <a:alpha val="100000"/>
                  </a:srgbClr>
                </a:solidFill>
                <a:latin typeface="Century Gothic"/>
                <a:cs typeface="Century Gothic"/>
              </a:endParaRPr>
            </a:p>
          </p:txBody>
        </p:sp>
        <p:sp>
          <p:nvSpPr>
            <p:cNvPr id="119" name="tx59"/>
            <p:cNvSpPr/>
            <p:nvPr/>
          </p:nvSpPr>
          <p:spPr>
            <a:xfrm>
              <a:off x="5003142" y="5145612"/>
              <a:ext cx="56337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050" dirty="0" err="1">
                  <a:solidFill>
                    <a:srgbClr val="646482">
                      <a:alpha val="100000"/>
                    </a:srgbClr>
                  </a:solidFill>
                  <a:latin typeface="Century Gothic"/>
                  <a:cs typeface="Century Gothic"/>
                </a:rPr>
                <a:t>Hogares</a:t>
              </a:r>
              <a:endParaRPr sz="1050" dirty="0">
                <a:solidFill>
                  <a:srgbClr val="646482">
                    <a:alpha val="100000"/>
                  </a:srgbClr>
                </a:solidFill>
                <a:latin typeface="Century Gothic"/>
                <a:cs typeface="Century Gothic"/>
              </a:endParaRPr>
            </a:p>
          </p:txBody>
        </p:sp>
      </p:grpSp>
      <p:sp>
        <p:nvSpPr>
          <p:cNvPr id="62" name="rc10"/>
          <p:cNvSpPr/>
          <p:nvPr/>
        </p:nvSpPr>
        <p:spPr>
          <a:xfrm>
            <a:off x="4914369" y="2001210"/>
            <a:ext cx="21600" cy="362303"/>
          </a:xfrm>
          <a:prstGeom prst="rect">
            <a:avLst/>
          </a:prstGeom>
          <a:solidFill>
            <a:srgbClr val="4BACC6">
              <a:alpha val="100000"/>
            </a:srgbClr>
          </a:solidFill>
          <a:ln w="13550" cap="flat">
            <a:noFill/>
            <a:prstDash val="solid"/>
            <a:miter/>
          </a:ln>
        </p:spPr>
        <p:txBody>
          <a:bodyPr/>
          <a:lstStyle/>
          <a:p>
            <a:endParaRPr/>
          </a:p>
        </p:txBody>
      </p:sp>
      <p:sp>
        <p:nvSpPr>
          <p:cNvPr id="63" name="rc10"/>
          <p:cNvSpPr/>
          <p:nvPr/>
        </p:nvSpPr>
        <p:spPr>
          <a:xfrm>
            <a:off x="4913877" y="1546882"/>
            <a:ext cx="3600" cy="362303"/>
          </a:xfrm>
          <a:prstGeom prst="rect">
            <a:avLst/>
          </a:prstGeom>
          <a:solidFill>
            <a:srgbClr val="4BACC6">
              <a:alpha val="100000"/>
            </a:srgbClr>
          </a:solidFill>
          <a:ln w="13550" cap="flat">
            <a:noFill/>
            <a:prstDash val="solid"/>
            <a:miter/>
          </a:ln>
        </p:spPr>
        <p:txBody>
          <a:bodyPr/>
          <a:lstStyle/>
          <a:p>
            <a:endParaRPr/>
          </a:p>
        </p:txBody>
      </p:sp>
    </p:spTree>
    <p:extLst>
      <p:ext uri="{BB962C8B-B14F-4D97-AF65-F5344CB8AC3E}">
        <p14:creationId xmlns:p14="http://schemas.microsoft.com/office/powerpoint/2010/main" val="17002051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a:spLocks noGrp="1"/>
          </p:cNvSpPr>
          <p:nvPr>
            <p:ph type="title"/>
          </p:nvPr>
        </p:nvSpPr>
        <p:spPr>
          <a:xfrm>
            <a:off x="1067452" y="372198"/>
            <a:ext cx="7227771" cy="530024"/>
          </a:xfrm>
        </p:spPr>
        <p:txBody>
          <a:bodyPr/>
          <a:lstStyle/>
          <a:p>
            <a:r>
              <a:rPr dirty="0" err="1"/>
              <a:t>Gasto</a:t>
            </a:r>
            <a:r>
              <a:rPr dirty="0"/>
              <a:t> de </a:t>
            </a:r>
            <a:r>
              <a:rPr dirty="0" err="1"/>
              <a:t>Bolsillo</a:t>
            </a:r>
            <a:r>
              <a:rPr dirty="0"/>
              <a:t> </a:t>
            </a:r>
            <a:r>
              <a:rPr dirty="0" err="1"/>
              <a:t>en</a:t>
            </a:r>
            <a:r>
              <a:rPr dirty="0"/>
              <a:t> </a:t>
            </a:r>
            <a:r>
              <a:rPr dirty="0" err="1"/>
              <a:t>Salud</a:t>
            </a:r>
            <a:endParaRPr dirty="0"/>
          </a:p>
        </p:txBody>
      </p:sp>
      <p:sp>
        <p:nvSpPr>
          <p:cNvPr id="4" name="Marcador de texto 3"/>
          <p:cNvSpPr>
            <a:spLocks noGrp="1"/>
          </p:cNvSpPr>
          <p:nvPr>
            <p:ph type="body" sz="quarter" idx="10" hasCustomPrompt="1"/>
          </p:nvPr>
        </p:nvSpPr>
        <p:spPr>
          <a:xfrm>
            <a:off x="1117832" y="919832"/>
            <a:ext cx="7227614" cy="288406"/>
          </a:xfrm>
        </p:spPr>
        <p:txBody>
          <a:bodyPr/>
          <a:lstStyle/>
          <a:p>
            <a:r>
              <a:t>Miles de dólares</a:t>
            </a:r>
          </a:p>
        </p:txBody>
      </p:sp>
      <p:sp>
        <p:nvSpPr>
          <p:cNvPr id="5" name="Marcador de fecha 6"/>
          <p:cNvSpPr>
            <a:spLocks noGrp="1"/>
          </p:cNvSpPr>
          <p:nvPr>
            <p:ph type="dt" sz="half" idx="12"/>
          </p:nvPr>
        </p:nvSpPr>
        <p:spPr>
          <a:xfrm>
            <a:off x="1024467" y="6390218"/>
            <a:ext cx="2743200" cy="365125"/>
          </a:xfrm>
        </p:spPr>
        <p:txBody>
          <a:bodyPr/>
          <a:lstStyle/>
          <a:p>
            <a:r>
              <a:t>Fuente: INEC CSS 2022</a:t>
            </a:r>
          </a:p>
        </p:txBody>
      </p:sp>
      <p:sp>
        <p:nvSpPr>
          <p:cNvPr id="6" name="Marcador de texto 5"/>
          <p:cNvSpPr>
            <a:spLocks noGrp="1"/>
          </p:cNvSpPr>
          <p:nvPr>
            <p:ph type="body" sz="quarter" idx="11" hasCustomPrompt="1"/>
          </p:nvPr>
        </p:nvSpPr>
        <p:spPr>
          <a:xfrm>
            <a:off x="11032733" y="6311529"/>
            <a:ext cx="842962" cy="534596"/>
          </a:xfrm>
        </p:spPr>
        <p:txBody>
          <a:bodyPr/>
          <a:lstStyle/>
          <a:p>
            <a:r>
              <a:t>17</a:t>
            </a:r>
          </a:p>
        </p:txBody>
      </p:sp>
      <p:sp>
        <p:nvSpPr>
          <p:cNvPr id="7" name="Marcador de texto 11"/>
          <p:cNvSpPr>
            <a:spLocks noGrp="1"/>
          </p:cNvSpPr>
          <p:nvPr>
            <p:ph type="body" sz="quarter" idx="13" hasCustomPrompt="1"/>
          </p:nvPr>
        </p:nvSpPr>
        <p:spPr>
          <a:xfrm>
            <a:off x="1024466" y="5630338"/>
            <a:ext cx="10436013" cy="567267"/>
          </a:xfrm>
        </p:spPr>
        <p:txBody>
          <a:bodyPr/>
          <a:lstStyle/>
          <a:p>
            <a:pPr marL="0" marR="0" algn="l">
              <a:lnSpc>
                <a:spcPct val="100000"/>
              </a:lnSpc>
              <a:spcBef>
                <a:spcPts val="0"/>
              </a:spcBef>
              <a:spcAft>
                <a:spcPts val="0"/>
              </a:spcAft>
              <a:buNone/>
            </a:pPr>
            <a:r>
              <a:rPr sz="1150" b="1" i="0" u="none" cap="none">
                <a:solidFill>
                  <a:srgbClr val="FFFFFF">
                    <a:alpha val="100000"/>
                  </a:srgbClr>
                </a:solidFill>
                <a:latin typeface="Century Gothic"/>
                <a:cs typeface="Century Gothic"/>
                <a:sym typeface="Century Gothic"/>
              </a:rPr>
              <a:t>En el 2022, por cada dólar de gasto en bienes y servicios de salud destinados al consumo final, los hogares tuvieron una carga económica de 33 centavos. Este indicador tuvo un aumento entre el año 2021 – 2022.</a:t>
            </a:r>
          </a:p>
        </p:txBody>
      </p:sp>
      <p:graphicFrame>
        <p:nvGraphicFramePr>
          <p:cNvPr id="71" name="Tabla 70"/>
          <p:cNvGraphicFramePr>
            <a:graphicFrameLocks noGrp="1"/>
          </p:cNvGraphicFramePr>
          <p:nvPr>
            <p:extLst>
              <p:ext uri="{D42A27DB-BD31-4B8C-83A1-F6EECF244321}">
                <p14:modId xmlns:p14="http://schemas.microsoft.com/office/powerpoint/2010/main" val="765570293"/>
              </p:ext>
            </p:extLst>
          </p:nvPr>
        </p:nvGraphicFramePr>
        <p:xfrm>
          <a:off x="1594799" y="1306285"/>
          <a:ext cx="3841613" cy="4055204"/>
        </p:xfrm>
        <a:graphic>
          <a:graphicData uri="http://schemas.openxmlformats.org/drawingml/2006/table">
            <a:tbl>
              <a:tblPr/>
              <a:tblGrid>
                <a:gridCol w="829145">
                  <a:extLst>
                    <a:ext uri="{9D8B030D-6E8A-4147-A177-3AD203B41FA5}">
                      <a16:colId xmlns:a16="http://schemas.microsoft.com/office/drawing/2014/main" xmlns="" val="20000"/>
                    </a:ext>
                  </a:extLst>
                </a:gridCol>
                <a:gridCol w="1393077">
                  <a:extLst>
                    <a:ext uri="{9D8B030D-6E8A-4147-A177-3AD203B41FA5}">
                      <a16:colId xmlns:a16="http://schemas.microsoft.com/office/drawing/2014/main" xmlns="" val="20001"/>
                    </a:ext>
                  </a:extLst>
                </a:gridCol>
                <a:gridCol w="1619391">
                  <a:extLst>
                    <a:ext uri="{9D8B030D-6E8A-4147-A177-3AD203B41FA5}">
                      <a16:colId xmlns:a16="http://schemas.microsoft.com/office/drawing/2014/main" xmlns="" val="20002"/>
                    </a:ext>
                  </a:extLst>
                </a:gridCol>
              </a:tblGrid>
              <a:tr h="405674">
                <a:tc>
                  <a:txBody>
                    <a:bodyPr/>
                    <a:lstStyle/>
                    <a:p>
                      <a:pPr marL="63500" marR="63500" algn="l">
                        <a:lnSpc>
                          <a:spcPct val="100000"/>
                        </a:lnSpc>
                        <a:spcBef>
                          <a:spcPts val="500"/>
                        </a:spcBef>
                        <a:spcAft>
                          <a:spcPts val="500"/>
                        </a:spcAft>
                        <a:buNone/>
                      </a:pPr>
                      <a:r>
                        <a:rPr sz="1000" b="1" i="0" u="none" cap="none" dirty="0" err="1">
                          <a:solidFill>
                            <a:srgbClr val="646482">
                              <a:alpha val="100000"/>
                            </a:srgbClr>
                          </a:solidFill>
                          <a:latin typeface="Century Gothic"/>
                          <a:cs typeface="Arial"/>
                          <a:sym typeface="Arial"/>
                        </a:rPr>
                        <a:t>Año</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GCF </a:t>
                      </a:r>
                      <a:r>
                        <a:rPr sz="1000" b="1" i="0" u="none" cap="none" dirty="0" err="1">
                          <a:solidFill>
                            <a:srgbClr val="646482">
                              <a:alpha val="100000"/>
                            </a:srgbClr>
                          </a:solidFill>
                          <a:latin typeface="Century Gothic"/>
                          <a:cs typeface="Arial"/>
                          <a:sym typeface="Arial"/>
                        </a:rPr>
                        <a:t>Salud</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1" i="0" u="none" cap="none" dirty="0" err="1">
                          <a:solidFill>
                            <a:srgbClr val="646482">
                              <a:alpha val="100000"/>
                            </a:srgbClr>
                          </a:solidFill>
                          <a:latin typeface="Century Gothic"/>
                          <a:cs typeface="Arial"/>
                          <a:sym typeface="Arial"/>
                        </a:rPr>
                        <a:t>Gasto</a:t>
                      </a: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Bolsillo</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xmlns="" val="10000"/>
                  </a:ext>
                </a:extLst>
              </a:tr>
              <a:tr h="364953">
                <a:tc>
                  <a:txBody>
                    <a:bodyPr/>
                    <a:lstStyle/>
                    <a:p>
                      <a:pPr marL="63500" marR="63500" algn="l">
                        <a:lnSpc>
                          <a:spcPct val="100000"/>
                        </a:lnSpc>
                        <a:spcBef>
                          <a:spcPts val="500"/>
                        </a:spcBef>
                        <a:spcAft>
                          <a:spcPts val="500"/>
                        </a:spcAft>
                        <a:buNone/>
                      </a:pPr>
                      <a:r>
                        <a:rPr sz="1000" b="0" i="0" u="none" cap="none" dirty="0">
                          <a:solidFill>
                            <a:srgbClr val="646482">
                              <a:alpha val="100000"/>
                            </a:srgbClr>
                          </a:solidFill>
                          <a:latin typeface="Century Gothic"/>
                          <a:cs typeface="Arial"/>
                          <a:sym typeface="Arial"/>
                        </a:rPr>
                        <a:t>2013</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6.562</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dirty="0">
                          <a:solidFill>
                            <a:srgbClr val="646482">
                              <a:alpha val="100000"/>
                            </a:srgbClr>
                          </a:solidFill>
                          <a:latin typeface="Century Gothic"/>
                          <a:cs typeface="Arial"/>
                          <a:sym typeface="Arial"/>
                        </a:rPr>
                        <a:t>2.510</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xmlns="" val="10001"/>
                  </a:ext>
                </a:extLst>
              </a:tr>
              <a:tr h="36495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6.959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dirty="0">
                          <a:solidFill>
                            <a:srgbClr val="646482">
                              <a:alpha val="100000"/>
                            </a:srgbClr>
                          </a:solidFill>
                          <a:latin typeface="Century Gothic"/>
                          <a:cs typeface="Arial"/>
                          <a:sym typeface="Arial"/>
                        </a:rPr>
                        <a:t>2.319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xmlns="" val="10002"/>
                  </a:ext>
                </a:extLst>
              </a:tr>
              <a:tr h="36495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dirty="0">
                          <a:solidFill>
                            <a:srgbClr val="646482">
                              <a:alpha val="100000"/>
                            </a:srgbClr>
                          </a:solidFill>
                          <a:latin typeface="Century Gothic"/>
                          <a:cs typeface="Arial"/>
                          <a:sym typeface="Arial"/>
                        </a:rPr>
                        <a:t>7.568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2.740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xmlns="" val="10003"/>
                  </a:ext>
                </a:extLst>
              </a:tr>
              <a:tr h="36495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7.426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2.453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xmlns="" val="10004"/>
                  </a:ext>
                </a:extLst>
              </a:tr>
              <a:tr h="36495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7.877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2.583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xmlns="" val="10005"/>
                  </a:ext>
                </a:extLst>
              </a:tr>
              <a:tr h="36495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8.439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2.581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xmlns="" val="10006"/>
                  </a:ext>
                </a:extLst>
              </a:tr>
              <a:tr h="36495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8.424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2.626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xmlns="" val="10007"/>
                  </a:ext>
                </a:extLst>
              </a:tr>
              <a:tr h="36495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8.273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2.648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xmlns="" val="10008"/>
                  </a:ext>
                </a:extLst>
              </a:tr>
              <a:tr h="36495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8.934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2.778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xmlns="" val="10009"/>
                  </a:ext>
                </a:extLst>
              </a:tr>
              <a:tr h="364953">
                <a:tc>
                  <a:txBody>
                    <a:bodyPr/>
                    <a:lstStyle/>
                    <a:p>
                      <a:pPr marL="63500" marR="63500" algn="l">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2022</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8.829</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dirty="0">
                          <a:solidFill>
                            <a:srgbClr val="646482">
                              <a:alpha val="100000"/>
                            </a:srgbClr>
                          </a:solidFill>
                          <a:latin typeface="Century Gothic"/>
                          <a:cs typeface="Arial"/>
                          <a:sym typeface="Arial"/>
                        </a:rPr>
                        <a:t>2.877</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xmlns="" val="10010"/>
                  </a:ext>
                </a:extLst>
              </a:tr>
            </a:tbl>
          </a:graphicData>
        </a:graphic>
      </p:graphicFrame>
      <p:grpSp>
        <p:nvGrpSpPr>
          <p:cNvPr id="72" name="Grupo 71"/>
          <p:cNvGrpSpPr/>
          <p:nvPr/>
        </p:nvGrpSpPr>
        <p:grpSpPr>
          <a:xfrm>
            <a:off x="6278880" y="1280160"/>
            <a:ext cx="5181600" cy="4117253"/>
            <a:chOff x="6278880" y="1280160"/>
            <a:chExt cx="5181600" cy="4117253"/>
          </a:xfrm>
        </p:grpSpPr>
        <p:sp>
          <p:nvSpPr>
            <p:cNvPr id="73" name="rc3"/>
            <p:cNvSpPr/>
            <p:nvPr/>
          </p:nvSpPr>
          <p:spPr>
            <a:xfrm>
              <a:off x="6278880" y="1280160"/>
              <a:ext cx="5181600" cy="41148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4" name="rc5"/>
            <p:cNvSpPr/>
            <p:nvPr/>
          </p:nvSpPr>
          <p:spPr>
            <a:xfrm>
              <a:off x="6831852" y="1818465"/>
              <a:ext cx="4552712" cy="3140203"/>
            </a:xfrm>
            <a:prstGeom prst="rect">
              <a:avLst/>
            </a:prstGeom>
            <a:solidFill>
              <a:srgbClr val="FFFFFF">
                <a:alpha val="100000"/>
              </a:srgbClr>
            </a:solidFill>
          </p:spPr>
          <p:txBody>
            <a:bodyPr/>
            <a:lstStyle/>
            <a:p>
              <a:endParaRPr/>
            </a:p>
          </p:txBody>
        </p:sp>
        <p:sp>
          <p:nvSpPr>
            <p:cNvPr id="75" name="rc6"/>
            <p:cNvSpPr/>
            <p:nvPr/>
          </p:nvSpPr>
          <p:spPr>
            <a:xfrm>
              <a:off x="6892826" y="1961202"/>
              <a:ext cx="324000" cy="2854730"/>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76" name="rc7"/>
            <p:cNvSpPr/>
            <p:nvPr/>
          </p:nvSpPr>
          <p:spPr>
            <a:xfrm>
              <a:off x="7299318" y="2291858"/>
              <a:ext cx="324000" cy="2524074"/>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77" name="rc8"/>
            <p:cNvSpPr/>
            <p:nvPr/>
          </p:nvSpPr>
          <p:spPr>
            <a:xfrm>
              <a:off x="7705810" y="2616178"/>
              <a:ext cx="324000" cy="2199754"/>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78" name="rc9"/>
            <p:cNvSpPr/>
            <p:nvPr/>
          </p:nvSpPr>
          <p:spPr>
            <a:xfrm>
              <a:off x="8112302" y="2426562"/>
              <a:ext cx="324000" cy="2389369"/>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79" name="rc10"/>
            <p:cNvSpPr/>
            <p:nvPr/>
          </p:nvSpPr>
          <p:spPr>
            <a:xfrm>
              <a:off x="8518794" y="2635516"/>
              <a:ext cx="324000" cy="2180416"/>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80" name="rc11"/>
            <p:cNvSpPr/>
            <p:nvPr/>
          </p:nvSpPr>
          <p:spPr>
            <a:xfrm>
              <a:off x="8925286" y="2651883"/>
              <a:ext cx="324000" cy="2164048"/>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81" name="rc12"/>
            <p:cNvSpPr/>
            <p:nvPr/>
          </p:nvSpPr>
          <p:spPr>
            <a:xfrm>
              <a:off x="9331779" y="2797016"/>
              <a:ext cx="324000" cy="2018916"/>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82" name="rc13"/>
            <p:cNvSpPr/>
            <p:nvPr/>
          </p:nvSpPr>
          <p:spPr>
            <a:xfrm>
              <a:off x="9738271" y="2758472"/>
              <a:ext cx="324000" cy="2057459"/>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83" name="rc14"/>
            <p:cNvSpPr/>
            <p:nvPr/>
          </p:nvSpPr>
          <p:spPr>
            <a:xfrm>
              <a:off x="10144763" y="2703231"/>
              <a:ext cx="324000" cy="2112701"/>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84" name="rc15"/>
            <p:cNvSpPr/>
            <p:nvPr/>
          </p:nvSpPr>
          <p:spPr>
            <a:xfrm>
              <a:off x="10551255" y="2763554"/>
              <a:ext cx="324000" cy="2052377"/>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85" name="rc16"/>
            <p:cNvSpPr/>
            <p:nvPr/>
          </p:nvSpPr>
          <p:spPr>
            <a:xfrm>
              <a:off x="10957747" y="2665215"/>
              <a:ext cx="324000" cy="2150716"/>
            </a:xfrm>
            <a:prstGeom prst="rect">
              <a:avLst/>
            </a:prstGeom>
            <a:solidFill>
              <a:srgbClr val="4BACC6">
                <a:alpha val="100000"/>
              </a:srgbClr>
            </a:solidFill>
            <a:ln w="5420" cap="flat">
              <a:solidFill>
                <a:srgbClr val="31859C">
                  <a:alpha val="100000"/>
                </a:srgbClr>
              </a:solidFill>
              <a:prstDash val="solid"/>
              <a:miter/>
            </a:ln>
          </p:spPr>
          <p:txBody>
            <a:bodyPr/>
            <a:lstStyle/>
            <a:p>
              <a:endParaRPr/>
            </a:p>
          </p:txBody>
        </p:sp>
        <p:sp>
          <p:nvSpPr>
            <p:cNvPr id="86" name="tx17"/>
            <p:cNvSpPr/>
            <p:nvPr/>
          </p:nvSpPr>
          <p:spPr>
            <a:xfrm>
              <a:off x="6898583" y="1835567"/>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43.3%</a:t>
              </a:r>
            </a:p>
          </p:txBody>
        </p:sp>
        <p:sp>
          <p:nvSpPr>
            <p:cNvPr id="87" name="tx18"/>
            <p:cNvSpPr/>
            <p:nvPr/>
          </p:nvSpPr>
          <p:spPr>
            <a:xfrm>
              <a:off x="7305075" y="2166223"/>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38.2%</a:t>
              </a:r>
            </a:p>
          </p:txBody>
        </p:sp>
        <p:sp>
          <p:nvSpPr>
            <p:cNvPr id="88" name="tx19"/>
            <p:cNvSpPr/>
            <p:nvPr/>
          </p:nvSpPr>
          <p:spPr>
            <a:xfrm>
              <a:off x="7711568" y="2490543"/>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33.3%</a:t>
              </a:r>
            </a:p>
          </p:txBody>
        </p:sp>
        <p:sp>
          <p:nvSpPr>
            <p:cNvPr id="89" name="tx20"/>
            <p:cNvSpPr/>
            <p:nvPr/>
          </p:nvSpPr>
          <p:spPr>
            <a:xfrm>
              <a:off x="8118060" y="2300928"/>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36.2%</a:t>
              </a:r>
            </a:p>
          </p:txBody>
        </p:sp>
        <p:sp>
          <p:nvSpPr>
            <p:cNvPr id="90" name="tx21"/>
            <p:cNvSpPr/>
            <p:nvPr/>
          </p:nvSpPr>
          <p:spPr>
            <a:xfrm>
              <a:off x="8524552" y="2509881"/>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33.0%</a:t>
              </a:r>
            </a:p>
          </p:txBody>
        </p:sp>
        <p:sp>
          <p:nvSpPr>
            <p:cNvPr id="91" name="tx22"/>
            <p:cNvSpPr/>
            <p:nvPr/>
          </p:nvSpPr>
          <p:spPr>
            <a:xfrm>
              <a:off x="8931044" y="2526249"/>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32.8%</a:t>
              </a:r>
            </a:p>
          </p:txBody>
        </p:sp>
        <p:sp>
          <p:nvSpPr>
            <p:cNvPr id="92" name="tx23"/>
            <p:cNvSpPr/>
            <p:nvPr/>
          </p:nvSpPr>
          <p:spPr>
            <a:xfrm>
              <a:off x="9337536" y="2671381"/>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30.6%</a:t>
              </a:r>
            </a:p>
          </p:txBody>
        </p:sp>
        <p:sp>
          <p:nvSpPr>
            <p:cNvPr id="93" name="tx24"/>
            <p:cNvSpPr/>
            <p:nvPr/>
          </p:nvSpPr>
          <p:spPr>
            <a:xfrm>
              <a:off x="9744029" y="2632838"/>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31.2%</a:t>
              </a:r>
            </a:p>
          </p:txBody>
        </p:sp>
        <p:sp>
          <p:nvSpPr>
            <p:cNvPr id="94" name="tx25"/>
            <p:cNvSpPr/>
            <p:nvPr/>
          </p:nvSpPr>
          <p:spPr>
            <a:xfrm>
              <a:off x="10150521" y="2577596"/>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32.0%</a:t>
              </a:r>
            </a:p>
          </p:txBody>
        </p:sp>
        <p:sp>
          <p:nvSpPr>
            <p:cNvPr id="95" name="tx26"/>
            <p:cNvSpPr/>
            <p:nvPr/>
          </p:nvSpPr>
          <p:spPr>
            <a:xfrm>
              <a:off x="10557013" y="2637920"/>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31.1%</a:t>
              </a:r>
            </a:p>
          </p:txBody>
        </p:sp>
        <p:sp>
          <p:nvSpPr>
            <p:cNvPr id="96" name="tx27"/>
            <p:cNvSpPr/>
            <p:nvPr/>
          </p:nvSpPr>
          <p:spPr>
            <a:xfrm>
              <a:off x="10963505" y="2539581"/>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32.6%</a:t>
              </a:r>
            </a:p>
          </p:txBody>
        </p:sp>
        <p:sp>
          <p:nvSpPr>
            <p:cNvPr id="97" name="tx29"/>
            <p:cNvSpPr/>
            <p:nvPr/>
          </p:nvSpPr>
          <p:spPr>
            <a:xfrm>
              <a:off x="6601484" y="4762205"/>
              <a:ext cx="162044" cy="97512"/>
            </a:xfrm>
            <a:prstGeom prst="rect">
              <a:avLst/>
            </a:prstGeom>
            <a:noFill/>
          </p:spPr>
          <p:txBody>
            <a:bodyPr wrap="none" lIns="0" tIns="0" rIns="0" bIns="0" anchor="ctr" anchorCtr="1"/>
            <a:lstStyle/>
            <a:p>
              <a:pPr marL="0" marR="0" indent="0" algn="l">
                <a:lnSpc>
                  <a:spcPts val="960"/>
                </a:lnSpc>
                <a:spcBef>
                  <a:spcPts val="0"/>
                </a:spcBef>
                <a:spcAft>
                  <a:spcPts val="0"/>
                </a:spcAft>
              </a:pPr>
              <a:endParaRPr sz="960" dirty="0">
                <a:solidFill>
                  <a:srgbClr val="646482">
                    <a:alpha val="100000"/>
                  </a:srgbClr>
                </a:solidFill>
                <a:latin typeface="Century Gothic"/>
                <a:cs typeface="Century Gothic"/>
              </a:endParaRPr>
            </a:p>
          </p:txBody>
        </p:sp>
        <p:sp>
          <p:nvSpPr>
            <p:cNvPr id="98" name="tx30"/>
            <p:cNvSpPr/>
            <p:nvPr/>
          </p:nvSpPr>
          <p:spPr>
            <a:xfrm>
              <a:off x="6533916" y="4102213"/>
              <a:ext cx="229612" cy="97512"/>
            </a:xfrm>
            <a:prstGeom prst="rect">
              <a:avLst/>
            </a:prstGeom>
            <a:noFill/>
          </p:spPr>
          <p:txBody>
            <a:bodyPr wrap="none" lIns="0" tIns="0" rIns="0" bIns="0" anchor="ctr" anchorCtr="1"/>
            <a:lstStyle/>
            <a:p>
              <a:pPr marL="0" marR="0" indent="0" algn="l">
                <a:lnSpc>
                  <a:spcPts val="960"/>
                </a:lnSpc>
                <a:spcBef>
                  <a:spcPts val="0"/>
                </a:spcBef>
                <a:spcAft>
                  <a:spcPts val="0"/>
                </a:spcAft>
              </a:pPr>
              <a:endParaRPr sz="960" dirty="0">
                <a:solidFill>
                  <a:srgbClr val="646482">
                    <a:alpha val="100000"/>
                  </a:srgbClr>
                </a:solidFill>
                <a:latin typeface="Century Gothic"/>
                <a:cs typeface="Century Gothic"/>
              </a:endParaRPr>
            </a:p>
          </p:txBody>
        </p:sp>
        <p:sp>
          <p:nvSpPr>
            <p:cNvPr id="99" name="tx31"/>
            <p:cNvSpPr/>
            <p:nvPr/>
          </p:nvSpPr>
          <p:spPr>
            <a:xfrm>
              <a:off x="6533916" y="3442221"/>
              <a:ext cx="229612" cy="97512"/>
            </a:xfrm>
            <a:prstGeom prst="rect">
              <a:avLst/>
            </a:prstGeom>
            <a:noFill/>
          </p:spPr>
          <p:txBody>
            <a:bodyPr wrap="none" lIns="0" tIns="0" rIns="0" bIns="0" anchor="ctr" anchorCtr="1"/>
            <a:lstStyle/>
            <a:p>
              <a:pPr marL="0" marR="0" indent="0" algn="l">
                <a:lnSpc>
                  <a:spcPts val="960"/>
                </a:lnSpc>
                <a:spcBef>
                  <a:spcPts val="0"/>
                </a:spcBef>
                <a:spcAft>
                  <a:spcPts val="0"/>
                </a:spcAft>
              </a:pPr>
              <a:endParaRPr sz="960" dirty="0">
                <a:solidFill>
                  <a:srgbClr val="646482">
                    <a:alpha val="100000"/>
                  </a:srgbClr>
                </a:solidFill>
                <a:latin typeface="Century Gothic"/>
                <a:cs typeface="Century Gothic"/>
              </a:endParaRPr>
            </a:p>
          </p:txBody>
        </p:sp>
        <p:sp>
          <p:nvSpPr>
            <p:cNvPr id="100" name="tx32"/>
            <p:cNvSpPr/>
            <p:nvPr/>
          </p:nvSpPr>
          <p:spPr>
            <a:xfrm>
              <a:off x="6533916" y="2782228"/>
              <a:ext cx="229612" cy="97512"/>
            </a:xfrm>
            <a:prstGeom prst="rect">
              <a:avLst/>
            </a:prstGeom>
            <a:noFill/>
          </p:spPr>
          <p:txBody>
            <a:bodyPr wrap="none" lIns="0" tIns="0" rIns="0" bIns="0" anchor="ctr" anchorCtr="1"/>
            <a:lstStyle/>
            <a:p>
              <a:pPr marL="0" marR="0" indent="0" algn="l">
                <a:lnSpc>
                  <a:spcPts val="960"/>
                </a:lnSpc>
                <a:spcBef>
                  <a:spcPts val="0"/>
                </a:spcBef>
                <a:spcAft>
                  <a:spcPts val="0"/>
                </a:spcAft>
              </a:pPr>
              <a:endParaRPr sz="960" dirty="0">
                <a:solidFill>
                  <a:srgbClr val="646482">
                    <a:alpha val="100000"/>
                  </a:srgbClr>
                </a:solidFill>
                <a:latin typeface="Century Gothic"/>
                <a:cs typeface="Century Gothic"/>
              </a:endParaRPr>
            </a:p>
          </p:txBody>
        </p:sp>
        <p:sp>
          <p:nvSpPr>
            <p:cNvPr id="101" name="tx33"/>
            <p:cNvSpPr/>
            <p:nvPr/>
          </p:nvSpPr>
          <p:spPr>
            <a:xfrm>
              <a:off x="6533916" y="2122236"/>
              <a:ext cx="229612" cy="97512"/>
            </a:xfrm>
            <a:prstGeom prst="rect">
              <a:avLst/>
            </a:prstGeom>
            <a:noFill/>
          </p:spPr>
          <p:txBody>
            <a:bodyPr wrap="none" lIns="0" tIns="0" rIns="0" bIns="0" anchor="ctr" anchorCtr="1"/>
            <a:lstStyle/>
            <a:p>
              <a:pPr marL="0" marR="0" indent="0" algn="l">
                <a:lnSpc>
                  <a:spcPts val="960"/>
                </a:lnSpc>
                <a:spcBef>
                  <a:spcPts val="0"/>
                </a:spcBef>
                <a:spcAft>
                  <a:spcPts val="0"/>
                </a:spcAft>
              </a:pPr>
              <a:endParaRPr sz="960" dirty="0">
                <a:solidFill>
                  <a:srgbClr val="646482">
                    <a:alpha val="100000"/>
                  </a:srgbClr>
                </a:solidFill>
                <a:latin typeface="Century Gothic"/>
                <a:cs typeface="Century Gothic"/>
              </a:endParaRPr>
            </a:p>
          </p:txBody>
        </p:sp>
        <p:sp>
          <p:nvSpPr>
            <p:cNvPr id="102" name="pl39"/>
            <p:cNvSpPr/>
            <p:nvPr/>
          </p:nvSpPr>
          <p:spPr>
            <a:xfrm>
              <a:off x="7075747"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3" name="pl40"/>
            <p:cNvSpPr/>
            <p:nvPr/>
          </p:nvSpPr>
          <p:spPr>
            <a:xfrm>
              <a:off x="7482239"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4" name="pl41"/>
            <p:cNvSpPr/>
            <p:nvPr/>
          </p:nvSpPr>
          <p:spPr>
            <a:xfrm>
              <a:off x="7888731"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5" name="pl42"/>
            <p:cNvSpPr/>
            <p:nvPr/>
          </p:nvSpPr>
          <p:spPr>
            <a:xfrm>
              <a:off x="8295224"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6" name="pl43"/>
            <p:cNvSpPr/>
            <p:nvPr/>
          </p:nvSpPr>
          <p:spPr>
            <a:xfrm>
              <a:off x="8701716"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7" name="pl44"/>
            <p:cNvSpPr/>
            <p:nvPr/>
          </p:nvSpPr>
          <p:spPr>
            <a:xfrm>
              <a:off x="9108208"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8" name="pl45"/>
            <p:cNvSpPr/>
            <p:nvPr/>
          </p:nvSpPr>
          <p:spPr>
            <a:xfrm>
              <a:off x="9514700"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9" name="pl46"/>
            <p:cNvSpPr/>
            <p:nvPr/>
          </p:nvSpPr>
          <p:spPr>
            <a:xfrm>
              <a:off x="9921192"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10" name="pl47"/>
            <p:cNvSpPr/>
            <p:nvPr/>
          </p:nvSpPr>
          <p:spPr>
            <a:xfrm>
              <a:off x="10327685"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11" name="pl48"/>
            <p:cNvSpPr/>
            <p:nvPr/>
          </p:nvSpPr>
          <p:spPr>
            <a:xfrm>
              <a:off x="10734177"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12" name="pl49"/>
            <p:cNvSpPr/>
            <p:nvPr/>
          </p:nvSpPr>
          <p:spPr>
            <a:xfrm>
              <a:off x="11140669" y="495866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13" name="tx50"/>
            <p:cNvSpPr/>
            <p:nvPr/>
          </p:nvSpPr>
          <p:spPr>
            <a:xfrm>
              <a:off x="6940611"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dirty="0">
                  <a:solidFill>
                    <a:srgbClr val="646482">
                      <a:alpha val="100000"/>
                    </a:srgbClr>
                  </a:solidFill>
                  <a:latin typeface="Century Gothic"/>
                  <a:cs typeface="Century Gothic"/>
                </a:rPr>
                <a:t>2012</a:t>
              </a:r>
            </a:p>
          </p:txBody>
        </p:sp>
        <p:sp>
          <p:nvSpPr>
            <p:cNvPr id="114" name="tx51"/>
            <p:cNvSpPr/>
            <p:nvPr/>
          </p:nvSpPr>
          <p:spPr>
            <a:xfrm>
              <a:off x="7347103"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2013</a:t>
              </a:r>
            </a:p>
          </p:txBody>
        </p:sp>
        <p:sp>
          <p:nvSpPr>
            <p:cNvPr id="115" name="tx52"/>
            <p:cNvSpPr/>
            <p:nvPr/>
          </p:nvSpPr>
          <p:spPr>
            <a:xfrm>
              <a:off x="7753595"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2014</a:t>
              </a:r>
            </a:p>
          </p:txBody>
        </p:sp>
        <p:sp>
          <p:nvSpPr>
            <p:cNvPr id="116" name="tx53"/>
            <p:cNvSpPr/>
            <p:nvPr/>
          </p:nvSpPr>
          <p:spPr>
            <a:xfrm>
              <a:off x="8160088"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2015</a:t>
              </a:r>
            </a:p>
          </p:txBody>
        </p:sp>
        <p:sp>
          <p:nvSpPr>
            <p:cNvPr id="117" name="tx54"/>
            <p:cNvSpPr/>
            <p:nvPr/>
          </p:nvSpPr>
          <p:spPr>
            <a:xfrm>
              <a:off x="8566580"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2016</a:t>
              </a:r>
            </a:p>
          </p:txBody>
        </p:sp>
        <p:sp>
          <p:nvSpPr>
            <p:cNvPr id="118" name="tx55"/>
            <p:cNvSpPr/>
            <p:nvPr/>
          </p:nvSpPr>
          <p:spPr>
            <a:xfrm>
              <a:off x="8973072"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2017</a:t>
              </a:r>
            </a:p>
          </p:txBody>
        </p:sp>
        <p:sp>
          <p:nvSpPr>
            <p:cNvPr id="119" name="tx56"/>
            <p:cNvSpPr/>
            <p:nvPr/>
          </p:nvSpPr>
          <p:spPr>
            <a:xfrm>
              <a:off x="9379564"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2018</a:t>
              </a:r>
            </a:p>
          </p:txBody>
        </p:sp>
        <p:sp>
          <p:nvSpPr>
            <p:cNvPr id="120" name="tx57"/>
            <p:cNvSpPr/>
            <p:nvPr/>
          </p:nvSpPr>
          <p:spPr>
            <a:xfrm>
              <a:off x="9786056"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2019</a:t>
              </a:r>
            </a:p>
          </p:txBody>
        </p:sp>
        <p:sp>
          <p:nvSpPr>
            <p:cNvPr id="121" name="tx58"/>
            <p:cNvSpPr/>
            <p:nvPr/>
          </p:nvSpPr>
          <p:spPr>
            <a:xfrm>
              <a:off x="10192549"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2020</a:t>
              </a:r>
            </a:p>
          </p:txBody>
        </p:sp>
        <p:sp>
          <p:nvSpPr>
            <p:cNvPr id="122" name="tx59"/>
            <p:cNvSpPr/>
            <p:nvPr/>
          </p:nvSpPr>
          <p:spPr>
            <a:xfrm>
              <a:off x="10599041"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2021</a:t>
              </a:r>
            </a:p>
          </p:txBody>
        </p:sp>
        <p:sp>
          <p:nvSpPr>
            <p:cNvPr id="123" name="tx60"/>
            <p:cNvSpPr/>
            <p:nvPr/>
          </p:nvSpPr>
          <p:spPr>
            <a:xfrm>
              <a:off x="11005533" y="50924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2022</a:t>
              </a:r>
            </a:p>
          </p:txBody>
        </p:sp>
        <p:sp>
          <p:nvSpPr>
            <p:cNvPr id="124" name="tx61"/>
            <p:cNvSpPr/>
            <p:nvPr/>
          </p:nvSpPr>
          <p:spPr>
            <a:xfrm>
              <a:off x="8955473" y="5282369"/>
              <a:ext cx="305469" cy="115044"/>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err="1">
                  <a:solidFill>
                    <a:srgbClr val="646482">
                      <a:alpha val="100000"/>
                    </a:srgbClr>
                  </a:solidFill>
                  <a:latin typeface="Century Gothic"/>
                  <a:cs typeface="Century Gothic"/>
                </a:rPr>
                <a:t>Año</a:t>
              </a:r>
              <a:endParaRPr sz="1200" dirty="0">
                <a:solidFill>
                  <a:srgbClr val="646482">
                    <a:alpha val="100000"/>
                  </a:srgbClr>
                </a:solidFill>
                <a:latin typeface="Century Gothic"/>
                <a:cs typeface="Century Gothic"/>
              </a:endParaRPr>
            </a:p>
          </p:txBody>
        </p:sp>
        <p:sp>
          <p:nvSpPr>
            <p:cNvPr id="125" name="tx62"/>
            <p:cNvSpPr/>
            <p:nvPr/>
          </p:nvSpPr>
          <p:spPr>
            <a:xfrm rot="-5400000">
              <a:off x="6258615" y="3331082"/>
              <a:ext cx="296316" cy="114969"/>
            </a:xfrm>
            <a:prstGeom prst="rect">
              <a:avLst/>
            </a:prstGeom>
            <a:noFill/>
          </p:spPr>
          <p:txBody>
            <a:bodyPr wrap="none" lIns="0" tIns="0" rIns="0" bIns="0" anchor="ctr" anchorCtr="1"/>
            <a:lstStyle/>
            <a:p>
              <a:pPr marL="0" marR="0" indent="0" algn="l">
                <a:lnSpc>
                  <a:spcPts val="1200"/>
                </a:lnSpc>
                <a:spcBef>
                  <a:spcPts val="0"/>
                </a:spcBef>
                <a:spcAft>
                  <a:spcPts val="0"/>
                </a:spcAft>
              </a:pPr>
              <a:endParaRPr sz="1200" dirty="0">
                <a:solidFill>
                  <a:srgbClr val="646482">
                    <a:alpha val="100000"/>
                  </a:srgbClr>
                </a:solidFill>
                <a:latin typeface="Century Gothic"/>
                <a:cs typeface="Century Gothic"/>
              </a:endParaRPr>
            </a:p>
          </p:txBody>
        </p:sp>
        <p:sp>
          <p:nvSpPr>
            <p:cNvPr id="126" name="tx63"/>
            <p:cNvSpPr/>
            <p:nvPr/>
          </p:nvSpPr>
          <p:spPr>
            <a:xfrm>
              <a:off x="6831852" y="1593796"/>
              <a:ext cx="1338039" cy="11705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err="1">
                  <a:solidFill>
                    <a:srgbClr val="646482">
                      <a:alpha val="100000"/>
                    </a:srgbClr>
                  </a:solidFill>
                  <a:latin typeface="Century Gothic"/>
                  <a:cs typeface="Century Gothic"/>
                </a:rPr>
                <a:t>Periodo</a:t>
              </a:r>
              <a:r>
                <a:rPr sz="1200" dirty="0">
                  <a:solidFill>
                    <a:srgbClr val="646482">
                      <a:alpha val="100000"/>
                    </a:srgbClr>
                  </a:solidFill>
                  <a:latin typeface="Century Gothic"/>
                  <a:cs typeface="Century Gothic"/>
                </a:rPr>
                <a:t> 201</a:t>
              </a:r>
              <a:r>
                <a:rPr lang="es-ES" sz="1200" dirty="0">
                  <a:solidFill>
                    <a:srgbClr val="646482">
                      <a:alpha val="100000"/>
                    </a:srgbClr>
                  </a:solidFill>
                  <a:latin typeface="Century Gothic"/>
                  <a:cs typeface="Century Gothic"/>
                </a:rPr>
                <a:t>2</a:t>
              </a:r>
              <a:r>
                <a:rPr sz="1200" dirty="0">
                  <a:solidFill>
                    <a:srgbClr val="646482">
                      <a:alpha val="100000"/>
                    </a:srgbClr>
                  </a:solidFill>
                  <a:latin typeface="Century Gothic"/>
                  <a:cs typeface="Century Gothic"/>
                </a:rPr>
                <a:t>-2022</a:t>
              </a:r>
            </a:p>
          </p:txBody>
        </p:sp>
        <p:sp>
          <p:nvSpPr>
            <p:cNvPr id="127" name="tx64"/>
            <p:cNvSpPr/>
            <p:nvPr/>
          </p:nvSpPr>
          <p:spPr>
            <a:xfrm>
              <a:off x="6831852" y="1306694"/>
              <a:ext cx="3463557" cy="180736"/>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Evolución</a:t>
              </a:r>
              <a:r>
                <a:rPr sz="1439" b="1" dirty="0">
                  <a:solidFill>
                    <a:srgbClr val="646482">
                      <a:alpha val="100000"/>
                    </a:srgbClr>
                  </a:solidFill>
                  <a:latin typeface="Century Gothic"/>
                  <a:cs typeface="Century Gothic"/>
                </a:rPr>
                <a:t> del </a:t>
              </a:r>
              <a:r>
                <a:rPr sz="1439" b="1" dirty="0" err="1">
                  <a:solidFill>
                    <a:srgbClr val="646482">
                      <a:alpha val="100000"/>
                    </a:srgbClr>
                  </a:solidFill>
                  <a:latin typeface="Century Gothic"/>
                  <a:cs typeface="Century Gothic"/>
                </a:rPr>
                <a:t>gasto</a:t>
              </a:r>
              <a:r>
                <a:rPr sz="1439" b="1" dirty="0">
                  <a:solidFill>
                    <a:srgbClr val="646482">
                      <a:alpha val="100000"/>
                    </a:srgbClr>
                  </a:solidFill>
                  <a:latin typeface="Century Gothic"/>
                  <a:cs typeface="Century Gothic"/>
                </a:rPr>
                <a:t> de </a:t>
              </a:r>
              <a:r>
                <a:rPr sz="1439" b="1" dirty="0" err="1">
                  <a:solidFill>
                    <a:srgbClr val="646482">
                      <a:alpha val="100000"/>
                    </a:srgbClr>
                  </a:solidFill>
                  <a:latin typeface="Century Gothic"/>
                  <a:cs typeface="Century Gothic"/>
                </a:rPr>
                <a:t>bolsillo</a:t>
              </a:r>
              <a:r>
                <a:rPr sz="1439" b="1" dirty="0">
                  <a:solidFill>
                    <a:srgbClr val="646482">
                      <a:alpha val="100000"/>
                    </a:srgbClr>
                  </a:solidFill>
                  <a:latin typeface="Century Gothic"/>
                  <a:cs typeface="Century Gothic"/>
                </a:rPr>
                <a:t> </a:t>
              </a:r>
              <a:r>
                <a:rPr sz="1439" b="1" dirty="0" err="1">
                  <a:solidFill>
                    <a:srgbClr val="646482">
                      <a:alpha val="100000"/>
                    </a:srgbClr>
                  </a:solidFill>
                  <a:latin typeface="Century Gothic"/>
                  <a:cs typeface="Century Gothic"/>
                </a:rPr>
                <a:t>en</a:t>
              </a:r>
              <a:r>
                <a:rPr sz="1439" b="1" dirty="0">
                  <a:solidFill>
                    <a:srgbClr val="646482">
                      <a:alpha val="100000"/>
                    </a:srgbClr>
                  </a:solidFill>
                  <a:latin typeface="Century Gothic"/>
                  <a:cs typeface="Century Gothic"/>
                </a:rPr>
                <a:t> </a:t>
              </a:r>
              <a:r>
                <a:rPr sz="1439" b="1" dirty="0" err="1">
                  <a:solidFill>
                    <a:srgbClr val="646482">
                      <a:alpha val="100000"/>
                    </a:srgbClr>
                  </a:solidFill>
                  <a:latin typeface="Century Gothic"/>
                  <a:cs typeface="Century Gothic"/>
                </a:rPr>
                <a:t>salud</a:t>
              </a:r>
              <a:endParaRPr sz="1439" b="1" dirty="0">
                <a:solidFill>
                  <a:srgbClr val="646482">
                    <a:alpha val="100000"/>
                  </a:srgbClr>
                </a:solidFill>
                <a:latin typeface="Century Gothic"/>
                <a:cs typeface="Century Gothic"/>
              </a:endParaRPr>
            </a:p>
          </p:txBody>
        </p:sp>
      </p:grpSp>
    </p:spTree>
    <p:extLst>
      <p:ext uri="{BB962C8B-B14F-4D97-AF65-F5344CB8AC3E}">
        <p14:creationId xmlns:p14="http://schemas.microsoft.com/office/powerpoint/2010/main" val="1771706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p:cNvGrpSpPr/>
          <p:nvPr/>
        </p:nvGrpSpPr>
        <p:grpSpPr>
          <a:xfrm>
            <a:off x="703532" y="1339228"/>
            <a:ext cx="5181600" cy="4114800"/>
            <a:chOff x="914400" y="1371600"/>
            <a:chExt cx="5181600" cy="4114800"/>
          </a:xfrm>
        </p:grpSpPr>
        <p:sp>
          <p:nvSpPr>
            <p:cNvPr id="3" name="rc3"/>
            <p:cNvSpPr/>
            <p:nvPr/>
          </p:nvSpPr>
          <p:spPr>
            <a:xfrm>
              <a:off x="914400" y="1371600"/>
              <a:ext cx="5181600" cy="41148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14400" y="1371600"/>
              <a:ext cx="5181600" cy="411480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5" name="rc5"/>
            <p:cNvSpPr/>
            <p:nvPr/>
          </p:nvSpPr>
          <p:spPr>
            <a:xfrm>
              <a:off x="1359508" y="1447515"/>
              <a:ext cx="4660576" cy="3079476"/>
            </a:xfrm>
            <a:prstGeom prst="rect">
              <a:avLst/>
            </a:prstGeom>
            <a:solidFill>
              <a:srgbClr val="FFFFFF">
                <a:alpha val="100000"/>
              </a:srgbClr>
            </a:solidFill>
          </p:spPr>
          <p:txBody>
            <a:bodyPr/>
            <a:lstStyle/>
            <a:p>
              <a:endParaRPr/>
            </a:p>
          </p:txBody>
        </p:sp>
        <p:sp>
          <p:nvSpPr>
            <p:cNvPr id="6" name="pl6"/>
            <p:cNvSpPr/>
            <p:nvPr/>
          </p:nvSpPr>
          <p:spPr>
            <a:xfrm>
              <a:off x="1633659" y="3317597"/>
              <a:ext cx="4112273" cy="462567"/>
            </a:xfrm>
            <a:custGeom>
              <a:avLst/>
              <a:gdLst/>
              <a:ahLst/>
              <a:cxnLst/>
              <a:rect l="0" t="0" r="0" b="0"/>
              <a:pathLst>
                <a:path w="4112273" h="462567">
                  <a:moveTo>
                    <a:pt x="0" y="462567"/>
                  </a:moveTo>
                  <a:lnTo>
                    <a:pt x="456919" y="341541"/>
                  </a:lnTo>
                  <a:lnTo>
                    <a:pt x="913838" y="291581"/>
                  </a:lnTo>
                  <a:lnTo>
                    <a:pt x="1370757" y="270477"/>
                  </a:lnTo>
                  <a:lnTo>
                    <a:pt x="1827677" y="348863"/>
                  </a:lnTo>
                  <a:lnTo>
                    <a:pt x="2284596" y="306655"/>
                  </a:lnTo>
                  <a:lnTo>
                    <a:pt x="2741515" y="220516"/>
                  </a:lnTo>
                  <a:lnTo>
                    <a:pt x="3198434" y="191229"/>
                  </a:lnTo>
                  <a:lnTo>
                    <a:pt x="3655354" y="54698"/>
                  </a:lnTo>
                  <a:lnTo>
                    <a:pt x="4112273" y="0"/>
                  </a:lnTo>
                </a:path>
              </a:pathLst>
            </a:custGeom>
            <a:ln w="29811" cap="flat">
              <a:solidFill>
                <a:srgbClr val="F8766D">
                  <a:alpha val="80000"/>
                </a:srgbClr>
              </a:solidFill>
              <a:prstDash val="solid"/>
              <a:round/>
            </a:ln>
          </p:spPr>
          <p:txBody>
            <a:bodyPr/>
            <a:lstStyle/>
            <a:p>
              <a:endParaRPr/>
            </a:p>
          </p:txBody>
        </p:sp>
        <p:sp>
          <p:nvSpPr>
            <p:cNvPr id="7" name="pl7"/>
            <p:cNvSpPr/>
            <p:nvPr/>
          </p:nvSpPr>
          <p:spPr>
            <a:xfrm>
              <a:off x="1633659" y="2110787"/>
              <a:ext cx="4112273" cy="663271"/>
            </a:xfrm>
            <a:custGeom>
              <a:avLst/>
              <a:gdLst/>
              <a:ahLst/>
              <a:cxnLst/>
              <a:rect l="0" t="0" r="0" b="0"/>
              <a:pathLst>
                <a:path w="4112273" h="663271">
                  <a:moveTo>
                    <a:pt x="0" y="640444"/>
                  </a:moveTo>
                  <a:lnTo>
                    <a:pt x="456919" y="663271"/>
                  </a:lnTo>
                  <a:lnTo>
                    <a:pt x="913838" y="566795"/>
                  </a:lnTo>
                  <a:lnTo>
                    <a:pt x="1370757" y="271769"/>
                  </a:lnTo>
                  <a:lnTo>
                    <a:pt x="1827677" y="57282"/>
                  </a:lnTo>
                  <a:lnTo>
                    <a:pt x="2284596" y="0"/>
                  </a:lnTo>
                  <a:lnTo>
                    <a:pt x="2741515" y="99490"/>
                  </a:lnTo>
                  <a:lnTo>
                    <a:pt x="3198434" y="470320"/>
                  </a:lnTo>
                  <a:lnTo>
                    <a:pt x="3655354" y="411745"/>
                  </a:lnTo>
                  <a:lnTo>
                    <a:pt x="4112273" y="370829"/>
                  </a:lnTo>
                </a:path>
              </a:pathLst>
            </a:custGeom>
            <a:ln w="29811" cap="flat">
              <a:solidFill>
                <a:srgbClr val="00BFC4">
                  <a:alpha val="80000"/>
                </a:srgbClr>
              </a:solidFill>
              <a:prstDash val="solid"/>
              <a:round/>
            </a:ln>
          </p:spPr>
          <p:txBody>
            <a:bodyPr/>
            <a:lstStyle/>
            <a:p>
              <a:endParaRPr/>
            </a:p>
          </p:txBody>
        </p:sp>
        <p:sp>
          <p:nvSpPr>
            <p:cNvPr id="8" name="pt8"/>
            <p:cNvSpPr/>
            <p:nvPr/>
          </p:nvSpPr>
          <p:spPr>
            <a:xfrm>
              <a:off x="1585797" y="3732302"/>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9" name="pt9"/>
            <p:cNvSpPr/>
            <p:nvPr/>
          </p:nvSpPr>
          <p:spPr>
            <a:xfrm>
              <a:off x="1585797" y="2703370"/>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0" name="pt10"/>
            <p:cNvSpPr/>
            <p:nvPr/>
          </p:nvSpPr>
          <p:spPr>
            <a:xfrm>
              <a:off x="2042716" y="3611277"/>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1" name="pt11"/>
            <p:cNvSpPr/>
            <p:nvPr/>
          </p:nvSpPr>
          <p:spPr>
            <a:xfrm>
              <a:off x="2042716" y="2726196"/>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2" name="pt12"/>
            <p:cNvSpPr/>
            <p:nvPr/>
          </p:nvSpPr>
          <p:spPr>
            <a:xfrm>
              <a:off x="2499636" y="3561316"/>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3" name="pt13"/>
            <p:cNvSpPr/>
            <p:nvPr/>
          </p:nvSpPr>
          <p:spPr>
            <a:xfrm>
              <a:off x="2499636" y="2629721"/>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4" name="pt14"/>
            <p:cNvSpPr/>
            <p:nvPr/>
          </p:nvSpPr>
          <p:spPr>
            <a:xfrm>
              <a:off x="2956555" y="3540212"/>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5" name="pt15"/>
            <p:cNvSpPr/>
            <p:nvPr/>
          </p:nvSpPr>
          <p:spPr>
            <a:xfrm>
              <a:off x="2956555" y="2334694"/>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6" name="pt16"/>
            <p:cNvSpPr/>
            <p:nvPr/>
          </p:nvSpPr>
          <p:spPr>
            <a:xfrm>
              <a:off x="3413474" y="3618599"/>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7" name="pt17"/>
            <p:cNvSpPr/>
            <p:nvPr/>
          </p:nvSpPr>
          <p:spPr>
            <a:xfrm>
              <a:off x="3413474" y="2120207"/>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8" name="pt18"/>
            <p:cNvSpPr/>
            <p:nvPr/>
          </p:nvSpPr>
          <p:spPr>
            <a:xfrm>
              <a:off x="3870394" y="3576390"/>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9" name="pt19"/>
            <p:cNvSpPr/>
            <p:nvPr/>
          </p:nvSpPr>
          <p:spPr>
            <a:xfrm>
              <a:off x="3870394" y="2062925"/>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0" name="pt20"/>
            <p:cNvSpPr/>
            <p:nvPr/>
          </p:nvSpPr>
          <p:spPr>
            <a:xfrm>
              <a:off x="4327313" y="3490251"/>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1" name="pt21"/>
            <p:cNvSpPr/>
            <p:nvPr/>
          </p:nvSpPr>
          <p:spPr>
            <a:xfrm>
              <a:off x="4327313" y="2162415"/>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2" name="pt22"/>
            <p:cNvSpPr/>
            <p:nvPr/>
          </p:nvSpPr>
          <p:spPr>
            <a:xfrm>
              <a:off x="4784232" y="3460964"/>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3" name="pt23"/>
            <p:cNvSpPr/>
            <p:nvPr/>
          </p:nvSpPr>
          <p:spPr>
            <a:xfrm>
              <a:off x="4784232" y="2533245"/>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4" name="pt24"/>
            <p:cNvSpPr/>
            <p:nvPr/>
          </p:nvSpPr>
          <p:spPr>
            <a:xfrm>
              <a:off x="5241151" y="3324433"/>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5" name="pt25"/>
            <p:cNvSpPr/>
            <p:nvPr/>
          </p:nvSpPr>
          <p:spPr>
            <a:xfrm>
              <a:off x="5241151" y="2474670"/>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6" name="pt26"/>
            <p:cNvSpPr/>
            <p:nvPr/>
          </p:nvSpPr>
          <p:spPr>
            <a:xfrm>
              <a:off x="5698071" y="3269735"/>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7" name="pt27"/>
            <p:cNvSpPr/>
            <p:nvPr/>
          </p:nvSpPr>
          <p:spPr>
            <a:xfrm>
              <a:off x="5698071" y="2433754"/>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8" name="tx28"/>
            <p:cNvSpPr/>
            <p:nvPr/>
          </p:nvSpPr>
          <p:spPr>
            <a:xfrm>
              <a:off x="1475970" y="3503073"/>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1.909</a:t>
              </a:r>
            </a:p>
          </p:txBody>
        </p:sp>
        <p:sp>
          <p:nvSpPr>
            <p:cNvPr id="29" name="tx29"/>
            <p:cNvSpPr/>
            <p:nvPr/>
          </p:nvSpPr>
          <p:spPr>
            <a:xfrm>
              <a:off x="1475970" y="2474141"/>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4.298</a:t>
              </a:r>
            </a:p>
          </p:txBody>
        </p:sp>
        <p:sp>
          <p:nvSpPr>
            <p:cNvPr id="30" name="tx30"/>
            <p:cNvSpPr/>
            <p:nvPr/>
          </p:nvSpPr>
          <p:spPr>
            <a:xfrm>
              <a:off x="1932889" y="3382048"/>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2.190</a:t>
              </a:r>
            </a:p>
          </p:txBody>
        </p:sp>
        <p:sp>
          <p:nvSpPr>
            <p:cNvPr id="31" name="tx31"/>
            <p:cNvSpPr/>
            <p:nvPr/>
          </p:nvSpPr>
          <p:spPr>
            <a:xfrm>
              <a:off x="1932889" y="2496968"/>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4.245</a:t>
              </a:r>
            </a:p>
          </p:txBody>
        </p:sp>
        <p:sp>
          <p:nvSpPr>
            <p:cNvPr id="32" name="tx32"/>
            <p:cNvSpPr/>
            <p:nvPr/>
          </p:nvSpPr>
          <p:spPr>
            <a:xfrm>
              <a:off x="2389808" y="3332087"/>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2.306</a:t>
              </a:r>
            </a:p>
          </p:txBody>
        </p:sp>
        <p:sp>
          <p:nvSpPr>
            <p:cNvPr id="33" name="tx33"/>
            <p:cNvSpPr/>
            <p:nvPr/>
          </p:nvSpPr>
          <p:spPr>
            <a:xfrm>
              <a:off x="2389808" y="2400492"/>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4.469</a:t>
              </a:r>
            </a:p>
          </p:txBody>
        </p:sp>
        <p:sp>
          <p:nvSpPr>
            <p:cNvPr id="34" name="tx34"/>
            <p:cNvSpPr/>
            <p:nvPr/>
          </p:nvSpPr>
          <p:spPr>
            <a:xfrm>
              <a:off x="2846728" y="3310983"/>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2.355</a:t>
              </a:r>
            </a:p>
          </p:txBody>
        </p:sp>
        <p:sp>
          <p:nvSpPr>
            <p:cNvPr id="35" name="tx35"/>
            <p:cNvSpPr/>
            <p:nvPr/>
          </p:nvSpPr>
          <p:spPr>
            <a:xfrm>
              <a:off x="2846728" y="2105465"/>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5.154</a:t>
              </a:r>
            </a:p>
          </p:txBody>
        </p:sp>
        <p:sp>
          <p:nvSpPr>
            <p:cNvPr id="36" name="tx36"/>
            <p:cNvSpPr/>
            <p:nvPr/>
          </p:nvSpPr>
          <p:spPr>
            <a:xfrm>
              <a:off x="3303647" y="3389370"/>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2.173</a:t>
              </a:r>
            </a:p>
          </p:txBody>
        </p:sp>
        <p:sp>
          <p:nvSpPr>
            <p:cNvPr id="37" name="tx37"/>
            <p:cNvSpPr/>
            <p:nvPr/>
          </p:nvSpPr>
          <p:spPr>
            <a:xfrm>
              <a:off x="3303647" y="1890978"/>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5.652</a:t>
              </a:r>
            </a:p>
          </p:txBody>
        </p:sp>
        <p:sp>
          <p:nvSpPr>
            <p:cNvPr id="38" name="tx38"/>
            <p:cNvSpPr/>
            <p:nvPr/>
          </p:nvSpPr>
          <p:spPr>
            <a:xfrm>
              <a:off x="3760566" y="3347162"/>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2.271</a:t>
              </a:r>
            </a:p>
          </p:txBody>
        </p:sp>
        <p:sp>
          <p:nvSpPr>
            <p:cNvPr id="39" name="tx39"/>
            <p:cNvSpPr/>
            <p:nvPr/>
          </p:nvSpPr>
          <p:spPr>
            <a:xfrm>
              <a:off x="3760566" y="1833696"/>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5.785</a:t>
              </a:r>
            </a:p>
          </p:txBody>
        </p:sp>
        <p:sp>
          <p:nvSpPr>
            <p:cNvPr id="40" name="tx40"/>
            <p:cNvSpPr/>
            <p:nvPr/>
          </p:nvSpPr>
          <p:spPr>
            <a:xfrm>
              <a:off x="4217486" y="3261022"/>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2.471</a:t>
              </a:r>
            </a:p>
          </p:txBody>
        </p:sp>
        <p:sp>
          <p:nvSpPr>
            <p:cNvPr id="41" name="tx41"/>
            <p:cNvSpPr/>
            <p:nvPr/>
          </p:nvSpPr>
          <p:spPr>
            <a:xfrm>
              <a:off x="4217486" y="1933187"/>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5.554</a:t>
              </a:r>
            </a:p>
          </p:txBody>
        </p:sp>
        <p:sp>
          <p:nvSpPr>
            <p:cNvPr id="42" name="tx42"/>
            <p:cNvSpPr/>
            <p:nvPr/>
          </p:nvSpPr>
          <p:spPr>
            <a:xfrm>
              <a:off x="4674405" y="3231735"/>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2.539</a:t>
              </a:r>
            </a:p>
          </p:txBody>
        </p:sp>
        <p:sp>
          <p:nvSpPr>
            <p:cNvPr id="43" name="tx43"/>
            <p:cNvSpPr/>
            <p:nvPr/>
          </p:nvSpPr>
          <p:spPr>
            <a:xfrm>
              <a:off x="4674405" y="2304016"/>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4.693</a:t>
              </a:r>
            </a:p>
          </p:txBody>
        </p:sp>
        <p:sp>
          <p:nvSpPr>
            <p:cNvPr id="44" name="tx44"/>
            <p:cNvSpPr/>
            <p:nvPr/>
          </p:nvSpPr>
          <p:spPr>
            <a:xfrm>
              <a:off x="5131324" y="3095204"/>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2.856</a:t>
              </a:r>
            </a:p>
          </p:txBody>
        </p:sp>
        <p:sp>
          <p:nvSpPr>
            <p:cNvPr id="45" name="tx45"/>
            <p:cNvSpPr/>
            <p:nvPr/>
          </p:nvSpPr>
          <p:spPr>
            <a:xfrm>
              <a:off x="5131324" y="2245441"/>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4.829</a:t>
              </a:r>
            </a:p>
          </p:txBody>
        </p:sp>
        <p:sp>
          <p:nvSpPr>
            <p:cNvPr id="46" name="tx46"/>
            <p:cNvSpPr/>
            <p:nvPr/>
          </p:nvSpPr>
          <p:spPr>
            <a:xfrm>
              <a:off x="5588243" y="3040506"/>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2.983</a:t>
              </a:r>
            </a:p>
          </p:txBody>
        </p:sp>
        <p:sp>
          <p:nvSpPr>
            <p:cNvPr id="47" name="tx47"/>
            <p:cNvSpPr/>
            <p:nvPr/>
          </p:nvSpPr>
          <p:spPr>
            <a:xfrm>
              <a:off x="5588243" y="2204525"/>
              <a:ext cx="315378"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46482">
                      <a:alpha val="100000"/>
                    </a:srgbClr>
                  </a:solidFill>
                  <a:latin typeface="Century Gothic"/>
                  <a:cs typeface="Century Gothic"/>
                </a:rPr>
                <a:t>4.924</a:t>
              </a:r>
            </a:p>
          </p:txBody>
        </p:sp>
        <p:sp>
          <p:nvSpPr>
            <p:cNvPr id="48" name="rc48"/>
            <p:cNvSpPr/>
            <p:nvPr/>
          </p:nvSpPr>
          <p:spPr>
            <a:xfrm>
              <a:off x="1359508" y="1447515"/>
              <a:ext cx="4660576" cy="3079476"/>
            </a:xfrm>
            <a:prstGeom prst="rect">
              <a:avLst/>
            </a:prstGeom>
            <a:ln w="14782" cap="rnd">
              <a:solidFill>
                <a:srgbClr val="FFFFFF">
                  <a:alpha val="100000"/>
                </a:srgbClr>
              </a:solidFill>
              <a:prstDash val="solid"/>
              <a:round/>
            </a:ln>
          </p:spPr>
          <p:txBody>
            <a:bodyPr/>
            <a:lstStyle/>
            <a:p>
              <a:endParaRPr/>
            </a:p>
          </p:txBody>
        </p:sp>
        <p:sp>
          <p:nvSpPr>
            <p:cNvPr id="49" name="pl49"/>
            <p:cNvSpPr/>
            <p:nvPr/>
          </p:nvSpPr>
          <p:spPr>
            <a:xfrm>
              <a:off x="1633659" y="452699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0" name="pl50"/>
            <p:cNvSpPr/>
            <p:nvPr/>
          </p:nvSpPr>
          <p:spPr>
            <a:xfrm>
              <a:off x="2090578" y="452699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1" name="pl51"/>
            <p:cNvSpPr/>
            <p:nvPr/>
          </p:nvSpPr>
          <p:spPr>
            <a:xfrm>
              <a:off x="2547498" y="452699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2" name="pl52"/>
            <p:cNvSpPr/>
            <p:nvPr/>
          </p:nvSpPr>
          <p:spPr>
            <a:xfrm>
              <a:off x="3004417" y="452699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3" name="pl53"/>
            <p:cNvSpPr/>
            <p:nvPr/>
          </p:nvSpPr>
          <p:spPr>
            <a:xfrm>
              <a:off x="3461336" y="452699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4" name="pl54"/>
            <p:cNvSpPr/>
            <p:nvPr/>
          </p:nvSpPr>
          <p:spPr>
            <a:xfrm>
              <a:off x="3918256" y="452699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5" name="pl55"/>
            <p:cNvSpPr/>
            <p:nvPr/>
          </p:nvSpPr>
          <p:spPr>
            <a:xfrm>
              <a:off x="4375175" y="452699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6" name="pl56"/>
            <p:cNvSpPr/>
            <p:nvPr/>
          </p:nvSpPr>
          <p:spPr>
            <a:xfrm>
              <a:off x="4832094" y="452699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7" name="pl57"/>
            <p:cNvSpPr/>
            <p:nvPr/>
          </p:nvSpPr>
          <p:spPr>
            <a:xfrm>
              <a:off x="5289013" y="452699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8" name="pl58"/>
            <p:cNvSpPr/>
            <p:nvPr/>
          </p:nvSpPr>
          <p:spPr>
            <a:xfrm>
              <a:off x="5745933" y="452699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9" name="tx59"/>
            <p:cNvSpPr/>
            <p:nvPr/>
          </p:nvSpPr>
          <p:spPr>
            <a:xfrm>
              <a:off x="1498523" y="459091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2013</a:t>
              </a:r>
            </a:p>
          </p:txBody>
        </p:sp>
        <p:sp>
          <p:nvSpPr>
            <p:cNvPr id="60" name="tx60"/>
            <p:cNvSpPr/>
            <p:nvPr/>
          </p:nvSpPr>
          <p:spPr>
            <a:xfrm>
              <a:off x="1955442" y="459091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2014</a:t>
              </a:r>
            </a:p>
          </p:txBody>
        </p:sp>
        <p:sp>
          <p:nvSpPr>
            <p:cNvPr id="61" name="tx61"/>
            <p:cNvSpPr/>
            <p:nvPr/>
          </p:nvSpPr>
          <p:spPr>
            <a:xfrm>
              <a:off x="2412362" y="459091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2015</a:t>
              </a:r>
            </a:p>
          </p:txBody>
        </p:sp>
        <p:sp>
          <p:nvSpPr>
            <p:cNvPr id="62" name="tx62"/>
            <p:cNvSpPr/>
            <p:nvPr/>
          </p:nvSpPr>
          <p:spPr>
            <a:xfrm>
              <a:off x="2869281" y="459091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2016</a:t>
              </a:r>
            </a:p>
          </p:txBody>
        </p:sp>
        <p:sp>
          <p:nvSpPr>
            <p:cNvPr id="63" name="tx63"/>
            <p:cNvSpPr/>
            <p:nvPr/>
          </p:nvSpPr>
          <p:spPr>
            <a:xfrm>
              <a:off x="3326200" y="459091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2017</a:t>
              </a:r>
            </a:p>
          </p:txBody>
        </p:sp>
        <p:sp>
          <p:nvSpPr>
            <p:cNvPr id="64" name="tx64"/>
            <p:cNvSpPr/>
            <p:nvPr/>
          </p:nvSpPr>
          <p:spPr>
            <a:xfrm>
              <a:off x="3783120" y="459091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2018</a:t>
              </a:r>
            </a:p>
          </p:txBody>
        </p:sp>
        <p:sp>
          <p:nvSpPr>
            <p:cNvPr id="65" name="tx65"/>
            <p:cNvSpPr/>
            <p:nvPr/>
          </p:nvSpPr>
          <p:spPr>
            <a:xfrm>
              <a:off x="4240039" y="459091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2019</a:t>
              </a:r>
            </a:p>
          </p:txBody>
        </p:sp>
        <p:sp>
          <p:nvSpPr>
            <p:cNvPr id="66" name="tx66"/>
            <p:cNvSpPr/>
            <p:nvPr/>
          </p:nvSpPr>
          <p:spPr>
            <a:xfrm>
              <a:off x="4696958" y="459091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2020</a:t>
              </a:r>
            </a:p>
          </p:txBody>
        </p:sp>
        <p:sp>
          <p:nvSpPr>
            <p:cNvPr id="67" name="tx67"/>
            <p:cNvSpPr/>
            <p:nvPr/>
          </p:nvSpPr>
          <p:spPr>
            <a:xfrm>
              <a:off x="5153877" y="459091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2021</a:t>
              </a:r>
            </a:p>
          </p:txBody>
        </p:sp>
        <p:sp>
          <p:nvSpPr>
            <p:cNvPr id="68" name="tx68"/>
            <p:cNvSpPr/>
            <p:nvPr/>
          </p:nvSpPr>
          <p:spPr>
            <a:xfrm>
              <a:off x="5610797" y="459091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dirty="0">
                  <a:solidFill>
                    <a:srgbClr val="646482">
                      <a:alpha val="100000"/>
                    </a:srgbClr>
                  </a:solidFill>
                  <a:latin typeface="Century Gothic"/>
                  <a:cs typeface="Century Gothic"/>
                </a:rPr>
                <a:t>2022</a:t>
              </a:r>
            </a:p>
          </p:txBody>
        </p:sp>
        <p:sp>
          <p:nvSpPr>
            <p:cNvPr id="69" name="tx69"/>
            <p:cNvSpPr/>
            <p:nvPr/>
          </p:nvSpPr>
          <p:spPr>
            <a:xfrm rot="-5400000">
              <a:off x="-60302" y="2924212"/>
              <a:ext cx="2212323" cy="12608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646482">
                      <a:alpha val="100000"/>
                    </a:srgbClr>
                  </a:solidFill>
                  <a:latin typeface="Century Gothic"/>
                  <a:cs typeface="Century Gothic"/>
                </a:rPr>
                <a:t>Financiamiento de la salud </a:t>
              </a:r>
            </a:p>
          </p:txBody>
        </p:sp>
        <p:sp>
          <p:nvSpPr>
            <p:cNvPr id="70" name="tx70"/>
            <p:cNvSpPr/>
            <p:nvPr/>
          </p:nvSpPr>
          <p:spPr>
            <a:xfrm rot="-5400000">
              <a:off x="704400" y="2923849"/>
              <a:ext cx="1038807" cy="126807"/>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646482">
                      <a:alpha val="100000"/>
                    </a:srgbClr>
                  </a:solidFill>
                  <a:latin typeface="Century Gothic"/>
                  <a:cs typeface="Century Gothic"/>
                </a:rPr>
                <a:t> millones USD</a:t>
              </a:r>
            </a:p>
          </p:txBody>
        </p:sp>
        <p:sp>
          <p:nvSpPr>
            <p:cNvPr id="71" name="rc71"/>
            <p:cNvSpPr/>
            <p:nvPr/>
          </p:nvSpPr>
          <p:spPr>
            <a:xfrm>
              <a:off x="2629527" y="5039198"/>
              <a:ext cx="2120538" cy="371286"/>
            </a:xfrm>
            <a:prstGeom prst="rect">
              <a:avLst/>
            </a:prstGeom>
            <a:solidFill>
              <a:srgbClr val="FFFFFF">
                <a:alpha val="100000"/>
              </a:srgbClr>
            </a:solidFill>
          </p:spPr>
          <p:txBody>
            <a:bodyPr/>
            <a:lstStyle/>
            <a:p>
              <a:endParaRPr/>
            </a:p>
          </p:txBody>
        </p:sp>
        <p:sp>
          <p:nvSpPr>
            <p:cNvPr id="72" name="tx72"/>
            <p:cNvSpPr/>
            <p:nvPr/>
          </p:nvSpPr>
          <p:spPr>
            <a:xfrm>
              <a:off x="2705442" y="5174642"/>
              <a:ext cx="392348" cy="95808"/>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646482">
                      <a:alpha val="100000"/>
                    </a:srgbClr>
                  </a:solidFill>
                  <a:latin typeface="Century Gothic"/>
                  <a:cs typeface="Century Gothic"/>
                </a:rPr>
                <a:t>Sector</a:t>
              </a:r>
            </a:p>
          </p:txBody>
        </p:sp>
        <p:sp>
          <p:nvSpPr>
            <p:cNvPr id="73" name="rc73"/>
            <p:cNvSpPr/>
            <p:nvPr/>
          </p:nvSpPr>
          <p:spPr>
            <a:xfrm>
              <a:off x="3161053" y="5115113"/>
              <a:ext cx="219456" cy="219455"/>
            </a:xfrm>
            <a:prstGeom prst="rect">
              <a:avLst/>
            </a:prstGeom>
            <a:solidFill>
              <a:srgbClr val="FFFFFF">
                <a:alpha val="100000"/>
              </a:srgbClr>
            </a:solidFill>
          </p:spPr>
          <p:txBody>
            <a:bodyPr/>
            <a:lstStyle/>
            <a:p>
              <a:endParaRPr/>
            </a:p>
          </p:txBody>
        </p:sp>
        <p:sp>
          <p:nvSpPr>
            <p:cNvPr id="74" name="pl74"/>
            <p:cNvSpPr/>
            <p:nvPr/>
          </p:nvSpPr>
          <p:spPr>
            <a:xfrm>
              <a:off x="3182999" y="5224841"/>
              <a:ext cx="175564" cy="0"/>
            </a:xfrm>
            <a:custGeom>
              <a:avLst/>
              <a:gdLst/>
              <a:ahLst/>
              <a:cxnLst/>
              <a:rect l="0" t="0" r="0" b="0"/>
              <a:pathLst>
                <a:path w="175564">
                  <a:moveTo>
                    <a:pt x="0" y="0"/>
                  </a:moveTo>
                  <a:lnTo>
                    <a:pt x="175564" y="0"/>
                  </a:lnTo>
                </a:path>
              </a:pathLst>
            </a:custGeom>
            <a:ln w="29811" cap="flat">
              <a:solidFill>
                <a:srgbClr val="F8766D">
                  <a:alpha val="80000"/>
                </a:srgbClr>
              </a:solidFill>
              <a:prstDash val="solid"/>
              <a:round/>
            </a:ln>
          </p:spPr>
          <p:txBody>
            <a:bodyPr/>
            <a:lstStyle/>
            <a:p>
              <a:endParaRPr/>
            </a:p>
          </p:txBody>
        </p:sp>
        <p:sp>
          <p:nvSpPr>
            <p:cNvPr id="75" name="pt75"/>
            <p:cNvSpPr/>
            <p:nvPr/>
          </p:nvSpPr>
          <p:spPr>
            <a:xfrm>
              <a:off x="3222919" y="5176979"/>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76" name="rc76"/>
            <p:cNvSpPr/>
            <p:nvPr/>
          </p:nvSpPr>
          <p:spPr>
            <a:xfrm>
              <a:off x="3954471" y="5115113"/>
              <a:ext cx="219456" cy="219455"/>
            </a:xfrm>
            <a:prstGeom prst="rect">
              <a:avLst/>
            </a:prstGeom>
            <a:solidFill>
              <a:srgbClr val="FFFFFF">
                <a:alpha val="100000"/>
              </a:srgbClr>
            </a:solidFill>
          </p:spPr>
          <p:txBody>
            <a:bodyPr/>
            <a:lstStyle/>
            <a:p>
              <a:endParaRPr/>
            </a:p>
          </p:txBody>
        </p:sp>
        <p:sp>
          <p:nvSpPr>
            <p:cNvPr id="77" name="pl77"/>
            <p:cNvSpPr/>
            <p:nvPr/>
          </p:nvSpPr>
          <p:spPr>
            <a:xfrm>
              <a:off x="3976417" y="5224841"/>
              <a:ext cx="175564" cy="0"/>
            </a:xfrm>
            <a:custGeom>
              <a:avLst/>
              <a:gdLst/>
              <a:ahLst/>
              <a:cxnLst/>
              <a:rect l="0" t="0" r="0" b="0"/>
              <a:pathLst>
                <a:path w="175564">
                  <a:moveTo>
                    <a:pt x="0" y="0"/>
                  </a:moveTo>
                  <a:lnTo>
                    <a:pt x="175564" y="0"/>
                  </a:lnTo>
                </a:path>
              </a:pathLst>
            </a:custGeom>
            <a:ln w="29811" cap="flat">
              <a:solidFill>
                <a:srgbClr val="00BFC4">
                  <a:alpha val="80000"/>
                </a:srgbClr>
              </a:solidFill>
              <a:prstDash val="solid"/>
              <a:round/>
            </a:ln>
          </p:spPr>
          <p:txBody>
            <a:bodyPr/>
            <a:lstStyle/>
            <a:p>
              <a:endParaRPr/>
            </a:p>
          </p:txBody>
        </p:sp>
        <p:sp>
          <p:nvSpPr>
            <p:cNvPr id="78" name="pt78"/>
            <p:cNvSpPr/>
            <p:nvPr/>
          </p:nvSpPr>
          <p:spPr>
            <a:xfrm>
              <a:off x="4016337" y="5176979"/>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79" name="tx79"/>
            <p:cNvSpPr/>
            <p:nvPr/>
          </p:nvSpPr>
          <p:spPr>
            <a:xfrm>
              <a:off x="3443772" y="5175519"/>
              <a:ext cx="447436" cy="93106"/>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Privado</a:t>
              </a:r>
            </a:p>
          </p:txBody>
        </p:sp>
        <p:sp>
          <p:nvSpPr>
            <p:cNvPr id="80" name="tx80"/>
            <p:cNvSpPr/>
            <p:nvPr/>
          </p:nvSpPr>
          <p:spPr>
            <a:xfrm>
              <a:off x="4237190" y="5171828"/>
              <a:ext cx="436959" cy="96797"/>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Público</a:t>
              </a:r>
            </a:p>
          </p:txBody>
        </p:sp>
      </p:grpSp>
      <p:grpSp>
        <p:nvGrpSpPr>
          <p:cNvPr id="81" name="Grupo 80"/>
          <p:cNvGrpSpPr/>
          <p:nvPr/>
        </p:nvGrpSpPr>
        <p:grpSpPr>
          <a:xfrm>
            <a:off x="5760179" y="1280160"/>
            <a:ext cx="6168746" cy="4498232"/>
            <a:chOff x="5748934" y="1280160"/>
            <a:chExt cx="6168746" cy="4498232"/>
          </a:xfrm>
        </p:grpSpPr>
        <p:sp>
          <p:nvSpPr>
            <p:cNvPr id="82" name="rc3"/>
            <p:cNvSpPr/>
            <p:nvPr/>
          </p:nvSpPr>
          <p:spPr>
            <a:xfrm>
              <a:off x="6278880" y="1280160"/>
              <a:ext cx="5638800" cy="448056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3" name="rc4"/>
            <p:cNvSpPr/>
            <p:nvPr/>
          </p:nvSpPr>
          <p:spPr>
            <a:xfrm>
              <a:off x="5748934" y="1297833"/>
              <a:ext cx="5638800" cy="448055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84" name="rc5"/>
            <p:cNvSpPr/>
            <p:nvPr/>
          </p:nvSpPr>
          <p:spPr>
            <a:xfrm>
              <a:off x="9252835" y="1349749"/>
              <a:ext cx="2595255" cy="3945078"/>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85" name="pl6"/>
            <p:cNvSpPr/>
            <p:nvPr/>
          </p:nvSpPr>
          <p:spPr>
            <a:xfrm>
              <a:off x="9252835" y="5100807"/>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86" name="pl7"/>
            <p:cNvSpPr/>
            <p:nvPr/>
          </p:nvSpPr>
          <p:spPr>
            <a:xfrm>
              <a:off x="9252835" y="4777440"/>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87" name="pl8"/>
            <p:cNvSpPr/>
            <p:nvPr/>
          </p:nvSpPr>
          <p:spPr>
            <a:xfrm>
              <a:off x="9252835" y="4454073"/>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88" name="pl9"/>
            <p:cNvSpPr/>
            <p:nvPr/>
          </p:nvSpPr>
          <p:spPr>
            <a:xfrm>
              <a:off x="9252835" y="4130706"/>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89" name="pl10"/>
            <p:cNvSpPr/>
            <p:nvPr/>
          </p:nvSpPr>
          <p:spPr>
            <a:xfrm>
              <a:off x="9252835" y="3807339"/>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90" name="pl11"/>
            <p:cNvSpPr/>
            <p:nvPr/>
          </p:nvSpPr>
          <p:spPr>
            <a:xfrm>
              <a:off x="9252835" y="3483972"/>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91" name="pl12"/>
            <p:cNvSpPr/>
            <p:nvPr/>
          </p:nvSpPr>
          <p:spPr>
            <a:xfrm>
              <a:off x="9252835" y="3160604"/>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92" name="pl13"/>
            <p:cNvSpPr/>
            <p:nvPr/>
          </p:nvSpPr>
          <p:spPr>
            <a:xfrm>
              <a:off x="9252835" y="2837237"/>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93" name="pl14"/>
            <p:cNvSpPr/>
            <p:nvPr/>
          </p:nvSpPr>
          <p:spPr>
            <a:xfrm>
              <a:off x="9252835" y="2513870"/>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94" name="pl15"/>
            <p:cNvSpPr/>
            <p:nvPr/>
          </p:nvSpPr>
          <p:spPr>
            <a:xfrm>
              <a:off x="9252835" y="2190503"/>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95" name="pl16"/>
            <p:cNvSpPr/>
            <p:nvPr/>
          </p:nvSpPr>
          <p:spPr>
            <a:xfrm>
              <a:off x="9252835" y="1867136"/>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96" name="pl17"/>
            <p:cNvSpPr/>
            <p:nvPr/>
          </p:nvSpPr>
          <p:spPr>
            <a:xfrm>
              <a:off x="9252835" y="1543769"/>
              <a:ext cx="2595255" cy="0"/>
            </a:xfrm>
            <a:custGeom>
              <a:avLst/>
              <a:gdLst/>
              <a:ahLst/>
              <a:cxnLst/>
              <a:rect l="0" t="0" r="0" b="0"/>
              <a:pathLst>
                <a:path w="2595255">
                  <a:moveTo>
                    <a:pt x="0" y="0"/>
                  </a:moveTo>
                  <a:lnTo>
                    <a:pt x="2595255" y="0"/>
                  </a:lnTo>
                  <a:lnTo>
                    <a:pt x="2595255" y="0"/>
                  </a:lnTo>
                </a:path>
              </a:pathLst>
            </a:custGeom>
            <a:ln w="13550" cap="flat">
              <a:solidFill>
                <a:srgbClr val="FFFFFF">
                  <a:alpha val="100000"/>
                </a:srgbClr>
              </a:solidFill>
              <a:prstDash val="solid"/>
              <a:round/>
            </a:ln>
          </p:spPr>
          <p:txBody>
            <a:bodyPr/>
            <a:lstStyle/>
            <a:p>
              <a:endParaRPr/>
            </a:p>
          </p:txBody>
        </p:sp>
        <p:sp>
          <p:nvSpPr>
            <p:cNvPr id="97" name="rc18"/>
            <p:cNvSpPr/>
            <p:nvPr/>
          </p:nvSpPr>
          <p:spPr>
            <a:xfrm>
              <a:off x="11399984" y="1401868"/>
              <a:ext cx="32719" cy="242525"/>
            </a:xfrm>
            <a:prstGeom prst="rect">
              <a:avLst/>
            </a:prstGeom>
            <a:solidFill>
              <a:srgbClr val="4BACC6">
                <a:alpha val="100000"/>
              </a:srgbClr>
            </a:solidFill>
            <a:ln w="13550" cap="flat">
              <a:noFill/>
              <a:prstDash val="solid"/>
              <a:miter/>
            </a:ln>
          </p:spPr>
          <p:txBody>
            <a:bodyPr/>
            <a:lstStyle/>
            <a:p>
              <a:endParaRPr/>
            </a:p>
          </p:txBody>
        </p:sp>
        <p:sp>
          <p:nvSpPr>
            <p:cNvPr id="98" name="rc19"/>
            <p:cNvSpPr/>
            <p:nvPr/>
          </p:nvSpPr>
          <p:spPr>
            <a:xfrm>
              <a:off x="9348755" y="1404000"/>
              <a:ext cx="2052000" cy="242525"/>
            </a:xfrm>
            <a:prstGeom prst="rect">
              <a:avLst/>
            </a:prstGeom>
            <a:solidFill>
              <a:srgbClr val="DAEEF3">
                <a:alpha val="100000"/>
              </a:srgbClr>
            </a:solidFill>
            <a:ln w="13550" cap="flat">
              <a:noFill/>
              <a:prstDash val="solid"/>
              <a:miter/>
            </a:ln>
          </p:spPr>
          <p:txBody>
            <a:bodyPr/>
            <a:lstStyle/>
            <a:p>
              <a:endParaRPr/>
            </a:p>
          </p:txBody>
        </p:sp>
        <p:sp>
          <p:nvSpPr>
            <p:cNvPr id="99" name="rc20"/>
            <p:cNvSpPr/>
            <p:nvPr/>
          </p:nvSpPr>
          <p:spPr>
            <a:xfrm>
              <a:off x="11417602" y="1745873"/>
              <a:ext cx="4784" cy="242525"/>
            </a:xfrm>
            <a:prstGeom prst="rect">
              <a:avLst/>
            </a:prstGeom>
            <a:solidFill>
              <a:srgbClr val="4BACC6">
                <a:alpha val="100000"/>
              </a:srgbClr>
            </a:solidFill>
            <a:ln w="13550" cap="flat">
              <a:noFill/>
              <a:prstDash val="solid"/>
              <a:miter/>
            </a:ln>
          </p:spPr>
          <p:txBody>
            <a:bodyPr/>
            <a:lstStyle/>
            <a:p>
              <a:endParaRPr/>
            </a:p>
          </p:txBody>
        </p:sp>
        <p:sp>
          <p:nvSpPr>
            <p:cNvPr id="100" name="rc21"/>
            <p:cNvSpPr/>
            <p:nvPr/>
          </p:nvSpPr>
          <p:spPr>
            <a:xfrm>
              <a:off x="9370801" y="1745873"/>
              <a:ext cx="2046801" cy="242525"/>
            </a:xfrm>
            <a:prstGeom prst="rect">
              <a:avLst/>
            </a:prstGeom>
            <a:solidFill>
              <a:srgbClr val="DAEEF3">
                <a:alpha val="100000"/>
              </a:srgbClr>
            </a:solidFill>
            <a:ln w="13550" cap="flat">
              <a:noFill/>
              <a:prstDash val="solid"/>
              <a:miter/>
            </a:ln>
          </p:spPr>
          <p:txBody>
            <a:bodyPr/>
            <a:lstStyle/>
            <a:p>
              <a:endParaRPr/>
            </a:p>
          </p:txBody>
        </p:sp>
        <p:sp>
          <p:nvSpPr>
            <p:cNvPr id="101" name="rc22"/>
            <p:cNvSpPr/>
            <p:nvPr/>
          </p:nvSpPr>
          <p:spPr>
            <a:xfrm>
              <a:off x="10920742" y="2069240"/>
              <a:ext cx="501645" cy="242525"/>
            </a:xfrm>
            <a:prstGeom prst="rect">
              <a:avLst/>
            </a:prstGeom>
            <a:solidFill>
              <a:srgbClr val="4BACC6">
                <a:alpha val="100000"/>
              </a:srgbClr>
            </a:solidFill>
            <a:ln w="13550" cap="flat">
              <a:noFill/>
              <a:prstDash val="solid"/>
              <a:miter/>
            </a:ln>
          </p:spPr>
          <p:txBody>
            <a:bodyPr/>
            <a:lstStyle/>
            <a:p>
              <a:endParaRPr/>
            </a:p>
          </p:txBody>
        </p:sp>
        <p:sp>
          <p:nvSpPr>
            <p:cNvPr id="102" name="rc23"/>
            <p:cNvSpPr/>
            <p:nvPr/>
          </p:nvSpPr>
          <p:spPr>
            <a:xfrm>
              <a:off x="9370801" y="2069240"/>
              <a:ext cx="1549940" cy="242525"/>
            </a:xfrm>
            <a:prstGeom prst="rect">
              <a:avLst/>
            </a:prstGeom>
            <a:solidFill>
              <a:srgbClr val="DAEEF3">
                <a:alpha val="100000"/>
              </a:srgbClr>
            </a:solidFill>
            <a:ln w="13550" cap="flat">
              <a:noFill/>
              <a:prstDash val="solid"/>
              <a:miter/>
            </a:ln>
          </p:spPr>
          <p:txBody>
            <a:bodyPr/>
            <a:lstStyle/>
            <a:p>
              <a:endParaRPr/>
            </a:p>
          </p:txBody>
        </p:sp>
        <p:sp>
          <p:nvSpPr>
            <p:cNvPr id="103" name="rc24"/>
            <p:cNvSpPr/>
            <p:nvPr/>
          </p:nvSpPr>
          <p:spPr>
            <a:xfrm>
              <a:off x="11151512" y="2715975"/>
              <a:ext cx="270874" cy="242525"/>
            </a:xfrm>
            <a:prstGeom prst="rect">
              <a:avLst/>
            </a:prstGeom>
            <a:solidFill>
              <a:srgbClr val="4BACC6">
                <a:alpha val="100000"/>
              </a:srgbClr>
            </a:solidFill>
            <a:ln w="13550" cap="flat">
              <a:noFill/>
              <a:prstDash val="solid"/>
              <a:miter/>
            </a:ln>
          </p:spPr>
          <p:txBody>
            <a:bodyPr/>
            <a:lstStyle/>
            <a:p>
              <a:endParaRPr/>
            </a:p>
          </p:txBody>
        </p:sp>
        <p:sp>
          <p:nvSpPr>
            <p:cNvPr id="104" name="rc25"/>
            <p:cNvSpPr/>
            <p:nvPr/>
          </p:nvSpPr>
          <p:spPr>
            <a:xfrm>
              <a:off x="9370801" y="2715975"/>
              <a:ext cx="1780710" cy="242525"/>
            </a:xfrm>
            <a:prstGeom prst="rect">
              <a:avLst/>
            </a:prstGeom>
            <a:solidFill>
              <a:srgbClr val="DAEEF3">
                <a:alpha val="100000"/>
              </a:srgbClr>
            </a:solidFill>
            <a:ln w="13550" cap="flat">
              <a:noFill/>
              <a:prstDash val="solid"/>
              <a:miter/>
            </a:ln>
          </p:spPr>
          <p:txBody>
            <a:bodyPr/>
            <a:lstStyle/>
            <a:p>
              <a:endParaRPr/>
            </a:p>
          </p:txBody>
        </p:sp>
        <p:sp>
          <p:nvSpPr>
            <p:cNvPr id="105" name="rc26"/>
            <p:cNvSpPr/>
            <p:nvPr/>
          </p:nvSpPr>
          <p:spPr>
            <a:xfrm>
              <a:off x="11071066" y="2392608"/>
              <a:ext cx="351320" cy="242525"/>
            </a:xfrm>
            <a:prstGeom prst="rect">
              <a:avLst/>
            </a:prstGeom>
            <a:solidFill>
              <a:srgbClr val="4BACC6">
                <a:alpha val="100000"/>
              </a:srgbClr>
            </a:solidFill>
            <a:ln w="13550" cap="flat">
              <a:noFill/>
              <a:prstDash val="solid"/>
              <a:miter/>
            </a:ln>
          </p:spPr>
          <p:txBody>
            <a:bodyPr/>
            <a:lstStyle/>
            <a:p>
              <a:endParaRPr/>
            </a:p>
          </p:txBody>
        </p:sp>
        <p:sp>
          <p:nvSpPr>
            <p:cNvPr id="106" name="rc27"/>
            <p:cNvSpPr/>
            <p:nvPr/>
          </p:nvSpPr>
          <p:spPr>
            <a:xfrm>
              <a:off x="9370801" y="2392608"/>
              <a:ext cx="1700264" cy="242525"/>
            </a:xfrm>
            <a:prstGeom prst="rect">
              <a:avLst/>
            </a:prstGeom>
            <a:solidFill>
              <a:srgbClr val="DAEEF3">
                <a:alpha val="100000"/>
              </a:srgbClr>
            </a:solidFill>
            <a:ln w="13550" cap="flat">
              <a:noFill/>
              <a:prstDash val="solid"/>
              <a:miter/>
            </a:ln>
          </p:spPr>
          <p:txBody>
            <a:bodyPr/>
            <a:lstStyle/>
            <a:p>
              <a:endParaRPr/>
            </a:p>
          </p:txBody>
        </p:sp>
        <p:sp>
          <p:nvSpPr>
            <p:cNvPr id="107" name="rc28"/>
            <p:cNvSpPr/>
            <p:nvPr/>
          </p:nvSpPr>
          <p:spPr>
            <a:xfrm>
              <a:off x="11046000" y="3362709"/>
              <a:ext cx="376386" cy="242525"/>
            </a:xfrm>
            <a:prstGeom prst="rect">
              <a:avLst/>
            </a:prstGeom>
            <a:solidFill>
              <a:srgbClr val="4BACC6">
                <a:alpha val="100000"/>
              </a:srgbClr>
            </a:solidFill>
            <a:ln w="13550" cap="flat">
              <a:noFill/>
              <a:prstDash val="solid"/>
              <a:miter/>
            </a:ln>
          </p:spPr>
          <p:txBody>
            <a:bodyPr/>
            <a:lstStyle/>
            <a:p>
              <a:endParaRPr/>
            </a:p>
          </p:txBody>
        </p:sp>
        <p:sp>
          <p:nvSpPr>
            <p:cNvPr id="108" name="rc29"/>
            <p:cNvSpPr/>
            <p:nvPr/>
          </p:nvSpPr>
          <p:spPr>
            <a:xfrm>
              <a:off x="9370801" y="3362709"/>
              <a:ext cx="1675198" cy="242525"/>
            </a:xfrm>
            <a:prstGeom prst="rect">
              <a:avLst/>
            </a:prstGeom>
            <a:solidFill>
              <a:srgbClr val="DAEEF3">
                <a:alpha val="100000"/>
              </a:srgbClr>
            </a:solidFill>
            <a:ln w="13550" cap="flat">
              <a:noFill/>
              <a:prstDash val="solid"/>
              <a:miter/>
            </a:ln>
          </p:spPr>
          <p:txBody>
            <a:bodyPr/>
            <a:lstStyle/>
            <a:p>
              <a:endParaRPr/>
            </a:p>
          </p:txBody>
        </p:sp>
        <p:sp>
          <p:nvSpPr>
            <p:cNvPr id="109" name="rc30"/>
            <p:cNvSpPr/>
            <p:nvPr/>
          </p:nvSpPr>
          <p:spPr>
            <a:xfrm>
              <a:off x="11067076" y="3039342"/>
              <a:ext cx="355310" cy="242525"/>
            </a:xfrm>
            <a:prstGeom prst="rect">
              <a:avLst/>
            </a:prstGeom>
            <a:solidFill>
              <a:srgbClr val="4BACC6">
                <a:alpha val="100000"/>
              </a:srgbClr>
            </a:solidFill>
            <a:ln w="13550" cap="flat">
              <a:noFill/>
              <a:prstDash val="solid"/>
              <a:miter/>
            </a:ln>
          </p:spPr>
          <p:txBody>
            <a:bodyPr/>
            <a:lstStyle/>
            <a:p>
              <a:endParaRPr/>
            </a:p>
          </p:txBody>
        </p:sp>
        <p:sp>
          <p:nvSpPr>
            <p:cNvPr id="110" name="rc31"/>
            <p:cNvSpPr/>
            <p:nvPr/>
          </p:nvSpPr>
          <p:spPr>
            <a:xfrm>
              <a:off x="9370801" y="3039342"/>
              <a:ext cx="1696274" cy="242525"/>
            </a:xfrm>
            <a:prstGeom prst="rect">
              <a:avLst/>
            </a:prstGeom>
            <a:solidFill>
              <a:srgbClr val="DAEEF3">
                <a:alpha val="100000"/>
              </a:srgbClr>
            </a:solidFill>
            <a:ln w="13550" cap="flat">
              <a:noFill/>
              <a:prstDash val="solid"/>
              <a:miter/>
            </a:ln>
          </p:spPr>
          <p:txBody>
            <a:bodyPr/>
            <a:lstStyle/>
            <a:p>
              <a:endParaRPr/>
            </a:p>
          </p:txBody>
        </p:sp>
        <p:sp>
          <p:nvSpPr>
            <p:cNvPr id="111" name="rc32"/>
            <p:cNvSpPr/>
            <p:nvPr/>
          </p:nvSpPr>
          <p:spPr>
            <a:xfrm>
              <a:off x="10219426" y="4009443"/>
              <a:ext cx="1202960" cy="242525"/>
            </a:xfrm>
            <a:prstGeom prst="rect">
              <a:avLst/>
            </a:prstGeom>
            <a:solidFill>
              <a:srgbClr val="4BACC6">
                <a:alpha val="100000"/>
              </a:srgbClr>
            </a:solidFill>
            <a:ln w="13550" cap="flat">
              <a:noFill/>
              <a:prstDash val="solid"/>
              <a:miter/>
            </a:ln>
          </p:spPr>
          <p:txBody>
            <a:bodyPr/>
            <a:lstStyle/>
            <a:p>
              <a:endParaRPr/>
            </a:p>
          </p:txBody>
        </p:sp>
        <p:sp>
          <p:nvSpPr>
            <p:cNvPr id="112" name="rc33"/>
            <p:cNvSpPr/>
            <p:nvPr/>
          </p:nvSpPr>
          <p:spPr>
            <a:xfrm>
              <a:off x="9370801" y="4009443"/>
              <a:ext cx="848624" cy="242525"/>
            </a:xfrm>
            <a:prstGeom prst="rect">
              <a:avLst/>
            </a:prstGeom>
            <a:solidFill>
              <a:srgbClr val="DAEEF3">
                <a:alpha val="100000"/>
              </a:srgbClr>
            </a:solidFill>
            <a:ln w="13550" cap="flat">
              <a:noFill/>
              <a:prstDash val="solid"/>
              <a:miter/>
            </a:ln>
          </p:spPr>
          <p:txBody>
            <a:bodyPr/>
            <a:lstStyle/>
            <a:p>
              <a:endParaRPr/>
            </a:p>
          </p:txBody>
        </p:sp>
        <p:sp>
          <p:nvSpPr>
            <p:cNvPr id="113" name="rc34"/>
            <p:cNvSpPr/>
            <p:nvPr/>
          </p:nvSpPr>
          <p:spPr>
            <a:xfrm>
              <a:off x="10800884" y="3686076"/>
              <a:ext cx="621502" cy="242525"/>
            </a:xfrm>
            <a:prstGeom prst="rect">
              <a:avLst/>
            </a:prstGeom>
            <a:solidFill>
              <a:srgbClr val="4BACC6">
                <a:alpha val="100000"/>
              </a:srgbClr>
            </a:solidFill>
            <a:ln w="13550" cap="flat">
              <a:noFill/>
              <a:prstDash val="solid"/>
              <a:miter/>
            </a:ln>
          </p:spPr>
          <p:txBody>
            <a:bodyPr/>
            <a:lstStyle/>
            <a:p>
              <a:endParaRPr/>
            </a:p>
          </p:txBody>
        </p:sp>
        <p:sp>
          <p:nvSpPr>
            <p:cNvPr id="114" name="rc35"/>
            <p:cNvSpPr/>
            <p:nvPr/>
          </p:nvSpPr>
          <p:spPr>
            <a:xfrm>
              <a:off x="9370801" y="3686076"/>
              <a:ext cx="1430082" cy="242525"/>
            </a:xfrm>
            <a:prstGeom prst="rect">
              <a:avLst/>
            </a:prstGeom>
            <a:solidFill>
              <a:srgbClr val="DAEEF3">
                <a:alpha val="100000"/>
              </a:srgbClr>
            </a:solidFill>
            <a:ln w="13550" cap="flat">
              <a:noFill/>
              <a:prstDash val="solid"/>
              <a:miter/>
            </a:ln>
          </p:spPr>
          <p:txBody>
            <a:bodyPr/>
            <a:lstStyle/>
            <a:p>
              <a:endParaRPr/>
            </a:p>
          </p:txBody>
        </p:sp>
        <p:sp>
          <p:nvSpPr>
            <p:cNvPr id="115" name="rc36"/>
            <p:cNvSpPr/>
            <p:nvPr/>
          </p:nvSpPr>
          <p:spPr>
            <a:xfrm>
              <a:off x="9483803" y="4979545"/>
              <a:ext cx="1938583" cy="242525"/>
            </a:xfrm>
            <a:prstGeom prst="rect">
              <a:avLst/>
            </a:prstGeom>
            <a:solidFill>
              <a:srgbClr val="4BACC6">
                <a:alpha val="100000"/>
              </a:srgbClr>
            </a:solidFill>
            <a:ln w="13550" cap="flat">
              <a:noFill/>
              <a:prstDash val="solid"/>
              <a:miter/>
            </a:ln>
          </p:spPr>
          <p:txBody>
            <a:bodyPr/>
            <a:lstStyle/>
            <a:p>
              <a:endParaRPr/>
            </a:p>
          </p:txBody>
        </p:sp>
        <p:sp>
          <p:nvSpPr>
            <p:cNvPr id="116" name="rc37"/>
            <p:cNvSpPr/>
            <p:nvPr/>
          </p:nvSpPr>
          <p:spPr>
            <a:xfrm>
              <a:off x="9370801" y="4979545"/>
              <a:ext cx="113001" cy="242525"/>
            </a:xfrm>
            <a:prstGeom prst="rect">
              <a:avLst/>
            </a:prstGeom>
            <a:solidFill>
              <a:srgbClr val="DAEEF3">
                <a:alpha val="100000"/>
              </a:srgbClr>
            </a:solidFill>
            <a:ln w="13550" cap="flat">
              <a:noFill/>
              <a:prstDash val="solid"/>
              <a:miter/>
            </a:ln>
          </p:spPr>
          <p:txBody>
            <a:bodyPr/>
            <a:lstStyle/>
            <a:p>
              <a:endParaRPr/>
            </a:p>
          </p:txBody>
        </p:sp>
        <p:sp>
          <p:nvSpPr>
            <p:cNvPr id="117" name="rc38"/>
            <p:cNvSpPr/>
            <p:nvPr/>
          </p:nvSpPr>
          <p:spPr>
            <a:xfrm>
              <a:off x="9370801" y="4656177"/>
              <a:ext cx="2051585" cy="242525"/>
            </a:xfrm>
            <a:prstGeom prst="rect">
              <a:avLst/>
            </a:prstGeom>
            <a:solidFill>
              <a:srgbClr val="4BACC6">
                <a:alpha val="100000"/>
              </a:srgbClr>
            </a:solidFill>
            <a:ln w="13550" cap="flat">
              <a:noFill/>
              <a:prstDash val="solid"/>
              <a:miter/>
            </a:ln>
          </p:spPr>
          <p:txBody>
            <a:bodyPr/>
            <a:lstStyle/>
            <a:p>
              <a:endParaRPr/>
            </a:p>
          </p:txBody>
        </p:sp>
        <p:sp>
          <p:nvSpPr>
            <p:cNvPr id="118" name="rc39"/>
            <p:cNvSpPr/>
            <p:nvPr/>
          </p:nvSpPr>
          <p:spPr>
            <a:xfrm>
              <a:off x="9370801" y="4656177"/>
              <a:ext cx="0" cy="242525"/>
            </a:xfrm>
            <a:prstGeom prst="rect">
              <a:avLst/>
            </a:prstGeom>
            <a:solidFill>
              <a:srgbClr val="DAEEF3">
                <a:alpha val="100000"/>
              </a:srgbClr>
            </a:solidFill>
            <a:ln w="13550" cap="flat">
              <a:solidFill>
                <a:srgbClr val="31859C">
                  <a:alpha val="100000"/>
                </a:srgbClr>
              </a:solidFill>
              <a:prstDash val="solid"/>
              <a:miter/>
            </a:ln>
          </p:spPr>
          <p:txBody>
            <a:bodyPr/>
            <a:lstStyle/>
            <a:p>
              <a:endParaRPr/>
            </a:p>
          </p:txBody>
        </p:sp>
        <p:sp>
          <p:nvSpPr>
            <p:cNvPr id="119" name="rc40"/>
            <p:cNvSpPr/>
            <p:nvPr/>
          </p:nvSpPr>
          <p:spPr>
            <a:xfrm>
              <a:off x="9370801" y="4332810"/>
              <a:ext cx="2051585" cy="242525"/>
            </a:xfrm>
            <a:prstGeom prst="rect">
              <a:avLst/>
            </a:prstGeom>
            <a:solidFill>
              <a:srgbClr val="4BACC6">
                <a:alpha val="100000"/>
              </a:srgbClr>
            </a:solidFill>
            <a:ln w="13550" cap="flat">
              <a:noFill/>
              <a:prstDash val="solid"/>
              <a:miter/>
            </a:ln>
          </p:spPr>
          <p:txBody>
            <a:bodyPr/>
            <a:lstStyle/>
            <a:p>
              <a:endParaRPr/>
            </a:p>
          </p:txBody>
        </p:sp>
        <p:sp>
          <p:nvSpPr>
            <p:cNvPr id="120" name="rc41"/>
            <p:cNvSpPr/>
            <p:nvPr/>
          </p:nvSpPr>
          <p:spPr>
            <a:xfrm>
              <a:off x="9370801" y="4332810"/>
              <a:ext cx="0" cy="242525"/>
            </a:xfrm>
            <a:prstGeom prst="rect">
              <a:avLst/>
            </a:prstGeom>
            <a:solidFill>
              <a:srgbClr val="DAEEF3">
                <a:alpha val="100000"/>
              </a:srgbClr>
            </a:solidFill>
            <a:ln w="13550" cap="flat">
              <a:solidFill>
                <a:srgbClr val="31859C">
                  <a:alpha val="100000"/>
                </a:srgbClr>
              </a:solidFill>
              <a:prstDash val="solid"/>
              <a:miter/>
            </a:ln>
          </p:spPr>
          <p:txBody>
            <a:bodyPr/>
            <a:lstStyle/>
            <a:p>
              <a:endParaRPr/>
            </a:p>
          </p:txBody>
        </p:sp>
        <p:sp>
          <p:nvSpPr>
            <p:cNvPr id="121" name="tx42"/>
            <p:cNvSpPr/>
            <p:nvPr/>
          </p:nvSpPr>
          <p:spPr>
            <a:xfrm>
              <a:off x="11469427" y="1495998"/>
              <a:ext cx="234171"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1.6%</a:t>
              </a:r>
            </a:p>
          </p:txBody>
        </p:sp>
        <p:sp>
          <p:nvSpPr>
            <p:cNvPr id="122" name="tx43"/>
            <p:cNvSpPr/>
            <p:nvPr/>
          </p:nvSpPr>
          <p:spPr>
            <a:xfrm>
              <a:off x="9528755" y="1476000"/>
              <a:ext cx="294249" cy="121262"/>
            </a:xfrm>
            <a:prstGeom prst="rect">
              <a:avLst/>
            </a:prstGeom>
            <a:noFill/>
          </p:spPr>
          <p:txBody>
            <a:bodyPr wrap="none" lIns="0" tIns="0" rIns="0" bIns="0" anchor="t" anchorCtr="1"/>
            <a:lstStyle/>
            <a:p>
              <a:pPr marL="0" marR="0" indent="0" algn="l">
                <a:lnSpc>
                  <a:spcPts val="853"/>
                </a:lnSpc>
                <a:spcBef>
                  <a:spcPts val="0"/>
                </a:spcBef>
                <a:spcAft>
                  <a:spcPts val="0"/>
                </a:spcAft>
              </a:pPr>
              <a:r>
                <a:rPr sz="900" dirty="0">
                  <a:solidFill>
                    <a:srgbClr val="646482">
                      <a:alpha val="100000"/>
                    </a:srgbClr>
                  </a:solidFill>
                  <a:latin typeface="Century Gothic"/>
                  <a:cs typeface="Century Gothic"/>
                </a:rPr>
                <a:t>98.4%</a:t>
              </a:r>
            </a:p>
          </p:txBody>
        </p:sp>
        <p:sp>
          <p:nvSpPr>
            <p:cNvPr id="123" name="tx44"/>
            <p:cNvSpPr/>
            <p:nvPr/>
          </p:nvSpPr>
          <p:spPr>
            <a:xfrm>
              <a:off x="11469427" y="1819365"/>
              <a:ext cx="234171"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0.2%</a:t>
              </a:r>
            </a:p>
          </p:txBody>
        </p:sp>
        <p:sp>
          <p:nvSpPr>
            <p:cNvPr id="124" name="tx45"/>
            <p:cNvSpPr/>
            <p:nvPr/>
          </p:nvSpPr>
          <p:spPr>
            <a:xfrm>
              <a:off x="9528755" y="1836000"/>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99.8%</a:t>
              </a:r>
            </a:p>
          </p:txBody>
        </p:sp>
        <p:sp>
          <p:nvSpPr>
            <p:cNvPr id="125" name="tx46"/>
            <p:cNvSpPr/>
            <p:nvPr/>
          </p:nvSpPr>
          <p:spPr>
            <a:xfrm>
              <a:off x="11439388" y="2142732"/>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24.5%</a:t>
              </a:r>
            </a:p>
          </p:txBody>
        </p:sp>
        <p:sp>
          <p:nvSpPr>
            <p:cNvPr id="126" name="tx47"/>
            <p:cNvSpPr/>
            <p:nvPr/>
          </p:nvSpPr>
          <p:spPr>
            <a:xfrm>
              <a:off x="9528755" y="2142732"/>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75.5%</a:t>
              </a:r>
            </a:p>
          </p:txBody>
        </p:sp>
        <p:sp>
          <p:nvSpPr>
            <p:cNvPr id="127" name="tx48"/>
            <p:cNvSpPr/>
            <p:nvPr/>
          </p:nvSpPr>
          <p:spPr>
            <a:xfrm>
              <a:off x="11439388" y="2789466"/>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13.2%</a:t>
              </a:r>
            </a:p>
          </p:txBody>
        </p:sp>
        <p:sp>
          <p:nvSpPr>
            <p:cNvPr id="128" name="tx49"/>
            <p:cNvSpPr/>
            <p:nvPr/>
          </p:nvSpPr>
          <p:spPr>
            <a:xfrm>
              <a:off x="9528755" y="2789466"/>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86.8%</a:t>
              </a:r>
            </a:p>
          </p:txBody>
        </p:sp>
        <p:sp>
          <p:nvSpPr>
            <p:cNvPr id="129" name="tx50"/>
            <p:cNvSpPr/>
            <p:nvPr/>
          </p:nvSpPr>
          <p:spPr>
            <a:xfrm>
              <a:off x="11439388" y="2466099"/>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17.1%</a:t>
              </a:r>
            </a:p>
          </p:txBody>
        </p:sp>
        <p:sp>
          <p:nvSpPr>
            <p:cNvPr id="130" name="tx51"/>
            <p:cNvSpPr/>
            <p:nvPr/>
          </p:nvSpPr>
          <p:spPr>
            <a:xfrm>
              <a:off x="9528755" y="2466099"/>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82.9%</a:t>
              </a:r>
            </a:p>
          </p:txBody>
        </p:sp>
        <p:sp>
          <p:nvSpPr>
            <p:cNvPr id="131" name="tx52"/>
            <p:cNvSpPr/>
            <p:nvPr/>
          </p:nvSpPr>
          <p:spPr>
            <a:xfrm>
              <a:off x="11439388" y="3436200"/>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18.3%</a:t>
              </a:r>
            </a:p>
          </p:txBody>
        </p:sp>
        <p:sp>
          <p:nvSpPr>
            <p:cNvPr id="132" name="tx53"/>
            <p:cNvSpPr/>
            <p:nvPr/>
          </p:nvSpPr>
          <p:spPr>
            <a:xfrm>
              <a:off x="9528755" y="3436200"/>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81.7%</a:t>
              </a:r>
            </a:p>
          </p:txBody>
        </p:sp>
        <p:sp>
          <p:nvSpPr>
            <p:cNvPr id="133" name="tx54"/>
            <p:cNvSpPr/>
            <p:nvPr/>
          </p:nvSpPr>
          <p:spPr>
            <a:xfrm>
              <a:off x="11439388" y="3112833"/>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17.3%</a:t>
              </a:r>
            </a:p>
          </p:txBody>
        </p:sp>
        <p:sp>
          <p:nvSpPr>
            <p:cNvPr id="134" name="tx55"/>
            <p:cNvSpPr/>
            <p:nvPr/>
          </p:nvSpPr>
          <p:spPr>
            <a:xfrm>
              <a:off x="9528755" y="3112833"/>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82.7%</a:t>
              </a:r>
            </a:p>
          </p:txBody>
        </p:sp>
        <p:sp>
          <p:nvSpPr>
            <p:cNvPr id="135" name="tx56"/>
            <p:cNvSpPr/>
            <p:nvPr/>
          </p:nvSpPr>
          <p:spPr>
            <a:xfrm>
              <a:off x="11439388" y="4082935"/>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58.6%</a:t>
              </a:r>
            </a:p>
          </p:txBody>
        </p:sp>
        <p:sp>
          <p:nvSpPr>
            <p:cNvPr id="136" name="tx57"/>
            <p:cNvSpPr/>
            <p:nvPr/>
          </p:nvSpPr>
          <p:spPr>
            <a:xfrm>
              <a:off x="9528755" y="4082935"/>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41.4%</a:t>
              </a:r>
            </a:p>
          </p:txBody>
        </p:sp>
        <p:sp>
          <p:nvSpPr>
            <p:cNvPr id="137" name="tx58"/>
            <p:cNvSpPr/>
            <p:nvPr/>
          </p:nvSpPr>
          <p:spPr>
            <a:xfrm>
              <a:off x="11439388" y="3759567"/>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30.3%</a:t>
              </a:r>
            </a:p>
          </p:txBody>
        </p:sp>
        <p:sp>
          <p:nvSpPr>
            <p:cNvPr id="138" name="tx59"/>
            <p:cNvSpPr/>
            <p:nvPr/>
          </p:nvSpPr>
          <p:spPr>
            <a:xfrm>
              <a:off x="9528755" y="3759567"/>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69.7%</a:t>
              </a:r>
            </a:p>
          </p:txBody>
        </p:sp>
        <p:sp>
          <p:nvSpPr>
            <p:cNvPr id="139" name="tx60"/>
            <p:cNvSpPr/>
            <p:nvPr/>
          </p:nvSpPr>
          <p:spPr>
            <a:xfrm>
              <a:off x="11439388" y="5053036"/>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94.5%</a:t>
              </a:r>
            </a:p>
          </p:txBody>
        </p:sp>
        <p:sp>
          <p:nvSpPr>
            <p:cNvPr id="140" name="tx61"/>
            <p:cNvSpPr/>
            <p:nvPr/>
          </p:nvSpPr>
          <p:spPr>
            <a:xfrm>
              <a:off x="9384755" y="5053036"/>
              <a:ext cx="234171"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5.5%</a:t>
              </a:r>
            </a:p>
          </p:txBody>
        </p:sp>
        <p:sp>
          <p:nvSpPr>
            <p:cNvPr id="141" name="tx62"/>
            <p:cNvSpPr/>
            <p:nvPr/>
          </p:nvSpPr>
          <p:spPr>
            <a:xfrm>
              <a:off x="11469616" y="4729669"/>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100.0%</a:t>
              </a:r>
            </a:p>
          </p:txBody>
        </p:sp>
        <p:sp>
          <p:nvSpPr>
            <p:cNvPr id="142" name="tx63"/>
            <p:cNvSpPr/>
            <p:nvPr/>
          </p:nvSpPr>
          <p:spPr>
            <a:xfrm>
              <a:off x="9384755" y="4729669"/>
              <a:ext cx="234171"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0.0%</a:t>
              </a:r>
            </a:p>
          </p:txBody>
        </p:sp>
        <p:sp>
          <p:nvSpPr>
            <p:cNvPr id="143" name="tx64"/>
            <p:cNvSpPr/>
            <p:nvPr/>
          </p:nvSpPr>
          <p:spPr>
            <a:xfrm>
              <a:off x="11469427" y="4406302"/>
              <a:ext cx="354327"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100.0%</a:t>
              </a:r>
            </a:p>
          </p:txBody>
        </p:sp>
        <p:sp>
          <p:nvSpPr>
            <p:cNvPr id="144" name="tx65"/>
            <p:cNvSpPr/>
            <p:nvPr/>
          </p:nvSpPr>
          <p:spPr>
            <a:xfrm>
              <a:off x="9384755" y="4406302"/>
              <a:ext cx="234171"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0.0%</a:t>
              </a:r>
            </a:p>
          </p:txBody>
        </p:sp>
        <p:sp>
          <p:nvSpPr>
            <p:cNvPr id="145" name="rc66"/>
            <p:cNvSpPr/>
            <p:nvPr/>
          </p:nvSpPr>
          <p:spPr>
            <a:xfrm>
              <a:off x="9252835" y="1349749"/>
              <a:ext cx="2595255" cy="3945078"/>
            </a:xfrm>
            <a:prstGeom prst="rect">
              <a:avLst/>
            </a:prstGeom>
            <a:ln w="13550" cap="rnd">
              <a:solidFill>
                <a:srgbClr val="FFFFFF">
                  <a:alpha val="100000"/>
                </a:srgbClr>
              </a:solidFill>
              <a:prstDash val="solid"/>
              <a:round/>
            </a:ln>
          </p:spPr>
          <p:txBody>
            <a:bodyPr/>
            <a:lstStyle/>
            <a:p>
              <a:endParaRPr/>
            </a:p>
          </p:txBody>
        </p:sp>
        <p:sp>
          <p:nvSpPr>
            <p:cNvPr id="146" name="tx67"/>
            <p:cNvSpPr/>
            <p:nvPr/>
          </p:nvSpPr>
          <p:spPr>
            <a:xfrm>
              <a:off x="6534073" y="5059589"/>
              <a:ext cx="2342306" cy="119930"/>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Otros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de </a:t>
              </a:r>
              <a:r>
                <a:rPr sz="800" dirty="0" err="1">
                  <a:solidFill>
                    <a:srgbClr val="646482">
                      <a:alpha val="100000"/>
                    </a:srgbClr>
                  </a:solidFill>
                  <a:latin typeface="Century Gothic"/>
                  <a:cs typeface="Century Gothic"/>
                </a:rPr>
                <a:t>salud</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humana</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n.c.p</a:t>
              </a:r>
              <a:endParaRPr sz="800" dirty="0">
                <a:solidFill>
                  <a:srgbClr val="646482">
                    <a:alpha val="100000"/>
                  </a:srgbClr>
                </a:solidFill>
                <a:latin typeface="Century Gothic"/>
                <a:cs typeface="Century Gothic"/>
              </a:endParaRPr>
            </a:p>
          </p:txBody>
        </p:sp>
        <p:sp>
          <p:nvSpPr>
            <p:cNvPr id="147" name="tx68"/>
            <p:cNvSpPr/>
            <p:nvPr/>
          </p:nvSpPr>
          <p:spPr>
            <a:xfrm>
              <a:off x="6525880" y="4717735"/>
              <a:ext cx="2534542" cy="97544"/>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de </a:t>
              </a:r>
              <a:r>
                <a:rPr sz="800" dirty="0" err="1">
                  <a:solidFill>
                    <a:srgbClr val="646482">
                      <a:alpha val="100000"/>
                    </a:srgbClr>
                  </a:solidFill>
                  <a:latin typeface="Century Gothic"/>
                  <a:cs typeface="Century Gothic"/>
                </a:rPr>
                <a:t>instituciones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residenciales</a:t>
              </a:r>
              <a:r>
                <a:rPr sz="800" dirty="0">
                  <a:solidFill>
                    <a:srgbClr val="646482">
                      <a:alpha val="100000"/>
                    </a:srgbClr>
                  </a:solidFill>
                  <a:latin typeface="Century Gothic"/>
                  <a:cs typeface="Century Gothic"/>
                </a:rPr>
                <a:t> de</a:t>
              </a:r>
            </a:p>
          </p:txBody>
        </p:sp>
        <p:sp>
          <p:nvSpPr>
            <p:cNvPr id="148" name="tx69"/>
            <p:cNvSpPr/>
            <p:nvPr/>
          </p:nvSpPr>
          <p:spPr>
            <a:xfrm>
              <a:off x="6604796" y="4888591"/>
              <a:ext cx="1782774" cy="96986"/>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salud</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distintos</a:t>
              </a:r>
              <a:r>
                <a:rPr sz="800" dirty="0">
                  <a:solidFill>
                    <a:srgbClr val="646482">
                      <a:alpha val="100000"/>
                    </a:srgbClr>
                  </a:solidFill>
                  <a:latin typeface="Century Gothic"/>
                  <a:cs typeface="Century Gothic"/>
                </a:rPr>
                <a:t> de </a:t>
              </a:r>
              <a:r>
                <a:rPr sz="800" dirty="0" err="1">
                  <a:solidFill>
                    <a:srgbClr val="646482">
                      <a:alpha val="100000"/>
                    </a:srgbClr>
                  </a:solidFill>
                  <a:latin typeface="Century Gothic"/>
                  <a:cs typeface="Century Gothic"/>
                </a:rPr>
                <a:t>los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servicios</a:t>
              </a:r>
              <a:endParaRPr sz="800" dirty="0">
                <a:solidFill>
                  <a:srgbClr val="646482">
                    <a:alpha val="100000"/>
                  </a:srgbClr>
                </a:solidFill>
                <a:latin typeface="Century Gothic"/>
                <a:cs typeface="Century Gothic"/>
              </a:endParaRPr>
            </a:p>
          </p:txBody>
        </p:sp>
        <p:sp>
          <p:nvSpPr>
            <p:cNvPr id="149" name="tx70"/>
            <p:cNvSpPr/>
            <p:nvPr/>
          </p:nvSpPr>
          <p:spPr>
            <a:xfrm>
              <a:off x="8189584" y="4874971"/>
              <a:ext cx="760015" cy="119930"/>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hospitalarios</a:t>
              </a:r>
              <a:endParaRPr sz="800" dirty="0">
                <a:solidFill>
                  <a:srgbClr val="646482">
                    <a:alpha val="100000"/>
                  </a:srgbClr>
                </a:solidFill>
                <a:latin typeface="Century Gothic"/>
                <a:cs typeface="Century Gothic"/>
              </a:endParaRPr>
            </a:p>
          </p:txBody>
        </p:sp>
        <p:sp>
          <p:nvSpPr>
            <p:cNvPr id="150" name="tx71"/>
            <p:cNvSpPr/>
            <p:nvPr/>
          </p:nvSpPr>
          <p:spPr>
            <a:xfrm>
              <a:off x="6512396" y="4311172"/>
              <a:ext cx="2651931" cy="119930"/>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proporcionados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por</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comadronas</a:t>
              </a:r>
              <a:r>
                <a:rPr sz="800" dirty="0">
                  <a:solidFill>
                    <a:srgbClr val="646482">
                      <a:alpha val="100000"/>
                    </a:srgbClr>
                  </a:solidFill>
                  <a:latin typeface="Century Gothic"/>
                  <a:cs typeface="Century Gothic"/>
                </a:rPr>
                <a:t>,</a:t>
              </a:r>
            </a:p>
          </p:txBody>
        </p:sp>
        <p:sp>
          <p:nvSpPr>
            <p:cNvPr id="151" name="tx72"/>
            <p:cNvSpPr/>
            <p:nvPr/>
          </p:nvSpPr>
          <p:spPr>
            <a:xfrm>
              <a:off x="6527830" y="4444487"/>
              <a:ext cx="2627870" cy="123775"/>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enfermeros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fisioterapéutas</a:t>
              </a:r>
              <a:r>
                <a:rPr sz="800" dirty="0">
                  <a:solidFill>
                    <a:srgbClr val="646482">
                      <a:alpha val="100000"/>
                    </a:srgbClr>
                  </a:solidFill>
                  <a:latin typeface="Century Gothic"/>
                  <a:cs typeface="Century Gothic"/>
                </a:rPr>
                <a:t> y </a:t>
              </a:r>
              <a:r>
                <a:rPr sz="800" dirty="0" err="1">
                  <a:solidFill>
                    <a:srgbClr val="646482">
                      <a:alpha val="100000"/>
                    </a:srgbClr>
                  </a:solidFill>
                  <a:latin typeface="Century Gothic"/>
                  <a:cs typeface="Century Gothic"/>
                </a:rPr>
                <a:t>paramédicos</a:t>
              </a:r>
              <a:endParaRPr sz="800" dirty="0">
                <a:solidFill>
                  <a:srgbClr val="646482">
                    <a:alpha val="100000"/>
                  </a:srgbClr>
                </a:solidFill>
                <a:latin typeface="Century Gothic"/>
                <a:cs typeface="Century Gothic"/>
              </a:endParaRPr>
            </a:p>
          </p:txBody>
        </p:sp>
        <p:sp>
          <p:nvSpPr>
            <p:cNvPr id="152" name="tx73"/>
            <p:cNvSpPr/>
            <p:nvPr/>
          </p:nvSpPr>
          <p:spPr>
            <a:xfrm>
              <a:off x="6547445" y="3974192"/>
              <a:ext cx="2336911" cy="125511"/>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odontológicos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en</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centros</a:t>
              </a:r>
              <a:r>
                <a:rPr sz="800" dirty="0">
                  <a:solidFill>
                    <a:srgbClr val="646482">
                      <a:alpha val="100000"/>
                    </a:srgbClr>
                  </a:solidFill>
                  <a:latin typeface="Century Gothic"/>
                  <a:cs typeface="Century Gothic"/>
                </a:rPr>
                <a:t> de</a:t>
              </a:r>
            </a:p>
          </p:txBody>
        </p:sp>
        <p:sp>
          <p:nvSpPr>
            <p:cNvPr id="153" name="tx74"/>
            <p:cNvSpPr/>
            <p:nvPr/>
          </p:nvSpPr>
          <p:spPr>
            <a:xfrm>
              <a:off x="6650669" y="4128361"/>
              <a:ext cx="1351607" cy="100831"/>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atención</a:t>
              </a:r>
              <a:r>
                <a:rPr sz="1000" dirty="0">
                  <a:solidFill>
                    <a:srgbClr val="646482">
                      <a:alpha val="100000"/>
                    </a:srgbClr>
                  </a:solidFill>
                  <a:latin typeface="Century Gothic"/>
                  <a:cs typeface="Century Gothic"/>
                </a:rPr>
                <a:t> </a:t>
              </a:r>
              <a:r>
                <a:rPr sz="800" dirty="0" err="1" smtClean="0">
                  <a:solidFill>
                    <a:srgbClr val="646482">
                      <a:alpha val="100000"/>
                    </a:srgbClr>
                  </a:solidFill>
                  <a:latin typeface="Century Gothic"/>
                  <a:cs typeface="Century Gothic"/>
                </a:rPr>
                <a:t>ambulatoria</a:t>
              </a:r>
              <a:endParaRPr sz="800" dirty="0">
                <a:solidFill>
                  <a:srgbClr val="646482">
                    <a:alpha val="100000"/>
                  </a:srgbClr>
                </a:solidFill>
                <a:latin typeface="Century Gothic"/>
                <a:cs typeface="Century Gothic"/>
              </a:endParaRPr>
            </a:p>
          </p:txBody>
        </p:sp>
        <p:sp>
          <p:nvSpPr>
            <p:cNvPr id="154" name="tx75"/>
            <p:cNvSpPr/>
            <p:nvPr/>
          </p:nvSpPr>
          <p:spPr>
            <a:xfrm>
              <a:off x="6542048" y="3658857"/>
              <a:ext cx="2388629" cy="125511"/>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odontológicos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en</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hospitales</a:t>
              </a:r>
              <a:r>
                <a:rPr sz="800" dirty="0">
                  <a:solidFill>
                    <a:srgbClr val="646482">
                      <a:alpha val="100000"/>
                    </a:srgbClr>
                  </a:solidFill>
                  <a:latin typeface="Century Gothic"/>
                  <a:cs typeface="Century Gothic"/>
                </a:rPr>
                <a:t> y</a:t>
              </a:r>
            </a:p>
          </p:txBody>
        </p:sp>
        <p:sp>
          <p:nvSpPr>
            <p:cNvPr id="155" name="tx76"/>
            <p:cNvSpPr/>
            <p:nvPr/>
          </p:nvSpPr>
          <p:spPr>
            <a:xfrm>
              <a:off x="6741542" y="3802918"/>
              <a:ext cx="454111" cy="100831"/>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clínicas</a:t>
              </a:r>
              <a:endParaRPr sz="800" dirty="0">
                <a:solidFill>
                  <a:srgbClr val="646482">
                    <a:alpha val="100000"/>
                  </a:srgbClr>
                </a:solidFill>
                <a:latin typeface="Century Gothic"/>
                <a:cs typeface="Century Gothic"/>
              </a:endParaRPr>
            </a:p>
          </p:txBody>
        </p:sp>
        <p:sp>
          <p:nvSpPr>
            <p:cNvPr id="156" name="tx77"/>
            <p:cNvSpPr/>
            <p:nvPr/>
          </p:nvSpPr>
          <p:spPr>
            <a:xfrm>
              <a:off x="6579080" y="3330542"/>
              <a:ext cx="2107778" cy="121666"/>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ambulatorios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generales</a:t>
              </a:r>
              <a:r>
                <a:rPr sz="800" dirty="0">
                  <a:solidFill>
                    <a:srgbClr val="646482">
                      <a:alpha val="100000"/>
                    </a:srgbClr>
                  </a:solidFill>
                  <a:latin typeface="Century Gothic"/>
                  <a:cs typeface="Century Gothic"/>
                </a:rPr>
                <a:t> y</a:t>
              </a:r>
            </a:p>
          </p:txBody>
        </p:sp>
        <p:sp>
          <p:nvSpPr>
            <p:cNvPr id="157" name="tx78"/>
            <p:cNvSpPr/>
            <p:nvPr/>
          </p:nvSpPr>
          <p:spPr>
            <a:xfrm>
              <a:off x="6559951" y="3479341"/>
              <a:ext cx="2431851" cy="119930"/>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especializados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en</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centros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ambulatorios</a:t>
              </a:r>
              <a:endParaRPr sz="800" dirty="0">
                <a:solidFill>
                  <a:srgbClr val="646482">
                    <a:alpha val="100000"/>
                  </a:srgbClr>
                </a:solidFill>
                <a:latin typeface="Century Gothic"/>
                <a:cs typeface="Century Gothic"/>
              </a:endParaRPr>
            </a:p>
          </p:txBody>
        </p:sp>
        <p:sp>
          <p:nvSpPr>
            <p:cNvPr id="158" name="tx79"/>
            <p:cNvSpPr/>
            <p:nvPr/>
          </p:nvSpPr>
          <p:spPr>
            <a:xfrm>
              <a:off x="6576491" y="3024853"/>
              <a:ext cx="2107778" cy="121666"/>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ambulatorios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generales</a:t>
              </a:r>
              <a:r>
                <a:rPr sz="800" dirty="0">
                  <a:solidFill>
                    <a:srgbClr val="646482">
                      <a:alpha val="100000"/>
                    </a:srgbClr>
                  </a:solidFill>
                  <a:latin typeface="Century Gothic"/>
                  <a:cs typeface="Century Gothic"/>
                </a:rPr>
                <a:t> y</a:t>
              </a:r>
            </a:p>
          </p:txBody>
        </p:sp>
        <p:sp>
          <p:nvSpPr>
            <p:cNvPr id="159" name="tx80"/>
            <p:cNvSpPr/>
            <p:nvPr/>
          </p:nvSpPr>
          <p:spPr>
            <a:xfrm>
              <a:off x="6542102" y="3151019"/>
              <a:ext cx="2338213" cy="123775"/>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especializados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en</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hospitales</a:t>
              </a:r>
              <a:r>
                <a:rPr sz="800" dirty="0">
                  <a:solidFill>
                    <a:srgbClr val="646482">
                      <a:alpha val="100000"/>
                    </a:srgbClr>
                  </a:solidFill>
                  <a:latin typeface="Century Gothic"/>
                  <a:cs typeface="Century Gothic"/>
                </a:rPr>
                <a:t> y </a:t>
              </a:r>
              <a:r>
                <a:rPr sz="800" dirty="0" err="1">
                  <a:solidFill>
                    <a:srgbClr val="646482">
                      <a:alpha val="100000"/>
                    </a:srgbClr>
                  </a:solidFill>
                  <a:latin typeface="Century Gothic"/>
                  <a:cs typeface="Century Gothic"/>
                </a:rPr>
                <a:t>clínicas</a:t>
              </a:r>
              <a:endParaRPr sz="800" dirty="0">
                <a:solidFill>
                  <a:srgbClr val="646482">
                    <a:alpha val="100000"/>
                  </a:srgbClr>
                </a:solidFill>
                <a:latin typeface="Century Gothic"/>
                <a:cs typeface="Century Gothic"/>
              </a:endParaRPr>
            </a:p>
          </p:txBody>
        </p:sp>
        <p:sp>
          <p:nvSpPr>
            <p:cNvPr id="160" name="tx81"/>
            <p:cNvSpPr/>
            <p:nvPr/>
          </p:nvSpPr>
          <p:spPr>
            <a:xfrm>
              <a:off x="6534506" y="2682047"/>
              <a:ext cx="2474577" cy="123775"/>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con </a:t>
              </a:r>
              <a:r>
                <a:rPr sz="800" dirty="0" err="1">
                  <a:solidFill>
                    <a:srgbClr val="646482">
                      <a:alpha val="100000"/>
                    </a:srgbClr>
                  </a:solidFill>
                  <a:latin typeface="Century Gothic"/>
                  <a:cs typeface="Century Gothic"/>
                </a:rPr>
                <a:t>internación</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en</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hospitales</a:t>
              </a:r>
              <a:r>
                <a:rPr sz="800" dirty="0">
                  <a:solidFill>
                    <a:srgbClr val="646482">
                      <a:alpha val="100000"/>
                    </a:srgbClr>
                  </a:solidFill>
                  <a:latin typeface="Century Gothic"/>
                  <a:cs typeface="Century Gothic"/>
                </a:rPr>
                <a:t> y</a:t>
              </a:r>
            </a:p>
          </p:txBody>
        </p:sp>
        <p:sp>
          <p:nvSpPr>
            <p:cNvPr id="161" name="tx82"/>
            <p:cNvSpPr/>
            <p:nvPr/>
          </p:nvSpPr>
          <p:spPr>
            <a:xfrm>
              <a:off x="6608971" y="2825915"/>
              <a:ext cx="1704206" cy="125511"/>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clínicas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básicas</a:t>
              </a:r>
              <a:r>
                <a:rPr sz="800" dirty="0">
                  <a:solidFill>
                    <a:srgbClr val="646482">
                      <a:alpha val="100000"/>
                    </a:srgbClr>
                  </a:solidFill>
                  <a:latin typeface="Century Gothic"/>
                  <a:cs typeface="Century Gothic"/>
                </a:rPr>
                <a:t> y </a:t>
              </a:r>
              <a:r>
                <a:rPr sz="800" dirty="0" err="1">
                  <a:solidFill>
                    <a:srgbClr val="646482">
                      <a:alpha val="100000"/>
                    </a:srgbClr>
                  </a:solidFill>
                  <a:latin typeface="Century Gothic"/>
                  <a:cs typeface="Century Gothic"/>
                </a:rPr>
                <a:t>generales</a:t>
              </a:r>
              <a:endParaRPr sz="800" dirty="0">
                <a:solidFill>
                  <a:srgbClr val="646482">
                    <a:alpha val="100000"/>
                  </a:srgbClr>
                </a:solidFill>
                <a:latin typeface="Century Gothic"/>
                <a:cs typeface="Century Gothic"/>
              </a:endParaRPr>
            </a:p>
          </p:txBody>
        </p:sp>
        <p:sp>
          <p:nvSpPr>
            <p:cNvPr id="162" name="tx83"/>
            <p:cNvSpPr/>
            <p:nvPr/>
          </p:nvSpPr>
          <p:spPr>
            <a:xfrm>
              <a:off x="6534506" y="2350366"/>
              <a:ext cx="2474577" cy="123775"/>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con </a:t>
              </a:r>
              <a:r>
                <a:rPr sz="800" dirty="0" err="1">
                  <a:solidFill>
                    <a:srgbClr val="646482">
                      <a:alpha val="100000"/>
                    </a:srgbClr>
                  </a:solidFill>
                  <a:latin typeface="Century Gothic"/>
                  <a:cs typeface="Century Gothic"/>
                </a:rPr>
                <a:t>internación</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en</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hospitales</a:t>
              </a:r>
              <a:r>
                <a:rPr sz="800" dirty="0">
                  <a:solidFill>
                    <a:srgbClr val="646482">
                      <a:alpha val="100000"/>
                    </a:srgbClr>
                  </a:solidFill>
                  <a:latin typeface="Century Gothic"/>
                  <a:cs typeface="Century Gothic"/>
                </a:rPr>
                <a:t> y</a:t>
              </a:r>
            </a:p>
          </p:txBody>
        </p:sp>
        <p:sp>
          <p:nvSpPr>
            <p:cNvPr id="163" name="tx84"/>
            <p:cNvSpPr/>
            <p:nvPr/>
          </p:nvSpPr>
          <p:spPr>
            <a:xfrm>
              <a:off x="6513177" y="2486884"/>
              <a:ext cx="2677541" cy="123775"/>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clínicas</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especializados</a:t>
              </a:r>
              <a:r>
                <a:rPr sz="800" dirty="0">
                  <a:solidFill>
                    <a:srgbClr val="646482">
                      <a:alpha val="100000"/>
                    </a:srgbClr>
                  </a:solidFill>
                  <a:latin typeface="Century Gothic"/>
                  <a:cs typeface="Century Gothic"/>
                </a:rPr>
                <a:t> y de </a:t>
              </a:r>
              <a:r>
                <a:rPr sz="800" dirty="0" err="1">
                  <a:solidFill>
                    <a:srgbClr val="646482">
                      <a:alpha val="100000"/>
                    </a:srgbClr>
                  </a:solidFill>
                  <a:latin typeface="Century Gothic"/>
                  <a:cs typeface="Century Gothic"/>
                </a:rPr>
                <a:t>especialidades</a:t>
              </a:r>
              <a:endParaRPr sz="800" dirty="0">
                <a:solidFill>
                  <a:srgbClr val="646482">
                    <a:alpha val="100000"/>
                  </a:srgbClr>
                </a:solidFill>
                <a:latin typeface="Century Gothic"/>
                <a:cs typeface="Century Gothic"/>
              </a:endParaRPr>
            </a:p>
          </p:txBody>
        </p:sp>
        <p:sp>
          <p:nvSpPr>
            <p:cNvPr id="164" name="tx85"/>
            <p:cNvSpPr/>
            <p:nvPr/>
          </p:nvSpPr>
          <p:spPr>
            <a:xfrm>
              <a:off x="6622516" y="2093942"/>
              <a:ext cx="1590786" cy="123775"/>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de </a:t>
              </a:r>
              <a:r>
                <a:rPr sz="800" dirty="0" err="1">
                  <a:solidFill>
                    <a:srgbClr val="646482">
                      <a:alpha val="100000"/>
                    </a:srgbClr>
                  </a:solidFill>
                  <a:latin typeface="Century Gothic"/>
                  <a:cs typeface="Century Gothic"/>
                </a:rPr>
                <a:t>salud</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pública</a:t>
              </a:r>
              <a:endParaRPr sz="800" dirty="0">
                <a:solidFill>
                  <a:srgbClr val="646482">
                    <a:alpha val="100000"/>
                  </a:srgbClr>
                </a:solidFill>
                <a:latin typeface="Century Gothic"/>
                <a:cs typeface="Century Gothic"/>
              </a:endParaRPr>
            </a:p>
          </p:txBody>
        </p:sp>
        <p:sp>
          <p:nvSpPr>
            <p:cNvPr id="165" name="tx86"/>
            <p:cNvSpPr/>
            <p:nvPr/>
          </p:nvSpPr>
          <p:spPr>
            <a:xfrm>
              <a:off x="6517748" y="1718654"/>
              <a:ext cx="2672457" cy="125511"/>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de </a:t>
              </a:r>
              <a:r>
                <a:rPr sz="800" dirty="0" err="1">
                  <a:solidFill>
                    <a:srgbClr val="646482">
                      <a:alpha val="100000"/>
                    </a:srgbClr>
                  </a:solidFill>
                  <a:latin typeface="Century Gothic"/>
                  <a:cs typeface="Century Gothic"/>
                </a:rPr>
                <a:t>administración</a:t>
              </a:r>
              <a:r>
                <a:rPr sz="800" dirty="0">
                  <a:solidFill>
                    <a:srgbClr val="646482">
                      <a:alpha val="100000"/>
                    </a:srgbClr>
                  </a:solidFill>
                  <a:latin typeface="Century Gothic"/>
                  <a:cs typeface="Century Gothic"/>
                </a:rPr>
                <a:t> de la </a:t>
              </a:r>
              <a:r>
                <a:rPr sz="800" dirty="0" err="1">
                  <a:solidFill>
                    <a:srgbClr val="646482">
                      <a:alpha val="100000"/>
                    </a:srgbClr>
                  </a:solidFill>
                  <a:latin typeface="Century Gothic"/>
                  <a:cs typeface="Century Gothic"/>
                </a:rPr>
                <a:t>seguridad</a:t>
              </a:r>
              <a:endParaRPr sz="800" dirty="0">
                <a:solidFill>
                  <a:srgbClr val="646482">
                    <a:alpha val="100000"/>
                  </a:srgbClr>
                </a:solidFill>
                <a:latin typeface="Century Gothic"/>
                <a:cs typeface="Century Gothic"/>
              </a:endParaRPr>
            </a:p>
          </p:txBody>
        </p:sp>
        <p:sp>
          <p:nvSpPr>
            <p:cNvPr id="166" name="tx87"/>
            <p:cNvSpPr/>
            <p:nvPr/>
          </p:nvSpPr>
          <p:spPr>
            <a:xfrm>
              <a:off x="6680967" y="1859659"/>
              <a:ext cx="1056803" cy="121666"/>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a:solidFill>
                    <a:srgbClr val="646482">
                      <a:alpha val="100000"/>
                    </a:srgbClr>
                  </a:solidFill>
                  <a:latin typeface="Century Gothic"/>
                  <a:cs typeface="Century Gothic"/>
                </a:rPr>
                <a:t>social </a:t>
              </a:r>
              <a:r>
                <a:rPr sz="800" dirty="0" err="1">
                  <a:solidFill>
                    <a:srgbClr val="646482">
                      <a:alpha val="100000"/>
                    </a:srgbClr>
                  </a:solidFill>
                  <a:latin typeface="Century Gothic"/>
                  <a:cs typeface="Century Gothic"/>
                </a:rPr>
                <a:t>obligatoria</a:t>
              </a:r>
              <a:endParaRPr sz="800" dirty="0">
                <a:solidFill>
                  <a:srgbClr val="646482">
                    <a:alpha val="100000"/>
                  </a:srgbClr>
                </a:solidFill>
                <a:latin typeface="Century Gothic"/>
                <a:cs typeface="Century Gothic"/>
              </a:endParaRPr>
            </a:p>
          </p:txBody>
        </p:sp>
        <p:sp>
          <p:nvSpPr>
            <p:cNvPr id="167" name="tx88"/>
            <p:cNvSpPr/>
            <p:nvPr/>
          </p:nvSpPr>
          <p:spPr>
            <a:xfrm>
              <a:off x="6536877" y="1397023"/>
              <a:ext cx="2488964" cy="123775"/>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err="1">
                  <a:solidFill>
                    <a:srgbClr val="646482">
                      <a:alpha val="100000"/>
                    </a:srgbClr>
                  </a:solidFill>
                  <a:latin typeface="Century Gothic"/>
                  <a:cs typeface="Century Gothic"/>
                </a:rPr>
                <a:t>Servicios</a:t>
              </a:r>
              <a:r>
                <a:rPr sz="800" dirty="0">
                  <a:solidFill>
                    <a:srgbClr val="646482">
                      <a:alpha val="100000"/>
                    </a:srgbClr>
                  </a:solidFill>
                  <a:latin typeface="Century Gothic"/>
                  <a:cs typeface="Century Gothic"/>
                </a:rPr>
                <a:t> de </a:t>
              </a:r>
              <a:r>
                <a:rPr sz="800" dirty="0" err="1">
                  <a:solidFill>
                    <a:srgbClr val="646482">
                      <a:alpha val="100000"/>
                    </a:srgbClr>
                  </a:solidFill>
                  <a:latin typeface="Century Gothic"/>
                  <a:cs typeface="Century Gothic"/>
                </a:rPr>
                <a:t>rectoría</a:t>
              </a:r>
              <a:r>
                <a:rPr sz="800" dirty="0">
                  <a:solidFill>
                    <a:srgbClr val="646482">
                      <a:alpha val="100000"/>
                    </a:srgbClr>
                  </a:solidFill>
                  <a:latin typeface="Century Gothic"/>
                  <a:cs typeface="Century Gothic"/>
                </a:rPr>
                <a:t> y </a:t>
              </a:r>
              <a:r>
                <a:rPr sz="800" dirty="0" err="1">
                  <a:solidFill>
                    <a:srgbClr val="646482">
                      <a:alpha val="100000"/>
                    </a:srgbClr>
                  </a:solidFill>
                  <a:latin typeface="Century Gothic"/>
                  <a:cs typeface="Century Gothic"/>
                </a:rPr>
                <a:t>administración</a:t>
              </a:r>
              <a:r>
                <a:rPr sz="800" dirty="0">
                  <a:solidFill>
                    <a:srgbClr val="646482">
                      <a:alpha val="100000"/>
                    </a:srgbClr>
                  </a:solidFill>
                  <a:latin typeface="Century Gothic"/>
                  <a:cs typeface="Century Gothic"/>
                </a:rPr>
                <a:t> de</a:t>
              </a:r>
            </a:p>
          </p:txBody>
        </p:sp>
        <p:sp>
          <p:nvSpPr>
            <p:cNvPr id="168" name="tx89"/>
            <p:cNvSpPr/>
            <p:nvPr/>
          </p:nvSpPr>
          <p:spPr>
            <a:xfrm>
              <a:off x="6749041" y="1535295"/>
              <a:ext cx="473025" cy="95250"/>
            </a:xfrm>
            <a:prstGeom prst="rect">
              <a:avLst/>
            </a:prstGeom>
            <a:noFill/>
          </p:spPr>
          <p:txBody>
            <a:bodyPr wrap="none" lIns="0" tIns="0" rIns="0" bIns="0" anchor="ctr" anchorCtr="1"/>
            <a:lstStyle/>
            <a:p>
              <a:pPr marL="0" marR="0" indent="0" algn="l">
                <a:lnSpc>
                  <a:spcPts val="1000"/>
                </a:lnSpc>
                <a:spcBef>
                  <a:spcPts val="0"/>
                </a:spcBef>
                <a:spcAft>
                  <a:spcPts val="0"/>
                </a:spcAft>
              </a:pPr>
              <a:r>
                <a:rPr sz="800" dirty="0">
                  <a:solidFill>
                    <a:srgbClr val="646482">
                      <a:alpha val="100000"/>
                    </a:srgbClr>
                  </a:solidFill>
                  <a:latin typeface="Century Gothic"/>
                  <a:cs typeface="Century Gothic"/>
                </a:rPr>
                <a:t>la</a:t>
              </a:r>
              <a:r>
                <a:rPr sz="10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salud</a:t>
              </a:r>
              <a:endParaRPr sz="800" dirty="0">
                <a:solidFill>
                  <a:srgbClr val="646482">
                    <a:alpha val="100000"/>
                  </a:srgbClr>
                </a:solidFill>
                <a:latin typeface="Century Gothic"/>
                <a:cs typeface="Century Gothic"/>
              </a:endParaRPr>
            </a:p>
          </p:txBody>
        </p:sp>
        <p:sp>
          <p:nvSpPr>
            <p:cNvPr id="169" name="pl90"/>
            <p:cNvSpPr/>
            <p:nvPr/>
          </p:nvSpPr>
          <p:spPr>
            <a:xfrm>
              <a:off x="9218041" y="510080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70" name="pl91"/>
            <p:cNvSpPr/>
            <p:nvPr/>
          </p:nvSpPr>
          <p:spPr>
            <a:xfrm>
              <a:off x="9218041" y="477744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71" name="pl92"/>
            <p:cNvSpPr/>
            <p:nvPr/>
          </p:nvSpPr>
          <p:spPr>
            <a:xfrm>
              <a:off x="9218041" y="445407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72" name="pl93"/>
            <p:cNvSpPr/>
            <p:nvPr/>
          </p:nvSpPr>
          <p:spPr>
            <a:xfrm>
              <a:off x="9218041" y="413070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73" name="pl94"/>
            <p:cNvSpPr/>
            <p:nvPr/>
          </p:nvSpPr>
          <p:spPr>
            <a:xfrm>
              <a:off x="9218041" y="380733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74" name="pl95"/>
            <p:cNvSpPr/>
            <p:nvPr/>
          </p:nvSpPr>
          <p:spPr>
            <a:xfrm>
              <a:off x="9218041" y="3483972"/>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75" name="pl96"/>
            <p:cNvSpPr/>
            <p:nvPr/>
          </p:nvSpPr>
          <p:spPr>
            <a:xfrm>
              <a:off x="9218041" y="3160604"/>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76" name="pl97"/>
            <p:cNvSpPr/>
            <p:nvPr/>
          </p:nvSpPr>
          <p:spPr>
            <a:xfrm>
              <a:off x="9218041" y="2837237"/>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77" name="pl98"/>
            <p:cNvSpPr/>
            <p:nvPr/>
          </p:nvSpPr>
          <p:spPr>
            <a:xfrm>
              <a:off x="9218041" y="2513870"/>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78" name="pl99"/>
            <p:cNvSpPr/>
            <p:nvPr/>
          </p:nvSpPr>
          <p:spPr>
            <a:xfrm>
              <a:off x="9218041" y="2190503"/>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79" name="pl100"/>
            <p:cNvSpPr/>
            <p:nvPr/>
          </p:nvSpPr>
          <p:spPr>
            <a:xfrm>
              <a:off x="9218041" y="1867136"/>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80" name="pl101"/>
            <p:cNvSpPr/>
            <p:nvPr/>
          </p:nvSpPr>
          <p:spPr>
            <a:xfrm>
              <a:off x="9218041" y="1543769"/>
              <a:ext cx="34794" cy="0"/>
            </a:xfrm>
            <a:custGeom>
              <a:avLst/>
              <a:gdLst/>
              <a:ahLst/>
              <a:cxnLst/>
              <a:rect l="0" t="0" r="0" b="0"/>
              <a:pathLst>
                <a:path w="34794">
                  <a:moveTo>
                    <a:pt x="0" y="0"/>
                  </a:moveTo>
                  <a:lnTo>
                    <a:pt x="34794" y="0"/>
                  </a:lnTo>
                </a:path>
              </a:pathLst>
            </a:custGeom>
            <a:ln w="13550" cap="flat">
              <a:solidFill>
                <a:srgbClr val="333333">
                  <a:alpha val="100000"/>
                </a:srgbClr>
              </a:solidFill>
              <a:prstDash val="solid"/>
              <a:round/>
            </a:ln>
          </p:spPr>
          <p:txBody>
            <a:bodyPr/>
            <a:lstStyle/>
            <a:p>
              <a:endParaRPr/>
            </a:p>
          </p:txBody>
        </p:sp>
        <p:sp>
          <p:nvSpPr>
            <p:cNvPr id="181" name="rc102"/>
            <p:cNvSpPr/>
            <p:nvPr/>
          </p:nvSpPr>
          <p:spPr>
            <a:xfrm>
              <a:off x="8663135" y="5365521"/>
              <a:ext cx="3201315" cy="219455"/>
            </a:xfrm>
            <a:prstGeom prst="rect">
              <a:avLst/>
            </a:prstGeom>
            <a:solidFill>
              <a:srgbClr val="FFFFFF">
                <a:alpha val="100000"/>
              </a:srgbClr>
            </a:solidFill>
          </p:spPr>
          <p:txBody>
            <a:bodyPr/>
            <a:lstStyle/>
            <a:p>
              <a:endParaRPr/>
            </a:p>
          </p:txBody>
        </p:sp>
        <p:sp>
          <p:nvSpPr>
            <p:cNvPr id="183" name="rc104"/>
            <p:cNvSpPr/>
            <p:nvPr/>
          </p:nvSpPr>
          <p:spPr>
            <a:xfrm>
              <a:off x="8915603" y="5389473"/>
              <a:ext cx="135724" cy="166131"/>
            </a:xfrm>
            <a:prstGeom prst="rect">
              <a:avLst/>
            </a:prstGeom>
            <a:solidFill>
              <a:srgbClr val="DAEEF3">
                <a:alpha val="100000"/>
              </a:srgbClr>
            </a:solidFill>
            <a:ln w="13550" cap="flat">
              <a:noFill/>
              <a:prstDash val="solid"/>
              <a:miter/>
            </a:ln>
          </p:spPr>
          <p:txBody>
            <a:bodyPr/>
            <a:lstStyle/>
            <a:p>
              <a:endParaRPr/>
            </a:p>
          </p:txBody>
        </p:sp>
        <p:sp>
          <p:nvSpPr>
            <p:cNvPr id="185" name="rc106"/>
            <p:cNvSpPr/>
            <p:nvPr/>
          </p:nvSpPr>
          <p:spPr>
            <a:xfrm>
              <a:off x="10402712" y="5403389"/>
              <a:ext cx="146524" cy="139516"/>
            </a:xfrm>
            <a:prstGeom prst="rect">
              <a:avLst/>
            </a:prstGeom>
            <a:solidFill>
              <a:srgbClr val="4BACC6">
                <a:alpha val="100000"/>
              </a:srgbClr>
            </a:solidFill>
            <a:ln w="13550" cap="flat">
              <a:noFill/>
              <a:prstDash val="solid"/>
              <a:miter/>
            </a:ln>
          </p:spPr>
          <p:txBody>
            <a:bodyPr/>
            <a:lstStyle/>
            <a:p>
              <a:endParaRPr/>
            </a:p>
          </p:txBody>
        </p:sp>
        <p:sp>
          <p:nvSpPr>
            <p:cNvPr id="186" name="tx107"/>
            <p:cNvSpPr/>
            <p:nvPr/>
          </p:nvSpPr>
          <p:spPr>
            <a:xfrm>
              <a:off x="9056936" y="5397211"/>
              <a:ext cx="1280874" cy="108922"/>
            </a:xfrm>
            <a:prstGeom prst="rect">
              <a:avLst/>
            </a:prstGeom>
            <a:noFill/>
          </p:spPr>
          <p:txBody>
            <a:bodyPr wrap="none" lIns="0" tIns="0" rIns="0" bIns="0" anchor="ctr" anchorCtr="1"/>
            <a:lstStyle/>
            <a:p>
              <a:pPr marL="0" marR="0" indent="0" algn="l">
                <a:lnSpc>
                  <a:spcPts val="880"/>
                </a:lnSpc>
                <a:spcBef>
                  <a:spcPts val="0"/>
                </a:spcBef>
                <a:spcAft>
                  <a:spcPts val="0"/>
                </a:spcAft>
              </a:pPr>
              <a:r>
                <a:rPr sz="800" dirty="0" err="1">
                  <a:solidFill>
                    <a:srgbClr val="646482">
                      <a:alpha val="100000"/>
                    </a:srgbClr>
                  </a:solidFill>
                  <a:latin typeface="Century Gothic"/>
                  <a:cs typeface="Century Gothic"/>
                </a:rPr>
                <a:t>Financiamiento</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público</a:t>
              </a:r>
              <a:endParaRPr sz="800" dirty="0">
                <a:solidFill>
                  <a:srgbClr val="646482">
                    <a:alpha val="100000"/>
                  </a:srgbClr>
                </a:solidFill>
                <a:latin typeface="Century Gothic"/>
                <a:cs typeface="Century Gothic"/>
              </a:endParaRPr>
            </a:p>
          </p:txBody>
        </p:sp>
        <p:sp>
          <p:nvSpPr>
            <p:cNvPr id="187" name="tx108"/>
            <p:cNvSpPr/>
            <p:nvPr/>
          </p:nvSpPr>
          <p:spPr>
            <a:xfrm>
              <a:off x="10556016" y="5389474"/>
              <a:ext cx="1360068" cy="155962"/>
            </a:xfrm>
            <a:prstGeom prst="rect">
              <a:avLst/>
            </a:prstGeom>
            <a:noFill/>
          </p:spPr>
          <p:txBody>
            <a:bodyPr wrap="none" lIns="0" tIns="0" rIns="0" bIns="0" anchor="ctr" anchorCtr="1"/>
            <a:lstStyle/>
            <a:p>
              <a:pPr marL="0" marR="0" indent="0" algn="l">
                <a:lnSpc>
                  <a:spcPts val="880"/>
                </a:lnSpc>
                <a:spcBef>
                  <a:spcPts val="0"/>
                </a:spcBef>
                <a:spcAft>
                  <a:spcPts val="0"/>
                </a:spcAft>
              </a:pPr>
              <a:r>
                <a:rPr sz="800" dirty="0" err="1">
                  <a:solidFill>
                    <a:srgbClr val="646482">
                      <a:alpha val="100000"/>
                    </a:srgbClr>
                  </a:solidFill>
                  <a:latin typeface="Century Gothic"/>
                  <a:cs typeface="Century Gothic"/>
                </a:rPr>
                <a:t>Financiamiento</a:t>
              </a:r>
              <a:r>
                <a:rPr sz="800" dirty="0">
                  <a:solidFill>
                    <a:srgbClr val="646482">
                      <a:alpha val="100000"/>
                    </a:srgbClr>
                  </a:solidFill>
                  <a:latin typeface="Century Gothic"/>
                  <a:cs typeface="Century Gothic"/>
                </a:rPr>
                <a:t> </a:t>
              </a:r>
              <a:r>
                <a:rPr sz="800" dirty="0" err="1">
                  <a:solidFill>
                    <a:srgbClr val="646482">
                      <a:alpha val="100000"/>
                    </a:srgbClr>
                  </a:solidFill>
                  <a:latin typeface="Century Gothic"/>
                  <a:cs typeface="Century Gothic"/>
                </a:rPr>
                <a:t>privado</a:t>
              </a:r>
              <a:endParaRPr sz="800" dirty="0">
                <a:solidFill>
                  <a:srgbClr val="646482">
                    <a:alpha val="100000"/>
                  </a:srgbClr>
                </a:solidFill>
                <a:latin typeface="Century Gothic"/>
                <a:cs typeface="Century Gothic"/>
              </a:endParaRPr>
            </a:p>
          </p:txBody>
        </p:sp>
      </p:grpSp>
      <p:sp>
        <p:nvSpPr>
          <p:cNvPr id="188" name="Título 1"/>
          <p:cNvSpPr>
            <a:spLocks noGrp="1"/>
          </p:cNvSpPr>
          <p:nvPr>
            <p:ph type="title"/>
          </p:nvPr>
        </p:nvSpPr>
        <p:spPr>
          <a:xfrm>
            <a:off x="1080000" y="372198"/>
            <a:ext cx="7227771" cy="530024"/>
          </a:xfrm>
        </p:spPr>
        <p:txBody>
          <a:bodyPr>
            <a:normAutofit fontScale="90000"/>
          </a:bodyPr>
          <a:lstStyle/>
          <a:p>
            <a:r>
              <a:rPr dirty="0" err="1"/>
              <a:t>Financiamiento</a:t>
            </a:r>
            <a:r>
              <a:rPr dirty="0"/>
              <a:t> de </a:t>
            </a:r>
            <a:r>
              <a:rPr dirty="0" err="1"/>
              <a:t>los</a:t>
            </a:r>
            <a:r>
              <a:rPr dirty="0"/>
              <a:t> </a:t>
            </a:r>
            <a:r>
              <a:rPr dirty="0" err="1"/>
              <a:t>servicios</a:t>
            </a:r>
            <a:r>
              <a:rPr dirty="0"/>
              <a:t> </a:t>
            </a:r>
            <a:r>
              <a:rPr dirty="0" err="1"/>
              <a:t>característicos</a:t>
            </a:r>
            <a:r>
              <a:rPr dirty="0"/>
              <a:t> de la </a:t>
            </a:r>
            <a:r>
              <a:rPr dirty="0" err="1"/>
              <a:t>salud</a:t>
            </a:r>
            <a:endParaRPr dirty="0"/>
          </a:p>
        </p:txBody>
      </p:sp>
      <p:sp>
        <p:nvSpPr>
          <p:cNvPr id="190" name="Marcador de fecha 6"/>
          <p:cNvSpPr>
            <a:spLocks noGrp="1"/>
          </p:cNvSpPr>
          <p:nvPr>
            <p:ph type="dt" sz="half" idx="12"/>
          </p:nvPr>
        </p:nvSpPr>
        <p:spPr>
          <a:xfrm>
            <a:off x="1024467" y="6390218"/>
            <a:ext cx="2743200" cy="365125"/>
          </a:xfrm>
        </p:spPr>
        <p:txBody>
          <a:bodyPr/>
          <a:lstStyle/>
          <a:p>
            <a:r>
              <a:t>Fuente: INEC CSS 2022</a:t>
            </a:r>
          </a:p>
        </p:txBody>
      </p:sp>
      <p:sp>
        <p:nvSpPr>
          <p:cNvPr id="191" name="Marcador de texto 5"/>
          <p:cNvSpPr>
            <a:spLocks noGrp="1"/>
          </p:cNvSpPr>
          <p:nvPr>
            <p:ph type="body" sz="quarter" idx="11" hasCustomPrompt="1"/>
          </p:nvPr>
        </p:nvSpPr>
        <p:spPr>
          <a:xfrm>
            <a:off x="11032733" y="6311529"/>
            <a:ext cx="842962" cy="534596"/>
          </a:xfrm>
        </p:spPr>
        <p:txBody>
          <a:bodyPr/>
          <a:lstStyle/>
          <a:p>
            <a:r>
              <a:t>18</a:t>
            </a:r>
          </a:p>
        </p:txBody>
      </p:sp>
      <p:sp>
        <p:nvSpPr>
          <p:cNvPr id="192" name="Marcador de texto 11"/>
          <p:cNvSpPr>
            <a:spLocks noGrp="1"/>
          </p:cNvSpPr>
          <p:nvPr>
            <p:ph type="body" sz="quarter" idx="13" hasCustomPrompt="1"/>
          </p:nvPr>
        </p:nvSpPr>
        <p:spPr>
          <a:xfrm>
            <a:off x="1024467" y="5630338"/>
            <a:ext cx="10008266" cy="567267"/>
          </a:xfrm>
        </p:spPr>
        <p:txBody>
          <a:bodyPr/>
          <a:lstStyle/>
          <a:p>
            <a:pPr marL="0" marR="0" algn="l">
              <a:lnSpc>
                <a:spcPct val="100000"/>
              </a:lnSpc>
              <a:spcBef>
                <a:spcPts val="0"/>
              </a:spcBef>
              <a:spcAft>
                <a:spcPts val="0"/>
              </a:spcAft>
              <a:buNone/>
            </a:pPr>
            <a:r>
              <a:rPr sz="1150" b="1" i="0" u="none" cap="none">
                <a:solidFill>
                  <a:srgbClr val="FFFFFF">
                    <a:alpha val="100000"/>
                  </a:srgbClr>
                </a:solidFill>
                <a:latin typeface="Century Gothic"/>
                <a:cs typeface="Century Gothic"/>
                <a:sym typeface="Century Gothic"/>
              </a:rPr>
              <a:t>En 2022, se destinaron 4.924 millones de dólares para la salud desde el sector público, 1.6 veces el valor destinado por el sector privado. </a:t>
            </a:r>
          </a:p>
        </p:txBody>
      </p:sp>
      <p:sp>
        <p:nvSpPr>
          <p:cNvPr id="193" name="CuadroTexto 192"/>
          <p:cNvSpPr txBox="1"/>
          <p:nvPr/>
        </p:nvSpPr>
        <p:spPr>
          <a:xfrm>
            <a:off x="1272773" y="1269005"/>
            <a:ext cx="2998765" cy="292388"/>
          </a:xfrm>
          <a:prstGeom prst="rect">
            <a:avLst/>
          </a:prstGeom>
          <a:noFill/>
        </p:spPr>
        <p:txBody>
          <a:bodyPr wrap="square" rtlCol="0">
            <a:spAutoFit/>
          </a:bodyPr>
          <a:lstStyle/>
          <a:p>
            <a:pPr algn="ctr"/>
            <a:r>
              <a:rPr lang="es-ES" sz="1300" b="1" i="1" dirty="0">
                <a:solidFill>
                  <a:srgbClr val="656480"/>
                </a:solidFill>
              </a:rPr>
              <a:t>Evolución del financiamiento total</a:t>
            </a:r>
            <a:endParaRPr lang="es-EC" sz="1300" b="1" i="1" dirty="0">
              <a:solidFill>
                <a:srgbClr val="656480"/>
              </a:solidFill>
            </a:endParaRPr>
          </a:p>
        </p:txBody>
      </p:sp>
      <p:sp>
        <p:nvSpPr>
          <p:cNvPr id="194" name="CuadroTexto 1"/>
          <p:cNvSpPr txBox="1"/>
          <p:nvPr/>
        </p:nvSpPr>
        <p:spPr>
          <a:xfrm>
            <a:off x="6206339" y="850384"/>
            <a:ext cx="4278213" cy="46166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ES" sz="1300" b="1" i="1" dirty="0">
                <a:solidFill>
                  <a:srgbClr val="656480"/>
                </a:solidFill>
              </a:rPr>
              <a:t>Estructura del financiamiento de la producción</a:t>
            </a:r>
          </a:p>
          <a:p>
            <a:pPr algn="ctr"/>
            <a:r>
              <a:rPr lang="es-ES" sz="1100" dirty="0">
                <a:solidFill>
                  <a:srgbClr val="656480"/>
                </a:solidFill>
                <a:latin typeface="Century Gothic" panose="020B0502020202020204" pitchFamily="34" charset="0"/>
              </a:rPr>
              <a:t>(año </a:t>
            </a:r>
            <a:r>
              <a:rPr lang="es-ES" sz="1100" dirty="0" smtClean="0">
                <a:solidFill>
                  <a:srgbClr val="656480"/>
                </a:solidFill>
                <a:latin typeface="Century Gothic" panose="020B0502020202020204" pitchFamily="34" charset="0"/>
              </a:rPr>
              <a:t>2022)</a:t>
            </a:r>
          </a:p>
        </p:txBody>
      </p:sp>
    </p:spTree>
    <p:extLst>
      <p:ext uri="{BB962C8B-B14F-4D97-AF65-F5344CB8AC3E}">
        <p14:creationId xmlns:p14="http://schemas.microsoft.com/office/powerpoint/2010/main" val="39612446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778919887"/>
              </p:ext>
            </p:extLst>
          </p:nvPr>
        </p:nvGraphicFramePr>
        <p:xfrm>
          <a:off x="1168946" y="1488184"/>
          <a:ext cx="4268080" cy="3657600"/>
        </p:xfrm>
        <a:graphic>
          <a:graphicData uri="http://schemas.openxmlformats.org/drawingml/2006/table">
            <a:tbl>
              <a:tblPr/>
              <a:tblGrid>
                <a:gridCol w="853616">
                  <a:extLst>
                    <a:ext uri="{9D8B030D-6E8A-4147-A177-3AD203B41FA5}">
                      <a16:colId xmlns="" xmlns:a16="http://schemas.microsoft.com/office/drawing/2014/main" val="20000"/>
                    </a:ext>
                  </a:extLst>
                </a:gridCol>
                <a:gridCol w="853616">
                  <a:extLst>
                    <a:ext uri="{9D8B030D-6E8A-4147-A177-3AD203B41FA5}">
                      <a16:colId xmlns="" xmlns:a16="http://schemas.microsoft.com/office/drawing/2014/main" val="20001"/>
                    </a:ext>
                  </a:extLst>
                </a:gridCol>
                <a:gridCol w="853616">
                  <a:extLst>
                    <a:ext uri="{9D8B030D-6E8A-4147-A177-3AD203B41FA5}">
                      <a16:colId xmlns="" xmlns:a16="http://schemas.microsoft.com/office/drawing/2014/main" val="20002"/>
                    </a:ext>
                  </a:extLst>
                </a:gridCol>
                <a:gridCol w="853616">
                  <a:extLst>
                    <a:ext uri="{9D8B030D-6E8A-4147-A177-3AD203B41FA5}">
                      <a16:colId xmlns="" xmlns:a16="http://schemas.microsoft.com/office/drawing/2014/main" val="20003"/>
                    </a:ext>
                  </a:extLst>
                </a:gridCol>
                <a:gridCol w="853616">
                  <a:extLst>
                    <a:ext uri="{9D8B030D-6E8A-4147-A177-3AD203B41FA5}">
                      <a16:colId xmlns="" xmlns:a16="http://schemas.microsoft.com/office/drawing/2014/main" val="20004"/>
                    </a:ext>
                  </a:extLst>
                </a:gridCol>
              </a:tblGrid>
              <a:tr h="228600">
                <a:tc>
                  <a:txBody>
                    <a:bodyPr/>
                    <a:lstStyle/>
                    <a:p>
                      <a:pPr marL="63500" marR="63500" algn="ctr">
                        <a:lnSpc>
                          <a:spcPct val="100000"/>
                        </a:lnSpc>
                        <a:spcBef>
                          <a:spcPts val="500"/>
                        </a:spcBef>
                        <a:spcAft>
                          <a:spcPts val="500"/>
                        </a:spcAft>
                        <a:buNone/>
                      </a:pPr>
                      <a:r>
                        <a:rPr sz="1000" b="1" i="0" u="none" cap="none" dirty="0" err="1">
                          <a:solidFill>
                            <a:srgbClr val="646482">
                              <a:alpha val="100000"/>
                            </a:srgbClr>
                          </a:solidFill>
                          <a:latin typeface="Century Gothic"/>
                          <a:cs typeface="Arial"/>
                          <a:sym typeface="Arial"/>
                        </a:rPr>
                        <a:t>Año</a:t>
                      </a:r>
                      <a:endParaRPr sz="1000" b="1" i="0" u="none" cap="none" dirty="0">
                        <a:solidFill>
                          <a:srgbClr val="646482">
                            <a:alpha val="100000"/>
                          </a:srgbClr>
                        </a:solidFill>
                        <a:latin typeface="Century Gothic"/>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GNS </a:t>
                      </a:r>
                      <a:r>
                        <a:rPr sz="1000" b="1" i="0" u="none" cap="none" dirty="0" err="1">
                          <a:solidFill>
                            <a:srgbClr val="646482">
                              <a:alpha val="100000"/>
                            </a:srgbClr>
                          </a:solidFill>
                          <a:latin typeface="Century Gothic"/>
                          <a:cs typeface="Arial"/>
                          <a:sym typeface="Arial"/>
                        </a:rPr>
                        <a:t>Público</a:t>
                      </a:r>
                      <a:r>
                        <a:rPr sz="1000" b="1" i="0" u="none" cap="none" dirty="0">
                          <a:solidFill>
                            <a:srgbClr val="646482">
                              <a:alpha val="100000"/>
                            </a:srgbClr>
                          </a:solidFill>
                          <a:latin typeface="Century Gothic"/>
                          <a:cs typeface="Arial"/>
                          <a:sym typeface="Arial"/>
                        </a:rPr>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GNS </a:t>
                      </a:r>
                      <a:r>
                        <a:rPr sz="1000" b="1" i="0" u="none" cap="none" dirty="0" err="1">
                          <a:solidFill>
                            <a:srgbClr val="646482">
                              <a:alpha val="100000"/>
                            </a:srgbClr>
                          </a:solidFill>
                          <a:latin typeface="Century Gothic"/>
                          <a:cs typeface="Arial"/>
                          <a:sym typeface="Arial"/>
                        </a:rPr>
                        <a:t>Privado</a:t>
                      </a:r>
                      <a:r>
                        <a:rPr sz="1000" b="1" i="0" u="none" cap="none" dirty="0">
                          <a:solidFill>
                            <a:srgbClr val="646482">
                              <a:alpha val="100000"/>
                            </a:srgbClr>
                          </a:solidFill>
                          <a:latin typeface="Century Gothic"/>
                          <a:cs typeface="Arial"/>
                          <a:sym typeface="Arial"/>
                        </a:rPr>
                        <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(b)</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GNS</a:t>
                      </a:r>
                      <a:br>
                        <a:rPr sz="1000" b="1" i="0" u="none" cap="none" dirty="0">
                          <a:solidFill>
                            <a:srgbClr val="646482">
                              <a:alpha val="100000"/>
                            </a:srgbClr>
                          </a:solidFill>
                          <a:latin typeface="Century Gothic"/>
                          <a:cs typeface="Arial"/>
                          <a:sym typeface="Arial"/>
                        </a:rPr>
                      </a:br>
                      <a:r>
                        <a:rPr sz="1000" b="1" i="0" u="none" cap="none" dirty="0">
                          <a:solidFill>
                            <a:srgbClr val="646482">
                              <a:alpha val="100000"/>
                            </a:srgbClr>
                          </a:solidFill>
                          <a:latin typeface="Century Gothic"/>
                          <a:cs typeface="Arial"/>
                          <a:sym typeface="Arial"/>
                        </a:rPr>
                        <a:t> (</a:t>
                      </a:r>
                      <a:r>
                        <a:rPr sz="1000" b="1" i="0" u="none" cap="none" dirty="0" err="1">
                          <a:solidFill>
                            <a:srgbClr val="646482">
                              <a:alpha val="100000"/>
                            </a:srgbClr>
                          </a:solidFill>
                          <a:latin typeface="Century Gothic"/>
                          <a:cs typeface="Arial"/>
                          <a:sym typeface="Arial"/>
                        </a:rPr>
                        <a:t>a+b</a:t>
                      </a:r>
                      <a:r>
                        <a:rPr sz="1000" b="1" i="0" u="none" cap="none" dirty="0">
                          <a:solidFill>
                            <a:srgbClr val="646482">
                              <a:alpha val="100000"/>
                            </a:srgbClr>
                          </a:solidFill>
                          <a:latin typeface="Century Gothic"/>
                          <a:cs typeface="Arial"/>
                          <a:sym typeface="Arial"/>
                        </a:rPr>
                        <a:t>)</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000" b="1" i="0" u="none" cap="none" dirty="0">
                          <a:solidFill>
                            <a:srgbClr val="646482">
                              <a:alpha val="100000"/>
                            </a:srgbClr>
                          </a:solidFill>
                          <a:latin typeface="Century Gothic"/>
                          <a:cs typeface="Arial"/>
                          <a:sym typeface="Arial"/>
                        </a:rPr>
                        <a:t>PIB</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 xmlns:a16="http://schemas.microsoft.com/office/drawing/2014/main" val="10000"/>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2.012</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3.512</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1.369</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4.882</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87.925</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 xmlns:a16="http://schemas.microsoft.com/office/drawing/2014/main" val="10001"/>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4.243</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1.325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5.568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95.130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2"/>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2.014</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4.758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1.120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5.877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101.726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3"/>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4.817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1.568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6.385</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99.290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4"/>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5.121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1.409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6.530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99.938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5"/>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5.662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1.450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7.112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104.296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6"/>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5.730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1.559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7.289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107.562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7"/>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2.019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5.488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1.722</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7.210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108.108</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8"/>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2.020</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5.196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1.621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6.817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dirty="0">
                          <a:solidFill>
                            <a:srgbClr val="646482">
                              <a:alpha val="100000"/>
                            </a:srgbClr>
                          </a:solidFill>
                          <a:latin typeface="Century Gothic"/>
                          <a:cs typeface="Arial"/>
                          <a:sym typeface="Arial"/>
                        </a:rPr>
                        <a:t>99.291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09"/>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2.021</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5.797</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1.609</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7.406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106.166</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 xmlns:a16="http://schemas.microsoft.com/office/drawing/2014/main" val="10010"/>
                  </a:ext>
                </a:extLst>
              </a:tr>
              <a:tr h="228600">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2.022</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5.626</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1.747</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a:solidFill>
                            <a:srgbClr val="646482">
                              <a:alpha val="100000"/>
                            </a:srgbClr>
                          </a:solidFill>
                          <a:latin typeface="Century Gothic"/>
                          <a:cs typeface="Arial"/>
                          <a:sym typeface="Arial"/>
                        </a:rPr>
                        <a:t>7.373</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r">
                        <a:lnSpc>
                          <a:spcPct val="100000"/>
                        </a:lnSpc>
                        <a:spcBef>
                          <a:spcPts val="500"/>
                        </a:spcBef>
                        <a:spcAft>
                          <a:spcPts val="500"/>
                        </a:spcAft>
                        <a:buNone/>
                      </a:pPr>
                      <a:r>
                        <a:rPr sz="1000" b="0" i="0" u="none" cap="none" dirty="0">
                          <a:solidFill>
                            <a:srgbClr val="646482">
                              <a:alpha val="100000"/>
                            </a:srgbClr>
                          </a:solidFill>
                          <a:latin typeface="Century Gothic"/>
                          <a:cs typeface="Arial"/>
                          <a:sym typeface="Arial"/>
                        </a:rPr>
                        <a:t>115.049</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 xmlns:a16="http://schemas.microsoft.com/office/drawing/2014/main" val="10011"/>
                  </a:ext>
                </a:extLst>
              </a:tr>
            </a:tbl>
          </a:graphicData>
        </a:graphic>
      </p:graphicFrame>
      <p:sp>
        <p:nvSpPr>
          <p:cNvPr id="3" name="Título 1"/>
          <p:cNvSpPr>
            <a:spLocks noGrp="1"/>
          </p:cNvSpPr>
          <p:nvPr>
            <p:ph type="title"/>
          </p:nvPr>
        </p:nvSpPr>
        <p:spPr>
          <a:xfrm>
            <a:off x="1067791" y="393358"/>
            <a:ext cx="7227771" cy="530024"/>
          </a:xfrm>
        </p:spPr>
        <p:txBody>
          <a:bodyPr/>
          <a:lstStyle/>
          <a:p>
            <a:r>
              <a:rPr dirty="0" err="1"/>
              <a:t>Gasto</a:t>
            </a:r>
            <a:r>
              <a:rPr dirty="0"/>
              <a:t> Nacional </a:t>
            </a:r>
            <a:r>
              <a:rPr dirty="0" err="1"/>
              <a:t>en</a:t>
            </a:r>
            <a:r>
              <a:rPr dirty="0"/>
              <a:t> </a:t>
            </a:r>
            <a:r>
              <a:rPr dirty="0" err="1"/>
              <a:t>Salud</a:t>
            </a:r>
            <a:r>
              <a:rPr dirty="0"/>
              <a:t> (GNS)</a:t>
            </a:r>
          </a:p>
        </p:txBody>
      </p:sp>
      <p:sp>
        <p:nvSpPr>
          <p:cNvPr id="4" name="Marcador de texto 3"/>
          <p:cNvSpPr>
            <a:spLocks noGrp="1"/>
          </p:cNvSpPr>
          <p:nvPr>
            <p:ph type="body" sz="quarter" idx="10" hasCustomPrompt="1"/>
          </p:nvPr>
        </p:nvSpPr>
        <p:spPr>
          <a:xfrm>
            <a:off x="1117832" y="1064784"/>
            <a:ext cx="7227614" cy="288406"/>
          </a:xfrm>
        </p:spPr>
        <p:txBody>
          <a:bodyPr/>
          <a:lstStyle/>
          <a:p>
            <a:r>
              <a:rPr dirty="0" err="1"/>
              <a:t>Millones</a:t>
            </a:r>
            <a:r>
              <a:rPr dirty="0"/>
              <a:t> de </a:t>
            </a:r>
            <a:r>
              <a:rPr dirty="0" err="1"/>
              <a:t>dólares</a:t>
            </a:r>
            <a:endParaRPr dirty="0"/>
          </a:p>
        </p:txBody>
      </p:sp>
      <p:sp>
        <p:nvSpPr>
          <p:cNvPr id="5" name="Marcador de fecha 6"/>
          <p:cNvSpPr>
            <a:spLocks noGrp="1"/>
          </p:cNvSpPr>
          <p:nvPr>
            <p:ph type="dt" sz="half" idx="12"/>
          </p:nvPr>
        </p:nvSpPr>
        <p:spPr>
          <a:xfrm>
            <a:off x="1024467" y="6390218"/>
            <a:ext cx="2743200" cy="365125"/>
          </a:xfrm>
        </p:spPr>
        <p:txBody>
          <a:bodyPr/>
          <a:lstStyle/>
          <a:p>
            <a:r>
              <a:t>Fuente: INEC CSS 2022</a:t>
            </a:r>
          </a:p>
        </p:txBody>
      </p:sp>
      <p:sp>
        <p:nvSpPr>
          <p:cNvPr id="6" name="Marcador de texto 5"/>
          <p:cNvSpPr>
            <a:spLocks noGrp="1"/>
          </p:cNvSpPr>
          <p:nvPr>
            <p:ph type="body" sz="quarter" idx="11" hasCustomPrompt="1"/>
          </p:nvPr>
        </p:nvSpPr>
        <p:spPr>
          <a:xfrm>
            <a:off x="11032733" y="6311529"/>
            <a:ext cx="842962" cy="534596"/>
          </a:xfrm>
        </p:spPr>
        <p:txBody>
          <a:bodyPr/>
          <a:lstStyle/>
          <a:p>
            <a:r>
              <a:t>19</a:t>
            </a:r>
          </a:p>
        </p:txBody>
      </p:sp>
      <p:sp>
        <p:nvSpPr>
          <p:cNvPr id="7" name="Marcador de texto 11"/>
          <p:cNvSpPr>
            <a:spLocks noGrp="1"/>
          </p:cNvSpPr>
          <p:nvPr>
            <p:ph type="body" sz="quarter" idx="13" hasCustomPrompt="1"/>
          </p:nvPr>
        </p:nvSpPr>
        <p:spPr>
          <a:xfrm>
            <a:off x="1024466" y="5630338"/>
            <a:ext cx="10668083" cy="567267"/>
          </a:xfrm>
        </p:spPr>
        <p:txBody>
          <a:bodyPr/>
          <a:lstStyle/>
          <a:p>
            <a:pPr marL="0" marR="0" algn="l">
              <a:lnSpc>
                <a:spcPct val="100000"/>
              </a:lnSpc>
              <a:spcBef>
                <a:spcPts val="0"/>
              </a:spcBef>
              <a:spcAft>
                <a:spcPts val="0"/>
              </a:spcAft>
              <a:buNone/>
            </a:pPr>
            <a:r>
              <a:rPr sz="1150" b="1" i="0" u="none" cap="none">
                <a:solidFill>
                  <a:srgbClr val="FFFFFF">
                    <a:alpha val="100000"/>
                  </a:srgbClr>
                </a:solidFill>
                <a:latin typeface="Century Gothic"/>
                <a:cs typeface="Century Gothic"/>
                <a:sym typeface="Century Gothic"/>
              </a:rPr>
              <a:t>En el año 2022, el gasto nacional en salud con respecto al PIB del sector público alcanzó el 4.9%, mientras que el sector privado, en 2022 alcanzó el 1.5%.</a:t>
            </a:r>
          </a:p>
        </p:txBody>
      </p:sp>
      <p:grpSp>
        <p:nvGrpSpPr>
          <p:cNvPr id="8" name="Grupo 7"/>
          <p:cNvGrpSpPr/>
          <p:nvPr/>
        </p:nvGrpSpPr>
        <p:grpSpPr>
          <a:xfrm>
            <a:off x="6278880" y="1097280"/>
            <a:ext cx="5638800" cy="4480560"/>
            <a:chOff x="6278880" y="1097280"/>
            <a:chExt cx="5638800" cy="4480560"/>
          </a:xfrm>
        </p:grpSpPr>
        <p:sp>
          <p:nvSpPr>
            <p:cNvPr id="9" name="rc3"/>
            <p:cNvSpPr/>
            <p:nvPr/>
          </p:nvSpPr>
          <p:spPr>
            <a:xfrm>
              <a:off x="6278880" y="1097280"/>
              <a:ext cx="5638800" cy="448056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0" name="rc4"/>
            <p:cNvSpPr/>
            <p:nvPr/>
          </p:nvSpPr>
          <p:spPr>
            <a:xfrm>
              <a:off x="6278880" y="1097280"/>
              <a:ext cx="5638800" cy="4480559"/>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11" name="rc5"/>
            <p:cNvSpPr/>
            <p:nvPr/>
          </p:nvSpPr>
          <p:spPr>
            <a:xfrm>
              <a:off x="6533916" y="1635585"/>
              <a:ext cx="5307848" cy="2982846"/>
            </a:xfrm>
            <a:prstGeom prst="rect">
              <a:avLst/>
            </a:prstGeom>
            <a:solidFill>
              <a:srgbClr val="FFFFFF">
                <a:alpha val="100000"/>
              </a:srgbClr>
            </a:solidFill>
          </p:spPr>
          <p:txBody>
            <a:bodyPr/>
            <a:lstStyle/>
            <a:p>
              <a:endParaRPr/>
            </a:p>
          </p:txBody>
        </p:sp>
        <p:sp>
          <p:nvSpPr>
            <p:cNvPr id="12" name="rc6"/>
            <p:cNvSpPr/>
            <p:nvPr/>
          </p:nvSpPr>
          <p:spPr>
            <a:xfrm>
              <a:off x="6628699" y="3191572"/>
              <a:ext cx="379132" cy="1291275"/>
            </a:xfrm>
            <a:prstGeom prst="rect">
              <a:avLst/>
            </a:prstGeom>
            <a:solidFill>
              <a:srgbClr val="DAEEF3">
                <a:alpha val="100000"/>
              </a:srgbClr>
            </a:solidFill>
          </p:spPr>
          <p:txBody>
            <a:bodyPr/>
            <a:lstStyle/>
            <a:p>
              <a:endParaRPr/>
            </a:p>
          </p:txBody>
        </p:sp>
        <p:sp>
          <p:nvSpPr>
            <p:cNvPr id="13" name="rc7"/>
            <p:cNvSpPr/>
            <p:nvPr/>
          </p:nvSpPr>
          <p:spPr>
            <a:xfrm>
              <a:off x="6628699" y="2675062"/>
              <a:ext cx="379132" cy="516510"/>
            </a:xfrm>
            <a:prstGeom prst="rect">
              <a:avLst/>
            </a:prstGeom>
            <a:solidFill>
              <a:srgbClr val="4BACC6">
                <a:alpha val="100000"/>
              </a:srgbClr>
            </a:solidFill>
          </p:spPr>
          <p:txBody>
            <a:bodyPr/>
            <a:lstStyle/>
            <a:p>
              <a:endParaRPr/>
            </a:p>
          </p:txBody>
        </p:sp>
        <p:sp>
          <p:nvSpPr>
            <p:cNvPr id="14" name="rc8"/>
            <p:cNvSpPr/>
            <p:nvPr/>
          </p:nvSpPr>
          <p:spPr>
            <a:xfrm>
              <a:off x="7102614" y="3030163"/>
              <a:ext cx="379132" cy="1452684"/>
            </a:xfrm>
            <a:prstGeom prst="rect">
              <a:avLst/>
            </a:prstGeom>
            <a:solidFill>
              <a:srgbClr val="DAEEF3">
                <a:alpha val="100000"/>
              </a:srgbClr>
            </a:solidFill>
          </p:spPr>
          <p:txBody>
            <a:bodyPr/>
            <a:lstStyle/>
            <a:p>
              <a:endParaRPr/>
            </a:p>
          </p:txBody>
        </p:sp>
        <p:sp>
          <p:nvSpPr>
            <p:cNvPr id="15" name="rc9"/>
            <p:cNvSpPr/>
            <p:nvPr/>
          </p:nvSpPr>
          <p:spPr>
            <a:xfrm>
              <a:off x="7102614" y="2578216"/>
              <a:ext cx="379132" cy="451946"/>
            </a:xfrm>
            <a:prstGeom prst="rect">
              <a:avLst/>
            </a:prstGeom>
            <a:solidFill>
              <a:srgbClr val="4BACC6">
                <a:alpha val="100000"/>
              </a:srgbClr>
            </a:solidFill>
          </p:spPr>
          <p:txBody>
            <a:bodyPr/>
            <a:lstStyle/>
            <a:p>
              <a:endParaRPr/>
            </a:p>
          </p:txBody>
        </p:sp>
        <p:sp>
          <p:nvSpPr>
            <p:cNvPr id="16" name="rc10"/>
            <p:cNvSpPr/>
            <p:nvPr/>
          </p:nvSpPr>
          <p:spPr>
            <a:xfrm>
              <a:off x="7576529" y="2965599"/>
              <a:ext cx="379132" cy="1517248"/>
            </a:xfrm>
            <a:prstGeom prst="rect">
              <a:avLst/>
            </a:prstGeom>
            <a:solidFill>
              <a:srgbClr val="DAEEF3">
                <a:alpha val="100000"/>
              </a:srgbClr>
            </a:solidFill>
          </p:spPr>
          <p:txBody>
            <a:bodyPr/>
            <a:lstStyle/>
            <a:p>
              <a:endParaRPr/>
            </a:p>
          </p:txBody>
        </p:sp>
        <p:sp>
          <p:nvSpPr>
            <p:cNvPr id="17" name="rc11"/>
            <p:cNvSpPr/>
            <p:nvPr/>
          </p:nvSpPr>
          <p:spPr>
            <a:xfrm>
              <a:off x="7576529" y="2610498"/>
              <a:ext cx="379132" cy="355100"/>
            </a:xfrm>
            <a:prstGeom prst="rect">
              <a:avLst/>
            </a:prstGeom>
            <a:solidFill>
              <a:srgbClr val="4BACC6">
                <a:alpha val="100000"/>
              </a:srgbClr>
            </a:solidFill>
          </p:spPr>
          <p:txBody>
            <a:bodyPr/>
            <a:lstStyle/>
            <a:p>
              <a:endParaRPr/>
            </a:p>
          </p:txBody>
        </p:sp>
        <p:sp>
          <p:nvSpPr>
            <p:cNvPr id="18" name="rc12"/>
            <p:cNvSpPr/>
            <p:nvPr/>
          </p:nvSpPr>
          <p:spPr>
            <a:xfrm>
              <a:off x="8050444" y="2901035"/>
              <a:ext cx="379132" cy="1581812"/>
            </a:xfrm>
            <a:prstGeom prst="rect">
              <a:avLst/>
            </a:prstGeom>
            <a:solidFill>
              <a:srgbClr val="DAEEF3">
                <a:alpha val="100000"/>
              </a:srgbClr>
            </a:solidFill>
          </p:spPr>
          <p:txBody>
            <a:bodyPr/>
            <a:lstStyle/>
            <a:p>
              <a:endParaRPr/>
            </a:p>
          </p:txBody>
        </p:sp>
        <p:sp>
          <p:nvSpPr>
            <p:cNvPr id="19" name="rc13"/>
            <p:cNvSpPr/>
            <p:nvPr/>
          </p:nvSpPr>
          <p:spPr>
            <a:xfrm>
              <a:off x="8050444" y="2384525"/>
              <a:ext cx="379132" cy="516510"/>
            </a:xfrm>
            <a:prstGeom prst="rect">
              <a:avLst/>
            </a:prstGeom>
            <a:solidFill>
              <a:srgbClr val="4BACC6">
                <a:alpha val="100000"/>
              </a:srgbClr>
            </a:solidFill>
          </p:spPr>
          <p:txBody>
            <a:bodyPr/>
            <a:lstStyle/>
            <a:p>
              <a:endParaRPr/>
            </a:p>
          </p:txBody>
        </p:sp>
        <p:sp>
          <p:nvSpPr>
            <p:cNvPr id="20" name="rc14"/>
            <p:cNvSpPr/>
            <p:nvPr/>
          </p:nvSpPr>
          <p:spPr>
            <a:xfrm>
              <a:off x="8524359" y="2836471"/>
              <a:ext cx="379132" cy="1646376"/>
            </a:xfrm>
            <a:prstGeom prst="rect">
              <a:avLst/>
            </a:prstGeom>
            <a:solidFill>
              <a:srgbClr val="DAEEF3">
                <a:alpha val="100000"/>
              </a:srgbClr>
            </a:solidFill>
          </p:spPr>
          <p:txBody>
            <a:bodyPr/>
            <a:lstStyle/>
            <a:p>
              <a:endParaRPr/>
            </a:p>
          </p:txBody>
        </p:sp>
        <p:sp>
          <p:nvSpPr>
            <p:cNvPr id="21" name="rc15"/>
            <p:cNvSpPr/>
            <p:nvPr/>
          </p:nvSpPr>
          <p:spPr>
            <a:xfrm>
              <a:off x="8524359" y="2384525"/>
              <a:ext cx="379132" cy="451946"/>
            </a:xfrm>
            <a:prstGeom prst="rect">
              <a:avLst/>
            </a:prstGeom>
            <a:solidFill>
              <a:srgbClr val="4BACC6">
                <a:alpha val="100000"/>
              </a:srgbClr>
            </a:solidFill>
          </p:spPr>
          <p:txBody>
            <a:bodyPr/>
            <a:lstStyle/>
            <a:p>
              <a:endParaRPr/>
            </a:p>
          </p:txBody>
        </p:sp>
        <p:sp>
          <p:nvSpPr>
            <p:cNvPr id="22" name="rc16"/>
            <p:cNvSpPr/>
            <p:nvPr/>
          </p:nvSpPr>
          <p:spPr>
            <a:xfrm>
              <a:off x="8998274" y="2739626"/>
              <a:ext cx="379132" cy="1743221"/>
            </a:xfrm>
            <a:prstGeom prst="rect">
              <a:avLst/>
            </a:prstGeom>
            <a:solidFill>
              <a:srgbClr val="DAEEF3">
                <a:alpha val="100000"/>
              </a:srgbClr>
            </a:solidFill>
          </p:spPr>
          <p:txBody>
            <a:bodyPr/>
            <a:lstStyle/>
            <a:p>
              <a:endParaRPr/>
            </a:p>
          </p:txBody>
        </p:sp>
        <p:sp>
          <p:nvSpPr>
            <p:cNvPr id="23" name="rc17"/>
            <p:cNvSpPr/>
            <p:nvPr/>
          </p:nvSpPr>
          <p:spPr>
            <a:xfrm>
              <a:off x="8998274" y="2287679"/>
              <a:ext cx="379132" cy="451946"/>
            </a:xfrm>
            <a:prstGeom prst="rect">
              <a:avLst/>
            </a:prstGeom>
            <a:solidFill>
              <a:srgbClr val="4BACC6">
                <a:alpha val="100000"/>
              </a:srgbClr>
            </a:solidFill>
          </p:spPr>
          <p:txBody>
            <a:bodyPr/>
            <a:lstStyle/>
            <a:p>
              <a:endParaRPr/>
            </a:p>
          </p:txBody>
        </p:sp>
        <p:sp>
          <p:nvSpPr>
            <p:cNvPr id="24" name="rc18"/>
            <p:cNvSpPr/>
            <p:nvPr/>
          </p:nvSpPr>
          <p:spPr>
            <a:xfrm>
              <a:off x="9472189" y="2771907"/>
              <a:ext cx="379132" cy="1710939"/>
            </a:xfrm>
            <a:prstGeom prst="rect">
              <a:avLst/>
            </a:prstGeom>
            <a:solidFill>
              <a:srgbClr val="DAEEF3">
                <a:alpha val="100000"/>
              </a:srgbClr>
            </a:solidFill>
          </p:spPr>
          <p:txBody>
            <a:bodyPr/>
            <a:lstStyle/>
            <a:p>
              <a:endParaRPr/>
            </a:p>
          </p:txBody>
        </p:sp>
        <p:sp>
          <p:nvSpPr>
            <p:cNvPr id="25" name="rc19"/>
            <p:cNvSpPr/>
            <p:nvPr/>
          </p:nvSpPr>
          <p:spPr>
            <a:xfrm>
              <a:off x="9472189" y="2319961"/>
              <a:ext cx="379132" cy="451946"/>
            </a:xfrm>
            <a:prstGeom prst="rect">
              <a:avLst/>
            </a:prstGeom>
            <a:solidFill>
              <a:srgbClr val="4BACC6">
                <a:alpha val="100000"/>
              </a:srgbClr>
            </a:solidFill>
          </p:spPr>
          <p:txBody>
            <a:bodyPr/>
            <a:lstStyle/>
            <a:p>
              <a:endParaRPr/>
            </a:p>
          </p:txBody>
        </p:sp>
        <p:sp>
          <p:nvSpPr>
            <p:cNvPr id="26" name="rc20"/>
            <p:cNvSpPr/>
            <p:nvPr/>
          </p:nvSpPr>
          <p:spPr>
            <a:xfrm>
              <a:off x="9946104" y="2836471"/>
              <a:ext cx="379132" cy="1646376"/>
            </a:xfrm>
            <a:prstGeom prst="rect">
              <a:avLst/>
            </a:prstGeom>
            <a:solidFill>
              <a:srgbClr val="DAEEF3">
                <a:alpha val="100000"/>
              </a:srgbClr>
            </a:solidFill>
          </p:spPr>
          <p:txBody>
            <a:bodyPr/>
            <a:lstStyle/>
            <a:p>
              <a:endParaRPr/>
            </a:p>
          </p:txBody>
        </p:sp>
        <p:sp>
          <p:nvSpPr>
            <p:cNvPr id="27" name="rc21"/>
            <p:cNvSpPr/>
            <p:nvPr/>
          </p:nvSpPr>
          <p:spPr>
            <a:xfrm>
              <a:off x="9946104" y="2319961"/>
              <a:ext cx="379132" cy="516510"/>
            </a:xfrm>
            <a:prstGeom prst="rect">
              <a:avLst/>
            </a:prstGeom>
            <a:solidFill>
              <a:srgbClr val="4BACC6">
                <a:alpha val="100000"/>
              </a:srgbClr>
            </a:solidFill>
          </p:spPr>
          <p:txBody>
            <a:bodyPr/>
            <a:lstStyle/>
            <a:p>
              <a:endParaRPr/>
            </a:p>
          </p:txBody>
        </p:sp>
        <p:sp>
          <p:nvSpPr>
            <p:cNvPr id="28" name="rc22"/>
            <p:cNvSpPr/>
            <p:nvPr/>
          </p:nvSpPr>
          <p:spPr>
            <a:xfrm>
              <a:off x="10420019" y="2804189"/>
              <a:ext cx="379132" cy="1678657"/>
            </a:xfrm>
            <a:prstGeom prst="rect">
              <a:avLst/>
            </a:prstGeom>
            <a:solidFill>
              <a:srgbClr val="DAEEF3">
                <a:alpha val="100000"/>
              </a:srgbClr>
            </a:solidFill>
          </p:spPr>
          <p:txBody>
            <a:bodyPr/>
            <a:lstStyle/>
            <a:p>
              <a:endParaRPr/>
            </a:p>
          </p:txBody>
        </p:sp>
        <p:sp>
          <p:nvSpPr>
            <p:cNvPr id="29" name="rc23"/>
            <p:cNvSpPr/>
            <p:nvPr/>
          </p:nvSpPr>
          <p:spPr>
            <a:xfrm>
              <a:off x="10420019" y="2287679"/>
              <a:ext cx="379132" cy="516510"/>
            </a:xfrm>
            <a:prstGeom prst="rect">
              <a:avLst/>
            </a:prstGeom>
            <a:solidFill>
              <a:srgbClr val="4BACC6">
                <a:alpha val="100000"/>
              </a:srgbClr>
            </a:solidFill>
          </p:spPr>
          <p:txBody>
            <a:bodyPr/>
            <a:lstStyle/>
            <a:p>
              <a:endParaRPr/>
            </a:p>
          </p:txBody>
        </p:sp>
        <p:sp>
          <p:nvSpPr>
            <p:cNvPr id="30" name="rc24"/>
            <p:cNvSpPr/>
            <p:nvPr/>
          </p:nvSpPr>
          <p:spPr>
            <a:xfrm>
              <a:off x="10893934" y="2707344"/>
              <a:ext cx="379132" cy="1775503"/>
            </a:xfrm>
            <a:prstGeom prst="rect">
              <a:avLst/>
            </a:prstGeom>
            <a:solidFill>
              <a:srgbClr val="DAEEF3">
                <a:alpha val="100000"/>
              </a:srgbClr>
            </a:solidFill>
          </p:spPr>
          <p:txBody>
            <a:bodyPr/>
            <a:lstStyle/>
            <a:p>
              <a:endParaRPr/>
            </a:p>
          </p:txBody>
        </p:sp>
        <p:sp>
          <p:nvSpPr>
            <p:cNvPr id="31" name="rc25"/>
            <p:cNvSpPr/>
            <p:nvPr/>
          </p:nvSpPr>
          <p:spPr>
            <a:xfrm>
              <a:off x="10893934" y="2223115"/>
              <a:ext cx="379132" cy="484228"/>
            </a:xfrm>
            <a:prstGeom prst="rect">
              <a:avLst/>
            </a:prstGeom>
            <a:solidFill>
              <a:srgbClr val="4BACC6">
                <a:alpha val="100000"/>
              </a:srgbClr>
            </a:solidFill>
          </p:spPr>
          <p:txBody>
            <a:bodyPr/>
            <a:lstStyle/>
            <a:p>
              <a:endParaRPr/>
            </a:p>
          </p:txBody>
        </p:sp>
        <p:sp>
          <p:nvSpPr>
            <p:cNvPr id="32" name="rc26"/>
            <p:cNvSpPr/>
            <p:nvPr/>
          </p:nvSpPr>
          <p:spPr>
            <a:xfrm>
              <a:off x="11367849" y="2901035"/>
              <a:ext cx="379132" cy="1581812"/>
            </a:xfrm>
            <a:prstGeom prst="rect">
              <a:avLst/>
            </a:prstGeom>
            <a:solidFill>
              <a:srgbClr val="DAEEF3">
                <a:alpha val="100000"/>
              </a:srgbClr>
            </a:solidFill>
          </p:spPr>
          <p:txBody>
            <a:bodyPr/>
            <a:lstStyle/>
            <a:p>
              <a:endParaRPr/>
            </a:p>
          </p:txBody>
        </p:sp>
        <p:sp>
          <p:nvSpPr>
            <p:cNvPr id="33" name="rc27"/>
            <p:cNvSpPr/>
            <p:nvPr/>
          </p:nvSpPr>
          <p:spPr>
            <a:xfrm>
              <a:off x="11367849" y="2416807"/>
              <a:ext cx="379132" cy="484228"/>
            </a:xfrm>
            <a:prstGeom prst="rect">
              <a:avLst/>
            </a:prstGeom>
            <a:solidFill>
              <a:srgbClr val="4BACC6">
                <a:alpha val="100000"/>
              </a:srgbClr>
            </a:solidFill>
          </p:spPr>
          <p:txBody>
            <a:bodyPr/>
            <a:lstStyle/>
            <a:p>
              <a:endParaRPr/>
            </a:p>
          </p:txBody>
        </p:sp>
        <p:sp>
          <p:nvSpPr>
            <p:cNvPr id="34" name="tx28"/>
            <p:cNvSpPr/>
            <p:nvPr/>
          </p:nvSpPr>
          <p:spPr>
            <a:xfrm>
              <a:off x="6671140" y="3789438"/>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4.00%</a:t>
              </a:r>
            </a:p>
          </p:txBody>
        </p:sp>
        <p:sp>
          <p:nvSpPr>
            <p:cNvPr id="35" name="tx29"/>
            <p:cNvSpPr/>
            <p:nvPr/>
          </p:nvSpPr>
          <p:spPr>
            <a:xfrm>
              <a:off x="6671140" y="2885546"/>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1.60%</a:t>
              </a:r>
            </a:p>
          </p:txBody>
        </p:sp>
        <p:sp>
          <p:nvSpPr>
            <p:cNvPr id="36" name="tx30"/>
            <p:cNvSpPr/>
            <p:nvPr/>
          </p:nvSpPr>
          <p:spPr>
            <a:xfrm>
              <a:off x="7145055" y="3708734"/>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4.50%</a:t>
              </a:r>
            </a:p>
          </p:txBody>
        </p:sp>
        <p:sp>
          <p:nvSpPr>
            <p:cNvPr id="37" name="tx31"/>
            <p:cNvSpPr/>
            <p:nvPr/>
          </p:nvSpPr>
          <p:spPr>
            <a:xfrm>
              <a:off x="7145055" y="2756418"/>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1.40%</a:t>
              </a:r>
            </a:p>
          </p:txBody>
        </p:sp>
        <p:sp>
          <p:nvSpPr>
            <p:cNvPr id="38" name="tx32"/>
            <p:cNvSpPr/>
            <p:nvPr/>
          </p:nvSpPr>
          <p:spPr>
            <a:xfrm>
              <a:off x="7618970" y="3676452"/>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4.70%</a:t>
              </a:r>
            </a:p>
          </p:txBody>
        </p:sp>
        <p:sp>
          <p:nvSpPr>
            <p:cNvPr id="39" name="tx33"/>
            <p:cNvSpPr/>
            <p:nvPr/>
          </p:nvSpPr>
          <p:spPr>
            <a:xfrm>
              <a:off x="7618970" y="2740277"/>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1.10%</a:t>
              </a:r>
            </a:p>
          </p:txBody>
        </p:sp>
        <p:sp>
          <p:nvSpPr>
            <p:cNvPr id="40" name="tx34"/>
            <p:cNvSpPr/>
            <p:nvPr/>
          </p:nvSpPr>
          <p:spPr>
            <a:xfrm>
              <a:off x="8092885" y="3644170"/>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4.90%</a:t>
              </a:r>
            </a:p>
          </p:txBody>
        </p:sp>
        <p:sp>
          <p:nvSpPr>
            <p:cNvPr id="41" name="tx35"/>
            <p:cNvSpPr/>
            <p:nvPr/>
          </p:nvSpPr>
          <p:spPr>
            <a:xfrm>
              <a:off x="8092885" y="2595009"/>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1.60%</a:t>
              </a:r>
            </a:p>
          </p:txBody>
        </p:sp>
        <p:sp>
          <p:nvSpPr>
            <p:cNvPr id="42" name="tx36"/>
            <p:cNvSpPr/>
            <p:nvPr/>
          </p:nvSpPr>
          <p:spPr>
            <a:xfrm>
              <a:off x="8566800" y="3611888"/>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5.10%</a:t>
              </a:r>
            </a:p>
          </p:txBody>
        </p:sp>
        <p:sp>
          <p:nvSpPr>
            <p:cNvPr id="43" name="tx37"/>
            <p:cNvSpPr/>
            <p:nvPr/>
          </p:nvSpPr>
          <p:spPr>
            <a:xfrm>
              <a:off x="8566800" y="2562727"/>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1.40%</a:t>
              </a:r>
            </a:p>
          </p:txBody>
        </p:sp>
        <p:sp>
          <p:nvSpPr>
            <p:cNvPr id="44" name="tx38"/>
            <p:cNvSpPr/>
            <p:nvPr/>
          </p:nvSpPr>
          <p:spPr>
            <a:xfrm>
              <a:off x="9040715" y="3563465"/>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5.40%</a:t>
              </a:r>
            </a:p>
          </p:txBody>
        </p:sp>
        <p:sp>
          <p:nvSpPr>
            <p:cNvPr id="45" name="tx39"/>
            <p:cNvSpPr/>
            <p:nvPr/>
          </p:nvSpPr>
          <p:spPr>
            <a:xfrm>
              <a:off x="9040715" y="2465881"/>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1.40%</a:t>
              </a:r>
            </a:p>
          </p:txBody>
        </p:sp>
        <p:sp>
          <p:nvSpPr>
            <p:cNvPr id="46" name="tx40"/>
            <p:cNvSpPr/>
            <p:nvPr/>
          </p:nvSpPr>
          <p:spPr>
            <a:xfrm>
              <a:off x="9514630" y="3579606"/>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5.30%</a:t>
              </a:r>
            </a:p>
          </p:txBody>
        </p:sp>
        <p:sp>
          <p:nvSpPr>
            <p:cNvPr id="47" name="tx41"/>
            <p:cNvSpPr/>
            <p:nvPr/>
          </p:nvSpPr>
          <p:spPr>
            <a:xfrm>
              <a:off x="9514630" y="2498163"/>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1.40%</a:t>
              </a:r>
            </a:p>
          </p:txBody>
        </p:sp>
        <p:sp>
          <p:nvSpPr>
            <p:cNvPr id="48" name="tx42"/>
            <p:cNvSpPr/>
            <p:nvPr/>
          </p:nvSpPr>
          <p:spPr>
            <a:xfrm>
              <a:off x="9988545" y="3611888"/>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5.10%</a:t>
              </a:r>
            </a:p>
          </p:txBody>
        </p:sp>
        <p:sp>
          <p:nvSpPr>
            <p:cNvPr id="49" name="tx43"/>
            <p:cNvSpPr/>
            <p:nvPr/>
          </p:nvSpPr>
          <p:spPr>
            <a:xfrm>
              <a:off x="9988545" y="2530445"/>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1.60%</a:t>
              </a:r>
            </a:p>
          </p:txBody>
        </p:sp>
        <p:sp>
          <p:nvSpPr>
            <p:cNvPr id="50" name="tx44"/>
            <p:cNvSpPr/>
            <p:nvPr/>
          </p:nvSpPr>
          <p:spPr>
            <a:xfrm>
              <a:off x="10462460" y="3595747"/>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5.20%</a:t>
              </a:r>
            </a:p>
          </p:txBody>
        </p:sp>
        <p:sp>
          <p:nvSpPr>
            <p:cNvPr id="51" name="tx45"/>
            <p:cNvSpPr/>
            <p:nvPr/>
          </p:nvSpPr>
          <p:spPr>
            <a:xfrm>
              <a:off x="10462460" y="2498163"/>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1.60%</a:t>
              </a:r>
            </a:p>
          </p:txBody>
        </p:sp>
        <p:sp>
          <p:nvSpPr>
            <p:cNvPr id="52" name="tx46"/>
            <p:cNvSpPr/>
            <p:nvPr/>
          </p:nvSpPr>
          <p:spPr>
            <a:xfrm>
              <a:off x="10936375" y="3547324"/>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5.50%</a:t>
              </a:r>
            </a:p>
          </p:txBody>
        </p:sp>
        <p:sp>
          <p:nvSpPr>
            <p:cNvPr id="53" name="tx47"/>
            <p:cNvSpPr/>
            <p:nvPr/>
          </p:nvSpPr>
          <p:spPr>
            <a:xfrm>
              <a:off x="10936375" y="2417458"/>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1.50%</a:t>
              </a:r>
            </a:p>
          </p:txBody>
        </p:sp>
        <p:sp>
          <p:nvSpPr>
            <p:cNvPr id="54" name="tx48"/>
            <p:cNvSpPr/>
            <p:nvPr/>
          </p:nvSpPr>
          <p:spPr>
            <a:xfrm>
              <a:off x="11410290" y="3644170"/>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4.90%</a:t>
              </a:r>
            </a:p>
          </p:txBody>
        </p:sp>
        <p:sp>
          <p:nvSpPr>
            <p:cNvPr id="55" name="tx49"/>
            <p:cNvSpPr/>
            <p:nvPr/>
          </p:nvSpPr>
          <p:spPr>
            <a:xfrm>
              <a:off x="11410290" y="2611150"/>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1.50%</a:t>
              </a:r>
            </a:p>
          </p:txBody>
        </p:sp>
        <p:sp>
          <p:nvSpPr>
            <p:cNvPr id="56" name="pl50"/>
            <p:cNvSpPr/>
            <p:nvPr/>
          </p:nvSpPr>
          <p:spPr>
            <a:xfrm>
              <a:off x="6818265" y="1900297"/>
              <a:ext cx="4739150" cy="451946"/>
            </a:xfrm>
            <a:custGeom>
              <a:avLst/>
              <a:gdLst/>
              <a:ahLst/>
              <a:cxnLst/>
              <a:rect l="0" t="0" r="0" b="0"/>
              <a:pathLst>
                <a:path w="4739150" h="451946">
                  <a:moveTo>
                    <a:pt x="0" y="451946"/>
                  </a:moveTo>
                  <a:lnTo>
                    <a:pt x="0" y="451946"/>
                  </a:lnTo>
                  <a:lnTo>
                    <a:pt x="473915" y="355100"/>
                  </a:lnTo>
                  <a:lnTo>
                    <a:pt x="473915" y="355100"/>
                  </a:lnTo>
                  <a:lnTo>
                    <a:pt x="947830" y="387382"/>
                  </a:lnTo>
                  <a:lnTo>
                    <a:pt x="947830" y="387382"/>
                  </a:lnTo>
                  <a:lnTo>
                    <a:pt x="1421745" y="193691"/>
                  </a:lnTo>
                  <a:lnTo>
                    <a:pt x="1421745" y="193691"/>
                  </a:lnTo>
                  <a:lnTo>
                    <a:pt x="1895660" y="161409"/>
                  </a:lnTo>
                  <a:lnTo>
                    <a:pt x="1895660" y="161409"/>
                  </a:lnTo>
                  <a:lnTo>
                    <a:pt x="2369575" y="64563"/>
                  </a:lnTo>
                  <a:lnTo>
                    <a:pt x="2369575" y="64563"/>
                  </a:lnTo>
                  <a:lnTo>
                    <a:pt x="2843490" y="64563"/>
                  </a:lnTo>
                  <a:lnTo>
                    <a:pt x="2843490" y="64563"/>
                  </a:lnTo>
                  <a:lnTo>
                    <a:pt x="3317405" y="96845"/>
                  </a:lnTo>
                  <a:lnTo>
                    <a:pt x="3317405" y="96845"/>
                  </a:lnTo>
                  <a:lnTo>
                    <a:pt x="3791320" y="32281"/>
                  </a:lnTo>
                  <a:lnTo>
                    <a:pt x="3791320" y="32281"/>
                  </a:lnTo>
                  <a:lnTo>
                    <a:pt x="4265235" y="0"/>
                  </a:lnTo>
                  <a:lnTo>
                    <a:pt x="4265235" y="0"/>
                  </a:lnTo>
                  <a:lnTo>
                    <a:pt x="4739150" y="193691"/>
                  </a:lnTo>
                  <a:lnTo>
                    <a:pt x="4739150" y="193691"/>
                  </a:lnTo>
                </a:path>
              </a:pathLst>
            </a:custGeom>
            <a:ln w="24391" cap="flat">
              <a:solidFill>
                <a:srgbClr val="CD6155">
                  <a:alpha val="80000"/>
                </a:srgbClr>
              </a:solidFill>
              <a:prstDash val="dash"/>
              <a:round/>
            </a:ln>
          </p:spPr>
          <p:txBody>
            <a:bodyPr/>
            <a:lstStyle/>
            <a:p>
              <a:endParaRPr/>
            </a:p>
          </p:txBody>
        </p:sp>
        <p:sp>
          <p:nvSpPr>
            <p:cNvPr id="57" name="pt51"/>
            <p:cNvSpPr/>
            <p:nvPr/>
          </p:nvSpPr>
          <p:spPr>
            <a:xfrm>
              <a:off x="6783954" y="2317932"/>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58" name="pt52"/>
            <p:cNvSpPr/>
            <p:nvPr/>
          </p:nvSpPr>
          <p:spPr>
            <a:xfrm>
              <a:off x="6783954" y="2317932"/>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59" name="pt53"/>
            <p:cNvSpPr/>
            <p:nvPr/>
          </p:nvSpPr>
          <p:spPr>
            <a:xfrm>
              <a:off x="7257869" y="2221086"/>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60" name="pt54"/>
            <p:cNvSpPr/>
            <p:nvPr/>
          </p:nvSpPr>
          <p:spPr>
            <a:xfrm>
              <a:off x="7257869" y="2221086"/>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61" name="pt55"/>
            <p:cNvSpPr/>
            <p:nvPr/>
          </p:nvSpPr>
          <p:spPr>
            <a:xfrm>
              <a:off x="7731784" y="2253368"/>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62" name="pt56"/>
            <p:cNvSpPr/>
            <p:nvPr/>
          </p:nvSpPr>
          <p:spPr>
            <a:xfrm>
              <a:off x="7731784" y="2253368"/>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63" name="pt57"/>
            <p:cNvSpPr/>
            <p:nvPr/>
          </p:nvSpPr>
          <p:spPr>
            <a:xfrm>
              <a:off x="8205699" y="2059676"/>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64" name="pt58"/>
            <p:cNvSpPr/>
            <p:nvPr/>
          </p:nvSpPr>
          <p:spPr>
            <a:xfrm>
              <a:off x="8205699" y="2059676"/>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65" name="pt59"/>
            <p:cNvSpPr/>
            <p:nvPr/>
          </p:nvSpPr>
          <p:spPr>
            <a:xfrm>
              <a:off x="8679614" y="2027395"/>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66" name="pt60"/>
            <p:cNvSpPr/>
            <p:nvPr/>
          </p:nvSpPr>
          <p:spPr>
            <a:xfrm>
              <a:off x="8679614" y="2027395"/>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67" name="pt61"/>
            <p:cNvSpPr/>
            <p:nvPr/>
          </p:nvSpPr>
          <p:spPr>
            <a:xfrm>
              <a:off x="9153529" y="1930549"/>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68" name="pt62"/>
            <p:cNvSpPr/>
            <p:nvPr/>
          </p:nvSpPr>
          <p:spPr>
            <a:xfrm>
              <a:off x="9153529" y="1930549"/>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69" name="pt63"/>
            <p:cNvSpPr/>
            <p:nvPr/>
          </p:nvSpPr>
          <p:spPr>
            <a:xfrm>
              <a:off x="9627444" y="1930549"/>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70" name="pt64"/>
            <p:cNvSpPr/>
            <p:nvPr/>
          </p:nvSpPr>
          <p:spPr>
            <a:xfrm>
              <a:off x="9627444" y="1930549"/>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71" name="pt65"/>
            <p:cNvSpPr/>
            <p:nvPr/>
          </p:nvSpPr>
          <p:spPr>
            <a:xfrm>
              <a:off x="10101359" y="1962831"/>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72" name="pt66"/>
            <p:cNvSpPr/>
            <p:nvPr/>
          </p:nvSpPr>
          <p:spPr>
            <a:xfrm>
              <a:off x="10101359" y="1962831"/>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73" name="pt67"/>
            <p:cNvSpPr/>
            <p:nvPr/>
          </p:nvSpPr>
          <p:spPr>
            <a:xfrm>
              <a:off x="10575274" y="1898267"/>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74" name="pt68"/>
            <p:cNvSpPr/>
            <p:nvPr/>
          </p:nvSpPr>
          <p:spPr>
            <a:xfrm>
              <a:off x="10575274" y="1898267"/>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75" name="pt69"/>
            <p:cNvSpPr/>
            <p:nvPr/>
          </p:nvSpPr>
          <p:spPr>
            <a:xfrm>
              <a:off x="11049189" y="1865985"/>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76" name="pt70"/>
            <p:cNvSpPr/>
            <p:nvPr/>
          </p:nvSpPr>
          <p:spPr>
            <a:xfrm>
              <a:off x="11049189" y="1865985"/>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77" name="pt71"/>
            <p:cNvSpPr/>
            <p:nvPr/>
          </p:nvSpPr>
          <p:spPr>
            <a:xfrm>
              <a:off x="11523104" y="2059676"/>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78" name="pt72"/>
            <p:cNvSpPr/>
            <p:nvPr/>
          </p:nvSpPr>
          <p:spPr>
            <a:xfrm>
              <a:off x="11523104" y="2059676"/>
              <a:ext cx="68622" cy="68622"/>
            </a:xfrm>
            <a:prstGeom prst="ellipse">
              <a:avLst/>
            </a:prstGeom>
            <a:solidFill>
              <a:srgbClr val="CD6155">
                <a:alpha val="90196"/>
              </a:srgbClr>
            </a:solidFill>
            <a:ln w="9000" cap="rnd">
              <a:solidFill>
                <a:srgbClr val="CD6155">
                  <a:alpha val="90196"/>
                </a:srgbClr>
              </a:solidFill>
              <a:prstDash val="solid"/>
              <a:round/>
            </a:ln>
          </p:spPr>
          <p:txBody>
            <a:bodyPr/>
            <a:lstStyle/>
            <a:p>
              <a:endParaRPr/>
            </a:p>
          </p:txBody>
        </p:sp>
        <p:sp>
          <p:nvSpPr>
            <p:cNvPr id="79" name="tx73"/>
            <p:cNvSpPr/>
            <p:nvPr/>
          </p:nvSpPr>
          <p:spPr>
            <a:xfrm>
              <a:off x="6671140" y="2109814"/>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5.6%</a:t>
              </a:r>
            </a:p>
          </p:txBody>
        </p:sp>
        <p:sp>
          <p:nvSpPr>
            <p:cNvPr id="81" name="tx75"/>
            <p:cNvSpPr/>
            <p:nvPr/>
          </p:nvSpPr>
          <p:spPr>
            <a:xfrm>
              <a:off x="7145055" y="2012968"/>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5.9%</a:t>
              </a:r>
            </a:p>
          </p:txBody>
        </p:sp>
        <p:sp>
          <p:nvSpPr>
            <p:cNvPr id="83" name="tx77"/>
            <p:cNvSpPr/>
            <p:nvPr/>
          </p:nvSpPr>
          <p:spPr>
            <a:xfrm>
              <a:off x="7618970" y="2045250"/>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5.8%</a:t>
              </a:r>
            </a:p>
          </p:txBody>
        </p:sp>
        <p:sp>
          <p:nvSpPr>
            <p:cNvPr id="85" name="tx79"/>
            <p:cNvSpPr/>
            <p:nvPr/>
          </p:nvSpPr>
          <p:spPr>
            <a:xfrm>
              <a:off x="8092885" y="1851559"/>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6.4%</a:t>
              </a:r>
            </a:p>
          </p:txBody>
        </p:sp>
        <p:sp>
          <p:nvSpPr>
            <p:cNvPr id="87" name="tx81"/>
            <p:cNvSpPr/>
            <p:nvPr/>
          </p:nvSpPr>
          <p:spPr>
            <a:xfrm>
              <a:off x="8566800" y="1819277"/>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6.5%</a:t>
              </a:r>
            </a:p>
          </p:txBody>
        </p:sp>
        <p:sp>
          <p:nvSpPr>
            <p:cNvPr id="89" name="tx83"/>
            <p:cNvSpPr/>
            <p:nvPr/>
          </p:nvSpPr>
          <p:spPr>
            <a:xfrm>
              <a:off x="9040715" y="1722431"/>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6.8%</a:t>
              </a:r>
            </a:p>
          </p:txBody>
        </p:sp>
        <p:sp>
          <p:nvSpPr>
            <p:cNvPr id="91" name="tx85"/>
            <p:cNvSpPr/>
            <p:nvPr/>
          </p:nvSpPr>
          <p:spPr>
            <a:xfrm>
              <a:off x="9514630" y="1722431"/>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6.8%</a:t>
              </a:r>
            </a:p>
          </p:txBody>
        </p:sp>
        <p:sp>
          <p:nvSpPr>
            <p:cNvPr id="93" name="tx87"/>
            <p:cNvSpPr/>
            <p:nvPr/>
          </p:nvSpPr>
          <p:spPr>
            <a:xfrm>
              <a:off x="9988545" y="1754713"/>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6.7%</a:t>
              </a:r>
            </a:p>
          </p:txBody>
        </p:sp>
        <p:sp>
          <p:nvSpPr>
            <p:cNvPr id="95" name="tx89"/>
            <p:cNvSpPr/>
            <p:nvPr/>
          </p:nvSpPr>
          <p:spPr>
            <a:xfrm>
              <a:off x="10462460" y="1690149"/>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6.9%</a:t>
              </a:r>
            </a:p>
          </p:txBody>
        </p:sp>
        <p:sp>
          <p:nvSpPr>
            <p:cNvPr id="97" name="tx91"/>
            <p:cNvSpPr/>
            <p:nvPr/>
          </p:nvSpPr>
          <p:spPr>
            <a:xfrm>
              <a:off x="10936375" y="1657867"/>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7.0%</a:t>
              </a:r>
            </a:p>
          </p:txBody>
        </p:sp>
        <p:sp>
          <p:nvSpPr>
            <p:cNvPr id="99" name="tx93"/>
            <p:cNvSpPr/>
            <p:nvPr/>
          </p:nvSpPr>
          <p:spPr>
            <a:xfrm>
              <a:off x="11410290" y="1851559"/>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6.4%</a:t>
              </a:r>
            </a:p>
          </p:txBody>
        </p:sp>
        <p:sp>
          <p:nvSpPr>
            <p:cNvPr id="101" name="rc95"/>
            <p:cNvSpPr/>
            <p:nvPr/>
          </p:nvSpPr>
          <p:spPr>
            <a:xfrm>
              <a:off x="6533916" y="1635585"/>
              <a:ext cx="5307848" cy="2982846"/>
            </a:xfrm>
            <a:prstGeom prst="rect">
              <a:avLst/>
            </a:prstGeom>
            <a:ln w="14782" cap="rnd">
              <a:solidFill>
                <a:srgbClr val="FFFFFF">
                  <a:alpha val="100000"/>
                </a:srgbClr>
              </a:solidFill>
              <a:prstDash val="solid"/>
              <a:round/>
            </a:ln>
          </p:spPr>
          <p:txBody>
            <a:bodyPr/>
            <a:lstStyle/>
            <a:p>
              <a:endParaRPr/>
            </a:p>
          </p:txBody>
        </p:sp>
        <p:sp>
          <p:nvSpPr>
            <p:cNvPr id="102" name="pl96"/>
            <p:cNvSpPr/>
            <p:nvPr/>
          </p:nvSpPr>
          <p:spPr>
            <a:xfrm>
              <a:off x="6818265"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3" name="pl97"/>
            <p:cNvSpPr/>
            <p:nvPr/>
          </p:nvSpPr>
          <p:spPr>
            <a:xfrm>
              <a:off x="7292180"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4" name="pl98"/>
            <p:cNvSpPr/>
            <p:nvPr/>
          </p:nvSpPr>
          <p:spPr>
            <a:xfrm>
              <a:off x="7766095"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5" name="pl99"/>
            <p:cNvSpPr/>
            <p:nvPr/>
          </p:nvSpPr>
          <p:spPr>
            <a:xfrm>
              <a:off x="8240010"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6" name="pl100"/>
            <p:cNvSpPr/>
            <p:nvPr/>
          </p:nvSpPr>
          <p:spPr>
            <a:xfrm>
              <a:off x="8713925"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7" name="pl101"/>
            <p:cNvSpPr/>
            <p:nvPr/>
          </p:nvSpPr>
          <p:spPr>
            <a:xfrm>
              <a:off x="9187840"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8" name="pl102"/>
            <p:cNvSpPr/>
            <p:nvPr/>
          </p:nvSpPr>
          <p:spPr>
            <a:xfrm>
              <a:off x="9661755"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09" name="pl103"/>
            <p:cNvSpPr/>
            <p:nvPr/>
          </p:nvSpPr>
          <p:spPr>
            <a:xfrm>
              <a:off x="10135670"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10" name="pl104"/>
            <p:cNvSpPr/>
            <p:nvPr/>
          </p:nvSpPr>
          <p:spPr>
            <a:xfrm>
              <a:off x="10609585"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11" name="pl105"/>
            <p:cNvSpPr/>
            <p:nvPr/>
          </p:nvSpPr>
          <p:spPr>
            <a:xfrm>
              <a:off x="11083500"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12" name="pl106"/>
            <p:cNvSpPr/>
            <p:nvPr/>
          </p:nvSpPr>
          <p:spPr>
            <a:xfrm>
              <a:off x="11557415" y="4618431"/>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113" name="tx107"/>
            <p:cNvSpPr/>
            <p:nvPr/>
          </p:nvSpPr>
          <p:spPr>
            <a:xfrm>
              <a:off x="6683129"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2012</a:t>
              </a:r>
            </a:p>
          </p:txBody>
        </p:sp>
        <p:sp>
          <p:nvSpPr>
            <p:cNvPr id="114" name="tx108"/>
            <p:cNvSpPr/>
            <p:nvPr/>
          </p:nvSpPr>
          <p:spPr>
            <a:xfrm>
              <a:off x="7157044"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2013</a:t>
              </a:r>
            </a:p>
          </p:txBody>
        </p:sp>
        <p:sp>
          <p:nvSpPr>
            <p:cNvPr id="115" name="tx109"/>
            <p:cNvSpPr/>
            <p:nvPr/>
          </p:nvSpPr>
          <p:spPr>
            <a:xfrm>
              <a:off x="7630959"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2014</a:t>
              </a:r>
            </a:p>
          </p:txBody>
        </p:sp>
        <p:sp>
          <p:nvSpPr>
            <p:cNvPr id="116" name="tx110"/>
            <p:cNvSpPr/>
            <p:nvPr/>
          </p:nvSpPr>
          <p:spPr>
            <a:xfrm>
              <a:off x="8104874"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2015</a:t>
              </a:r>
            </a:p>
          </p:txBody>
        </p:sp>
        <p:sp>
          <p:nvSpPr>
            <p:cNvPr id="117" name="tx111"/>
            <p:cNvSpPr/>
            <p:nvPr/>
          </p:nvSpPr>
          <p:spPr>
            <a:xfrm>
              <a:off x="8578789"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2016</a:t>
              </a:r>
            </a:p>
          </p:txBody>
        </p:sp>
        <p:sp>
          <p:nvSpPr>
            <p:cNvPr id="118" name="tx112"/>
            <p:cNvSpPr/>
            <p:nvPr/>
          </p:nvSpPr>
          <p:spPr>
            <a:xfrm>
              <a:off x="9052704"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2017</a:t>
              </a:r>
            </a:p>
          </p:txBody>
        </p:sp>
        <p:sp>
          <p:nvSpPr>
            <p:cNvPr id="119" name="tx113"/>
            <p:cNvSpPr/>
            <p:nvPr/>
          </p:nvSpPr>
          <p:spPr>
            <a:xfrm>
              <a:off x="9526619"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2018</a:t>
              </a:r>
            </a:p>
          </p:txBody>
        </p:sp>
        <p:sp>
          <p:nvSpPr>
            <p:cNvPr id="120" name="tx114"/>
            <p:cNvSpPr/>
            <p:nvPr/>
          </p:nvSpPr>
          <p:spPr>
            <a:xfrm>
              <a:off x="10000534"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2019</a:t>
              </a:r>
            </a:p>
          </p:txBody>
        </p:sp>
        <p:sp>
          <p:nvSpPr>
            <p:cNvPr id="121" name="tx115"/>
            <p:cNvSpPr/>
            <p:nvPr/>
          </p:nvSpPr>
          <p:spPr>
            <a:xfrm>
              <a:off x="10474449"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2020</a:t>
              </a:r>
            </a:p>
          </p:txBody>
        </p:sp>
        <p:sp>
          <p:nvSpPr>
            <p:cNvPr id="122" name="tx116"/>
            <p:cNvSpPr/>
            <p:nvPr/>
          </p:nvSpPr>
          <p:spPr>
            <a:xfrm>
              <a:off x="10948364"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2021</a:t>
              </a:r>
            </a:p>
          </p:txBody>
        </p:sp>
        <p:sp>
          <p:nvSpPr>
            <p:cNvPr id="123" name="tx117"/>
            <p:cNvSpPr/>
            <p:nvPr/>
          </p:nvSpPr>
          <p:spPr>
            <a:xfrm>
              <a:off x="11422279" y="4682350"/>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2022</a:t>
              </a:r>
            </a:p>
          </p:txBody>
        </p:sp>
        <p:sp>
          <p:nvSpPr>
            <p:cNvPr id="124" name="tx118"/>
            <p:cNvSpPr/>
            <p:nvPr/>
          </p:nvSpPr>
          <p:spPr>
            <a:xfrm>
              <a:off x="9035105" y="4832062"/>
              <a:ext cx="305469" cy="115044"/>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646482">
                      <a:alpha val="100000"/>
                    </a:srgbClr>
                  </a:solidFill>
                  <a:latin typeface="Century Gothic"/>
                  <a:cs typeface="Century Gothic"/>
                </a:rPr>
                <a:t>Año</a:t>
              </a:r>
            </a:p>
          </p:txBody>
        </p:sp>
        <p:sp>
          <p:nvSpPr>
            <p:cNvPr id="125" name="rc119"/>
            <p:cNvSpPr/>
            <p:nvPr/>
          </p:nvSpPr>
          <p:spPr>
            <a:xfrm>
              <a:off x="7996438" y="5130638"/>
              <a:ext cx="2382804" cy="371286"/>
            </a:xfrm>
            <a:prstGeom prst="rect">
              <a:avLst/>
            </a:prstGeom>
            <a:solidFill>
              <a:srgbClr val="FFFFFF">
                <a:alpha val="100000"/>
              </a:srgbClr>
            </a:solidFill>
          </p:spPr>
          <p:txBody>
            <a:bodyPr/>
            <a:lstStyle/>
            <a:p>
              <a:endParaRPr/>
            </a:p>
          </p:txBody>
        </p:sp>
        <p:sp>
          <p:nvSpPr>
            <p:cNvPr id="126" name="rc120"/>
            <p:cNvSpPr/>
            <p:nvPr/>
          </p:nvSpPr>
          <p:spPr>
            <a:xfrm>
              <a:off x="8148269" y="5206553"/>
              <a:ext cx="219455" cy="219455"/>
            </a:xfrm>
            <a:prstGeom prst="rect">
              <a:avLst/>
            </a:prstGeom>
            <a:solidFill>
              <a:srgbClr val="FFFFFF">
                <a:alpha val="100000"/>
              </a:srgbClr>
            </a:solidFill>
          </p:spPr>
          <p:txBody>
            <a:bodyPr/>
            <a:lstStyle/>
            <a:p>
              <a:endParaRPr/>
            </a:p>
          </p:txBody>
        </p:sp>
        <p:sp>
          <p:nvSpPr>
            <p:cNvPr id="127" name="rc121"/>
            <p:cNvSpPr/>
            <p:nvPr/>
          </p:nvSpPr>
          <p:spPr>
            <a:xfrm>
              <a:off x="8157269" y="5215553"/>
              <a:ext cx="201456" cy="201456"/>
            </a:xfrm>
            <a:prstGeom prst="rect">
              <a:avLst/>
            </a:prstGeom>
            <a:solidFill>
              <a:srgbClr val="DAEEF3">
                <a:alpha val="100000"/>
              </a:srgbClr>
            </a:solidFill>
          </p:spPr>
          <p:txBody>
            <a:bodyPr/>
            <a:lstStyle/>
            <a:p>
              <a:endParaRPr/>
            </a:p>
          </p:txBody>
        </p:sp>
        <p:sp>
          <p:nvSpPr>
            <p:cNvPr id="128" name="rc122"/>
            <p:cNvSpPr/>
            <p:nvPr/>
          </p:nvSpPr>
          <p:spPr>
            <a:xfrm>
              <a:off x="9258517" y="5206553"/>
              <a:ext cx="219455" cy="219455"/>
            </a:xfrm>
            <a:prstGeom prst="rect">
              <a:avLst/>
            </a:prstGeom>
            <a:solidFill>
              <a:srgbClr val="FFFFFF">
                <a:alpha val="100000"/>
              </a:srgbClr>
            </a:solidFill>
          </p:spPr>
          <p:txBody>
            <a:bodyPr/>
            <a:lstStyle/>
            <a:p>
              <a:endParaRPr/>
            </a:p>
          </p:txBody>
        </p:sp>
        <p:sp>
          <p:nvSpPr>
            <p:cNvPr id="129" name="rc123"/>
            <p:cNvSpPr/>
            <p:nvPr/>
          </p:nvSpPr>
          <p:spPr>
            <a:xfrm>
              <a:off x="9267517" y="5215553"/>
              <a:ext cx="201456" cy="201456"/>
            </a:xfrm>
            <a:prstGeom prst="rect">
              <a:avLst/>
            </a:prstGeom>
            <a:solidFill>
              <a:srgbClr val="4BACC6">
                <a:alpha val="100000"/>
              </a:srgbClr>
            </a:solidFill>
          </p:spPr>
          <p:txBody>
            <a:bodyPr/>
            <a:lstStyle/>
            <a:p>
              <a:endParaRPr/>
            </a:p>
          </p:txBody>
        </p:sp>
        <p:sp>
          <p:nvSpPr>
            <p:cNvPr id="130" name="tx124"/>
            <p:cNvSpPr/>
            <p:nvPr/>
          </p:nvSpPr>
          <p:spPr>
            <a:xfrm>
              <a:off x="8443640" y="5241242"/>
              <a:ext cx="738961" cy="118824"/>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GNS público</a:t>
              </a:r>
            </a:p>
          </p:txBody>
        </p:sp>
        <p:sp>
          <p:nvSpPr>
            <p:cNvPr id="131" name="tx125"/>
            <p:cNvSpPr/>
            <p:nvPr/>
          </p:nvSpPr>
          <p:spPr>
            <a:xfrm>
              <a:off x="9553888" y="5244933"/>
              <a:ext cx="749438"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GNS privado</a:t>
              </a:r>
            </a:p>
          </p:txBody>
        </p:sp>
        <p:sp>
          <p:nvSpPr>
            <p:cNvPr id="132" name="tx126"/>
            <p:cNvSpPr/>
            <p:nvPr/>
          </p:nvSpPr>
          <p:spPr>
            <a:xfrm>
              <a:off x="6533916" y="1379439"/>
              <a:ext cx="2056804" cy="148530"/>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646482">
                      <a:alpha val="100000"/>
                    </a:srgbClr>
                  </a:solidFill>
                  <a:latin typeface="Century Gothic"/>
                  <a:cs typeface="Century Gothic"/>
                </a:rPr>
                <a:t>Nacional, público y privado</a:t>
              </a:r>
            </a:p>
          </p:txBody>
        </p:sp>
        <p:sp>
          <p:nvSpPr>
            <p:cNvPr id="133" name="tx127"/>
            <p:cNvSpPr/>
            <p:nvPr/>
          </p:nvSpPr>
          <p:spPr>
            <a:xfrm>
              <a:off x="6533916" y="1134351"/>
              <a:ext cx="1861571" cy="170199"/>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a:solidFill>
                    <a:srgbClr val="646482">
                      <a:alpha val="100000"/>
                    </a:srgbClr>
                  </a:solidFill>
                  <a:latin typeface="Century Gothic"/>
                  <a:cs typeface="Century Gothic"/>
                </a:rPr>
                <a:t>GNS </a:t>
              </a:r>
              <a:r>
                <a:rPr sz="1439" b="1" dirty="0" err="1">
                  <a:solidFill>
                    <a:srgbClr val="646482">
                      <a:alpha val="100000"/>
                    </a:srgbClr>
                  </a:solidFill>
                  <a:latin typeface="Century Gothic"/>
                  <a:cs typeface="Century Gothic"/>
                </a:rPr>
                <a:t>respecto</a:t>
              </a:r>
              <a:r>
                <a:rPr sz="1439" b="1" dirty="0">
                  <a:solidFill>
                    <a:srgbClr val="646482">
                      <a:alpha val="100000"/>
                    </a:srgbClr>
                  </a:solidFill>
                  <a:latin typeface="Century Gothic"/>
                  <a:cs typeface="Century Gothic"/>
                </a:rPr>
                <a:t> del PIB</a:t>
              </a:r>
            </a:p>
          </p:txBody>
        </p:sp>
      </p:grpSp>
    </p:spTree>
    <p:extLst>
      <p:ext uri="{BB962C8B-B14F-4D97-AF65-F5344CB8AC3E}">
        <p14:creationId xmlns:p14="http://schemas.microsoft.com/office/powerpoint/2010/main" val="8191917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6">
            <a:extLst>
              <a:ext uri="{FF2B5EF4-FFF2-40B4-BE49-F238E27FC236}">
                <a16:creationId xmlns="" xmlns:a16="http://schemas.microsoft.com/office/drawing/2014/main" id="{898A5260-863C-1747-8980-BEC66D3B8ACC}"/>
              </a:ext>
            </a:extLst>
          </p:cNvPr>
          <p:cNvSpPr txBox="1"/>
          <p:nvPr/>
        </p:nvSpPr>
        <p:spPr>
          <a:xfrm rot="16200000">
            <a:off x="-1105003" y="893960"/>
            <a:ext cx="4175598" cy="1631216"/>
          </a:xfrm>
          <a:prstGeom prst="rect">
            <a:avLst/>
          </a:prstGeom>
          <a:noFill/>
        </p:spPr>
        <p:txBody>
          <a:bodyPr wrap="square" rtlCol="0">
            <a:spAutoFit/>
          </a:bodyPr>
          <a:lstStyle/>
          <a:p>
            <a:r>
              <a:rPr lang="es-EC" sz="10000" b="1" dirty="0">
                <a:ln w="12700">
                  <a:noFill/>
                </a:ln>
                <a:solidFill>
                  <a:schemeClr val="bg1">
                    <a:alpha val="15000"/>
                  </a:schemeClr>
                </a:solidFill>
              </a:rPr>
              <a:t>Título</a:t>
            </a:r>
            <a:endParaRPr lang="es-EC" sz="10000" dirty="0">
              <a:ln w="12700">
                <a:noFill/>
              </a:ln>
              <a:solidFill>
                <a:schemeClr val="bg1">
                  <a:alpha val="15000"/>
                </a:schemeClr>
              </a:solidFill>
            </a:endParaRPr>
          </a:p>
        </p:txBody>
      </p:sp>
      <p:sp>
        <p:nvSpPr>
          <p:cNvPr id="6" name="Título 1"/>
          <p:cNvSpPr>
            <a:spLocks noGrp="1"/>
          </p:cNvSpPr>
          <p:nvPr>
            <p:ph type="title"/>
          </p:nvPr>
        </p:nvSpPr>
        <p:spPr>
          <a:xfrm>
            <a:off x="1898468" y="337910"/>
            <a:ext cx="7227771" cy="530024"/>
          </a:xfrm>
        </p:spPr>
        <p:txBody>
          <a:bodyPr>
            <a:normAutofit fontScale="90000"/>
          </a:bodyPr>
          <a:lstStyle/>
          <a:p>
            <a:r>
              <a:rPr lang="es-ES" dirty="0">
                <a:solidFill>
                  <a:srgbClr val="00C7EA"/>
                </a:solidFill>
              </a:rPr>
              <a:t>A nuestros usuarios</a:t>
            </a:r>
            <a:endParaRPr lang="es-EC" dirty="0">
              <a:solidFill>
                <a:srgbClr val="00C7EA"/>
              </a:solidFill>
            </a:endParaRPr>
          </a:p>
        </p:txBody>
      </p:sp>
      <p:sp>
        <p:nvSpPr>
          <p:cNvPr id="7" name="2 Rectángulo"/>
          <p:cNvSpPr/>
          <p:nvPr/>
        </p:nvSpPr>
        <p:spPr>
          <a:xfrm>
            <a:off x="1798405" y="951715"/>
            <a:ext cx="6986017" cy="5632311"/>
          </a:xfrm>
          <a:prstGeom prst="rect">
            <a:avLst/>
          </a:prstGeom>
        </p:spPr>
        <p:txBody>
          <a:bodyPr wrap="square">
            <a:spAutoFit/>
          </a:bodyPr>
          <a:lstStyle/>
          <a:p>
            <a:pPr algn="just">
              <a:lnSpc>
                <a:spcPct val="150000"/>
              </a:lnSpc>
            </a:pPr>
            <a:r>
              <a:rPr lang="es-ES" sz="1600" dirty="0">
                <a:solidFill>
                  <a:srgbClr val="787894"/>
                </a:solidFill>
                <a:cs typeface="Arial" panose="020B0604020202020204" pitchFamily="34" charset="0"/>
              </a:rPr>
              <a:t>El Instituto Nacional de Estadística y Censos (INEC), pone a disposición de la ciudadanía los resultados de las Cuentas Satélite de Salud (CSS), serie de información 2007-2022. </a:t>
            </a:r>
          </a:p>
          <a:p>
            <a:pPr algn="just">
              <a:lnSpc>
                <a:spcPct val="150000"/>
              </a:lnSpc>
            </a:pPr>
            <a:endParaRPr lang="es-ES" sz="1600" dirty="0">
              <a:solidFill>
                <a:srgbClr val="787894"/>
              </a:solidFill>
              <a:cs typeface="Arial" panose="020B0604020202020204" pitchFamily="34" charset="0"/>
            </a:endParaRPr>
          </a:p>
          <a:p>
            <a:pPr algn="just">
              <a:lnSpc>
                <a:spcPct val="150000"/>
              </a:lnSpc>
            </a:pPr>
            <a:r>
              <a:rPr lang="es-ES" sz="1600" dirty="0">
                <a:solidFill>
                  <a:srgbClr val="787894"/>
                </a:solidFill>
                <a:cs typeface="Arial" panose="020B0604020202020204" pitchFamily="34" charset="0"/>
              </a:rPr>
              <a:t>Las CSS son un conjunto de estadísticas de síntesis que cuantifican los flujos económicos de oferta, demanda, financiamiento y gastos de los servicios de salud generados en el sector público y privado. </a:t>
            </a:r>
          </a:p>
          <a:p>
            <a:pPr algn="just">
              <a:lnSpc>
                <a:spcPct val="150000"/>
              </a:lnSpc>
            </a:pPr>
            <a:endParaRPr lang="es-ES" sz="1600" dirty="0">
              <a:solidFill>
                <a:srgbClr val="787894"/>
              </a:solidFill>
              <a:cs typeface="Arial" panose="020B0604020202020204" pitchFamily="34" charset="0"/>
            </a:endParaRPr>
          </a:p>
          <a:p>
            <a:pPr algn="just">
              <a:lnSpc>
                <a:spcPct val="150000"/>
              </a:lnSpc>
            </a:pPr>
            <a:r>
              <a:rPr lang="es-ES" sz="1600" dirty="0">
                <a:solidFill>
                  <a:srgbClr val="787894"/>
                </a:solidFill>
                <a:cs typeface="Arial" panose="020B0604020202020204" pitchFamily="34" charset="0"/>
              </a:rPr>
              <a:t>El INEC agradece a las siguientes instituciones públicas y privadas por proveer directamente la información y hacer posible esta publicación: Ministerio de Salud Pública del Ecuador (MSP), Instituto Ecuatoriano de Seguridad Social (IESS), Gobiernos Autónomos Descentralizados (Quito, Guayaquil, Cuenca, Ambato, Loja), Sociedad de Lucha contra el Cáncer (SOLCA), Junta de Beneficencia de Guayaquil, y demás instituciones de salud.</a:t>
            </a:r>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4422" y="1918120"/>
            <a:ext cx="3051673" cy="3051673"/>
          </a:xfrm>
          <a:prstGeom prst="rect">
            <a:avLst/>
          </a:prstGeom>
        </p:spPr>
      </p:pic>
    </p:spTree>
    <p:extLst>
      <p:ext uri="{BB962C8B-B14F-4D97-AF65-F5344CB8AC3E}">
        <p14:creationId xmlns:p14="http://schemas.microsoft.com/office/powerpoint/2010/main" val="11097452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72083" y="209993"/>
            <a:ext cx="8850293" cy="502575"/>
          </a:xfrm>
        </p:spPr>
        <p:txBody>
          <a:bodyPr>
            <a:normAutofit fontScale="90000"/>
          </a:bodyPr>
          <a:lstStyle/>
          <a:p>
            <a:r>
              <a:rPr lang="es-ES" sz="2200" dirty="0"/>
              <a:t>Efectos del COVID-19 en la producción de la salud </a:t>
            </a:r>
            <a:br>
              <a:rPr lang="es-ES" sz="2200" dirty="0"/>
            </a:br>
            <a:r>
              <a:rPr lang="es-ES" sz="2200" dirty="0"/>
              <a:t>Periodo 2020-2022</a:t>
            </a:r>
            <a:endParaRPr lang="es-EC" sz="2200" dirty="0"/>
          </a:p>
        </p:txBody>
      </p:sp>
      <p:sp>
        <p:nvSpPr>
          <p:cNvPr id="20" name="Marcador de texto 2"/>
          <p:cNvSpPr>
            <a:spLocks noGrp="1"/>
          </p:cNvSpPr>
          <p:nvPr>
            <p:ph type="body" sz="quarter" idx="10"/>
          </p:nvPr>
        </p:nvSpPr>
        <p:spPr>
          <a:xfrm>
            <a:off x="372083" y="1555384"/>
            <a:ext cx="2129334" cy="1458913"/>
          </a:xfrm>
          <a:prstGeom prst="round2DiagRect">
            <a:avLst/>
          </a:prstGeom>
          <a:solidFill>
            <a:schemeClr val="bg1">
              <a:lumMod val="85000"/>
            </a:schemeClr>
          </a:solidFill>
          <a:ln>
            <a:solidFill>
              <a:srgbClr val="646482"/>
            </a:solidFill>
          </a:ln>
        </p:spPr>
        <p:txBody>
          <a:bodyPr>
            <a:noAutofit/>
          </a:bodyPr>
          <a:lstStyle/>
          <a:p>
            <a:pPr algn="just"/>
            <a:r>
              <a:rPr lang="es-ES" sz="1100" dirty="0"/>
              <a:t>La pandemia por el COVID afectó la producción servicios de la salud y demandó costos adicionales</a:t>
            </a:r>
            <a:r>
              <a:rPr lang="es-ES" sz="1200" dirty="0"/>
              <a:t>.</a:t>
            </a:r>
            <a:endParaRPr lang="es-EC" sz="1200" dirty="0"/>
          </a:p>
        </p:txBody>
      </p:sp>
      <p:sp>
        <p:nvSpPr>
          <p:cNvPr id="4" name="Marcador de texto 3"/>
          <p:cNvSpPr>
            <a:spLocks noGrp="1"/>
          </p:cNvSpPr>
          <p:nvPr>
            <p:ph type="body" sz="quarter" idx="11"/>
          </p:nvPr>
        </p:nvSpPr>
        <p:spPr/>
        <p:txBody>
          <a:bodyPr/>
          <a:lstStyle/>
          <a:p>
            <a:r>
              <a:rPr lang="es-ES" dirty="0"/>
              <a:t>20</a:t>
            </a:r>
            <a:endParaRPr lang="es-EC" dirty="0"/>
          </a:p>
        </p:txBody>
      </p:sp>
      <p:sp>
        <p:nvSpPr>
          <p:cNvPr id="16" name="CuadroTexto 2">
            <a:extLst>
              <a:ext uri="{FF2B5EF4-FFF2-40B4-BE49-F238E27FC236}">
                <a16:creationId xmlns="" xmlns:a16="http://schemas.microsoft.com/office/drawing/2014/main" id="{56CE2873-DBC0-49A6-A791-97772EABA067}"/>
              </a:ext>
            </a:extLst>
          </p:cNvPr>
          <p:cNvSpPr txBox="1"/>
          <p:nvPr/>
        </p:nvSpPr>
        <p:spPr>
          <a:xfrm>
            <a:off x="909265" y="6322346"/>
            <a:ext cx="4229739" cy="400110"/>
          </a:xfrm>
          <a:prstGeom prst="rect">
            <a:avLst/>
          </a:prstGeom>
          <a:noFill/>
        </p:spPr>
        <p:txBody>
          <a:bodyPr wrap="square" rtlCol="0">
            <a:spAutoFit/>
          </a:bodyPr>
          <a:lstStyle/>
          <a:p>
            <a:r>
              <a:rPr lang="es-ES" sz="1000" b="1" dirty="0">
                <a:solidFill>
                  <a:srgbClr val="6E6E7C"/>
                </a:solidFill>
              </a:rPr>
              <a:t>Fuente</a:t>
            </a:r>
            <a:r>
              <a:rPr lang="es-ES" sz="1000" dirty="0">
                <a:solidFill>
                  <a:srgbClr val="6E6E7C"/>
                </a:solidFill>
              </a:rPr>
              <a:t>: INEC, CSS 2007-2022</a:t>
            </a:r>
          </a:p>
          <a:p>
            <a:pPr>
              <a:spcAft>
                <a:spcPts val="600"/>
              </a:spcAft>
            </a:pPr>
            <a:r>
              <a:rPr lang="es-ES" sz="1000" b="1" dirty="0">
                <a:solidFill>
                  <a:srgbClr val="6E6E7C"/>
                </a:solidFill>
              </a:rPr>
              <a:t>Elaboración</a:t>
            </a:r>
            <a:r>
              <a:rPr lang="es-ES" sz="1000" dirty="0">
                <a:solidFill>
                  <a:srgbClr val="6E6E7C"/>
                </a:solidFill>
              </a:rPr>
              <a:t>: INEC.</a:t>
            </a:r>
          </a:p>
        </p:txBody>
      </p:sp>
      <p:sp>
        <p:nvSpPr>
          <p:cNvPr id="7" name="Marcador de texto 2">
            <a:extLst>
              <a:ext uri="{FF2B5EF4-FFF2-40B4-BE49-F238E27FC236}">
                <a16:creationId xmlns="" xmlns:a16="http://schemas.microsoft.com/office/drawing/2014/main" id="{C9F49C72-3F0B-464B-A544-6689DF92A470}"/>
              </a:ext>
            </a:extLst>
          </p:cNvPr>
          <p:cNvSpPr txBox="1">
            <a:spLocks/>
          </p:cNvSpPr>
          <p:nvPr/>
        </p:nvSpPr>
        <p:spPr>
          <a:xfrm>
            <a:off x="2673613" y="712568"/>
            <a:ext cx="6231228" cy="3037749"/>
          </a:xfrm>
          <a:prstGeom prst="roundRect">
            <a:avLst/>
          </a:prstGeom>
          <a:ln>
            <a:solidFill>
              <a:srgbClr val="4BACC6"/>
            </a:solidFill>
          </a:ln>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s-ES" sz="1200" b="1" dirty="0">
                <a:solidFill>
                  <a:srgbClr val="787894"/>
                </a:solidFill>
              </a:rPr>
              <a:t>Valores de producción total de salud</a:t>
            </a:r>
          </a:p>
          <a:p>
            <a:pPr algn="ctr">
              <a:lnSpc>
                <a:spcPct val="100000"/>
              </a:lnSpc>
              <a:spcBef>
                <a:spcPts val="0"/>
              </a:spcBef>
            </a:pPr>
            <a:r>
              <a:rPr lang="es-ES" sz="1200" b="1" dirty="0">
                <a:solidFill>
                  <a:srgbClr val="787894"/>
                </a:solidFill>
              </a:rPr>
              <a:t> </a:t>
            </a:r>
            <a:r>
              <a:rPr lang="es-ES" sz="1200" i="1" dirty="0">
                <a:solidFill>
                  <a:srgbClr val="787894"/>
                </a:solidFill>
              </a:rPr>
              <a:t>(millones de USD corrientes)</a:t>
            </a:r>
            <a:endParaRPr lang="en-US" sz="1100" i="1" dirty="0">
              <a:solidFill>
                <a:srgbClr val="787894"/>
              </a:solidFill>
            </a:endParaRPr>
          </a:p>
        </p:txBody>
      </p:sp>
      <p:sp>
        <p:nvSpPr>
          <p:cNvPr id="10" name="Marcador de texto 2">
            <a:extLst>
              <a:ext uri="{FF2B5EF4-FFF2-40B4-BE49-F238E27FC236}">
                <a16:creationId xmlns="" xmlns:a16="http://schemas.microsoft.com/office/drawing/2014/main" id="{C9F49C72-3F0B-464B-A544-6689DF92A470}"/>
              </a:ext>
            </a:extLst>
          </p:cNvPr>
          <p:cNvSpPr txBox="1">
            <a:spLocks/>
          </p:cNvSpPr>
          <p:nvPr/>
        </p:nvSpPr>
        <p:spPr>
          <a:xfrm>
            <a:off x="497068" y="3831495"/>
            <a:ext cx="5256032" cy="2381046"/>
          </a:xfrm>
          <a:prstGeom prst="roundRect">
            <a:avLst/>
          </a:prstGeom>
          <a:ln>
            <a:solidFill>
              <a:srgbClr val="4BACC6"/>
            </a:solidFill>
          </a:ln>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s-ES" sz="1200" b="1" dirty="0">
                <a:solidFill>
                  <a:srgbClr val="787894"/>
                </a:solidFill>
              </a:rPr>
              <a:t>Efecto neto del COVID-19 sobre la producción por sectores</a:t>
            </a:r>
          </a:p>
          <a:p>
            <a:pPr algn="ctr">
              <a:lnSpc>
                <a:spcPct val="100000"/>
              </a:lnSpc>
              <a:spcBef>
                <a:spcPts val="0"/>
              </a:spcBef>
            </a:pPr>
            <a:r>
              <a:rPr lang="es-ES" sz="1200" b="1" dirty="0">
                <a:solidFill>
                  <a:srgbClr val="787894"/>
                </a:solidFill>
              </a:rPr>
              <a:t> </a:t>
            </a:r>
            <a:r>
              <a:rPr lang="es-ES" sz="1200" i="1" dirty="0">
                <a:solidFill>
                  <a:srgbClr val="787894"/>
                </a:solidFill>
              </a:rPr>
              <a:t>(millones de USD)</a:t>
            </a:r>
            <a:endParaRPr lang="en-US" sz="1100" i="1" dirty="0">
              <a:solidFill>
                <a:srgbClr val="787894"/>
              </a:solidFill>
            </a:endParaRPr>
          </a:p>
        </p:txBody>
      </p:sp>
      <p:sp>
        <p:nvSpPr>
          <p:cNvPr id="12" name="Marcador de texto 2">
            <a:extLst>
              <a:ext uri="{FF2B5EF4-FFF2-40B4-BE49-F238E27FC236}">
                <a16:creationId xmlns="" xmlns:a16="http://schemas.microsoft.com/office/drawing/2014/main" id="{C9F49C72-3F0B-464B-A544-6689DF92A470}"/>
              </a:ext>
            </a:extLst>
          </p:cNvPr>
          <p:cNvSpPr txBox="1">
            <a:spLocks/>
          </p:cNvSpPr>
          <p:nvPr/>
        </p:nvSpPr>
        <p:spPr>
          <a:xfrm>
            <a:off x="6101254" y="3848808"/>
            <a:ext cx="5328745" cy="2364231"/>
          </a:xfrm>
          <a:prstGeom prst="roundRect">
            <a:avLst/>
          </a:prstGeom>
          <a:ln>
            <a:solidFill>
              <a:srgbClr val="4BACC6"/>
            </a:solidFill>
            <a:prstDash val="dash"/>
          </a:ln>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endParaRPr lang="en-US" sz="1100" i="1" dirty="0">
              <a:solidFill>
                <a:srgbClr val="787894"/>
              </a:solidFill>
            </a:endParaRPr>
          </a:p>
        </p:txBody>
      </p:sp>
      <p:graphicFrame>
        <p:nvGraphicFramePr>
          <p:cNvPr id="13" name="Tabla 12"/>
          <p:cNvGraphicFramePr>
            <a:graphicFrameLocks noGrp="1"/>
          </p:cNvGraphicFramePr>
          <p:nvPr>
            <p:extLst>
              <p:ext uri="{D42A27DB-BD31-4B8C-83A1-F6EECF244321}">
                <p14:modId xmlns:p14="http://schemas.microsoft.com/office/powerpoint/2010/main" val="3153162875"/>
              </p:ext>
            </p:extLst>
          </p:nvPr>
        </p:nvGraphicFramePr>
        <p:xfrm>
          <a:off x="6332482" y="4609882"/>
          <a:ext cx="4771697" cy="1118790"/>
        </p:xfrm>
        <a:graphic>
          <a:graphicData uri="http://schemas.openxmlformats.org/drawingml/2006/table">
            <a:tbl>
              <a:tblPr firstRow="1" lastRow="1"/>
              <a:tblGrid>
                <a:gridCol w="1435717">
                  <a:extLst>
                    <a:ext uri="{9D8B030D-6E8A-4147-A177-3AD203B41FA5}">
                      <a16:colId xmlns="" xmlns:a16="http://schemas.microsoft.com/office/drawing/2014/main" val="20000"/>
                    </a:ext>
                  </a:extLst>
                </a:gridCol>
                <a:gridCol w="979744">
                  <a:extLst>
                    <a:ext uri="{9D8B030D-6E8A-4147-A177-3AD203B41FA5}">
                      <a16:colId xmlns="" xmlns:a16="http://schemas.microsoft.com/office/drawing/2014/main" val="20001"/>
                    </a:ext>
                  </a:extLst>
                </a:gridCol>
                <a:gridCol w="1178118">
                  <a:extLst>
                    <a:ext uri="{9D8B030D-6E8A-4147-A177-3AD203B41FA5}">
                      <a16:colId xmlns="" xmlns:a16="http://schemas.microsoft.com/office/drawing/2014/main" val="20002"/>
                    </a:ext>
                  </a:extLst>
                </a:gridCol>
                <a:gridCol w="1178118">
                  <a:extLst>
                    <a:ext uri="{9D8B030D-6E8A-4147-A177-3AD203B41FA5}">
                      <a16:colId xmlns="" xmlns:a16="http://schemas.microsoft.com/office/drawing/2014/main" val="20003"/>
                    </a:ext>
                  </a:extLst>
                </a:gridCol>
              </a:tblGrid>
              <a:tr h="268510">
                <a:tc>
                  <a:txBody>
                    <a:bodyPr/>
                    <a:lstStyle/>
                    <a:p>
                      <a:pPr algn="ctr" fontAlgn="ctr"/>
                      <a:endParaRPr lang="es-EC" sz="1200" b="1" i="0" u="none" strike="noStrike" dirty="0">
                        <a:solidFill>
                          <a:srgbClr val="5A5A72"/>
                        </a:solidFill>
                        <a:effectLst/>
                        <a:latin typeface="Century Gothic" panose="020B0502020202020204" pitchFamily="34" charset="0"/>
                      </a:endParaRP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EC" sz="1200" b="1" i="0" u="none" strike="noStrike" dirty="0">
                          <a:solidFill>
                            <a:srgbClr val="646482"/>
                          </a:solidFill>
                          <a:effectLst/>
                          <a:latin typeface="Century Gothic" panose="020B0502020202020204" pitchFamily="34" charset="0"/>
                        </a:rPr>
                        <a:t>2020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646482"/>
                      </a:solid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EC" sz="1200" b="1" i="0" u="none" strike="noStrike" dirty="0">
                          <a:solidFill>
                            <a:srgbClr val="646482"/>
                          </a:solidFill>
                          <a:effectLst/>
                          <a:latin typeface="Century Gothic" panose="020B0502020202020204" pitchFamily="34" charset="0"/>
                        </a:rPr>
                        <a:t>2021</a:t>
                      </a:r>
                    </a:p>
                  </a:txBody>
                  <a:tcPr marL="0" marR="0" marT="0" marB="0" anchor="ctr">
                    <a:lnL w="6350" cap="flat" cmpd="sng" algn="ctr">
                      <a:noFill/>
                      <a:prstDash val="solid"/>
                      <a:round/>
                      <a:headEnd type="none" w="med" len="med"/>
                      <a:tailEnd type="none" w="med" len="med"/>
                    </a:lnL>
                    <a:lnR>
                      <a:noFill/>
                    </a:lnR>
                    <a:lnT w="12700" cap="flat" cmpd="sng" algn="ctr">
                      <a:solidFill>
                        <a:srgbClr val="646482"/>
                      </a:solid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ES" sz="1200" b="1" i="0" u="none" strike="noStrike" dirty="0">
                          <a:solidFill>
                            <a:srgbClr val="646482"/>
                          </a:solidFill>
                          <a:effectLst/>
                          <a:latin typeface="Century Gothic" panose="020B0502020202020204" pitchFamily="34" charset="0"/>
                        </a:rPr>
                        <a:t>2022</a:t>
                      </a:r>
                      <a:endParaRPr lang="es-EC" sz="1200" b="1" i="0" u="none" strike="noStrike" dirty="0">
                        <a:solidFill>
                          <a:srgbClr val="646482"/>
                        </a:solidFill>
                        <a:effectLst/>
                        <a:latin typeface="Century Gothic" panose="020B0502020202020204" pitchFamily="34" charset="0"/>
                      </a:endParaRPr>
                    </a:p>
                  </a:txBody>
                  <a:tcPr marL="0" marR="0" marT="0" marB="0" anchor="ctr">
                    <a:lnL w="6350" cap="flat" cmpd="sng" algn="ctr">
                      <a:noFill/>
                      <a:prstDash val="solid"/>
                      <a:round/>
                      <a:headEnd type="none" w="med" len="med"/>
                      <a:tailEnd type="none" w="med" len="med"/>
                    </a:lnL>
                    <a:lnR>
                      <a:noFill/>
                    </a:lnR>
                    <a:lnT w="12700" cap="flat" cmpd="sng" algn="ctr">
                      <a:solidFill>
                        <a:srgbClr val="646482"/>
                      </a:solid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268510">
                <a:tc>
                  <a:txBody>
                    <a:bodyPr/>
                    <a:lstStyle/>
                    <a:p>
                      <a:pPr algn="l" fontAlgn="ctr"/>
                      <a:r>
                        <a:rPr lang="es-EC" sz="1100" b="0" i="0" u="none" strike="noStrike" dirty="0">
                          <a:solidFill>
                            <a:srgbClr val="646482"/>
                          </a:solidFill>
                          <a:effectLst/>
                          <a:latin typeface="Century Gothic" panose="020B0502020202020204" pitchFamily="34" charset="0"/>
                        </a:rPr>
                        <a:t>   Pérdidas*</a:t>
                      </a:r>
                    </a:p>
                  </a:txBody>
                  <a:tcPr marL="0" marR="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EC" sz="1100" b="0" i="0" u="none" strike="noStrike" dirty="0">
                          <a:solidFill>
                            <a:srgbClr val="5A5A72"/>
                          </a:solidFill>
                          <a:effectLst/>
                          <a:latin typeface="Century Gothic" panose="020B0502020202020204" pitchFamily="34" charset="0"/>
                        </a:rPr>
                        <a:t> $        -436,8 </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64648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EC" sz="1100" b="0" i="0" u="none" strike="noStrike">
                          <a:solidFill>
                            <a:srgbClr val="5A5A72"/>
                          </a:solidFill>
                          <a:effectLst/>
                          <a:latin typeface="Century Gothic" panose="020B0502020202020204" pitchFamily="34" charset="0"/>
                        </a:rPr>
                        <a:t> $        -410,1 </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64648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EC" sz="1100" b="0" i="0" u="none" strike="noStrike">
                          <a:solidFill>
                            <a:srgbClr val="5A5A72"/>
                          </a:solidFill>
                          <a:effectLst/>
                          <a:latin typeface="Century Gothic" panose="020B0502020202020204" pitchFamily="34" charset="0"/>
                        </a:rPr>
                        <a:t> $          -74,2 </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646482"/>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90885">
                <a:tc>
                  <a:txBody>
                    <a:bodyPr/>
                    <a:lstStyle/>
                    <a:p>
                      <a:pPr algn="l" fontAlgn="ctr"/>
                      <a:r>
                        <a:rPr lang="es-EC" sz="1100" b="0" i="0" u="none" strike="noStrike" dirty="0">
                          <a:solidFill>
                            <a:srgbClr val="646482"/>
                          </a:solidFill>
                          <a:effectLst/>
                          <a:latin typeface="Century Gothic" panose="020B0502020202020204" pitchFamily="34" charset="0"/>
                        </a:rPr>
                        <a:t>   Costos adicionales</a:t>
                      </a:r>
                    </a:p>
                  </a:txBody>
                  <a:tcPr marL="0" marR="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EC" sz="1100" b="0" i="0" u="none" strike="noStrike" dirty="0">
                          <a:solidFill>
                            <a:srgbClr val="64647C"/>
                          </a:solidFill>
                          <a:effectLst/>
                          <a:latin typeface="Century Gothic" panose="020B0502020202020204" pitchFamily="34" charset="0"/>
                        </a:rPr>
                        <a:t> $          249,9 </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EC" sz="1100" b="0" i="0" u="none" strike="noStrike" dirty="0">
                          <a:solidFill>
                            <a:srgbClr val="64647C"/>
                          </a:solidFill>
                          <a:effectLst/>
                          <a:latin typeface="Century Gothic" panose="020B0502020202020204" pitchFamily="34" charset="0"/>
                        </a:rPr>
                        <a:t> $        599,2 </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EC" sz="1100" b="0" i="0" u="none" strike="noStrike" dirty="0">
                          <a:solidFill>
                            <a:srgbClr val="5A5A72"/>
                          </a:solidFill>
                          <a:effectLst/>
                          <a:latin typeface="Century Gothic" panose="020B0502020202020204" pitchFamily="34" charset="0"/>
                        </a:rPr>
                        <a:t> $            48,1 </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290885">
                <a:tc>
                  <a:txBody>
                    <a:bodyPr/>
                    <a:lstStyle/>
                    <a:p>
                      <a:pPr algn="l" fontAlgn="ctr"/>
                      <a:r>
                        <a:rPr lang="es-EC" sz="1100" b="1" i="0" u="none" strike="noStrike" dirty="0">
                          <a:solidFill>
                            <a:srgbClr val="646482"/>
                          </a:solidFill>
                          <a:effectLst/>
                          <a:latin typeface="Century Gothic" panose="020B0502020202020204" pitchFamily="34" charset="0"/>
                        </a:rPr>
                        <a:t>   Efecto neto</a:t>
                      </a:r>
                    </a:p>
                  </a:txBody>
                  <a:tcPr marL="0" marR="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46482"/>
                      </a:solid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ctr"/>
                      <a:r>
                        <a:rPr lang="es-EC" sz="1100" b="1" i="0" u="none" strike="noStrike" dirty="0">
                          <a:solidFill>
                            <a:srgbClr val="5A5A72"/>
                          </a:solidFill>
                          <a:effectLst/>
                          <a:latin typeface="Century Gothic" panose="020B0502020202020204" pitchFamily="34" charset="0"/>
                        </a:rPr>
                        <a:t> $         -186,9 </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646482"/>
                      </a:solid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ctr"/>
                      <a:r>
                        <a:rPr lang="es-EC" sz="1100" b="1" i="0" u="none" strike="noStrike" dirty="0">
                          <a:solidFill>
                            <a:srgbClr val="5A5A72"/>
                          </a:solidFill>
                          <a:effectLst/>
                          <a:latin typeface="Century Gothic" panose="020B0502020202020204" pitchFamily="34" charset="0"/>
                        </a:rPr>
                        <a:t>      $   189,1 </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646482"/>
                      </a:solid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fontAlgn="ctr"/>
                      <a:r>
                        <a:rPr lang="es-EC" sz="1100" b="1" i="0" u="none" strike="noStrike" dirty="0">
                          <a:solidFill>
                            <a:srgbClr val="5A5A72"/>
                          </a:solidFill>
                          <a:effectLst/>
                          <a:latin typeface="Century Gothic" panose="020B0502020202020204" pitchFamily="34" charset="0"/>
                        </a:rPr>
                        <a:t> $          -26,1 </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646482"/>
                      </a:solidFill>
                      <a:prstDash val="solid"/>
                      <a:round/>
                      <a:headEnd type="none" w="med" len="med"/>
                      <a:tailEnd type="none" w="med" len="med"/>
                    </a:lnT>
                    <a:lnB w="12700" cap="flat" cmpd="sng" algn="ctr">
                      <a:solidFill>
                        <a:srgbClr val="64648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bl>
          </a:graphicData>
        </a:graphic>
      </p:graphicFrame>
      <p:sp>
        <p:nvSpPr>
          <p:cNvPr id="14" name="Rectángulo 13"/>
          <p:cNvSpPr/>
          <p:nvPr/>
        </p:nvSpPr>
        <p:spPr>
          <a:xfrm>
            <a:off x="6332482" y="3945184"/>
            <a:ext cx="4771697" cy="461665"/>
          </a:xfrm>
          <a:prstGeom prst="rect">
            <a:avLst/>
          </a:prstGeom>
        </p:spPr>
        <p:txBody>
          <a:bodyPr wrap="square">
            <a:spAutoFit/>
          </a:bodyPr>
          <a:lstStyle/>
          <a:p>
            <a:pPr algn="ctr">
              <a:lnSpc>
                <a:spcPct val="100000"/>
              </a:lnSpc>
              <a:spcBef>
                <a:spcPts val="0"/>
              </a:spcBef>
            </a:pPr>
            <a:r>
              <a:rPr lang="es-ES" sz="1200" b="1" dirty="0">
                <a:solidFill>
                  <a:srgbClr val="787894"/>
                </a:solidFill>
              </a:rPr>
              <a:t>Descomposición del efecto neto del COVID-19 de la producción pública  </a:t>
            </a:r>
            <a:r>
              <a:rPr lang="es-ES" sz="1200" i="1" dirty="0">
                <a:solidFill>
                  <a:srgbClr val="787894"/>
                </a:solidFill>
              </a:rPr>
              <a:t>(millones de USD)</a:t>
            </a:r>
            <a:endParaRPr lang="en-US" sz="1200" i="1" dirty="0">
              <a:solidFill>
                <a:srgbClr val="787894"/>
              </a:solidFill>
            </a:endParaRPr>
          </a:p>
        </p:txBody>
      </p:sp>
      <p:sp>
        <p:nvSpPr>
          <p:cNvPr id="3" name="Rectángulo redondeado 2"/>
          <p:cNvSpPr/>
          <p:nvPr/>
        </p:nvSpPr>
        <p:spPr>
          <a:xfrm>
            <a:off x="3770567" y="5246823"/>
            <a:ext cx="1104900" cy="431800"/>
          </a:xfrm>
          <a:prstGeom prst="roundRect">
            <a:avLst/>
          </a:prstGeom>
          <a:noFill/>
          <a:ln>
            <a:solidFill>
              <a:srgbClr val="FFA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42" name="Conector recto 41"/>
          <p:cNvCxnSpPr/>
          <p:nvPr/>
        </p:nvCxnSpPr>
        <p:spPr>
          <a:xfrm>
            <a:off x="4955863" y="5318955"/>
            <a:ext cx="964525" cy="0"/>
          </a:xfrm>
          <a:prstGeom prst="line">
            <a:avLst/>
          </a:prstGeom>
          <a:ln>
            <a:solidFill>
              <a:srgbClr val="0078AF"/>
            </a:solidFill>
          </a:ln>
        </p:spPr>
        <p:style>
          <a:lnRef idx="1">
            <a:schemeClr val="accent1"/>
          </a:lnRef>
          <a:fillRef idx="0">
            <a:schemeClr val="accent1"/>
          </a:fillRef>
          <a:effectRef idx="0">
            <a:schemeClr val="accent1"/>
          </a:effectRef>
          <a:fontRef idx="minor">
            <a:schemeClr val="tx1"/>
          </a:fontRef>
        </p:style>
      </p:cxnSp>
      <p:cxnSp>
        <p:nvCxnSpPr>
          <p:cNvPr id="44" name="Conector angular 43"/>
          <p:cNvCxnSpPr/>
          <p:nvPr/>
        </p:nvCxnSpPr>
        <p:spPr>
          <a:xfrm rot="5400000" flipH="1" flipV="1">
            <a:off x="5690768" y="4312811"/>
            <a:ext cx="1235764" cy="776524"/>
          </a:xfrm>
          <a:prstGeom prst="bentConnector3">
            <a:avLst>
              <a:gd name="adj1" fmla="val 99654"/>
            </a:avLst>
          </a:prstGeom>
          <a:ln w="12700">
            <a:solidFill>
              <a:srgbClr val="0078AF"/>
            </a:solidFill>
            <a:tailEnd type="triangle"/>
          </a:ln>
        </p:spPr>
        <p:style>
          <a:lnRef idx="1">
            <a:schemeClr val="accent1"/>
          </a:lnRef>
          <a:fillRef idx="0">
            <a:schemeClr val="accent1"/>
          </a:fillRef>
          <a:effectRef idx="0">
            <a:schemeClr val="accent1"/>
          </a:effectRef>
          <a:fontRef idx="minor">
            <a:schemeClr val="tx1"/>
          </a:fontRef>
        </p:style>
      </p:cxnSp>
      <p:sp>
        <p:nvSpPr>
          <p:cNvPr id="17" name="Rectángulo 4">
            <a:extLst>
              <a:ext uri="{FF2B5EF4-FFF2-40B4-BE49-F238E27FC236}">
                <a16:creationId xmlns="" xmlns:a16="http://schemas.microsoft.com/office/drawing/2014/main" id="{BEEA57F9-0AB7-4795-83C7-B4205E394CAE}"/>
              </a:ext>
            </a:extLst>
          </p:cNvPr>
          <p:cNvSpPr/>
          <p:nvPr/>
        </p:nvSpPr>
        <p:spPr>
          <a:xfrm>
            <a:off x="9077037" y="979543"/>
            <a:ext cx="2068818" cy="2492514"/>
          </a:xfrm>
          <a:prstGeom prst="round2DiagRect">
            <a:avLst/>
          </a:prstGeom>
          <a:solidFill>
            <a:schemeClr val="bg1">
              <a:lumMod val="85000"/>
            </a:schemeClr>
          </a:solidFill>
          <a:ln>
            <a:solidFill>
              <a:srgbClr val="787894"/>
            </a:solidFill>
          </a:ln>
        </p:spPr>
        <p:txBody>
          <a:bodyPr wrap="square">
            <a:spAutoFit/>
          </a:bodyPr>
          <a:lstStyle>
            <a:defPPr>
              <a:defRPr lang="es-ES_trad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a:r>
              <a:rPr lang="es-EC" sz="1100" dirty="0">
                <a:solidFill>
                  <a:srgbClr val="78778F"/>
                </a:solidFill>
              </a:rPr>
              <a:t>El efecto neto en la producción de salud por la pandemia COVID-19 fue $91 millones; de este valor el sector público presentó un déficit neto de $24 millones, sin embargo, para cubrir los costos adicionales para enfrentar la pandemia el mismo gobierno gastó $ 897 millones en el periodo.</a:t>
            </a:r>
          </a:p>
        </p:txBody>
      </p:sp>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422" y="771268"/>
            <a:ext cx="495685" cy="495685"/>
          </a:xfrm>
          <a:prstGeom prst="rect">
            <a:avLst/>
          </a:prstGeom>
        </p:spPr>
      </p:pic>
      <p:sp>
        <p:nvSpPr>
          <p:cNvPr id="18" name="CuadroTexto 6"/>
          <p:cNvSpPr txBox="1"/>
          <p:nvPr/>
        </p:nvSpPr>
        <p:spPr>
          <a:xfrm>
            <a:off x="5151811" y="6370053"/>
            <a:ext cx="5952368" cy="369332"/>
          </a:xfrm>
          <a:prstGeom prst="rect">
            <a:avLst/>
          </a:prstGeom>
          <a:noFill/>
          <a:ln w="12700">
            <a:solidFill>
              <a:srgbClr val="FF7878"/>
            </a:solidFill>
            <a:prstDash val="dash"/>
          </a:ln>
        </p:spPr>
        <p:txBody>
          <a:bodyPr wrap="square" rtlCol="0">
            <a:spAutoFit/>
          </a:bodyPr>
          <a:lstStyle/>
          <a:p>
            <a:pPr algn="just"/>
            <a:r>
              <a:rPr lang="es-ES" sz="900" b="1" dirty="0">
                <a:solidFill>
                  <a:srgbClr val="6E6E7C"/>
                </a:solidFill>
              </a:rPr>
              <a:t>Pérdidas*: </a:t>
            </a:r>
            <a:r>
              <a:rPr lang="es-ES" sz="900" dirty="0">
                <a:solidFill>
                  <a:srgbClr val="6E6E7C"/>
                </a:solidFill>
              </a:rPr>
              <a:t>Las pérdidas en la producción del sector público se calculan </a:t>
            </a:r>
            <a:r>
              <a:rPr lang="es-EC" sz="900" dirty="0">
                <a:solidFill>
                  <a:srgbClr val="6E6E7C"/>
                </a:solidFill>
              </a:rPr>
              <a:t>descontando los costos adicionales de la producción real y menos la producción del escenario sin COVID-19.</a:t>
            </a:r>
          </a:p>
        </p:txBody>
      </p:sp>
      <p:graphicFrame>
        <p:nvGraphicFramePr>
          <p:cNvPr id="22" name="7 Gráfico">
            <a:extLst>
              <a:ext uri="{FF2B5EF4-FFF2-40B4-BE49-F238E27FC236}">
                <a16:creationId xmlns="" xmlns:a16="http://schemas.microsoft.com/office/drawing/2014/main" id="{00000000-0008-0000-0200-000008000000}"/>
              </a:ext>
            </a:extLst>
          </p:cNvPr>
          <p:cNvGraphicFramePr>
            <a:graphicFrameLocks/>
          </p:cNvGraphicFramePr>
          <p:nvPr>
            <p:extLst>
              <p:ext uri="{D42A27DB-BD31-4B8C-83A1-F6EECF244321}">
                <p14:modId xmlns:p14="http://schemas.microsoft.com/office/powerpoint/2010/main" val="1907256213"/>
              </p:ext>
            </p:extLst>
          </p:nvPr>
        </p:nvGraphicFramePr>
        <p:xfrm>
          <a:off x="2715227" y="1350969"/>
          <a:ext cx="6032166" cy="22774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6" name="Gráfico 25"/>
          <p:cNvGraphicFramePr>
            <a:graphicFrameLocks/>
          </p:cNvGraphicFramePr>
          <p:nvPr>
            <p:extLst>
              <p:ext uri="{D42A27DB-BD31-4B8C-83A1-F6EECF244321}">
                <p14:modId xmlns:p14="http://schemas.microsoft.com/office/powerpoint/2010/main" val="2230740624"/>
              </p:ext>
            </p:extLst>
          </p:nvPr>
        </p:nvGraphicFramePr>
        <p:xfrm>
          <a:off x="661422" y="4469896"/>
          <a:ext cx="4857372" cy="1553853"/>
        </p:xfrm>
        <a:graphic>
          <a:graphicData uri="http://schemas.openxmlformats.org/drawingml/2006/chart">
            <c:chart xmlns:c="http://schemas.openxmlformats.org/drawingml/2006/chart" xmlns:r="http://schemas.openxmlformats.org/officeDocument/2006/relationships" r:id="rId5"/>
          </a:graphicData>
        </a:graphic>
      </p:graphicFrame>
      <p:sp>
        <p:nvSpPr>
          <p:cNvPr id="6" name="Rectángulo redondeado 5"/>
          <p:cNvSpPr/>
          <p:nvPr/>
        </p:nvSpPr>
        <p:spPr>
          <a:xfrm>
            <a:off x="4134190" y="5190994"/>
            <a:ext cx="1326078" cy="360666"/>
          </a:xfrm>
          <a:prstGeom prst="roundRect">
            <a:avLst/>
          </a:prstGeom>
          <a:solidFill>
            <a:schemeClr val="accent1">
              <a:alpha val="0"/>
            </a:schemeClr>
          </a:solidFill>
          <a:ln>
            <a:solidFill>
              <a:srgbClr val="FF829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20570159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86609" y="331204"/>
            <a:ext cx="7227771" cy="530024"/>
          </a:xfrm>
        </p:spPr>
        <p:txBody>
          <a:bodyPr>
            <a:normAutofit fontScale="90000"/>
          </a:bodyPr>
          <a:lstStyle/>
          <a:p>
            <a:r>
              <a:rPr lang="es-ES" sz="2200" dirty="0"/>
              <a:t>Costos adicionales por el COVID-19 en el sector público</a:t>
            </a:r>
            <a:endParaRPr lang="es-EC" sz="2200" dirty="0"/>
          </a:p>
        </p:txBody>
      </p:sp>
      <p:sp>
        <p:nvSpPr>
          <p:cNvPr id="3" name="Marcador de texto 2"/>
          <p:cNvSpPr>
            <a:spLocks noGrp="1"/>
          </p:cNvSpPr>
          <p:nvPr>
            <p:ph type="body" sz="quarter" idx="11"/>
          </p:nvPr>
        </p:nvSpPr>
        <p:spPr/>
        <p:txBody>
          <a:bodyPr/>
          <a:lstStyle/>
          <a:p>
            <a:r>
              <a:rPr lang="es-ES" dirty="0"/>
              <a:t>21</a:t>
            </a:r>
            <a:endParaRPr lang="es-EC" dirty="0"/>
          </a:p>
        </p:txBody>
      </p:sp>
      <p:sp>
        <p:nvSpPr>
          <p:cNvPr id="16" name="CuadroTexto 2">
            <a:extLst>
              <a:ext uri="{FF2B5EF4-FFF2-40B4-BE49-F238E27FC236}">
                <a16:creationId xmlns="" xmlns:a16="http://schemas.microsoft.com/office/drawing/2014/main" id="{56CE2873-DBC0-49A6-A791-97772EABA067}"/>
              </a:ext>
            </a:extLst>
          </p:cNvPr>
          <p:cNvSpPr txBox="1"/>
          <p:nvPr/>
        </p:nvSpPr>
        <p:spPr>
          <a:xfrm>
            <a:off x="755803" y="6179773"/>
            <a:ext cx="4229739" cy="400110"/>
          </a:xfrm>
          <a:prstGeom prst="rect">
            <a:avLst/>
          </a:prstGeom>
          <a:noFill/>
        </p:spPr>
        <p:txBody>
          <a:bodyPr wrap="square" rtlCol="0">
            <a:spAutoFit/>
          </a:bodyPr>
          <a:lstStyle/>
          <a:p>
            <a:r>
              <a:rPr lang="es-ES" sz="1000" b="1" dirty="0">
                <a:solidFill>
                  <a:srgbClr val="6E6E7C"/>
                </a:solidFill>
              </a:rPr>
              <a:t>Fuente</a:t>
            </a:r>
            <a:r>
              <a:rPr lang="es-ES" sz="1000" dirty="0">
                <a:solidFill>
                  <a:srgbClr val="6E6E7C"/>
                </a:solidFill>
              </a:rPr>
              <a:t>: INEC, CSS 2007-2022</a:t>
            </a:r>
          </a:p>
          <a:p>
            <a:pPr>
              <a:spcAft>
                <a:spcPts val="600"/>
              </a:spcAft>
            </a:pPr>
            <a:r>
              <a:rPr lang="es-ES" sz="1000" b="1" dirty="0">
                <a:solidFill>
                  <a:srgbClr val="6E6E7C"/>
                </a:solidFill>
              </a:rPr>
              <a:t>Elaboración</a:t>
            </a:r>
            <a:r>
              <a:rPr lang="es-ES" sz="1000" dirty="0">
                <a:solidFill>
                  <a:srgbClr val="6E6E7C"/>
                </a:solidFill>
              </a:rPr>
              <a:t>: INEC.</a:t>
            </a:r>
          </a:p>
        </p:txBody>
      </p:sp>
      <p:sp>
        <p:nvSpPr>
          <p:cNvPr id="8" name="Rectángulo 14"/>
          <p:cNvSpPr/>
          <p:nvPr/>
        </p:nvSpPr>
        <p:spPr>
          <a:xfrm>
            <a:off x="516302" y="845548"/>
            <a:ext cx="5505702" cy="461665"/>
          </a:xfrm>
          <a:prstGeom prst="rect">
            <a:avLst/>
          </a:prstGeom>
          <a:ln>
            <a:noFill/>
            <a:prstDash val="dash"/>
          </a:ln>
        </p:spPr>
        <p:txBody>
          <a:bodyPr wrap="square">
            <a:spAutoFit/>
          </a:bodyPr>
          <a:lstStyle/>
          <a:p>
            <a:pPr algn="ctr"/>
            <a:r>
              <a:rPr lang="es-ES" sz="1200" b="1" dirty="0">
                <a:solidFill>
                  <a:srgbClr val="787894"/>
                </a:solidFill>
                <a:latin typeface="Century Gothic" panose="020B0502020202020204" pitchFamily="34" charset="0"/>
              </a:rPr>
              <a:t>Costos adicionales según instituciones públicas durante la pandemia</a:t>
            </a:r>
          </a:p>
          <a:p>
            <a:pPr algn="ctr"/>
            <a:r>
              <a:rPr lang="es-ES" sz="1200" dirty="0">
                <a:solidFill>
                  <a:srgbClr val="787894"/>
                </a:solidFill>
                <a:latin typeface="Century Gothic" panose="020B0502020202020204" pitchFamily="34" charset="0"/>
              </a:rPr>
              <a:t>(miles de USD corrientes)</a:t>
            </a:r>
            <a:endParaRPr lang="es-ES" sz="400" i="1" dirty="0">
              <a:solidFill>
                <a:srgbClr val="787894"/>
              </a:solidFill>
              <a:latin typeface="Century Gothic" panose="020B0502020202020204" pitchFamily="34" charset="0"/>
            </a:endParaRPr>
          </a:p>
        </p:txBody>
      </p:sp>
      <p:sp>
        <p:nvSpPr>
          <p:cNvPr id="9" name="Rectángulo 14"/>
          <p:cNvSpPr/>
          <p:nvPr/>
        </p:nvSpPr>
        <p:spPr>
          <a:xfrm>
            <a:off x="6436606" y="904293"/>
            <a:ext cx="5073151" cy="461665"/>
          </a:xfrm>
          <a:prstGeom prst="rect">
            <a:avLst/>
          </a:prstGeom>
          <a:ln>
            <a:noFill/>
            <a:prstDash val="dash"/>
          </a:ln>
        </p:spPr>
        <p:txBody>
          <a:bodyPr wrap="square">
            <a:spAutoFit/>
          </a:bodyPr>
          <a:lstStyle/>
          <a:p>
            <a:pPr algn="ctr"/>
            <a:r>
              <a:rPr lang="es-ES" sz="1200" b="1" dirty="0">
                <a:solidFill>
                  <a:srgbClr val="787894"/>
                </a:solidFill>
                <a:latin typeface="Century Gothic" panose="020B0502020202020204" pitchFamily="34" charset="0"/>
              </a:rPr>
              <a:t>Estructura de los costos adicionales durante la pandemia</a:t>
            </a:r>
          </a:p>
          <a:p>
            <a:pPr algn="ctr"/>
            <a:r>
              <a:rPr lang="es-ES" sz="1200" dirty="0">
                <a:solidFill>
                  <a:srgbClr val="787894"/>
                </a:solidFill>
                <a:latin typeface="Century Gothic" panose="020B0502020202020204" pitchFamily="34" charset="0"/>
              </a:rPr>
              <a:t>(millones de USD corrientes y porcentaje)</a:t>
            </a:r>
            <a:endParaRPr lang="es-ES" sz="400" i="1" dirty="0">
              <a:solidFill>
                <a:srgbClr val="787894"/>
              </a:solidFill>
              <a:latin typeface="Century Gothic" panose="020B0502020202020204" pitchFamily="34" charset="0"/>
            </a:endParaRPr>
          </a:p>
        </p:txBody>
      </p:sp>
      <p:sp>
        <p:nvSpPr>
          <p:cNvPr id="12" name="Marcador de contenido 2">
            <a:extLst>
              <a:ext uri="{FF2B5EF4-FFF2-40B4-BE49-F238E27FC236}">
                <a16:creationId xmlns="" xmlns:a16="http://schemas.microsoft.com/office/drawing/2014/main" id="{ED4A6D47-788B-9941-B1F2-38F82ECED2F8}"/>
              </a:ext>
            </a:extLst>
          </p:cNvPr>
          <p:cNvSpPr txBox="1">
            <a:spLocks/>
          </p:cNvSpPr>
          <p:nvPr/>
        </p:nvSpPr>
        <p:spPr>
          <a:xfrm>
            <a:off x="6665822" y="5094376"/>
            <a:ext cx="4861885" cy="899771"/>
          </a:xfrm>
          <a:prstGeom prst="round2DiagRect">
            <a:avLst/>
          </a:prstGeom>
          <a:solidFill>
            <a:srgbClr val="4BACC6"/>
          </a:solidFill>
          <a:ln>
            <a:no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6E6E7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ES" sz="1200" b="1" dirty="0">
                <a:solidFill>
                  <a:schemeClr val="bg1"/>
                </a:solidFill>
                <a:latin typeface="Century Gothic" panose="020B0502020202020204" pitchFamily="34" charset="0"/>
              </a:rPr>
              <a:t>El consumo intermedio incluye el rubro que el Gobierno Nacional a través del MSP destinó para la ejecución del Plan Nacional de Vacunación, este rubro ascendió a $363 millones.</a:t>
            </a:r>
            <a:endParaRPr lang="es-EC" sz="1200" b="1" dirty="0">
              <a:solidFill>
                <a:schemeClr val="bg1"/>
              </a:solidFill>
              <a:latin typeface="Century Gothic" panose="020B0502020202020204" pitchFamily="34" charset="0"/>
            </a:endParaRPr>
          </a:p>
        </p:txBody>
      </p:sp>
      <p:sp>
        <p:nvSpPr>
          <p:cNvPr id="13" name="Marcador de contenido 2">
            <a:extLst>
              <a:ext uri="{FF2B5EF4-FFF2-40B4-BE49-F238E27FC236}">
                <a16:creationId xmlns="" xmlns:a16="http://schemas.microsoft.com/office/drawing/2014/main" id="{ED4A6D47-788B-9941-B1F2-38F82ECED2F8}"/>
              </a:ext>
            </a:extLst>
          </p:cNvPr>
          <p:cNvSpPr txBox="1">
            <a:spLocks/>
          </p:cNvSpPr>
          <p:nvPr/>
        </p:nvSpPr>
        <p:spPr>
          <a:xfrm>
            <a:off x="755803" y="5094376"/>
            <a:ext cx="5038053" cy="882033"/>
          </a:xfrm>
          <a:prstGeom prst="round2DiagRect">
            <a:avLst/>
          </a:prstGeom>
          <a:solidFill>
            <a:srgbClr val="4BACC6"/>
          </a:solidFill>
          <a:ln>
            <a:no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6E6E7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ES" sz="1200" b="1" dirty="0">
                <a:solidFill>
                  <a:schemeClr val="bg1"/>
                </a:solidFill>
                <a:latin typeface="Century Gothic" panose="020B0502020202020204" pitchFamily="34" charset="0"/>
              </a:rPr>
              <a:t>Los costos adicionales durante los tres años de pandemia ascienden a $ 897 millones, estos costos fueron ejecutados principalmente por el MSP (67%) y por el IESS (31%). </a:t>
            </a:r>
            <a:endParaRPr lang="es-EC" sz="1200" b="1" dirty="0">
              <a:solidFill>
                <a:schemeClr val="bg1"/>
              </a:solidFill>
              <a:latin typeface="Century Gothic" panose="020B0502020202020204" pitchFamily="34" charset="0"/>
            </a:endParaRPr>
          </a:p>
        </p:txBody>
      </p:sp>
      <p:cxnSp>
        <p:nvCxnSpPr>
          <p:cNvPr id="15" name="Conector recto 14"/>
          <p:cNvCxnSpPr/>
          <p:nvPr/>
        </p:nvCxnSpPr>
        <p:spPr>
          <a:xfrm>
            <a:off x="6022004" y="1189722"/>
            <a:ext cx="1" cy="4345671"/>
          </a:xfrm>
          <a:prstGeom prst="line">
            <a:avLst/>
          </a:prstGeom>
          <a:ln w="12700">
            <a:solidFill>
              <a:srgbClr val="00C8FF"/>
            </a:solidFill>
          </a:ln>
        </p:spPr>
        <p:style>
          <a:lnRef idx="1">
            <a:schemeClr val="accent1"/>
          </a:lnRef>
          <a:fillRef idx="0">
            <a:schemeClr val="accent1"/>
          </a:fillRef>
          <a:effectRef idx="0">
            <a:schemeClr val="accent1"/>
          </a:effectRef>
          <a:fontRef idx="minor">
            <a:schemeClr val="tx1"/>
          </a:fontRef>
        </p:style>
      </p:cxnSp>
      <p:graphicFrame>
        <p:nvGraphicFramePr>
          <p:cNvPr id="18" name="Gráfico 17"/>
          <p:cNvGraphicFramePr>
            <a:graphicFrameLocks/>
          </p:cNvGraphicFramePr>
          <p:nvPr>
            <p:extLst>
              <p:ext uri="{D42A27DB-BD31-4B8C-83A1-F6EECF244321}">
                <p14:modId xmlns:p14="http://schemas.microsoft.com/office/powerpoint/2010/main" val="1834355361"/>
              </p:ext>
            </p:extLst>
          </p:nvPr>
        </p:nvGraphicFramePr>
        <p:xfrm>
          <a:off x="6804692" y="1642906"/>
          <a:ext cx="4705065" cy="33925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Gráfico 13">
            <a:extLst>
              <a:ext uri="{FF2B5EF4-FFF2-40B4-BE49-F238E27FC236}">
                <a16:creationId xmlns="" xmlns:a16="http://schemas.microsoft.com/office/drawing/2014/main" id="{6E207368-D1E1-4A29-84C1-8EBF521DE3D0}"/>
              </a:ext>
            </a:extLst>
          </p:cNvPr>
          <p:cNvGraphicFramePr>
            <a:graphicFrameLocks/>
          </p:cNvGraphicFramePr>
          <p:nvPr>
            <p:extLst>
              <p:ext uri="{D42A27DB-BD31-4B8C-83A1-F6EECF244321}">
                <p14:modId xmlns:p14="http://schemas.microsoft.com/office/powerpoint/2010/main" val="2477262647"/>
              </p:ext>
            </p:extLst>
          </p:nvPr>
        </p:nvGraphicFramePr>
        <p:xfrm>
          <a:off x="569759" y="1375571"/>
          <a:ext cx="4939603" cy="365992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590571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a:xfrm>
            <a:off x="1270660" y="1763354"/>
            <a:ext cx="7077694" cy="736956"/>
          </a:xfrm>
        </p:spPr>
        <p:txBody>
          <a:bodyPr>
            <a:normAutofit fontScale="90000"/>
          </a:bodyPr>
          <a:lstStyle/>
          <a:p>
            <a:r>
              <a:rPr lang="es-ES_tradnl" dirty="0"/>
              <a:t>Principales Resultados</a:t>
            </a:r>
          </a:p>
        </p:txBody>
      </p:sp>
      <p:sp>
        <p:nvSpPr>
          <p:cNvPr id="3" name="Marcador de texto 2">
            <a:extLst>
              <a:ext uri="{FF2B5EF4-FFF2-40B4-BE49-F238E27FC236}">
                <a16:creationId xmlns="" xmlns:a16="http://schemas.microsoft.com/office/drawing/2014/main" id="{9E7CD4BE-14FF-924D-80B2-C6C9AD4E939D}"/>
              </a:ext>
            </a:extLst>
          </p:cNvPr>
          <p:cNvSpPr>
            <a:spLocks noGrp="1"/>
          </p:cNvSpPr>
          <p:nvPr>
            <p:ph type="body" sz="quarter" idx="11"/>
          </p:nvPr>
        </p:nvSpPr>
        <p:spPr>
          <a:xfrm>
            <a:off x="1734665" y="2563277"/>
            <a:ext cx="7601877" cy="2594507"/>
          </a:xfrm>
        </p:spPr>
        <p:txBody>
          <a:bodyPr>
            <a:normAutofit fontScale="85000" lnSpcReduction="20000"/>
          </a:bodyPr>
          <a:lstStyle/>
          <a:p>
            <a:pPr algn="just">
              <a:spcBef>
                <a:spcPts val="600"/>
              </a:spcBef>
              <a:spcAft>
                <a:spcPts val="600"/>
              </a:spcAft>
            </a:pPr>
            <a:r>
              <a:rPr lang="es-ES_tradnl" sz="1900" b="1" dirty="0">
                <a:solidFill>
                  <a:schemeClr val="bg1">
                    <a:lumMod val="75000"/>
                  </a:schemeClr>
                </a:solidFill>
              </a:rPr>
              <a:t>2.1. Indicadores Macroeconómicos</a:t>
            </a:r>
          </a:p>
          <a:p>
            <a:pPr lvl="1" indent="0" algn="just">
              <a:buNone/>
            </a:pPr>
            <a:r>
              <a:rPr lang="es-ES_tradnl" sz="1600" dirty="0">
                <a:solidFill>
                  <a:schemeClr val="bg1">
                    <a:lumMod val="75000"/>
                  </a:schemeClr>
                </a:solidFill>
              </a:rPr>
              <a:t>2.1.1. Valor agregado bruto y gasto de consumo final</a:t>
            </a:r>
          </a:p>
          <a:p>
            <a:pPr lvl="1" indent="0" algn="just">
              <a:buNone/>
            </a:pPr>
            <a:r>
              <a:rPr lang="es-ES_tradnl" sz="1600" dirty="0">
                <a:solidFill>
                  <a:schemeClr val="bg1">
                    <a:lumMod val="75000"/>
                  </a:schemeClr>
                </a:solidFill>
              </a:rPr>
              <a:t>2.1.2. Gasto nacional en salud y gasto de bolsillo</a:t>
            </a:r>
          </a:p>
          <a:p>
            <a:pPr lvl="1" indent="0" algn="just">
              <a:buNone/>
            </a:pPr>
            <a:r>
              <a:rPr lang="es-ES_tradnl" sz="1600" dirty="0">
                <a:solidFill>
                  <a:schemeClr val="bg1">
                    <a:lumMod val="75000"/>
                  </a:schemeClr>
                </a:solidFill>
              </a:rPr>
              <a:t>2.1.3. Financiamiento</a:t>
            </a:r>
          </a:p>
          <a:p>
            <a:pPr lvl="1" indent="0" algn="just">
              <a:buNone/>
            </a:pPr>
            <a:r>
              <a:rPr lang="es-ES_tradnl" sz="1600" dirty="0">
                <a:solidFill>
                  <a:schemeClr val="bg1">
                    <a:lumMod val="75000"/>
                  </a:schemeClr>
                </a:solidFill>
              </a:rPr>
              <a:t>2.1.4. Efectos de la pandemia por COVID-19 en la producción de</a:t>
            </a:r>
            <a:r>
              <a:rPr lang="es-ES_tradnl" sz="2000" dirty="0">
                <a:solidFill>
                  <a:schemeClr val="bg1">
                    <a:lumMod val="75000"/>
                  </a:schemeClr>
                </a:solidFill>
              </a:rPr>
              <a:t> </a:t>
            </a:r>
            <a:r>
              <a:rPr lang="es-ES_tradnl" sz="1600" dirty="0">
                <a:solidFill>
                  <a:schemeClr val="bg1">
                    <a:lumMod val="75000"/>
                  </a:schemeClr>
                </a:solidFill>
              </a:rPr>
              <a:t>salud</a:t>
            </a:r>
          </a:p>
          <a:p>
            <a:pPr algn="just">
              <a:spcBef>
                <a:spcPts val="600"/>
              </a:spcBef>
              <a:spcAft>
                <a:spcPts val="600"/>
              </a:spcAft>
            </a:pPr>
            <a:r>
              <a:rPr lang="es-ES_tradnl" sz="1900" b="1" u="sng" dirty="0">
                <a:effectLst>
                  <a:outerShdw blurRad="38100" dist="38100" dir="2700000" algn="tl">
                    <a:srgbClr val="000000">
                      <a:alpha val="43137"/>
                    </a:srgbClr>
                  </a:outerShdw>
                </a:effectLst>
              </a:rPr>
              <a:t>2.2. Indicadores según el SNS</a:t>
            </a:r>
          </a:p>
          <a:p>
            <a:pPr lvl="1" indent="0" algn="just">
              <a:buNone/>
            </a:pPr>
            <a:r>
              <a:rPr lang="es-ES_tradnl" sz="1500" dirty="0">
                <a:solidFill>
                  <a:srgbClr val="646482"/>
                </a:solidFill>
              </a:rPr>
              <a:t>2.2.1. Primer nivel de atención</a:t>
            </a:r>
          </a:p>
          <a:p>
            <a:pPr lvl="1" indent="0" algn="just">
              <a:buNone/>
            </a:pPr>
            <a:r>
              <a:rPr lang="es-ES_tradnl" sz="1500" dirty="0">
                <a:solidFill>
                  <a:srgbClr val="646482"/>
                </a:solidFill>
              </a:rPr>
              <a:t>2.2.2. Segundo nivel de atención</a:t>
            </a:r>
          </a:p>
          <a:p>
            <a:pPr lvl="1" indent="0" algn="just">
              <a:buNone/>
            </a:pPr>
            <a:r>
              <a:rPr lang="es-ES_tradnl" sz="1500" dirty="0">
                <a:solidFill>
                  <a:srgbClr val="646482"/>
                </a:solidFill>
              </a:rPr>
              <a:t>2.2.3. Tercer nivel de atención</a:t>
            </a:r>
          </a:p>
          <a:p>
            <a:pPr algn="just"/>
            <a:r>
              <a:rPr lang="es-ES_tradnl" sz="1900" b="1" dirty="0">
                <a:solidFill>
                  <a:schemeClr val="bg1">
                    <a:lumMod val="75000"/>
                  </a:schemeClr>
                </a:solidFill>
              </a:rPr>
              <a:t>2.3. Otros indicadores</a:t>
            </a:r>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a:xfrm>
            <a:off x="2798518" y="779417"/>
            <a:ext cx="2012930" cy="1145056"/>
          </a:xfrm>
        </p:spPr>
        <p:txBody>
          <a:bodyPr/>
          <a:lstStyle/>
          <a:p>
            <a:r>
              <a:rPr lang="es-ES_tradnl" dirty="0"/>
              <a:t>02.</a:t>
            </a:r>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2949043"/>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
        <p:nvSpPr>
          <p:cNvPr id="7" name="Marcador de contenido 5"/>
          <p:cNvSpPr txBox="1">
            <a:spLocks/>
          </p:cNvSpPr>
          <p:nvPr/>
        </p:nvSpPr>
        <p:spPr>
          <a:xfrm>
            <a:off x="1702753" y="5632173"/>
            <a:ext cx="6648547" cy="3313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s-ES" sz="900" b="1" dirty="0">
                <a:solidFill>
                  <a:srgbClr val="787894"/>
                </a:solidFill>
                <a:latin typeface="Century Gothic" panose="020B0502020202020204" pitchFamily="34" charset="0"/>
              </a:rPr>
              <a:t>Nota: </a:t>
            </a:r>
            <a:r>
              <a:rPr lang="es-ES" sz="900" dirty="0">
                <a:solidFill>
                  <a:srgbClr val="787894"/>
                </a:solidFill>
                <a:latin typeface="Century Gothic" panose="020B0502020202020204" pitchFamily="34" charset="0"/>
              </a:rPr>
              <a:t>Los resultados de las CSS 2021 son </a:t>
            </a:r>
            <a:r>
              <a:rPr lang="es-ES" sz="900" dirty="0" err="1">
                <a:solidFill>
                  <a:srgbClr val="787894"/>
                </a:solidFill>
                <a:latin typeface="Century Gothic" panose="020B0502020202020204" pitchFamily="34" charset="0"/>
              </a:rPr>
              <a:t>semidefinitivos</a:t>
            </a:r>
            <a:r>
              <a:rPr lang="es-ES" sz="900" dirty="0">
                <a:solidFill>
                  <a:srgbClr val="787894"/>
                </a:solidFill>
                <a:latin typeface="Century Gothic" panose="020B0502020202020204" pitchFamily="34" charset="0"/>
              </a:rPr>
              <a:t> y 2022 provisionales. </a:t>
            </a:r>
          </a:p>
          <a:p>
            <a:pPr marL="0" indent="0" algn="just">
              <a:spcBef>
                <a:spcPts val="0"/>
              </a:spcBef>
              <a:buNone/>
            </a:pPr>
            <a:r>
              <a:rPr lang="es-ES" sz="900" dirty="0">
                <a:solidFill>
                  <a:srgbClr val="787894"/>
                </a:solidFill>
                <a:latin typeface="Century Gothic" panose="020B0502020202020204" pitchFamily="34" charset="0"/>
              </a:rPr>
              <a:t>La suma de los valores en los gráficos pueden no coincidir con el total debido a redondeos.</a:t>
            </a:r>
            <a:endParaRPr lang="es-EC" sz="900" dirty="0">
              <a:solidFill>
                <a:srgbClr val="787894"/>
              </a:solidFill>
              <a:latin typeface="Century Gothic" panose="020B0502020202020204" pitchFamily="34" charset="0"/>
            </a:endParaRPr>
          </a:p>
        </p:txBody>
      </p:sp>
    </p:spTree>
    <p:extLst>
      <p:ext uri="{BB962C8B-B14F-4D97-AF65-F5344CB8AC3E}">
        <p14:creationId xmlns:p14="http://schemas.microsoft.com/office/powerpoint/2010/main" val="42697535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p:cNvGrpSpPr/>
          <p:nvPr/>
        </p:nvGrpSpPr>
        <p:grpSpPr>
          <a:xfrm>
            <a:off x="6187440" y="1097280"/>
            <a:ext cx="5638800" cy="2514600"/>
            <a:chOff x="6187440" y="1097280"/>
            <a:chExt cx="5638800" cy="2514600"/>
          </a:xfrm>
        </p:grpSpPr>
        <p:sp>
          <p:nvSpPr>
            <p:cNvPr id="3" name="rc3"/>
            <p:cNvSpPr/>
            <p:nvPr/>
          </p:nvSpPr>
          <p:spPr>
            <a:xfrm>
              <a:off x="6187440" y="1097280"/>
              <a:ext cx="5638800" cy="25146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6187440" y="1097280"/>
              <a:ext cx="5638800" cy="2514599"/>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5" name="rc5"/>
            <p:cNvSpPr/>
            <p:nvPr/>
          </p:nvSpPr>
          <p:spPr>
            <a:xfrm>
              <a:off x="6442476" y="1635585"/>
              <a:ext cx="4261378" cy="1540003"/>
            </a:xfrm>
            <a:prstGeom prst="rect">
              <a:avLst/>
            </a:prstGeom>
            <a:solidFill>
              <a:srgbClr val="FFFFFF">
                <a:alpha val="100000"/>
              </a:srgbClr>
            </a:solidFill>
          </p:spPr>
          <p:txBody>
            <a:bodyPr/>
            <a:lstStyle/>
            <a:p>
              <a:endParaRPr/>
            </a:p>
          </p:txBody>
        </p:sp>
        <p:sp>
          <p:nvSpPr>
            <p:cNvPr id="6" name="pl6"/>
            <p:cNvSpPr/>
            <p:nvPr/>
          </p:nvSpPr>
          <p:spPr>
            <a:xfrm>
              <a:off x="6693145" y="2759623"/>
              <a:ext cx="3760040" cy="79205"/>
            </a:xfrm>
            <a:custGeom>
              <a:avLst/>
              <a:gdLst/>
              <a:ahLst/>
              <a:cxnLst/>
              <a:rect l="0" t="0" r="0" b="0"/>
              <a:pathLst>
                <a:path w="3760040" h="79205">
                  <a:moveTo>
                    <a:pt x="0" y="50811"/>
                  </a:moveTo>
                  <a:lnTo>
                    <a:pt x="417782" y="44086"/>
                  </a:lnTo>
                  <a:lnTo>
                    <a:pt x="835564" y="747"/>
                  </a:lnTo>
                  <a:lnTo>
                    <a:pt x="1253346" y="0"/>
                  </a:lnTo>
                  <a:lnTo>
                    <a:pt x="1671128" y="0"/>
                  </a:lnTo>
                  <a:lnTo>
                    <a:pt x="2088911" y="50811"/>
                  </a:lnTo>
                  <a:lnTo>
                    <a:pt x="2506693" y="28394"/>
                  </a:lnTo>
                  <a:lnTo>
                    <a:pt x="2924475" y="79205"/>
                  </a:lnTo>
                  <a:lnTo>
                    <a:pt x="3342257" y="62019"/>
                  </a:lnTo>
                  <a:lnTo>
                    <a:pt x="3760040" y="50064"/>
                  </a:lnTo>
                </a:path>
              </a:pathLst>
            </a:custGeom>
            <a:ln w="29811" cap="flat">
              <a:solidFill>
                <a:srgbClr val="F8766D">
                  <a:alpha val="80000"/>
                </a:srgbClr>
              </a:solidFill>
              <a:prstDash val="solid"/>
              <a:round/>
            </a:ln>
          </p:spPr>
          <p:txBody>
            <a:bodyPr/>
            <a:lstStyle/>
            <a:p>
              <a:endParaRPr/>
            </a:p>
          </p:txBody>
        </p:sp>
        <p:sp>
          <p:nvSpPr>
            <p:cNvPr id="7" name="pl7"/>
            <p:cNvSpPr/>
            <p:nvPr/>
          </p:nvSpPr>
          <p:spPr>
            <a:xfrm>
              <a:off x="6693145" y="1926465"/>
              <a:ext cx="3760040" cy="440116"/>
            </a:xfrm>
            <a:custGeom>
              <a:avLst/>
              <a:gdLst/>
              <a:ahLst/>
              <a:cxnLst/>
              <a:rect l="0" t="0" r="0" b="0"/>
              <a:pathLst>
                <a:path w="3760040" h="440116">
                  <a:moveTo>
                    <a:pt x="0" y="440116"/>
                  </a:moveTo>
                  <a:lnTo>
                    <a:pt x="417782" y="405743"/>
                  </a:lnTo>
                  <a:lnTo>
                    <a:pt x="835564" y="251815"/>
                  </a:lnTo>
                  <a:lnTo>
                    <a:pt x="1253346" y="279462"/>
                  </a:lnTo>
                  <a:lnTo>
                    <a:pt x="1671128" y="75469"/>
                  </a:lnTo>
                  <a:lnTo>
                    <a:pt x="2088911" y="151686"/>
                  </a:lnTo>
                  <a:lnTo>
                    <a:pt x="2506693" y="162895"/>
                  </a:lnTo>
                  <a:lnTo>
                    <a:pt x="2924475" y="215201"/>
                  </a:lnTo>
                  <a:lnTo>
                    <a:pt x="3342257" y="148698"/>
                  </a:lnTo>
                  <a:lnTo>
                    <a:pt x="3760040" y="0"/>
                  </a:lnTo>
                </a:path>
              </a:pathLst>
            </a:custGeom>
            <a:ln w="29811" cap="flat">
              <a:solidFill>
                <a:srgbClr val="00BFC4">
                  <a:alpha val="80000"/>
                </a:srgbClr>
              </a:solidFill>
              <a:prstDash val="solid"/>
              <a:round/>
            </a:ln>
          </p:spPr>
          <p:txBody>
            <a:bodyPr/>
            <a:lstStyle/>
            <a:p>
              <a:endParaRPr/>
            </a:p>
          </p:txBody>
        </p:sp>
        <p:sp>
          <p:nvSpPr>
            <p:cNvPr id="8" name="pt8"/>
            <p:cNvSpPr/>
            <p:nvPr/>
          </p:nvSpPr>
          <p:spPr>
            <a:xfrm>
              <a:off x="6645283" y="2762572"/>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9" name="pt9"/>
            <p:cNvSpPr/>
            <p:nvPr/>
          </p:nvSpPr>
          <p:spPr>
            <a:xfrm>
              <a:off x="6645283" y="2318720"/>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0" name="pt10"/>
            <p:cNvSpPr/>
            <p:nvPr/>
          </p:nvSpPr>
          <p:spPr>
            <a:xfrm>
              <a:off x="7063066" y="2755847"/>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1" name="pt11"/>
            <p:cNvSpPr/>
            <p:nvPr/>
          </p:nvSpPr>
          <p:spPr>
            <a:xfrm>
              <a:off x="7063066" y="2284347"/>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2" name="pt12"/>
            <p:cNvSpPr/>
            <p:nvPr/>
          </p:nvSpPr>
          <p:spPr>
            <a:xfrm>
              <a:off x="7480848" y="2712508"/>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3" name="pt13"/>
            <p:cNvSpPr/>
            <p:nvPr/>
          </p:nvSpPr>
          <p:spPr>
            <a:xfrm>
              <a:off x="7480848" y="2130419"/>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4" name="pt14"/>
            <p:cNvSpPr/>
            <p:nvPr/>
          </p:nvSpPr>
          <p:spPr>
            <a:xfrm>
              <a:off x="7898630" y="2711761"/>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5" name="pt15"/>
            <p:cNvSpPr/>
            <p:nvPr/>
          </p:nvSpPr>
          <p:spPr>
            <a:xfrm>
              <a:off x="7898630" y="2158066"/>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6" name="pt16"/>
            <p:cNvSpPr/>
            <p:nvPr/>
          </p:nvSpPr>
          <p:spPr>
            <a:xfrm>
              <a:off x="8316412" y="2711761"/>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7" name="pt17"/>
            <p:cNvSpPr/>
            <p:nvPr/>
          </p:nvSpPr>
          <p:spPr>
            <a:xfrm>
              <a:off x="8316412" y="1954073"/>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8" name="pt18"/>
            <p:cNvSpPr/>
            <p:nvPr/>
          </p:nvSpPr>
          <p:spPr>
            <a:xfrm>
              <a:off x="8734194" y="2762572"/>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9" name="pt19"/>
            <p:cNvSpPr/>
            <p:nvPr/>
          </p:nvSpPr>
          <p:spPr>
            <a:xfrm>
              <a:off x="8734194" y="2030290"/>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0" name="pt20"/>
            <p:cNvSpPr/>
            <p:nvPr/>
          </p:nvSpPr>
          <p:spPr>
            <a:xfrm>
              <a:off x="9151977" y="2740155"/>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1" name="pt21"/>
            <p:cNvSpPr/>
            <p:nvPr/>
          </p:nvSpPr>
          <p:spPr>
            <a:xfrm>
              <a:off x="9151977" y="2041499"/>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2" name="pt22"/>
            <p:cNvSpPr/>
            <p:nvPr/>
          </p:nvSpPr>
          <p:spPr>
            <a:xfrm>
              <a:off x="9569759" y="2790967"/>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3" name="pt23"/>
            <p:cNvSpPr/>
            <p:nvPr/>
          </p:nvSpPr>
          <p:spPr>
            <a:xfrm>
              <a:off x="9569759" y="2093804"/>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4" name="pt24"/>
            <p:cNvSpPr/>
            <p:nvPr/>
          </p:nvSpPr>
          <p:spPr>
            <a:xfrm>
              <a:off x="9987541" y="2773780"/>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5" name="pt25"/>
            <p:cNvSpPr/>
            <p:nvPr/>
          </p:nvSpPr>
          <p:spPr>
            <a:xfrm>
              <a:off x="9987541" y="2027301"/>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6" name="pt26"/>
            <p:cNvSpPr/>
            <p:nvPr/>
          </p:nvSpPr>
          <p:spPr>
            <a:xfrm>
              <a:off x="10405323" y="2761825"/>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7" name="pt27"/>
            <p:cNvSpPr/>
            <p:nvPr/>
          </p:nvSpPr>
          <p:spPr>
            <a:xfrm>
              <a:off x="10405323" y="1878603"/>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8" name="tx28"/>
            <p:cNvSpPr/>
            <p:nvPr/>
          </p:nvSpPr>
          <p:spPr>
            <a:xfrm>
              <a:off x="6603028" y="2611859"/>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295</a:t>
              </a:r>
            </a:p>
          </p:txBody>
        </p:sp>
        <p:sp>
          <p:nvSpPr>
            <p:cNvPr id="29" name="tx29"/>
            <p:cNvSpPr/>
            <p:nvPr/>
          </p:nvSpPr>
          <p:spPr>
            <a:xfrm>
              <a:off x="6603028" y="2168007"/>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889</a:t>
              </a:r>
            </a:p>
          </p:txBody>
        </p:sp>
        <p:sp>
          <p:nvSpPr>
            <p:cNvPr id="30" name="tx30"/>
            <p:cNvSpPr/>
            <p:nvPr/>
          </p:nvSpPr>
          <p:spPr>
            <a:xfrm>
              <a:off x="7020811" y="2605134"/>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304</a:t>
              </a:r>
            </a:p>
          </p:txBody>
        </p:sp>
        <p:sp>
          <p:nvSpPr>
            <p:cNvPr id="31" name="tx31"/>
            <p:cNvSpPr/>
            <p:nvPr/>
          </p:nvSpPr>
          <p:spPr>
            <a:xfrm>
              <a:off x="7020811" y="2133634"/>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935</a:t>
              </a:r>
            </a:p>
          </p:txBody>
        </p:sp>
        <p:sp>
          <p:nvSpPr>
            <p:cNvPr id="32" name="tx32"/>
            <p:cNvSpPr/>
            <p:nvPr/>
          </p:nvSpPr>
          <p:spPr>
            <a:xfrm>
              <a:off x="7438593" y="2561795"/>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362</a:t>
              </a:r>
            </a:p>
          </p:txBody>
        </p:sp>
        <p:sp>
          <p:nvSpPr>
            <p:cNvPr id="33" name="tx33"/>
            <p:cNvSpPr/>
            <p:nvPr/>
          </p:nvSpPr>
          <p:spPr>
            <a:xfrm>
              <a:off x="7393548" y="1980182"/>
              <a:ext cx="270324" cy="8130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1.141</a:t>
              </a:r>
            </a:p>
          </p:txBody>
        </p:sp>
        <p:sp>
          <p:nvSpPr>
            <p:cNvPr id="34" name="tx34"/>
            <p:cNvSpPr/>
            <p:nvPr/>
          </p:nvSpPr>
          <p:spPr>
            <a:xfrm>
              <a:off x="7856375" y="2561048"/>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363</a:t>
              </a:r>
            </a:p>
          </p:txBody>
        </p:sp>
        <p:sp>
          <p:nvSpPr>
            <p:cNvPr id="35" name="tx35"/>
            <p:cNvSpPr/>
            <p:nvPr/>
          </p:nvSpPr>
          <p:spPr>
            <a:xfrm>
              <a:off x="7811330" y="2007353"/>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1.104</a:t>
              </a:r>
            </a:p>
          </p:txBody>
        </p:sp>
        <p:sp>
          <p:nvSpPr>
            <p:cNvPr id="36" name="tx36"/>
            <p:cNvSpPr/>
            <p:nvPr/>
          </p:nvSpPr>
          <p:spPr>
            <a:xfrm>
              <a:off x="8274157" y="2561048"/>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363</a:t>
              </a:r>
            </a:p>
          </p:txBody>
        </p:sp>
        <p:sp>
          <p:nvSpPr>
            <p:cNvPr id="37" name="tx37"/>
            <p:cNvSpPr/>
            <p:nvPr/>
          </p:nvSpPr>
          <p:spPr>
            <a:xfrm>
              <a:off x="8229112" y="1803360"/>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1.377</a:t>
              </a:r>
            </a:p>
          </p:txBody>
        </p:sp>
        <p:sp>
          <p:nvSpPr>
            <p:cNvPr id="38" name="tx38"/>
            <p:cNvSpPr/>
            <p:nvPr/>
          </p:nvSpPr>
          <p:spPr>
            <a:xfrm>
              <a:off x="8691940" y="2611859"/>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295</a:t>
              </a:r>
            </a:p>
          </p:txBody>
        </p:sp>
        <p:sp>
          <p:nvSpPr>
            <p:cNvPr id="39" name="tx39"/>
            <p:cNvSpPr/>
            <p:nvPr/>
          </p:nvSpPr>
          <p:spPr>
            <a:xfrm>
              <a:off x="8646894" y="1879577"/>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1.275</a:t>
              </a:r>
            </a:p>
          </p:txBody>
        </p:sp>
        <p:sp>
          <p:nvSpPr>
            <p:cNvPr id="40" name="tx40"/>
            <p:cNvSpPr/>
            <p:nvPr/>
          </p:nvSpPr>
          <p:spPr>
            <a:xfrm>
              <a:off x="9109722" y="2589442"/>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325</a:t>
              </a:r>
            </a:p>
          </p:txBody>
        </p:sp>
        <p:sp>
          <p:nvSpPr>
            <p:cNvPr id="41" name="tx41"/>
            <p:cNvSpPr/>
            <p:nvPr/>
          </p:nvSpPr>
          <p:spPr>
            <a:xfrm>
              <a:off x="9064676" y="1890786"/>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1.260</a:t>
              </a:r>
            </a:p>
          </p:txBody>
        </p:sp>
        <p:sp>
          <p:nvSpPr>
            <p:cNvPr id="42" name="tx42"/>
            <p:cNvSpPr/>
            <p:nvPr/>
          </p:nvSpPr>
          <p:spPr>
            <a:xfrm>
              <a:off x="9527504" y="2640254"/>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257</a:t>
              </a:r>
            </a:p>
          </p:txBody>
        </p:sp>
        <p:sp>
          <p:nvSpPr>
            <p:cNvPr id="43" name="tx43"/>
            <p:cNvSpPr/>
            <p:nvPr/>
          </p:nvSpPr>
          <p:spPr>
            <a:xfrm>
              <a:off x="9482459" y="1943092"/>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1.190</a:t>
              </a:r>
            </a:p>
          </p:txBody>
        </p:sp>
        <p:sp>
          <p:nvSpPr>
            <p:cNvPr id="44" name="tx44"/>
            <p:cNvSpPr/>
            <p:nvPr/>
          </p:nvSpPr>
          <p:spPr>
            <a:xfrm>
              <a:off x="9945286" y="2623067"/>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280</a:t>
              </a:r>
            </a:p>
          </p:txBody>
        </p:sp>
        <p:sp>
          <p:nvSpPr>
            <p:cNvPr id="45" name="tx45"/>
            <p:cNvSpPr/>
            <p:nvPr/>
          </p:nvSpPr>
          <p:spPr>
            <a:xfrm>
              <a:off x="9900241" y="1876588"/>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1.279</a:t>
              </a:r>
            </a:p>
          </p:txBody>
        </p:sp>
        <p:sp>
          <p:nvSpPr>
            <p:cNvPr id="46" name="tx46"/>
            <p:cNvSpPr/>
            <p:nvPr/>
          </p:nvSpPr>
          <p:spPr>
            <a:xfrm>
              <a:off x="10363068" y="2611112"/>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296</a:t>
              </a:r>
            </a:p>
          </p:txBody>
        </p:sp>
        <p:sp>
          <p:nvSpPr>
            <p:cNvPr id="47" name="tx47"/>
            <p:cNvSpPr/>
            <p:nvPr/>
          </p:nvSpPr>
          <p:spPr>
            <a:xfrm>
              <a:off x="10318023" y="1727890"/>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1.478</a:t>
              </a:r>
            </a:p>
          </p:txBody>
        </p:sp>
        <p:sp>
          <p:nvSpPr>
            <p:cNvPr id="48" name="rc48"/>
            <p:cNvSpPr/>
            <p:nvPr/>
          </p:nvSpPr>
          <p:spPr>
            <a:xfrm>
              <a:off x="6442476" y="1635585"/>
              <a:ext cx="4261378" cy="1540003"/>
            </a:xfrm>
            <a:prstGeom prst="rect">
              <a:avLst/>
            </a:prstGeom>
            <a:ln w="14782" cap="rnd">
              <a:solidFill>
                <a:srgbClr val="FFFFFF">
                  <a:alpha val="100000"/>
                </a:srgbClr>
              </a:solidFill>
              <a:prstDash val="solid"/>
              <a:round/>
            </a:ln>
          </p:spPr>
          <p:txBody>
            <a:bodyPr/>
            <a:lstStyle/>
            <a:p>
              <a:endParaRPr/>
            </a:p>
          </p:txBody>
        </p:sp>
        <p:sp>
          <p:nvSpPr>
            <p:cNvPr id="49" name="pl49"/>
            <p:cNvSpPr/>
            <p:nvPr/>
          </p:nvSpPr>
          <p:spPr>
            <a:xfrm>
              <a:off x="6693145"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0" name="pl50"/>
            <p:cNvSpPr/>
            <p:nvPr/>
          </p:nvSpPr>
          <p:spPr>
            <a:xfrm>
              <a:off x="7110928"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1" name="pl51"/>
            <p:cNvSpPr/>
            <p:nvPr/>
          </p:nvSpPr>
          <p:spPr>
            <a:xfrm>
              <a:off x="7528710"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2" name="pl52"/>
            <p:cNvSpPr/>
            <p:nvPr/>
          </p:nvSpPr>
          <p:spPr>
            <a:xfrm>
              <a:off x="7946492"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3" name="pl53"/>
            <p:cNvSpPr/>
            <p:nvPr/>
          </p:nvSpPr>
          <p:spPr>
            <a:xfrm>
              <a:off x="8364274"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4" name="pl54"/>
            <p:cNvSpPr/>
            <p:nvPr/>
          </p:nvSpPr>
          <p:spPr>
            <a:xfrm>
              <a:off x="8782056"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5" name="pl55"/>
            <p:cNvSpPr/>
            <p:nvPr/>
          </p:nvSpPr>
          <p:spPr>
            <a:xfrm>
              <a:off x="9199839"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6" name="pl56"/>
            <p:cNvSpPr/>
            <p:nvPr/>
          </p:nvSpPr>
          <p:spPr>
            <a:xfrm>
              <a:off x="9617621"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7" name="pl57"/>
            <p:cNvSpPr/>
            <p:nvPr/>
          </p:nvSpPr>
          <p:spPr>
            <a:xfrm>
              <a:off x="10035403"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8" name="pl58"/>
            <p:cNvSpPr/>
            <p:nvPr/>
          </p:nvSpPr>
          <p:spPr>
            <a:xfrm>
              <a:off x="10453185"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9" name="tx59"/>
            <p:cNvSpPr/>
            <p:nvPr/>
          </p:nvSpPr>
          <p:spPr>
            <a:xfrm>
              <a:off x="6558009"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2013</a:t>
              </a:r>
            </a:p>
          </p:txBody>
        </p:sp>
        <p:sp>
          <p:nvSpPr>
            <p:cNvPr id="60" name="tx60"/>
            <p:cNvSpPr/>
            <p:nvPr/>
          </p:nvSpPr>
          <p:spPr>
            <a:xfrm>
              <a:off x="6975792"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2014</a:t>
              </a:r>
            </a:p>
          </p:txBody>
        </p:sp>
        <p:sp>
          <p:nvSpPr>
            <p:cNvPr id="61" name="tx61"/>
            <p:cNvSpPr/>
            <p:nvPr/>
          </p:nvSpPr>
          <p:spPr>
            <a:xfrm>
              <a:off x="7393574"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2015</a:t>
              </a:r>
            </a:p>
          </p:txBody>
        </p:sp>
        <p:sp>
          <p:nvSpPr>
            <p:cNvPr id="62" name="tx62"/>
            <p:cNvSpPr/>
            <p:nvPr/>
          </p:nvSpPr>
          <p:spPr>
            <a:xfrm>
              <a:off x="7811356"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2016</a:t>
              </a:r>
            </a:p>
          </p:txBody>
        </p:sp>
        <p:sp>
          <p:nvSpPr>
            <p:cNvPr id="63" name="tx63"/>
            <p:cNvSpPr/>
            <p:nvPr/>
          </p:nvSpPr>
          <p:spPr>
            <a:xfrm>
              <a:off x="8229138"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2017</a:t>
              </a:r>
            </a:p>
          </p:txBody>
        </p:sp>
        <p:sp>
          <p:nvSpPr>
            <p:cNvPr id="64" name="tx64"/>
            <p:cNvSpPr/>
            <p:nvPr/>
          </p:nvSpPr>
          <p:spPr>
            <a:xfrm>
              <a:off x="8646921"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2018</a:t>
              </a:r>
            </a:p>
          </p:txBody>
        </p:sp>
        <p:sp>
          <p:nvSpPr>
            <p:cNvPr id="65" name="tx65"/>
            <p:cNvSpPr/>
            <p:nvPr/>
          </p:nvSpPr>
          <p:spPr>
            <a:xfrm>
              <a:off x="9064703"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2019</a:t>
              </a:r>
            </a:p>
          </p:txBody>
        </p:sp>
        <p:sp>
          <p:nvSpPr>
            <p:cNvPr id="66" name="tx66"/>
            <p:cNvSpPr/>
            <p:nvPr/>
          </p:nvSpPr>
          <p:spPr>
            <a:xfrm>
              <a:off x="9482485"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2020</a:t>
              </a:r>
            </a:p>
          </p:txBody>
        </p:sp>
        <p:sp>
          <p:nvSpPr>
            <p:cNvPr id="67" name="tx67"/>
            <p:cNvSpPr/>
            <p:nvPr/>
          </p:nvSpPr>
          <p:spPr>
            <a:xfrm>
              <a:off x="9900267"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2021</a:t>
              </a:r>
            </a:p>
          </p:txBody>
        </p:sp>
        <p:sp>
          <p:nvSpPr>
            <p:cNvPr id="68" name="tx68"/>
            <p:cNvSpPr/>
            <p:nvPr/>
          </p:nvSpPr>
          <p:spPr>
            <a:xfrm>
              <a:off x="10318049"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2022</a:t>
              </a:r>
            </a:p>
          </p:txBody>
        </p:sp>
        <p:sp>
          <p:nvSpPr>
            <p:cNvPr id="69" name="rc69"/>
            <p:cNvSpPr/>
            <p:nvPr/>
          </p:nvSpPr>
          <p:spPr>
            <a:xfrm>
              <a:off x="10855685" y="2001676"/>
              <a:ext cx="894638" cy="807821"/>
            </a:xfrm>
            <a:prstGeom prst="rect">
              <a:avLst/>
            </a:prstGeom>
            <a:solidFill>
              <a:srgbClr val="FFFFFF">
                <a:alpha val="100000"/>
              </a:srgbClr>
            </a:solidFill>
          </p:spPr>
          <p:txBody>
            <a:bodyPr/>
            <a:lstStyle/>
            <a:p>
              <a:endParaRPr/>
            </a:p>
          </p:txBody>
        </p:sp>
        <p:sp>
          <p:nvSpPr>
            <p:cNvPr id="70" name="rc70"/>
            <p:cNvSpPr/>
            <p:nvPr/>
          </p:nvSpPr>
          <p:spPr>
            <a:xfrm>
              <a:off x="10931601" y="2294670"/>
              <a:ext cx="219455" cy="219455"/>
            </a:xfrm>
            <a:prstGeom prst="rect">
              <a:avLst/>
            </a:prstGeom>
            <a:solidFill>
              <a:srgbClr val="FFFFFF">
                <a:alpha val="100000"/>
              </a:srgbClr>
            </a:solidFill>
          </p:spPr>
          <p:txBody>
            <a:bodyPr/>
            <a:lstStyle/>
            <a:p>
              <a:endParaRPr/>
            </a:p>
          </p:txBody>
        </p:sp>
        <p:sp>
          <p:nvSpPr>
            <p:cNvPr id="71" name="pl71"/>
            <p:cNvSpPr/>
            <p:nvPr/>
          </p:nvSpPr>
          <p:spPr>
            <a:xfrm>
              <a:off x="10953546" y="2404398"/>
              <a:ext cx="175564" cy="0"/>
            </a:xfrm>
            <a:custGeom>
              <a:avLst/>
              <a:gdLst/>
              <a:ahLst/>
              <a:cxnLst/>
              <a:rect l="0" t="0" r="0" b="0"/>
              <a:pathLst>
                <a:path w="175564">
                  <a:moveTo>
                    <a:pt x="0" y="0"/>
                  </a:moveTo>
                  <a:lnTo>
                    <a:pt x="175564" y="0"/>
                  </a:lnTo>
                </a:path>
              </a:pathLst>
            </a:custGeom>
            <a:ln w="29811" cap="flat">
              <a:solidFill>
                <a:srgbClr val="F8766D">
                  <a:alpha val="80000"/>
                </a:srgbClr>
              </a:solidFill>
              <a:prstDash val="solid"/>
              <a:round/>
            </a:ln>
          </p:spPr>
          <p:txBody>
            <a:bodyPr/>
            <a:lstStyle/>
            <a:p>
              <a:endParaRPr/>
            </a:p>
          </p:txBody>
        </p:sp>
        <p:sp>
          <p:nvSpPr>
            <p:cNvPr id="72" name="pt72"/>
            <p:cNvSpPr/>
            <p:nvPr/>
          </p:nvSpPr>
          <p:spPr>
            <a:xfrm>
              <a:off x="10993467" y="2356536"/>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73" name="rc73"/>
            <p:cNvSpPr/>
            <p:nvPr/>
          </p:nvSpPr>
          <p:spPr>
            <a:xfrm>
              <a:off x="10931601" y="2514126"/>
              <a:ext cx="219455" cy="219455"/>
            </a:xfrm>
            <a:prstGeom prst="rect">
              <a:avLst/>
            </a:prstGeom>
            <a:solidFill>
              <a:srgbClr val="FFFFFF">
                <a:alpha val="100000"/>
              </a:srgbClr>
            </a:solidFill>
          </p:spPr>
          <p:txBody>
            <a:bodyPr/>
            <a:lstStyle/>
            <a:p>
              <a:endParaRPr/>
            </a:p>
          </p:txBody>
        </p:sp>
        <p:sp>
          <p:nvSpPr>
            <p:cNvPr id="74" name="pl74"/>
            <p:cNvSpPr/>
            <p:nvPr/>
          </p:nvSpPr>
          <p:spPr>
            <a:xfrm>
              <a:off x="10953546" y="2623854"/>
              <a:ext cx="175564" cy="0"/>
            </a:xfrm>
            <a:custGeom>
              <a:avLst/>
              <a:gdLst/>
              <a:ahLst/>
              <a:cxnLst/>
              <a:rect l="0" t="0" r="0" b="0"/>
              <a:pathLst>
                <a:path w="175564">
                  <a:moveTo>
                    <a:pt x="0" y="0"/>
                  </a:moveTo>
                  <a:lnTo>
                    <a:pt x="175564" y="0"/>
                  </a:lnTo>
                </a:path>
              </a:pathLst>
            </a:custGeom>
            <a:ln w="29811" cap="flat">
              <a:solidFill>
                <a:srgbClr val="00BFC4">
                  <a:alpha val="80000"/>
                </a:srgbClr>
              </a:solidFill>
              <a:prstDash val="solid"/>
              <a:round/>
            </a:ln>
          </p:spPr>
          <p:txBody>
            <a:bodyPr/>
            <a:lstStyle/>
            <a:p>
              <a:endParaRPr/>
            </a:p>
          </p:txBody>
        </p:sp>
        <p:sp>
          <p:nvSpPr>
            <p:cNvPr id="75" name="pt75"/>
            <p:cNvSpPr/>
            <p:nvPr/>
          </p:nvSpPr>
          <p:spPr>
            <a:xfrm>
              <a:off x="10993467" y="2575992"/>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76" name="tx76"/>
            <p:cNvSpPr/>
            <p:nvPr/>
          </p:nvSpPr>
          <p:spPr>
            <a:xfrm>
              <a:off x="11226972" y="2355077"/>
              <a:ext cx="447436" cy="93106"/>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Privado</a:t>
              </a:r>
            </a:p>
          </p:txBody>
        </p:sp>
        <p:sp>
          <p:nvSpPr>
            <p:cNvPr id="77" name="tx77"/>
            <p:cNvSpPr/>
            <p:nvPr/>
          </p:nvSpPr>
          <p:spPr>
            <a:xfrm>
              <a:off x="11226972" y="2570842"/>
              <a:ext cx="436959" cy="96797"/>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Público</a:t>
              </a:r>
            </a:p>
          </p:txBody>
        </p:sp>
        <p:sp>
          <p:nvSpPr>
            <p:cNvPr id="78" name="tx78"/>
            <p:cNvSpPr/>
            <p:nvPr/>
          </p:nvSpPr>
          <p:spPr>
            <a:xfrm>
              <a:off x="6442476" y="1381969"/>
              <a:ext cx="1793825" cy="146000"/>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646482">
                      <a:alpha val="100000"/>
                    </a:srgbClr>
                  </a:solidFill>
                  <a:latin typeface="Century Gothic"/>
                  <a:cs typeface="Century Gothic"/>
                </a:rPr>
                <a:t>(USD millones corrientes)</a:t>
              </a:r>
            </a:p>
          </p:txBody>
        </p:sp>
        <p:sp>
          <p:nvSpPr>
            <p:cNvPr id="79" name="tx79"/>
            <p:cNvSpPr/>
            <p:nvPr/>
          </p:nvSpPr>
          <p:spPr>
            <a:xfrm>
              <a:off x="6442476" y="1123814"/>
              <a:ext cx="3645098" cy="180736"/>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Erogaciones</a:t>
              </a:r>
              <a:r>
                <a:rPr sz="1439" b="1" dirty="0">
                  <a:solidFill>
                    <a:srgbClr val="646482">
                      <a:alpha val="100000"/>
                    </a:srgbClr>
                  </a:solidFill>
                  <a:latin typeface="Century Gothic"/>
                  <a:cs typeface="Century Gothic"/>
                </a:rPr>
                <a:t> del primer </a:t>
              </a:r>
              <a:r>
                <a:rPr sz="1439" b="1" dirty="0" err="1">
                  <a:solidFill>
                    <a:srgbClr val="646482">
                      <a:alpha val="100000"/>
                    </a:srgbClr>
                  </a:solidFill>
                  <a:latin typeface="Century Gothic"/>
                  <a:cs typeface="Century Gothic"/>
                </a:rPr>
                <a:t>nivel</a:t>
              </a:r>
              <a:r>
                <a:rPr sz="1439" b="1" dirty="0">
                  <a:solidFill>
                    <a:srgbClr val="646482">
                      <a:alpha val="100000"/>
                    </a:srgbClr>
                  </a:solidFill>
                  <a:latin typeface="Century Gothic"/>
                  <a:cs typeface="Century Gothic"/>
                </a:rPr>
                <a:t> de </a:t>
              </a:r>
              <a:r>
                <a:rPr sz="1439" b="1" dirty="0" err="1">
                  <a:solidFill>
                    <a:srgbClr val="646482">
                      <a:alpha val="100000"/>
                    </a:srgbClr>
                  </a:solidFill>
                  <a:latin typeface="Century Gothic"/>
                  <a:cs typeface="Century Gothic"/>
                </a:rPr>
                <a:t>atención</a:t>
              </a:r>
              <a:endParaRPr sz="1439" b="1" dirty="0">
                <a:solidFill>
                  <a:srgbClr val="646482">
                    <a:alpha val="100000"/>
                  </a:srgbClr>
                </a:solidFill>
                <a:latin typeface="Century Gothic"/>
                <a:cs typeface="Century Gothic"/>
              </a:endParaRPr>
            </a:p>
          </p:txBody>
        </p:sp>
      </p:grpSp>
      <p:grpSp>
        <p:nvGrpSpPr>
          <p:cNvPr id="80" name="Grupo 79"/>
          <p:cNvGrpSpPr/>
          <p:nvPr/>
        </p:nvGrpSpPr>
        <p:grpSpPr>
          <a:xfrm>
            <a:off x="6370320" y="3703320"/>
            <a:ext cx="3810000" cy="2971800"/>
            <a:chOff x="6370320" y="3703320"/>
            <a:chExt cx="3810000" cy="2971800"/>
          </a:xfrm>
        </p:grpSpPr>
        <p:sp>
          <p:nvSpPr>
            <p:cNvPr id="81" name="rc3"/>
            <p:cNvSpPr/>
            <p:nvPr/>
          </p:nvSpPr>
          <p:spPr>
            <a:xfrm>
              <a:off x="6370320" y="3703319"/>
              <a:ext cx="3810000" cy="2971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2" name="rc4"/>
            <p:cNvSpPr/>
            <p:nvPr/>
          </p:nvSpPr>
          <p:spPr>
            <a:xfrm>
              <a:off x="6370320" y="3786970"/>
              <a:ext cx="3810000" cy="2804499"/>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83" name="rc5"/>
            <p:cNvSpPr/>
            <p:nvPr/>
          </p:nvSpPr>
          <p:spPr>
            <a:xfrm>
              <a:off x="6484192" y="4325276"/>
              <a:ext cx="2152320" cy="2152320"/>
            </a:xfrm>
            <a:prstGeom prst="rect">
              <a:avLst/>
            </a:prstGeom>
            <a:solidFill>
              <a:srgbClr val="FFFFFF">
                <a:alpha val="100000"/>
              </a:srgbClr>
            </a:solidFill>
          </p:spPr>
          <p:txBody>
            <a:bodyPr/>
            <a:lstStyle/>
            <a:p>
              <a:endParaRPr/>
            </a:p>
          </p:txBody>
        </p:sp>
        <p:sp>
          <p:nvSpPr>
            <p:cNvPr id="84" name="pg6"/>
            <p:cNvSpPr/>
            <p:nvPr/>
          </p:nvSpPr>
          <p:spPr>
            <a:xfrm>
              <a:off x="6718261" y="4559223"/>
              <a:ext cx="1684290" cy="1684371"/>
            </a:xfrm>
            <a:custGeom>
              <a:avLst/>
              <a:gdLst/>
              <a:ahLst/>
              <a:cxnLst/>
              <a:rect l="0" t="0" r="0" b="0"/>
              <a:pathLst>
                <a:path w="1684290" h="1684371">
                  <a:moveTo>
                    <a:pt x="437959" y="538842"/>
                  </a:moveTo>
                  <a:lnTo>
                    <a:pt x="413466" y="520456"/>
                  </a:lnTo>
                  <a:lnTo>
                    <a:pt x="388973" y="502070"/>
                  </a:lnTo>
                  <a:lnTo>
                    <a:pt x="364481" y="483684"/>
                  </a:lnTo>
                  <a:lnTo>
                    <a:pt x="339988" y="465298"/>
                  </a:lnTo>
                  <a:lnTo>
                    <a:pt x="315495" y="446912"/>
                  </a:lnTo>
                  <a:lnTo>
                    <a:pt x="291002" y="428526"/>
                  </a:lnTo>
                  <a:lnTo>
                    <a:pt x="266509" y="410140"/>
                  </a:lnTo>
                  <a:lnTo>
                    <a:pt x="242016" y="391754"/>
                  </a:lnTo>
                  <a:lnTo>
                    <a:pt x="217523" y="373368"/>
                  </a:lnTo>
                  <a:lnTo>
                    <a:pt x="193031" y="354982"/>
                  </a:lnTo>
                  <a:lnTo>
                    <a:pt x="168538" y="336596"/>
                  </a:lnTo>
                  <a:lnTo>
                    <a:pt x="151363" y="360324"/>
                  </a:lnTo>
                  <a:lnTo>
                    <a:pt x="135023" y="384635"/>
                  </a:lnTo>
                  <a:lnTo>
                    <a:pt x="119539" y="409500"/>
                  </a:lnTo>
                  <a:lnTo>
                    <a:pt x="104929" y="434888"/>
                  </a:lnTo>
                  <a:lnTo>
                    <a:pt x="91210" y="460769"/>
                  </a:lnTo>
                  <a:lnTo>
                    <a:pt x="78400" y="487111"/>
                  </a:lnTo>
                  <a:lnTo>
                    <a:pt x="66513" y="513882"/>
                  </a:lnTo>
                  <a:lnTo>
                    <a:pt x="55565" y="541051"/>
                  </a:lnTo>
                  <a:lnTo>
                    <a:pt x="45568" y="568584"/>
                  </a:lnTo>
                  <a:lnTo>
                    <a:pt x="36535" y="596448"/>
                  </a:lnTo>
                  <a:lnTo>
                    <a:pt x="28476" y="624609"/>
                  </a:lnTo>
                  <a:lnTo>
                    <a:pt x="21401" y="653034"/>
                  </a:lnTo>
                  <a:lnTo>
                    <a:pt x="15318" y="681687"/>
                  </a:lnTo>
                  <a:lnTo>
                    <a:pt x="10236" y="710535"/>
                  </a:lnTo>
                  <a:lnTo>
                    <a:pt x="6160" y="739541"/>
                  </a:lnTo>
                  <a:lnTo>
                    <a:pt x="3096" y="768672"/>
                  </a:lnTo>
                  <a:lnTo>
                    <a:pt x="1046" y="797892"/>
                  </a:lnTo>
                  <a:lnTo>
                    <a:pt x="13" y="827166"/>
                  </a:lnTo>
                  <a:lnTo>
                    <a:pt x="0" y="856458"/>
                  </a:lnTo>
                  <a:lnTo>
                    <a:pt x="1004" y="885732"/>
                  </a:lnTo>
                  <a:lnTo>
                    <a:pt x="3026" y="914954"/>
                  </a:lnTo>
                  <a:lnTo>
                    <a:pt x="6063" y="944088"/>
                  </a:lnTo>
                  <a:lnTo>
                    <a:pt x="10112" y="973099"/>
                  </a:lnTo>
                  <a:lnTo>
                    <a:pt x="15166" y="1001951"/>
                  </a:lnTo>
                  <a:lnTo>
                    <a:pt x="21221" y="1030610"/>
                  </a:lnTo>
                  <a:lnTo>
                    <a:pt x="28269" y="1059041"/>
                  </a:lnTo>
                  <a:lnTo>
                    <a:pt x="36301" y="1087210"/>
                  </a:lnTo>
                  <a:lnTo>
                    <a:pt x="45308" y="1115083"/>
                  </a:lnTo>
                  <a:lnTo>
                    <a:pt x="55279" y="1142625"/>
                  </a:lnTo>
                  <a:lnTo>
                    <a:pt x="66202" y="1169804"/>
                  </a:lnTo>
                  <a:lnTo>
                    <a:pt x="78063" y="1196587"/>
                  </a:lnTo>
                  <a:lnTo>
                    <a:pt x="90848" y="1222941"/>
                  </a:lnTo>
                  <a:lnTo>
                    <a:pt x="104542" y="1248835"/>
                  </a:lnTo>
                  <a:lnTo>
                    <a:pt x="119128" y="1274237"/>
                  </a:lnTo>
                  <a:lnTo>
                    <a:pt x="134589" y="1299116"/>
                  </a:lnTo>
                  <a:lnTo>
                    <a:pt x="150905" y="1323443"/>
                  </a:lnTo>
                  <a:lnTo>
                    <a:pt x="168058" y="1347187"/>
                  </a:lnTo>
                  <a:lnTo>
                    <a:pt x="186025" y="1370321"/>
                  </a:lnTo>
                  <a:lnTo>
                    <a:pt x="204787" y="1392816"/>
                  </a:lnTo>
                  <a:lnTo>
                    <a:pt x="224319" y="1414644"/>
                  </a:lnTo>
                  <a:lnTo>
                    <a:pt x="244599" y="1435781"/>
                  </a:lnTo>
                  <a:lnTo>
                    <a:pt x="265601" y="1456199"/>
                  </a:lnTo>
                  <a:lnTo>
                    <a:pt x="287301" y="1475875"/>
                  </a:lnTo>
                  <a:lnTo>
                    <a:pt x="309671" y="1494784"/>
                  </a:lnTo>
                  <a:lnTo>
                    <a:pt x="332686" y="1512904"/>
                  </a:lnTo>
                  <a:lnTo>
                    <a:pt x="356317" y="1530212"/>
                  </a:lnTo>
                  <a:lnTo>
                    <a:pt x="380535" y="1546689"/>
                  </a:lnTo>
                  <a:lnTo>
                    <a:pt x="405312" y="1562313"/>
                  </a:lnTo>
                  <a:lnTo>
                    <a:pt x="430617" y="1577066"/>
                  </a:lnTo>
                  <a:lnTo>
                    <a:pt x="456420" y="1590930"/>
                  </a:lnTo>
                  <a:lnTo>
                    <a:pt x="482690" y="1603889"/>
                  </a:lnTo>
                  <a:lnTo>
                    <a:pt x="509394" y="1615926"/>
                  </a:lnTo>
                  <a:lnTo>
                    <a:pt x="536500" y="1627028"/>
                  </a:lnTo>
                  <a:lnTo>
                    <a:pt x="563977" y="1637180"/>
                  </a:lnTo>
                  <a:lnTo>
                    <a:pt x="591789" y="1646370"/>
                  </a:lnTo>
                  <a:lnTo>
                    <a:pt x="619905" y="1654588"/>
                  </a:lnTo>
                  <a:lnTo>
                    <a:pt x="648289" y="1661823"/>
                  </a:lnTo>
                  <a:lnTo>
                    <a:pt x="676907" y="1668067"/>
                  </a:lnTo>
                  <a:lnTo>
                    <a:pt x="705726" y="1673311"/>
                  </a:lnTo>
                  <a:lnTo>
                    <a:pt x="734709" y="1677551"/>
                  </a:lnTo>
                  <a:lnTo>
                    <a:pt x="763822" y="1680780"/>
                  </a:lnTo>
                  <a:lnTo>
                    <a:pt x="793030" y="1682994"/>
                  </a:lnTo>
                  <a:lnTo>
                    <a:pt x="822298" y="1684192"/>
                  </a:lnTo>
                  <a:lnTo>
                    <a:pt x="851589" y="1684371"/>
                  </a:lnTo>
                  <a:lnTo>
                    <a:pt x="880869" y="1683531"/>
                  </a:lnTo>
                  <a:lnTo>
                    <a:pt x="910101" y="1681674"/>
                  </a:lnTo>
                  <a:lnTo>
                    <a:pt x="939252" y="1678801"/>
                  </a:lnTo>
                  <a:lnTo>
                    <a:pt x="968285" y="1674916"/>
                  </a:lnTo>
                  <a:lnTo>
                    <a:pt x="997165" y="1670025"/>
                  </a:lnTo>
                  <a:lnTo>
                    <a:pt x="1025858" y="1664131"/>
                  </a:lnTo>
                  <a:lnTo>
                    <a:pt x="1054329" y="1657244"/>
                  </a:lnTo>
                  <a:lnTo>
                    <a:pt x="1082542" y="1649370"/>
                  </a:lnTo>
                  <a:lnTo>
                    <a:pt x="1110465" y="1640521"/>
                  </a:lnTo>
                  <a:lnTo>
                    <a:pt x="1138064" y="1630705"/>
                  </a:lnTo>
                  <a:lnTo>
                    <a:pt x="1165304" y="1619936"/>
                  </a:lnTo>
                  <a:lnTo>
                    <a:pt x="1192153" y="1608227"/>
                  </a:lnTo>
                  <a:lnTo>
                    <a:pt x="1218579" y="1595590"/>
                  </a:lnTo>
                  <a:lnTo>
                    <a:pt x="1244550" y="1582042"/>
                  </a:lnTo>
                  <a:lnTo>
                    <a:pt x="1270033" y="1567600"/>
                  </a:lnTo>
                  <a:lnTo>
                    <a:pt x="1294999" y="1552280"/>
                  </a:lnTo>
                  <a:lnTo>
                    <a:pt x="1319417" y="1536101"/>
                  </a:lnTo>
                  <a:lnTo>
                    <a:pt x="1343258" y="1519082"/>
                  </a:lnTo>
                  <a:lnTo>
                    <a:pt x="1366493" y="1501245"/>
                  </a:lnTo>
                  <a:lnTo>
                    <a:pt x="1389093" y="1482611"/>
                  </a:lnTo>
                  <a:lnTo>
                    <a:pt x="1411032" y="1463202"/>
                  </a:lnTo>
                  <a:lnTo>
                    <a:pt x="1432282" y="1443042"/>
                  </a:lnTo>
                  <a:lnTo>
                    <a:pt x="1452818" y="1422155"/>
                  </a:lnTo>
                  <a:lnTo>
                    <a:pt x="1472616" y="1400567"/>
                  </a:lnTo>
                  <a:lnTo>
                    <a:pt x="1491651" y="1378303"/>
                  </a:lnTo>
                  <a:lnTo>
                    <a:pt x="1509901" y="1355391"/>
                  </a:lnTo>
                  <a:lnTo>
                    <a:pt x="1527342" y="1331858"/>
                  </a:lnTo>
                  <a:lnTo>
                    <a:pt x="1543955" y="1307733"/>
                  </a:lnTo>
                  <a:lnTo>
                    <a:pt x="1559718" y="1283044"/>
                  </a:lnTo>
                  <a:lnTo>
                    <a:pt x="1574614" y="1257823"/>
                  </a:lnTo>
                  <a:lnTo>
                    <a:pt x="1588623" y="1232098"/>
                  </a:lnTo>
                  <a:lnTo>
                    <a:pt x="1601730" y="1205903"/>
                  </a:lnTo>
                  <a:lnTo>
                    <a:pt x="1613918" y="1179267"/>
                  </a:lnTo>
                  <a:lnTo>
                    <a:pt x="1625172" y="1152223"/>
                  </a:lnTo>
                  <a:lnTo>
                    <a:pt x="1635478" y="1124805"/>
                  </a:lnTo>
                  <a:lnTo>
                    <a:pt x="1644826" y="1097044"/>
                  </a:lnTo>
                  <a:lnTo>
                    <a:pt x="1653202" y="1068976"/>
                  </a:lnTo>
                  <a:lnTo>
                    <a:pt x="1660597" y="1040633"/>
                  </a:lnTo>
                  <a:lnTo>
                    <a:pt x="1667002" y="1012050"/>
                  </a:lnTo>
                  <a:lnTo>
                    <a:pt x="1672409" y="983261"/>
                  </a:lnTo>
                  <a:lnTo>
                    <a:pt x="1676811" y="954302"/>
                  </a:lnTo>
                  <a:lnTo>
                    <a:pt x="1680204" y="925208"/>
                  </a:lnTo>
                  <a:lnTo>
                    <a:pt x="1682584" y="896013"/>
                  </a:lnTo>
                  <a:lnTo>
                    <a:pt x="1683946" y="866753"/>
                  </a:lnTo>
                  <a:lnTo>
                    <a:pt x="1684290" y="837463"/>
                  </a:lnTo>
                  <a:lnTo>
                    <a:pt x="1683616" y="808179"/>
                  </a:lnTo>
                  <a:lnTo>
                    <a:pt x="1681923" y="778936"/>
                  </a:lnTo>
                  <a:lnTo>
                    <a:pt x="1679215" y="749770"/>
                  </a:lnTo>
                  <a:lnTo>
                    <a:pt x="1675494" y="720716"/>
                  </a:lnTo>
                  <a:lnTo>
                    <a:pt x="1670765" y="691808"/>
                  </a:lnTo>
                  <a:lnTo>
                    <a:pt x="1665034" y="663082"/>
                  </a:lnTo>
                  <a:lnTo>
                    <a:pt x="1658307" y="634574"/>
                  </a:lnTo>
                  <a:lnTo>
                    <a:pt x="1650593" y="606316"/>
                  </a:lnTo>
                  <a:lnTo>
                    <a:pt x="1641901" y="578343"/>
                  </a:lnTo>
                  <a:lnTo>
                    <a:pt x="1632241" y="550690"/>
                  </a:lnTo>
                  <a:lnTo>
                    <a:pt x="1621626" y="523390"/>
                  </a:lnTo>
                  <a:lnTo>
                    <a:pt x="1610068" y="496475"/>
                  </a:lnTo>
                  <a:lnTo>
                    <a:pt x="1597580" y="469978"/>
                  </a:lnTo>
                  <a:lnTo>
                    <a:pt x="1584179" y="443932"/>
                  </a:lnTo>
                  <a:lnTo>
                    <a:pt x="1569881" y="418367"/>
                  </a:lnTo>
                  <a:lnTo>
                    <a:pt x="1554702" y="393315"/>
                  </a:lnTo>
                  <a:lnTo>
                    <a:pt x="1538660" y="368806"/>
                  </a:lnTo>
                  <a:lnTo>
                    <a:pt x="1521777" y="344870"/>
                  </a:lnTo>
                  <a:lnTo>
                    <a:pt x="1504071" y="321535"/>
                  </a:lnTo>
                  <a:lnTo>
                    <a:pt x="1485565" y="298830"/>
                  </a:lnTo>
                  <a:lnTo>
                    <a:pt x="1466280" y="276782"/>
                  </a:lnTo>
                  <a:lnTo>
                    <a:pt x="1446240" y="255418"/>
                  </a:lnTo>
                  <a:lnTo>
                    <a:pt x="1425469" y="234765"/>
                  </a:lnTo>
                  <a:lnTo>
                    <a:pt x="1403993" y="214845"/>
                  </a:lnTo>
                  <a:lnTo>
                    <a:pt x="1381837" y="195685"/>
                  </a:lnTo>
                  <a:lnTo>
                    <a:pt x="1359028" y="177307"/>
                  </a:lnTo>
                  <a:lnTo>
                    <a:pt x="1335593" y="159733"/>
                  </a:lnTo>
                  <a:lnTo>
                    <a:pt x="1311562" y="142985"/>
                  </a:lnTo>
                  <a:lnTo>
                    <a:pt x="1286963" y="127082"/>
                  </a:lnTo>
                  <a:lnTo>
                    <a:pt x="1261826" y="112044"/>
                  </a:lnTo>
                  <a:lnTo>
                    <a:pt x="1236181" y="97890"/>
                  </a:lnTo>
                  <a:lnTo>
                    <a:pt x="1210059" y="84636"/>
                  </a:lnTo>
                  <a:lnTo>
                    <a:pt x="1183493" y="72298"/>
                  </a:lnTo>
                  <a:lnTo>
                    <a:pt x="1156513" y="60892"/>
                  </a:lnTo>
                  <a:lnTo>
                    <a:pt x="1129153" y="50431"/>
                  </a:lnTo>
                  <a:lnTo>
                    <a:pt x="1101446" y="40927"/>
                  </a:lnTo>
                  <a:lnTo>
                    <a:pt x="1073425" y="32393"/>
                  </a:lnTo>
                  <a:lnTo>
                    <a:pt x="1045124" y="24838"/>
                  </a:lnTo>
                  <a:lnTo>
                    <a:pt x="1016578" y="18272"/>
                  </a:lnTo>
                  <a:lnTo>
                    <a:pt x="987820" y="12703"/>
                  </a:lnTo>
                  <a:lnTo>
                    <a:pt x="958887" y="8137"/>
                  </a:lnTo>
                  <a:lnTo>
                    <a:pt x="929812" y="4580"/>
                  </a:lnTo>
                  <a:lnTo>
                    <a:pt x="900631" y="2036"/>
                  </a:lnTo>
                  <a:lnTo>
                    <a:pt x="871379" y="509"/>
                  </a:lnTo>
                  <a:lnTo>
                    <a:pt x="842091" y="0"/>
                  </a:lnTo>
                  <a:lnTo>
                    <a:pt x="842091" y="30625"/>
                  </a:lnTo>
                  <a:lnTo>
                    <a:pt x="842091" y="61251"/>
                  </a:lnTo>
                  <a:lnTo>
                    <a:pt x="842091" y="91877"/>
                  </a:lnTo>
                  <a:lnTo>
                    <a:pt x="842091" y="122503"/>
                  </a:lnTo>
                  <a:lnTo>
                    <a:pt x="842091" y="153129"/>
                  </a:lnTo>
                  <a:lnTo>
                    <a:pt x="842091" y="183755"/>
                  </a:lnTo>
                  <a:lnTo>
                    <a:pt x="842091" y="214381"/>
                  </a:lnTo>
                  <a:lnTo>
                    <a:pt x="842091" y="245007"/>
                  </a:lnTo>
                  <a:lnTo>
                    <a:pt x="842091" y="275633"/>
                  </a:lnTo>
                  <a:lnTo>
                    <a:pt x="842091" y="306259"/>
                  </a:lnTo>
                  <a:lnTo>
                    <a:pt x="842091" y="336884"/>
                  </a:lnTo>
                  <a:lnTo>
                    <a:pt x="871495" y="337741"/>
                  </a:lnTo>
                  <a:lnTo>
                    <a:pt x="900800" y="340306"/>
                  </a:lnTo>
                  <a:lnTo>
                    <a:pt x="929905" y="344573"/>
                  </a:lnTo>
                  <a:lnTo>
                    <a:pt x="958713" y="350526"/>
                  </a:lnTo>
                  <a:lnTo>
                    <a:pt x="987126" y="358145"/>
                  </a:lnTo>
                  <a:lnTo>
                    <a:pt x="1015047" y="367404"/>
                  </a:lnTo>
                  <a:lnTo>
                    <a:pt x="1042382" y="378273"/>
                  </a:lnTo>
                  <a:lnTo>
                    <a:pt x="1069038" y="390713"/>
                  </a:lnTo>
                  <a:lnTo>
                    <a:pt x="1094925" y="404684"/>
                  </a:lnTo>
                  <a:lnTo>
                    <a:pt x="1119956" y="420137"/>
                  </a:lnTo>
                  <a:lnTo>
                    <a:pt x="1144045" y="437020"/>
                  </a:lnTo>
                  <a:lnTo>
                    <a:pt x="1167110" y="455277"/>
                  </a:lnTo>
                  <a:lnTo>
                    <a:pt x="1189075" y="474845"/>
                  </a:lnTo>
                  <a:lnTo>
                    <a:pt x="1209863" y="495658"/>
                  </a:lnTo>
                  <a:lnTo>
                    <a:pt x="1229405" y="517645"/>
                  </a:lnTo>
                  <a:lnTo>
                    <a:pt x="1247635" y="540732"/>
                  </a:lnTo>
                  <a:lnTo>
                    <a:pt x="1264490" y="564840"/>
                  </a:lnTo>
                  <a:lnTo>
                    <a:pt x="1279914" y="589889"/>
                  </a:lnTo>
                  <a:lnTo>
                    <a:pt x="1293854" y="615792"/>
                  </a:lnTo>
                  <a:lnTo>
                    <a:pt x="1306264" y="642463"/>
                  </a:lnTo>
                  <a:lnTo>
                    <a:pt x="1317100" y="669811"/>
                  </a:lnTo>
                  <a:lnTo>
                    <a:pt x="1326327" y="697743"/>
                  </a:lnTo>
                  <a:lnTo>
                    <a:pt x="1333913" y="726164"/>
                  </a:lnTo>
                  <a:lnTo>
                    <a:pt x="1339832" y="754979"/>
                  </a:lnTo>
                  <a:lnTo>
                    <a:pt x="1344065" y="784089"/>
                  </a:lnTo>
                  <a:lnTo>
                    <a:pt x="1346597" y="813396"/>
                  </a:lnTo>
                  <a:lnTo>
                    <a:pt x="1347418" y="842801"/>
                  </a:lnTo>
                  <a:lnTo>
                    <a:pt x="1346528" y="872204"/>
                  </a:lnTo>
                  <a:lnTo>
                    <a:pt x="1343928" y="901506"/>
                  </a:lnTo>
                  <a:lnTo>
                    <a:pt x="1339628" y="930606"/>
                  </a:lnTo>
                  <a:lnTo>
                    <a:pt x="1333641" y="959407"/>
                  </a:lnTo>
                  <a:lnTo>
                    <a:pt x="1325989" y="987811"/>
                  </a:lnTo>
                  <a:lnTo>
                    <a:pt x="1316697" y="1015721"/>
                  </a:lnTo>
                  <a:lnTo>
                    <a:pt x="1305797" y="1043043"/>
                  </a:lnTo>
                  <a:lnTo>
                    <a:pt x="1293325" y="1069685"/>
                  </a:lnTo>
                  <a:lnTo>
                    <a:pt x="1279324" y="1095556"/>
                  </a:lnTo>
                  <a:lnTo>
                    <a:pt x="1263842" y="1120568"/>
                  </a:lnTo>
                  <a:lnTo>
                    <a:pt x="1246930" y="1144638"/>
                  </a:lnTo>
                  <a:lnTo>
                    <a:pt x="1228647" y="1167682"/>
                  </a:lnTo>
                  <a:lnTo>
                    <a:pt x="1209053" y="1189623"/>
                  </a:lnTo>
                  <a:lnTo>
                    <a:pt x="1188216" y="1210387"/>
                  </a:lnTo>
                  <a:lnTo>
                    <a:pt x="1166207" y="1229904"/>
                  </a:lnTo>
                  <a:lnTo>
                    <a:pt x="1143098" y="1248107"/>
                  </a:lnTo>
                  <a:lnTo>
                    <a:pt x="1118970" y="1264934"/>
                  </a:lnTo>
                  <a:lnTo>
                    <a:pt x="1093904" y="1280329"/>
                  </a:lnTo>
                  <a:lnTo>
                    <a:pt x="1067984" y="1294239"/>
                  </a:lnTo>
                  <a:lnTo>
                    <a:pt x="1041299" y="1306617"/>
                  </a:lnTo>
                  <a:lnTo>
                    <a:pt x="1013938" y="1317422"/>
                  </a:lnTo>
                  <a:lnTo>
                    <a:pt x="985996" y="1326616"/>
                  </a:lnTo>
                  <a:lnTo>
                    <a:pt x="957565" y="1334169"/>
                  </a:lnTo>
                  <a:lnTo>
                    <a:pt x="928744" y="1340054"/>
                  </a:lnTo>
                  <a:lnTo>
                    <a:pt x="899629" y="1344253"/>
                  </a:lnTo>
                  <a:lnTo>
                    <a:pt x="870318" y="1346750"/>
                  </a:lnTo>
                  <a:lnTo>
                    <a:pt x="840912" y="1347538"/>
                  </a:lnTo>
                  <a:lnTo>
                    <a:pt x="811511" y="1346613"/>
                  </a:lnTo>
                  <a:lnTo>
                    <a:pt x="782212" y="1343979"/>
                  </a:lnTo>
                  <a:lnTo>
                    <a:pt x="753117" y="1339645"/>
                  </a:lnTo>
                  <a:lnTo>
                    <a:pt x="724323" y="1333625"/>
                  </a:lnTo>
                  <a:lnTo>
                    <a:pt x="695928" y="1325939"/>
                  </a:lnTo>
                  <a:lnTo>
                    <a:pt x="668029" y="1316615"/>
                  </a:lnTo>
                  <a:lnTo>
                    <a:pt x="640719" y="1305683"/>
                  </a:lnTo>
                  <a:lnTo>
                    <a:pt x="614092" y="1293180"/>
                  </a:lnTo>
                  <a:lnTo>
                    <a:pt x="588237" y="1279149"/>
                  </a:lnTo>
                  <a:lnTo>
                    <a:pt x="563243" y="1263637"/>
                  </a:lnTo>
                  <a:lnTo>
                    <a:pt x="539194" y="1246698"/>
                  </a:lnTo>
                  <a:lnTo>
                    <a:pt x="516171" y="1228387"/>
                  </a:lnTo>
                  <a:lnTo>
                    <a:pt x="494252" y="1208768"/>
                  </a:lnTo>
                  <a:lnTo>
                    <a:pt x="473512" y="1187907"/>
                  </a:lnTo>
                  <a:lnTo>
                    <a:pt x="454022" y="1165875"/>
                  </a:lnTo>
                  <a:lnTo>
                    <a:pt x="435846" y="1142745"/>
                  </a:lnTo>
                  <a:lnTo>
                    <a:pt x="419047" y="1118597"/>
                  </a:lnTo>
                  <a:lnTo>
                    <a:pt x="403681" y="1093513"/>
                  </a:lnTo>
                  <a:lnTo>
                    <a:pt x="389801" y="1067577"/>
                  </a:lnTo>
                  <a:lnTo>
                    <a:pt x="377454" y="1040877"/>
                  </a:lnTo>
                  <a:lnTo>
                    <a:pt x="366681" y="1013504"/>
                  </a:lnTo>
                  <a:lnTo>
                    <a:pt x="357520" y="985551"/>
                  </a:lnTo>
                  <a:lnTo>
                    <a:pt x="350000" y="957112"/>
                  </a:lnTo>
                  <a:lnTo>
                    <a:pt x="344148" y="928283"/>
                  </a:lnTo>
                  <a:lnTo>
                    <a:pt x="339983" y="899163"/>
                  </a:lnTo>
                  <a:lnTo>
                    <a:pt x="337520" y="869850"/>
                  </a:lnTo>
                  <a:lnTo>
                    <a:pt x="336767" y="840443"/>
                  </a:lnTo>
                  <a:lnTo>
                    <a:pt x="337726" y="811043"/>
                  </a:lnTo>
                  <a:lnTo>
                    <a:pt x="340394" y="781747"/>
                  </a:lnTo>
                  <a:lnTo>
                    <a:pt x="344763" y="752657"/>
                  </a:lnTo>
                  <a:lnTo>
                    <a:pt x="350816" y="723870"/>
                  </a:lnTo>
                  <a:lnTo>
                    <a:pt x="358535" y="695485"/>
                  </a:lnTo>
                  <a:lnTo>
                    <a:pt x="367892" y="667596"/>
                  </a:lnTo>
                  <a:lnTo>
                    <a:pt x="378856" y="640299"/>
                  </a:lnTo>
                  <a:lnTo>
                    <a:pt x="391390" y="613687"/>
                  </a:lnTo>
                  <a:lnTo>
                    <a:pt x="405451" y="587848"/>
                  </a:lnTo>
                  <a:lnTo>
                    <a:pt x="420991" y="562872"/>
                  </a:lnTo>
                  <a:close/>
                </a:path>
              </a:pathLst>
            </a:custGeom>
            <a:solidFill>
              <a:srgbClr val="00BFC4">
                <a:alpha val="100000"/>
              </a:srgbClr>
            </a:solidFill>
          </p:spPr>
          <p:txBody>
            <a:bodyPr/>
            <a:lstStyle/>
            <a:p>
              <a:endParaRPr/>
            </a:p>
          </p:txBody>
        </p:sp>
        <p:sp>
          <p:nvSpPr>
            <p:cNvPr id="85" name="pg7"/>
            <p:cNvSpPr/>
            <p:nvPr/>
          </p:nvSpPr>
          <p:spPr>
            <a:xfrm>
              <a:off x="6886799" y="4559223"/>
              <a:ext cx="673553" cy="538842"/>
            </a:xfrm>
            <a:custGeom>
              <a:avLst/>
              <a:gdLst/>
              <a:ahLst/>
              <a:cxnLst/>
              <a:rect l="0" t="0" r="0" b="0"/>
              <a:pathLst>
                <a:path w="673553" h="538842">
                  <a:moveTo>
                    <a:pt x="673553" y="336884"/>
                  </a:moveTo>
                  <a:lnTo>
                    <a:pt x="673553" y="306259"/>
                  </a:lnTo>
                  <a:lnTo>
                    <a:pt x="673553" y="275633"/>
                  </a:lnTo>
                  <a:lnTo>
                    <a:pt x="673553" y="245007"/>
                  </a:lnTo>
                  <a:lnTo>
                    <a:pt x="673553" y="214381"/>
                  </a:lnTo>
                  <a:lnTo>
                    <a:pt x="673553" y="183755"/>
                  </a:lnTo>
                  <a:lnTo>
                    <a:pt x="673553" y="153129"/>
                  </a:lnTo>
                  <a:lnTo>
                    <a:pt x="673553" y="122503"/>
                  </a:lnTo>
                  <a:lnTo>
                    <a:pt x="673553" y="91877"/>
                  </a:lnTo>
                  <a:lnTo>
                    <a:pt x="673553" y="61251"/>
                  </a:lnTo>
                  <a:lnTo>
                    <a:pt x="673553" y="30625"/>
                  </a:lnTo>
                  <a:lnTo>
                    <a:pt x="673553" y="0"/>
                  </a:lnTo>
                  <a:lnTo>
                    <a:pt x="643536" y="535"/>
                  </a:lnTo>
                  <a:lnTo>
                    <a:pt x="613556" y="2139"/>
                  </a:lnTo>
                  <a:lnTo>
                    <a:pt x="583653" y="4811"/>
                  </a:lnTo>
                  <a:lnTo>
                    <a:pt x="553864" y="8547"/>
                  </a:lnTo>
                  <a:lnTo>
                    <a:pt x="524228" y="13343"/>
                  </a:lnTo>
                  <a:lnTo>
                    <a:pt x="494781" y="19192"/>
                  </a:lnTo>
                  <a:lnTo>
                    <a:pt x="465561" y="26086"/>
                  </a:lnTo>
                  <a:lnTo>
                    <a:pt x="436605" y="34018"/>
                  </a:lnTo>
                  <a:lnTo>
                    <a:pt x="407951" y="42977"/>
                  </a:lnTo>
                  <a:lnTo>
                    <a:pt x="379634" y="52951"/>
                  </a:lnTo>
                  <a:lnTo>
                    <a:pt x="351690" y="63928"/>
                  </a:lnTo>
                  <a:lnTo>
                    <a:pt x="324156" y="75894"/>
                  </a:lnTo>
                  <a:lnTo>
                    <a:pt x="297065" y="88834"/>
                  </a:lnTo>
                  <a:lnTo>
                    <a:pt x="270453" y="102731"/>
                  </a:lnTo>
                  <a:lnTo>
                    <a:pt x="244353" y="117568"/>
                  </a:lnTo>
                  <a:lnTo>
                    <a:pt x="218799" y="133325"/>
                  </a:lnTo>
                  <a:lnTo>
                    <a:pt x="193822" y="149984"/>
                  </a:lnTo>
                  <a:lnTo>
                    <a:pt x="169455" y="167522"/>
                  </a:lnTo>
                  <a:lnTo>
                    <a:pt x="145729" y="185917"/>
                  </a:lnTo>
                  <a:lnTo>
                    <a:pt x="122673" y="205146"/>
                  </a:lnTo>
                  <a:lnTo>
                    <a:pt x="100317" y="225185"/>
                  </a:lnTo>
                  <a:lnTo>
                    <a:pt x="78690" y="246008"/>
                  </a:lnTo>
                  <a:lnTo>
                    <a:pt x="57818" y="267588"/>
                  </a:lnTo>
                  <a:lnTo>
                    <a:pt x="37729" y="289899"/>
                  </a:lnTo>
                  <a:lnTo>
                    <a:pt x="18448" y="312911"/>
                  </a:lnTo>
                  <a:lnTo>
                    <a:pt x="0" y="336596"/>
                  </a:lnTo>
                  <a:lnTo>
                    <a:pt x="24492" y="354982"/>
                  </a:lnTo>
                  <a:lnTo>
                    <a:pt x="48985" y="373368"/>
                  </a:lnTo>
                  <a:lnTo>
                    <a:pt x="73478" y="391754"/>
                  </a:lnTo>
                  <a:lnTo>
                    <a:pt x="97971" y="410140"/>
                  </a:lnTo>
                  <a:lnTo>
                    <a:pt x="122464" y="428526"/>
                  </a:lnTo>
                  <a:lnTo>
                    <a:pt x="146957" y="446912"/>
                  </a:lnTo>
                  <a:lnTo>
                    <a:pt x="171450" y="465298"/>
                  </a:lnTo>
                  <a:lnTo>
                    <a:pt x="195942" y="483684"/>
                  </a:lnTo>
                  <a:lnTo>
                    <a:pt x="220435" y="502070"/>
                  </a:lnTo>
                  <a:lnTo>
                    <a:pt x="244928" y="520456"/>
                  </a:lnTo>
                  <a:lnTo>
                    <a:pt x="269421" y="538842"/>
                  </a:lnTo>
                  <a:lnTo>
                    <a:pt x="287663" y="515953"/>
                  </a:lnTo>
                  <a:lnTo>
                    <a:pt x="307200" y="494159"/>
                  </a:lnTo>
                  <a:lnTo>
                    <a:pt x="327965" y="473532"/>
                  </a:lnTo>
                  <a:lnTo>
                    <a:pt x="349890" y="454142"/>
                  </a:lnTo>
                  <a:lnTo>
                    <a:pt x="372901" y="436054"/>
                  </a:lnTo>
                  <a:lnTo>
                    <a:pt x="396921" y="419328"/>
                  </a:lnTo>
                  <a:lnTo>
                    <a:pt x="421869" y="404022"/>
                  </a:lnTo>
                  <a:lnTo>
                    <a:pt x="447661" y="390185"/>
                  </a:lnTo>
                  <a:lnTo>
                    <a:pt x="474210" y="377865"/>
                  </a:lnTo>
                  <a:lnTo>
                    <a:pt x="501429" y="367102"/>
                  </a:lnTo>
                  <a:lnTo>
                    <a:pt x="529225" y="357934"/>
                  </a:lnTo>
                  <a:lnTo>
                    <a:pt x="557505" y="350390"/>
                  </a:lnTo>
                  <a:lnTo>
                    <a:pt x="586175" y="344496"/>
                  </a:lnTo>
                  <a:lnTo>
                    <a:pt x="615138" y="340272"/>
                  </a:lnTo>
                  <a:lnTo>
                    <a:pt x="644296" y="337732"/>
                  </a:lnTo>
                  <a:close/>
                </a:path>
              </a:pathLst>
            </a:custGeom>
            <a:solidFill>
              <a:srgbClr val="F8766D">
                <a:alpha val="100000"/>
              </a:srgbClr>
            </a:solidFill>
          </p:spPr>
          <p:txBody>
            <a:bodyPr/>
            <a:lstStyle/>
            <a:p>
              <a:endParaRPr/>
            </a:p>
          </p:txBody>
        </p:sp>
        <p:sp>
          <p:nvSpPr>
            <p:cNvPr id="86" name="tx8"/>
            <p:cNvSpPr/>
            <p:nvPr/>
          </p:nvSpPr>
          <p:spPr>
            <a:xfrm>
              <a:off x="7701335" y="5947007"/>
              <a:ext cx="320415" cy="109040"/>
            </a:xfrm>
            <a:prstGeom prst="rect">
              <a:avLst/>
            </a:prstGeom>
            <a:noFill/>
          </p:spPr>
          <p:txBody>
            <a:bodyPr wrap="none" lIns="0" tIns="0" rIns="0" bIns="0" anchor="ctr" anchorCtr="1"/>
            <a:lstStyle/>
            <a:p>
              <a:pPr marL="0" marR="0" indent="0" algn="l">
                <a:lnSpc>
                  <a:spcPts val="1138"/>
                </a:lnSpc>
                <a:spcBef>
                  <a:spcPts val="0"/>
                </a:spcBef>
                <a:spcAft>
                  <a:spcPts val="0"/>
                </a:spcAft>
              </a:pPr>
              <a:r>
                <a:rPr sz="1138" dirty="0" smtClean="0">
                  <a:solidFill>
                    <a:srgbClr val="646482">
                      <a:alpha val="100000"/>
                    </a:srgbClr>
                  </a:solidFill>
                  <a:latin typeface="Century Gothic"/>
                  <a:cs typeface="Century Gothic"/>
                </a:rPr>
                <a:t>2</a:t>
              </a:r>
              <a:r>
                <a:rPr lang="es-ES" sz="1138" dirty="0" smtClean="0">
                  <a:solidFill>
                    <a:srgbClr val="646482">
                      <a:alpha val="100000"/>
                    </a:srgbClr>
                  </a:solidFill>
                  <a:latin typeface="Century Gothic"/>
                  <a:cs typeface="Century Gothic"/>
                </a:rPr>
                <a:t>.</a:t>
              </a:r>
              <a:r>
                <a:rPr sz="1138" dirty="0" smtClean="0">
                  <a:solidFill>
                    <a:srgbClr val="646482">
                      <a:alpha val="100000"/>
                    </a:srgbClr>
                  </a:solidFill>
                  <a:latin typeface="Century Gothic"/>
                  <a:cs typeface="Century Gothic"/>
                </a:rPr>
                <a:t>745</a:t>
              </a:r>
              <a:endParaRPr sz="1138" dirty="0">
                <a:solidFill>
                  <a:srgbClr val="646482">
                    <a:alpha val="100000"/>
                  </a:srgbClr>
                </a:solidFill>
                <a:latin typeface="Century Gothic"/>
                <a:cs typeface="Century Gothic"/>
              </a:endParaRPr>
            </a:p>
          </p:txBody>
        </p:sp>
        <p:sp>
          <p:nvSpPr>
            <p:cNvPr id="87" name="tx9"/>
            <p:cNvSpPr/>
            <p:nvPr/>
          </p:nvSpPr>
          <p:spPr>
            <a:xfrm>
              <a:off x="7139007" y="4741602"/>
              <a:ext cx="240311" cy="109040"/>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646482">
                      <a:alpha val="100000"/>
                    </a:srgbClr>
                  </a:solidFill>
                  <a:latin typeface="Century Gothic"/>
                  <a:cs typeface="Century Gothic"/>
                </a:rPr>
                <a:t>475</a:t>
              </a:r>
            </a:p>
          </p:txBody>
        </p:sp>
        <p:sp>
          <p:nvSpPr>
            <p:cNvPr id="88" name="rc10"/>
            <p:cNvSpPr/>
            <p:nvPr/>
          </p:nvSpPr>
          <p:spPr>
            <a:xfrm>
              <a:off x="6484192" y="4325276"/>
              <a:ext cx="2152320" cy="2152320"/>
            </a:xfrm>
            <a:prstGeom prst="rect">
              <a:avLst/>
            </a:prstGeom>
            <a:ln w="14782" cap="rnd">
              <a:solidFill>
                <a:srgbClr val="FFFFFF">
                  <a:alpha val="100000"/>
                </a:srgbClr>
              </a:solidFill>
              <a:prstDash val="solid"/>
              <a:round/>
            </a:ln>
          </p:spPr>
          <p:txBody>
            <a:bodyPr/>
            <a:lstStyle/>
            <a:p>
              <a:endParaRPr/>
            </a:p>
          </p:txBody>
        </p:sp>
        <p:sp>
          <p:nvSpPr>
            <p:cNvPr id="89" name="rc11"/>
            <p:cNvSpPr/>
            <p:nvPr/>
          </p:nvSpPr>
          <p:spPr>
            <a:xfrm>
              <a:off x="8788344" y="4997525"/>
              <a:ext cx="1316060" cy="807821"/>
            </a:xfrm>
            <a:prstGeom prst="rect">
              <a:avLst/>
            </a:prstGeom>
            <a:solidFill>
              <a:srgbClr val="FFFFFF">
                <a:alpha val="100000"/>
              </a:srgbClr>
            </a:solidFill>
          </p:spPr>
          <p:txBody>
            <a:bodyPr/>
            <a:lstStyle/>
            <a:p>
              <a:endParaRPr/>
            </a:p>
          </p:txBody>
        </p:sp>
        <p:sp>
          <p:nvSpPr>
            <p:cNvPr id="90" name="rc12"/>
            <p:cNvSpPr/>
            <p:nvPr/>
          </p:nvSpPr>
          <p:spPr>
            <a:xfrm>
              <a:off x="8864259" y="5290519"/>
              <a:ext cx="219456" cy="219455"/>
            </a:xfrm>
            <a:prstGeom prst="rect">
              <a:avLst/>
            </a:prstGeom>
            <a:solidFill>
              <a:srgbClr val="FFFFFF">
                <a:alpha val="100000"/>
              </a:srgbClr>
            </a:solidFill>
          </p:spPr>
          <p:txBody>
            <a:bodyPr/>
            <a:lstStyle/>
            <a:p>
              <a:endParaRPr/>
            </a:p>
          </p:txBody>
        </p:sp>
        <p:sp>
          <p:nvSpPr>
            <p:cNvPr id="91" name="rc13"/>
            <p:cNvSpPr/>
            <p:nvPr/>
          </p:nvSpPr>
          <p:spPr>
            <a:xfrm>
              <a:off x="8891691" y="5317951"/>
              <a:ext cx="164592" cy="164591"/>
            </a:xfrm>
            <a:prstGeom prst="rect">
              <a:avLst/>
            </a:prstGeom>
            <a:solidFill>
              <a:srgbClr val="F8766D">
                <a:alpha val="100000"/>
              </a:srgbClr>
            </a:solidFill>
          </p:spPr>
          <p:txBody>
            <a:bodyPr/>
            <a:lstStyle/>
            <a:p>
              <a:endParaRPr/>
            </a:p>
          </p:txBody>
        </p:sp>
        <p:sp>
          <p:nvSpPr>
            <p:cNvPr id="92" name="rc14"/>
            <p:cNvSpPr/>
            <p:nvPr/>
          </p:nvSpPr>
          <p:spPr>
            <a:xfrm>
              <a:off x="8864259" y="5509975"/>
              <a:ext cx="219456" cy="219455"/>
            </a:xfrm>
            <a:prstGeom prst="rect">
              <a:avLst/>
            </a:prstGeom>
            <a:solidFill>
              <a:srgbClr val="FFFFFF">
                <a:alpha val="100000"/>
              </a:srgbClr>
            </a:solidFill>
          </p:spPr>
          <p:txBody>
            <a:bodyPr/>
            <a:lstStyle/>
            <a:p>
              <a:endParaRPr/>
            </a:p>
          </p:txBody>
        </p:sp>
        <p:sp>
          <p:nvSpPr>
            <p:cNvPr id="93" name="rc15"/>
            <p:cNvSpPr/>
            <p:nvPr/>
          </p:nvSpPr>
          <p:spPr>
            <a:xfrm>
              <a:off x="8891691" y="5537407"/>
              <a:ext cx="164592" cy="164592"/>
            </a:xfrm>
            <a:prstGeom prst="rect">
              <a:avLst/>
            </a:prstGeom>
            <a:solidFill>
              <a:srgbClr val="00BFC4">
                <a:alpha val="100000"/>
              </a:srgbClr>
            </a:solidFill>
          </p:spPr>
          <p:txBody>
            <a:bodyPr/>
            <a:lstStyle/>
            <a:p>
              <a:endParaRPr/>
            </a:p>
          </p:txBody>
        </p:sp>
        <p:sp>
          <p:nvSpPr>
            <p:cNvPr id="94" name="tx16"/>
            <p:cNvSpPr/>
            <p:nvPr/>
          </p:nvSpPr>
          <p:spPr>
            <a:xfrm>
              <a:off x="9159630" y="5328899"/>
              <a:ext cx="868858"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Sector privado</a:t>
              </a:r>
            </a:p>
          </p:txBody>
        </p:sp>
        <p:sp>
          <p:nvSpPr>
            <p:cNvPr id="95" name="tx17"/>
            <p:cNvSpPr/>
            <p:nvPr/>
          </p:nvSpPr>
          <p:spPr>
            <a:xfrm>
              <a:off x="9159630" y="5544664"/>
              <a:ext cx="858381" cy="118824"/>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Sector público</a:t>
              </a:r>
            </a:p>
          </p:txBody>
        </p:sp>
        <p:sp>
          <p:nvSpPr>
            <p:cNvPr id="96" name="tx18"/>
            <p:cNvSpPr/>
            <p:nvPr/>
          </p:nvSpPr>
          <p:spPr>
            <a:xfrm>
              <a:off x="6484192" y="4101946"/>
              <a:ext cx="750242" cy="11571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646482">
                      <a:alpha val="100000"/>
                    </a:srgbClr>
                  </a:solidFill>
                  <a:latin typeface="Century Gothic"/>
                  <a:cs typeface="Century Gothic"/>
                </a:rPr>
                <a:t>Año 2022*</a:t>
              </a:r>
            </a:p>
          </p:txBody>
        </p:sp>
        <p:sp>
          <p:nvSpPr>
            <p:cNvPr id="97" name="tx19"/>
            <p:cNvSpPr/>
            <p:nvPr/>
          </p:nvSpPr>
          <p:spPr>
            <a:xfrm>
              <a:off x="6484192" y="3849044"/>
              <a:ext cx="3341578" cy="145196"/>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Número</a:t>
              </a:r>
              <a:r>
                <a:rPr sz="1439" b="1" dirty="0">
                  <a:solidFill>
                    <a:srgbClr val="646482">
                      <a:alpha val="100000"/>
                    </a:srgbClr>
                  </a:solidFill>
                  <a:latin typeface="Century Gothic"/>
                  <a:cs typeface="Century Gothic"/>
                </a:rPr>
                <a:t> de </a:t>
              </a:r>
              <a:r>
                <a:rPr sz="1439" b="1" dirty="0" err="1">
                  <a:solidFill>
                    <a:srgbClr val="646482">
                      <a:alpha val="100000"/>
                    </a:srgbClr>
                  </a:solidFill>
                  <a:latin typeface="Century Gothic"/>
                  <a:cs typeface="Century Gothic"/>
                </a:rPr>
                <a:t>establecimientos</a:t>
              </a:r>
              <a:r>
                <a:rPr sz="1439" b="1" dirty="0">
                  <a:solidFill>
                    <a:srgbClr val="646482">
                      <a:alpha val="100000"/>
                    </a:srgbClr>
                  </a:solidFill>
                  <a:latin typeface="Century Gothic"/>
                  <a:cs typeface="Century Gothic"/>
                </a:rPr>
                <a:t> 1er </a:t>
              </a:r>
              <a:r>
                <a:rPr sz="1439" b="1" dirty="0" err="1">
                  <a:solidFill>
                    <a:srgbClr val="646482">
                      <a:alpha val="100000"/>
                    </a:srgbClr>
                  </a:solidFill>
                  <a:latin typeface="Century Gothic"/>
                  <a:cs typeface="Century Gothic"/>
                </a:rPr>
                <a:t>nivel</a:t>
              </a:r>
              <a:endParaRPr sz="1439" b="1" dirty="0">
                <a:solidFill>
                  <a:srgbClr val="646482">
                    <a:alpha val="100000"/>
                  </a:srgbClr>
                </a:solidFill>
                <a:latin typeface="Century Gothic"/>
                <a:cs typeface="Century Gothic"/>
              </a:endParaRPr>
            </a:p>
          </p:txBody>
        </p:sp>
      </p:grpSp>
      <p:sp>
        <p:nvSpPr>
          <p:cNvPr id="98" name="Título 1"/>
          <p:cNvSpPr>
            <a:spLocks noGrp="1"/>
          </p:cNvSpPr>
          <p:nvPr>
            <p:ph type="title"/>
          </p:nvPr>
        </p:nvSpPr>
        <p:spPr>
          <a:xfrm>
            <a:off x="1117675" y="372198"/>
            <a:ext cx="7227771" cy="530024"/>
          </a:xfrm>
        </p:spPr>
        <p:txBody>
          <a:bodyPr>
            <a:normAutofit fontScale="90000"/>
          </a:bodyPr>
          <a:lstStyle/>
          <a:p>
            <a:r>
              <a:rPr dirty="0" err="1"/>
              <a:t>Erogaciones</a:t>
            </a:r>
            <a:r>
              <a:rPr dirty="0"/>
              <a:t> del primer </a:t>
            </a:r>
            <a:r>
              <a:rPr dirty="0" err="1"/>
              <a:t>nivel</a:t>
            </a:r>
            <a:r>
              <a:rPr dirty="0"/>
              <a:t> de </a:t>
            </a:r>
            <a:r>
              <a:rPr dirty="0" err="1"/>
              <a:t>atención</a:t>
            </a:r>
            <a:r>
              <a:rPr dirty="0"/>
              <a:t> </a:t>
            </a:r>
            <a:r>
              <a:rPr dirty="0" err="1"/>
              <a:t>por</a:t>
            </a:r>
            <a:r>
              <a:rPr dirty="0"/>
              <a:t> sector</a:t>
            </a:r>
          </a:p>
        </p:txBody>
      </p:sp>
      <p:sp>
        <p:nvSpPr>
          <p:cNvPr id="99" name="Conector recto 9"/>
          <p:cNvSpPr>
            <a:spLocks noGrp="1"/>
          </p:cNvSpPr>
          <p:nvPr>
            <p:ph/>
          </p:nvPr>
        </p:nvSpPr>
        <p:spPr>
          <a:xfrm>
            <a:off x="6136907" y="1186962"/>
            <a:ext cx="0" cy="5124567"/>
          </a:xfrm>
        </p:spPr>
        <p:txBody>
          <a:bodyPr/>
          <a:lstStyle/>
          <a:p>
            <a:r>
              <a:t> </a:t>
            </a:r>
          </a:p>
        </p:txBody>
      </p:sp>
      <p:sp>
        <p:nvSpPr>
          <p:cNvPr id="100" name="Marcador de fecha 6"/>
          <p:cNvSpPr>
            <a:spLocks noGrp="1"/>
          </p:cNvSpPr>
          <p:nvPr>
            <p:ph type="dt" sz="half" idx="12"/>
          </p:nvPr>
        </p:nvSpPr>
        <p:spPr>
          <a:xfrm>
            <a:off x="1024467" y="6390218"/>
            <a:ext cx="2743200" cy="365125"/>
          </a:xfrm>
        </p:spPr>
        <p:txBody>
          <a:bodyPr/>
          <a:lstStyle/>
          <a:p>
            <a:r>
              <a:t>Fuente: INEC CSS 2022</a:t>
            </a:r>
          </a:p>
        </p:txBody>
      </p:sp>
      <p:sp>
        <p:nvSpPr>
          <p:cNvPr id="101" name="Marcador de texto 5"/>
          <p:cNvSpPr>
            <a:spLocks noGrp="1"/>
          </p:cNvSpPr>
          <p:nvPr>
            <p:ph type="body" sz="quarter" idx="11" hasCustomPrompt="1"/>
          </p:nvPr>
        </p:nvSpPr>
        <p:spPr>
          <a:xfrm>
            <a:off x="11032733" y="6311529"/>
            <a:ext cx="842962" cy="534596"/>
          </a:xfrm>
        </p:spPr>
        <p:txBody>
          <a:bodyPr/>
          <a:lstStyle/>
          <a:p>
            <a:r>
              <a:t>23</a:t>
            </a:r>
          </a:p>
        </p:txBody>
      </p:sp>
      <p:sp>
        <p:nvSpPr>
          <p:cNvPr id="102" name="Marcador de texto 3"/>
          <p:cNvSpPr>
            <a:spLocks noGrp="1"/>
          </p:cNvSpPr>
          <p:nvPr>
            <p:ph type="body" sz="quarter" idx="13"/>
          </p:nvPr>
        </p:nvSpPr>
        <p:spPr>
          <a:xfrm>
            <a:off x="1185863" y="1475701"/>
            <a:ext cx="4910137" cy="4332962"/>
          </a:xfrm>
        </p:spPr>
        <p:txBody>
          <a:bodyPr>
            <a:normAutofit/>
          </a:bodyPr>
          <a:lstStyle/>
          <a:p>
            <a:pPr>
              <a:lnSpc>
                <a:spcPct val="150000"/>
              </a:lnSpc>
            </a:pPr>
            <a:r>
              <a:rPr dirty="0"/>
              <a:t>El primer nivel de atención se caracteriza por brindar únicamente servicios ambulatorios. Según el SNS este nivel se divide en:
  -Puestos de salud
  -Centros de Salud tipo A, B y C
  -Consultorios Generales 
  -Centros de salud en centros de privación de libertad
En el año 2022, el sector público gastó $1.478 millones de dólares para la generación de servicios de salud en 2.745 establecimientos del primer nivel de atención*. </a:t>
            </a:r>
          </a:p>
        </p:txBody>
      </p:sp>
      <p:pic>
        <p:nvPicPr>
          <p:cNvPr id="103" name="Imagen 10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3575" y="5088409"/>
            <a:ext cx="649941" cy="649941"/>
          </a:xfrm>
          <a:prstGeom prst="rect">
            <a:avLst/>
          </a:prstGeom>
        </p:spPr>
      </p:pic>
      <p:sp>
        <p:nvSpPr>
          <p:cNvPr id="104" name="CuadroTexto 103">
            <a:extLst>
              <a:ext uri="{FF2B5EF4-FFF2-40B4-BE49-F238E27FC236}">
                <a16:creationId xmlns="" xmlns:a16="http://schemas.microsoft.com/office/drawing/2014/main" id="{3103CA94-4043-44A4-E08B-DD9A097F1251}"/>
              </a:ext>
            </a:extLst>
          </p:cNvPr>
          <p:cNvSpPr txBox="1"/>
          <p:nvPr/>
        </p:nvSpPr>
        <p:spPr>
          <a:xfrm>
            <a:off x="6021235" y="6378825"/>
            <a:ext cx="5187691" cy="230832"/>
          </a:xfrm>
          <a:prstGeom prst="rect">
            <a:avLst/>
          </a:prstGeom>
          <a:noFill/>
        </p:spPr>
        <p:txBody>
          <a:bodyPr wrap="square">
            <a:spAutoFit/>
          </a:bodyPr>
          <a:lstStyle/>
          <a:p>
            <a:r>
              <a:rPr lang="es-ES" sz="900" dirty="0">
                <a:solidFill>
                  <a:srgbClr val="6E6E7C"/>
                </a:solidFill>
              </a:rPr>
              <a:t>* En el número de establecimientos de salud no se consideran los consultorios generales.</a:t>
            </a:r>
            <a:endParaRPr lang="es-EC" sz="900" dirty="0">
              <a:solidFill>
                <a:srgbClr val="6E6E7C"/>
              </a:solidFill>
            </a:endParaRPr>
          </a:p>
        </p:txBody>
      </p:sp>
    </p:spTree>
    <p:extLst>
      <p:ext uri="{BB962C8B-B14F-4D97-AF65-F5344CB8AC3E}">
        <p14:creationId xmlns:p14="http://schemas.microsoft.com/office/powerpoint/2010/main" val="16481334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p:cNvGrpSpPr/>
          <p:nvPr/>
        </p:nvGrpSpPr>
        <p:grpSpPr>
          <a:xfrm>
            <a:off x="457200" y="1371600"/>
            <a:ext cx="5181600" cy="4114800"/>
            <a:chOff x="457200" y="1371600"/>
            <a:chExt cx="5181600" cy="4114800"/>
          </a:xfrm>
        </p:grpSpPr>
        <p:sp>
          <p:nvSpPr>
            <p:cNvPr id="3" name="rc3"/>
            <p:cNvSpPr/>
            <p:nvPr/>
          </p:nvSpPr>
          <p:spPr>
            <a:xfrm>
              <a:off x="457200" y="1371600"/>
              <a:ext cx="5181600" cy="41148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457200" y="1371600"/>
              <a:ext cx="5181600" cy="411480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5" name="rc5"/>
            <p:cNvSpPr/>
            <p:nvPr/>
          </p:nvSpPr>
          <p:spPr>
            <a:xfrm>
              <a:off x="2572153" y="1909905"/>
              <a:ext cx="2990731" cy="3321457"/>
            </a:xfrm>
            <a:prstGeom prst="rect">
              <a:avLst/>
            </a:prstGeom>
            <a:solidFill>
              <a:srgbClr val="FFFFFF">
                <a:alpha val="100000"/>
              </a:srgbClr>
            </a:solidFill>
          </p:spPr>
          <p:txBody>
            <a:bodyPr/>
            <a:lstStyle/>
            <a:p>
              <a:endParaRPr/>
            </a:p>
          </p:txBody>
        </p:sp>
        <p:sp>
          <p:nvSpPr>
            <p:cNvPr id="6" name="rc6"/>
            <p:cNvSpPr/>
            <p:nvPr/>
          </p:nvSpPr>
          <p:spPr>
            <a:xfrm>
              <a:off x="2708095" y="4695644"/>
              <a:ext cx="33553" cy="428575"/>
            </a:xfrm>
            <a:prstGeom prst="rect">
              <a:avLst/>
            </a:prstGeom>
            <a:solidFill>
              <a:srgbClr val="4BACC6">
                <a:alpha val="100000"/>
              </a:srgbClr>
            </a:solidFill>
          </p:spPr>
          <p:txBody>
            <a:bodyPr/>
            <a:lstStyle/>
            <a:p>
              <a:endParaRPr/>
            </a:p>
          </p:txBody>
        </p:sp>
        <p:sp>
          <p:nvSpPr>
            <p:cNvPr id="7" name="rc7"/>
            <p:cNvSpPr/>
            <p:nvPr/>
          </p:nvSpPr>
          <p:spPr>
            <a:xfrm>
              <a:off x="2708095" y="4159925"/>
              <a:ext cx="52505" cy="428575"/>
            </a:xfrm>
            <a:prstGeom prst="rect">
              <a:avLst/>
            </a:prstGeom>
            <a:solidFill>
              <a:srgbClr val="4BACC6">
                <a:alpha val="100000"/>
              </a:srgbClr>
            </a:solidFill>
          </p:spPr>
          <p:txBody>
            <a:bodyPr/>
            <a:lstStyle/>
            <a:p>
              <a:endParaRPr/>
            </a:p>
          </p:txBody>
        </p:sp>
        <p:sp>
          <p:nvSpPr>
            <p:cNvPr id="8" name="rc8"/>
            <p:cNvSpPr/>
            <p:nvPr/>
          </p:nvSpPr>
          <p:spPr>
            <a:xfrm>
              <a:off x="2708095" y="3624206"/>
              <a:ext cx="357535" cy="428575"/>
            </a:xfrm>
            <a:prstGeom prst="rect">
              <a:avLst/>
            </a:prstGeom>
            <a:solidFill>
              <a:srgbClr val="4BACC6">
                <a:alpha val="100000"/>
              </a:srgbClr>
            </a:solidFill>
          </p:spPr>
          <p:txBody>
            <a:bodyPr/>
            <a:lstStyle/>
            <a:p>
              <a:endParaRPr/>
            </a:p>
          </p:txBody>
        </p:sp>
        <p:sp>
          <p:nvSpPr>
            <p:cNvPr id="9" name="rc9"/>
            <p:cNvSpPr/>
            <p:nvPr/>
          </p:nvSpPr>
          <p:spPr>
            <a:xfrm>
              <a:off x="2708095" y="3088487"/>
              <a:ext cx="362457" cy="428575"/>
            </a:xfrm>
            <a:prstGeom prst="rect">
              <a:avLst/>
            </a:prstGeom>
            <a:solidFill>
              <a:srgbClr val="4BACC6">
                <a:alpha val="100000"/>
              </a:srgbClr>
            </a:solidFill>
          </p:spPr>
          <p:txBody>
            <a:bodyPr/>
            <a:lstStyle/>
            <a:p>
              <a:endParaRPr/>
            </a:p>
          </p:txBody>
        </p:sp>
        <p:sp>
          <p:nvSpPr>
            <p:cNvPr id="10" name="rc10"/>
            <p:cNvSpPr/>
            <p:nvPr/>
          </p:nvSpPr>
          <p:spPr>
            <a:xfrm>
              <a:off x="2708095" y="2552768"/>
              <a:ext cx="672165" cy="428575"/>
            </a:xfrm>
            <a:prstGeom prst="rect">
              <a:avLst/>
            </a:prstGeom>
            <a:solidFill>
              <a:srgbClr val="4BACC6">
                <a:alpha val="100000"/>
              </a:srgbClr>
            </a:solidFill>
          </p:spPr>
          <p:txBody>
            <a:bodyPr/>
            <a:lstStyle/>
            <a:p>
              <a:endParaRPr/>
            </a:p>
          </p:txBody>
        </p:sp>
        <p:sp>
          <p:nvSpPr>
            <p:cNvPr id="11" name="rc11"/>
            <p:cNvSpPr/>
            <p:nvPr/>
          </p:nvSpPr>
          <p:spPr>
            <a:xfrm>
              <a:off x="2708095" y="2017049"/>
              <a:ext cx="2265705" cy="428575"/>
            </a:xfrm>
            <a:prstGeom prst="rect">
              <a:avLst/>
            </a:prstGeom>
            <a:solidFill>
              <a:srgbClr val="4BACC6">
                <a:alpha val="100000"/>
              </a:srgbClr>
            </a:solidFill>
          </p:spPr>
          <p:txBody>
            <a:bodyPr/>
            <a:lstStyle/>
            <a:p>
              <a:endParaRPr/>
            </a:p>
          </p:txBody>
        </p:sp>
        <p:sp>
          <p:nvSpPr>
            <p:cNvPr id="12" name="tx12"/>
            <p:cNvSpPr/>
            <p:nvPr/>
          </p:nvSpPr>
          <p:spPr>
            <a:xfrm>
              <a:off x="2819744" y="4847075"/>
              <a:ext cx="390480"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$13.250</a:t>
              </a:r>
            </a:p>
          </p:txBody>
        </p:sp>
        <p:sp>
          <p:nvSpPr>
            <p:cNvPr id="13" name="tx13"/>
            <p:cNvSpPr/>
            <p:nvPr/>
          </p:nvSpPr>
          <p:spPr>
            <a:xfrm>
              <a:off x="2838696" y="4311356"/>
              <a:ext cx="390480"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$20.734</a:t>
              </a:r>
            </a:p>
          </p:txBody>
        </p:sp>
        <p:sp>
          <p:nvSpPr>
            <p:cNvPr id="14" name="tx14"/>
            <p:cNvSpPr/>
            <p:nvPr/>
          </p:nvSpPr>
          <p:spPr>
            <a:xfrm>
              <a:off x="3155742" y="3775637"/>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$141.189</a:t>
              </a:r>
            </a:p>
          </p:txBody>
        </p:sp>
        <p:sp>
          <p:nvSpPr>
            <p:cNvPr id="15" name="tx15"/>
            <p:cNvSpPr/>
            <p:nvPr/>
          </p:nvSpPr>
          <p:spPr>
            <a:xfrm>
              <a:off x="3160665" y="3239918"/>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$143.133</a:t>
              </a:r>
            </a:p>
          </p:txBody>
        </p:sp>
        <p:sp>
          <p:nvSpPr>
            <p:cNvPr id="16" name="tx16"/>
            <p:cNvSpPr/>
            <p:nvPr/>
          </p:nvSpPr>
          <p:spPr>
            <a:xfrm>
              <a:off x="3470372" y="2704199"/>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$265.435</a:t>
              </a:r>
            </a:p>
          </p:txBody>
        </p:sp>
        <p:sp>
          <p:nvSpPr>
            <p:cNvPr id="17" name="tx17"/>
            <p:cNvSpPr/>
            <p:nvPr/>
          </p:nvSpPr>
          <p:spPr>
            <a:xfrm>
              <a:off x="5063912" y="2168480"/>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$894.717</a:t>
              </a:r>
            </a:p>
          </p:txBody>
        </p:sp>
        <p:sp>
          <p:nvSpPr>
            <p:cNvPr id="18" name="rc18"/>
            <p:cNvSpPr/>
            <p:nvPr/>
          </p:nvSpPr>
          <p:spPr>
            <a:xfrm>
              <a:off x="2572153" y="1909905"/>
              <a:ext cx="2990731" cy="3321457"/>
            </a:xfrm>
            <a:prstGeom prst="rect">
              <a:avLst/>
            </a:prstGeom>
            <a:ln w="14782" cap="rnd">
              <a:noFill/>
              <a:prstDash val="solid"/>
              <a:round/>
            </a:ln>
          </p:spPr>
          <p:txBody>
            <a:bodyPr/>
            <a:lstStyle/>
            <a:p>
              <a:endParaRPr/>
            </a:p>
          </p:txBody>
        </p:sp>
        <p:sp>
          <p:nvSpPr>
            <p:cNvPr id="19" name="tx19"/>
            <p:cNvSpPr/>
            <p:nvPr/>
          </p:nvSpPr>
          <p:spPr>
            <a:xfrm>
              <a:off x="1175746" y="4836917"/>
              <a:ext cx="1328082" cy="116800"/>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Consultorios generales</a:t>
              </a:r>
            </a:p>
          </p:txBody>
        </p:sp>
        <p:sp>
          <p:nvSpPr>
            <p:cNvPr id="20" name="tx20"/>
            <p:cNvSpPr/>
            <p:nvPr/>
          </p:nvSpPr>
          <p:spPr>
            <a:xfrm>
              <a:off x="712236" y="4301198"/>
              <a:ext cx="1791592" cy="116800"/>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de salud en el trabajo</a:t>
              </a:r>
            </a:p>
          </p:txBody>
        </p:sp>
        <p:sp>
          <p:nvSpPr>
            <p:cNvPr id="21" name="tx21"/>
            <p:cNvSpPr/>
            <p:nvPr/>
          </p:nvSpPr>
          <p:spPr>
            <a:xfrm>
              <a:off x="1370175" y="3790303"/>
              <a:ext cx="1133653"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de salud C</a:t>
              </a:r>
            </a:p>
          </p:txBody>
        </p:sp>
        <p:sp>
          <p:nvSpPr>
            <p:cNvPr id="22" name="tx22"/>
            <p:cNvSpPr/>
            <p:nvPr/>
          </p:nvSpPr>
          <p:spPr>
            <a:xfrm>
              <a:off x="1399286" y="3254584"/>
              <a:ext cx="1104542"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de salud B</a:t>
              </a:r>
            </a:p>
          </p:txBody>
        </p:sp>
        <p:sp>
          <p:nvSpPr>
            <p:cNvPr id="23" name="tx23"/>
            <p:cNvSpPr/>
            <p:nvPr/>
          </p:nvSpPr>
          <p:spPr>
            <a:xfrm>
              <a:off x="1519599" y="2719401"/>
              <a:ext cx="984230" cy="91440"/>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Puestos de salud</a:t>
              </a:r>
            </a:p>
          </p:txBody>
        </p:sp>
        <p:sp>
          <p:nvSpPr>
            <p:cNvPr id="24" name="tx24"/>
            <p:cNvSpPr/>
            <p:nvPr/>
          </p:nvSpPr>
          <p:spPr>
            <a:xfrm>
              <a:off x="1379105" y="2183146"/>
              <a:ext cx="1124723"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de salud A</a:t>
              </a:r>
            </a:p>
          </p:txBody>
        </p:sp>
        <p:sp>
          <p:nvSpPr>
            <p:cNvPr id="25" name="pl25"/>
            <p:cNvSpPr/>
            <p:nvPr/>
          </p:nvSpPr>
          <p:spPr>
            <a:xfrm>
              <a:off x="2534195" y="4909932"/>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26" name="pl26"/>
            <p:cNvSpPr/>
            <p:nvPr/>
          </p:nvSpPr>
          <p:spPr>
            <a:xfrm>
              <a:off x="2534195" y="4374213"/>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27" name="pl27"/>
            <p:cNvSpPr/>
            <p:nvPr/>
          </p:nvSpPr>
          <p:spPr>
            <a:xfrm>
              <a:off x="2534195" y="3838494"/>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28" name="pl28"/>
            <p:cNvSpPr/>
            <p:nvPr/>
          </p:nvSpPr>
          <p:spPr>
            <a:xfrm>
              <a:off x="2534195" y="3302775"/>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29" name="pl29"/>
            <p:cNvSpPr/>
            <p:nvPr/>
          </p:nvSpPr>
          <p:spPr>
            <a:xfrm>
              <a:off x="2534195" y="2767056"/>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30" name="pl30"/>
            <p:cNvSpPr/>
            <p:nvPr/>
          </p:nvSpPr>
          <p:spPr>
            <a:xfrm>
              <a:off x="2534195" y="2231337"/>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31" name="tx31"/>
            <p:cNvSpPr/>
            <p:nvPr/>
          </p:nvSpPr>
          <p:spPr>
            <a:xfrm>
              <a:off x="1727329" y="1675190"/>
              <a:ext cx="2227957" cy="12709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err="1">
                  <a:solidFill>
                    <a:srgbClr val="646482">
                      <a:alpha val="100000"/>
                    </a:srgbClr>
                  </a:solidFill>
                  <a:latin typeface="Century Gothic"/>
                  <a:cs typeface="Century Gothic"/>
                </a:rPr>
                <a:t>Año</a:t>
              </a:r>
              <a:r>
                <a:rPr sz="1200" dirty="0">
                  <a:solidFill>
                    <a:srgbClr val="646482">
                      <a:alpha val="100000"/>
                    </a:srgbClr>
                  </a:solidFill>
                  <a:latin typeface="Century Gothic"/>
                  <a:cs typeface="Century Gothic"/>
                </a:rPr>
                <a:t> 2022, miles USD </a:t>
              </a:r>
              <a:r>
                <a:rPr sz="1200" dirty="0" err="1">
                  <a:solidFill>
                    <a:srgbClr val="646482">
                      <a:alpha val="100000"/>
                    </a:srgbClr>
                  </a:solidFill>
                  <a:latin typeface="Century Gothic"/>
                  <a:cs typeface="Century Gothic"/>
                </a:rPr>
                <a:t>corrientes</a:t>
              </a:r>
              <a:endParaRPr sz="1200" dirty="0">
                <a:solidFill>
                  <a:srgbClr val="646482">
                    <a:alpha val="100000"/>
                  </a:srgbClr>
                </a:solidFill>
                <a:latin typeface="Century Gothic"/>
                <a:cs typeface="Century Gothic"/>
              </a:endParaRPr>
            </a:p>
          </p:txBody>
        </p:sp>
        <p:sp>
          <p:nvSpPr>
            <p:cNvPr id="32" name="tx32"/>
            <p:cNvSpPr/>
            <p:nvPr/>
          </p:nvSpPr>
          <p:spPr>
            <a:xfrm>
              <a:off x="1727329" y="1398134"/>
              <a:ext cx="3432661" cy="180736"/>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i="1" dirty="0" err="1">
                  <a:solidFill>
                    <a:srgbClr val="646482">
                      <a:alpha val="100000"/>
                    </a:srgbClr>
                  </a:solidFill>
                  <a:latin typeface="Century Gothic"/>
                  <a:cs typeface="Century Gothic"/>
                </a:rPr>
                <a:t>Erogaciones</a:t>
              </a:r>
              <a:r>
                <a:rPr sz="1439" b="1" i="1" dirty="0">
                  <a:solidFill>
                    <a:srgbClr val="646482">
                      <a:alpha val="100000"/>
                    </a:srgbClr>
                  </a:solidFill>
                  <a:latin typeface="Century Gothic"/>
                  <a:cs typeface="Century Gothic"/>
                </a:rPr>
                <a:t> (</a:t>
              </a:r>
              <a:r>
                <a:rPr sz="1439" b="1" i="1" dirty="0" err="1">
                  <a:solidFill>
                    <a:srgbClr val="646482">
                      <a:alpha val="100000"/>
                    </a:srgbClr>
                  </a:solidFill>
                  <a:latin typeface="Century Gothic"/>
                  <a:cs typeface="Century Gothic"/>
                </a:rPr>
                <a:t>gasto</a:t>
              </a:r>
              <a:r>
                <a:rPr sz="1439" b="1" i="1" dirty="0">
                  <a:solidFill>
                    <a:srgbClr val="646482">
                      <a:alpha val="100000"/>
                    </a:srgbClr>
                  </a:solidFill>
                  <a:latin typeface="Century Gothic"/>
                  <a:cs typeface="Century Gothic"/>
                </a:rPr>
                <a:t>) del sector </a:t>
              </a:r>
              <a:r>
                <a:rPr sz="1439" b="1" i="1" dirty="0" err="1">
                  <a:solidFill>
                    <a:srgbClr val="646482">
                      <a:alpha val="100000"/>
                    </a:srgbClr>
                  </a:solidFill>
                  <a:latin typeface="Century Gothic"/>
                  <a:cs typeface="Century Gothic"/>
                </a:rPr>
                <a:t>público</a:t>
              </a:r>
              <a:endParaRPr sz="1439" b="1" i="1" dirty="0">
                <a:solidFill>
                  <a:srgbClr val="646482">
                    <a:alpha val="100000"/>
                  </a:srgbClr>
                </a:solidFill>
                <a:latin typeface="Century Gothic"/>
                <a:cs typeface="Century Gothic"/>
              </a:endParaRPr>
            </a:p>
          </p:txBody>
        </p:sp>
      </p:grpSp>
      <p:grpSp>
        <p:nvGrpSpPr>
          <p:cNvPr id="33" name="Grupo 32"/>
          <p:cNvGrpSpPr/>
          <p:nvPr/>
        </p:nvGrpSpPr>
        <p:grpSpPr>
          <a:xfrm>
            <a:off x="6553200" y="1371600"/>
            <a:ext cx="5181600" cy="4114800"/>
            <a:chOff x="6553200" y="1371600"/>
            <a:chExt cx="5181600" cy="4114800"/>
          </a:xfrm>
        </p:grpSpPr>
        <p:sp>
          <p:nvSpPr>
            <p:cNvPr id="34" name="rc3"/>
            <p:cNvSpPr/>
            <p:nvPr/>
          </p:nvSpPr>
          <p:spPr>
            <a:xfrm>
              <a:off x="6553200" y="1371600"/>
              <a:ext cx="5181600" cy="41148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5" name="rc4"/>
            <p:cNvSpPr/>
            <p:nvPr/>
          </p:nvSpPr>
          <p:spPr>
            <a:xfrm>
              <a:off x="6553200" y="1371600"/>
              <a:ext cx="5181600" cy="411480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36" name="rc5"/>
            <p:cNvSpPr/>
            <p:nvPr/>
          </p:nvSpPr>
          <p:spPr>
            <a:xfrm>
              <a:off x="8668153" y="1909905"/>
              <a:ext cx="2990731" cy="3321457"/>
            </a:xfrm>
            <a:prstGeom prst="rect">
              <a:avLst/>
            </a:prstGeom>
            <a:solidFill>
              <a:srgbClr val="FFFFFF">
                <a:alpha val="100000"/>
              </a:srgbClr>
            </a:solidFill>
          </p:spPr>
          <p:txBody>
            <a:bodyPr/>
            <a:lstStyle/>
            <a:p>
              <a:endParaRPr/>
            </a:p>
          </p:txBody>
        </p:sp>
        <p:sp>
          <p:nvSpPr>
            <p:cNvPr id="37" name="rc6"/>
            <p:cNvSpPr/>
            <p:nvPr/>
          </p:nvSpPr>
          <p:spPr>
            <a:xfrm>
              <a:off x="8804095" y="4560684"/>
              <a:ext cx="19011" cy="574867"/>
            </a:xfrm>
            <a:prstGeom prst="rect">
              <a:avLst/>
            </a:prstGeom>
            <a:solidFill>
              <a:srgbClr val="FFA3A3">
                <a:alpha val="100000"/>
              </a:srgbClr>
            </a:solidFill>
          </p:spPr>
          <p:txBody>
            <a:bodyPr/>
            <a:lstStyle/>
            <a:p>
              <a:endParaRPr/>
            </a:p>
          </p:txBody>
        </p:sp>
        <p:sp>
          <p:nvSpPr>
            <p:cNvPr id="38" name="rc7"/>
            <p:cNvSpPr/>
            <p:nvPr/>
          </p:nvSpPr>
          <p:spPr>
            <a:xfrm>
              <a:off x="8804095" y="3921942"/>
              <a:ext cx="58675" cy="574867"/>
            </a:xfrm>
            <a:prstGeom prst="rect">
              <a:avLst/>
            </a:prstGeom>
            <a:solidFill>
              <a:srgbClr val="FFA3A3">
                <a:alpha val="100000"/>
              </a:srgbClr>
            </a:solidFill>
          </p:spPr>
          <p:txBody>
            <a:bodyPr/>
            <a:lstStyle/>
            <a:p>
              <a:endParaRPr/>
            </a:p>
          </p:txBody>
        </p:sp>
        <p:sp>
          <p:nvSpPr>
            <p:cNvPr id="39" name="rc8"/>
            <p:cNvSpPr/>
            <p:nvPr/>
          </p:nvSpPr>
          <p:spPr>
            <a:xfrm>
              <a:off x="8804095" y="3283200"/>
              <a:ext cx="217854" cy="574867"/>
            </a:xfrm>
            <a:prstGeom prst="rect">
              <a:avLst/>
            </a:prstGeom>
            <a:solidFill>
              <a:srgbClr val="FFA3A3">
                <a:alpha val="100000"/>
              </a:srgbClr>
            </a:solidFill>
          </p:spPr>
          <p:txBody>
            <a:bodyPr/>
            <a:lstStyle/>
            <a:p>
              <a:endParaRPr/>
            </a:p>
          </p:txBody>
        </p:sp>
        <p:sp>
          <p:nvSpPr>
            <p:cNvPr id="40" name="rc9"/>
            <p:cNvSpPr/>
            <p:nvPr/>
          </p:nvSpPr>
          <p:spPr>
            <a:xfrm>
              <a:off x="8804095" y="2644458"/>
              <a:ext cx="1775887" cy="574867"/>
            </a:xfrm>
            <a:prstGeom prst="rect">
              <a:avLst/>
            </a:prstGeom>
            <a:solidFill>
              <a:srgbClr val="FFA3A3">
                <a:alpha val="100000"/>
              </a:srgbClr>
            </a:solidFill>
          </p:spPr>
          <p:txBody>
            <a:bodyPr/>
            <a:lstStyle/>
            <a:p>
              <a:endParaRPr/>
            </a:p>
          </p:txBody>
        </p:sp>
        <p:sp>
          <p:nvSpPr>
            <p:cNvPr id="41" name="rc10"/>
            <p:cNvSpPr/>
            <p:nvPr/>
          </p:nvSpPr>
          <p:spPr>
            <a:xfrm>
              <a:off x="8804095" y="2005716"/>
              <a:ext cx="2265705" cy="574867"/>
            </a:xfrm>
            <a:prstGeom prst="rect">
              <a:avLst/>
            </a:prstGeom>
            <a:solidFill>
              <a:srgbClr val="FFA3A3">
                <a:alpha val="100000"/>
              </a:srgbClr>
            </a:solidFill>
          </p:spPr>
          <p:txBody>
            <a:bodyPr/>
            <a:lstStyle/>
            <a:p>
              <a:endParaRPr/>
            </a:p>
          </p:txBody>
        </p:sp>
        <p:sp>
          <p:nvSpPr>
            <p:cNvPr id="42" name="tx11"/>
            <p:cNvSpPr/>
            <p:nvPr/>
          </p:nvSpPr>
          <p:spPr>
            <a:xfrm>
              <a:off x="8889188" y="4785261"/>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$1.299</a:t>
              </a:r>
            </a:p>
          </p:txBody>
        </p:sp>
        <p:sp>
          <p:nvSpPr>
            <p:cNvPr id="43" name="tx12"/>
            <p:cNvSpPr/>
            <p:nvPr/>
          </p:nvSpPr>
          <p:spPr>
            <a:xfrm>
              <a:off x="8928851" y="4146519"/>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$4.009</a:t>
              </a:r>
            </a:p>
          </p:txBody>
        </p:sp>
        <p:sp>
          <p:nvSpPr>
            <p:cNvPr id="44" name="tx13"/>
            <p:cNvSpPr/>
            <p:nvPr/>
          </p:nvSpPr>
          <p:spPr>
            <a:xfrm>
              <a:off x="9100046" y="3507777"/>
              <a:ext cx="390480"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$14.885</a:t>
              </a:r>
            </a:p>
          </p:txBody>
        </p:sp>
        <p:sp>
          <p:nvSpPr>
            <p:cNvPr id="45" name="tx14"/>
            <p:cNvSpPr/>
            <p:nvPr/>
          </p:nvSpPr>
          <p:spPr>
            <a:xfrm>
              <a:off x="10670094" y="2869035"/>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$121.338</a:t>
              </a:r>
            </a:p>
          </p:txBody>
        </p:sp>
        <p:sp>
          <p:nvSpPr>
            <p:cNvPr id="46" name="tx15"/>
            <p:cNvSpPr/>
            <p:nvPr/>
          </p:nvSpPr>
          <p:spPr>
            <a:xfrm>
              <a:off x="11159912" y="2230293"/>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$154.805</a:t>
              </a:r>
            </a:p>
          </p:txBody>
        </p:sp>
        <p:sp>
          <p:nvSpPr>
            <p:cNvPr id="47" name="rc16"/>
            <p:cNvSpPr/>
            <p:nvPr/>
          </p:nvSpPr>
          <p:spPr>
            <a:xfrm>
              <a:off x="8668153" y="1909905"/>
              <a:ext cx="2990731" cy="3321457"/>
            </a:xfrm>
            <a:prstGeom prst="rect">
              <a:avLst/>
            </a:prstGeom>
            <a:ln w="14782" cap="rnd">
              <a:noFill/>
              <a:prstDash val="solid"/>
              <a:round/>
            </a:ln>
          </p:spPr>
          <p:txBody>
            <a:bodyPr/>
            <a:lstStyle/>
            <a:p>
              <a:endParaRPr/>
            </a:p>
          </p:txBody>
        </p:sp>
        <p:sp>
          <p:nvSpPr>
            <p:cNvPr id="48" name="tx17"/>
            <p:cNvSpPr/>
            <p:nvPr/>
          </p:nvSpPr>
          <p:spPr>
            <a:xfrm>
              <a:off x="7495286" y="4799927"/>
              <a:ext cx="1104542"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de salud B</a:t>
              </a:r>
            </a:p>
          </p:txBody>
        </p:sp>
        <p:sp>
          <p:nvSpPr>
            <p:cNvPr id="49" name="tx18"/>
            <p:cNvSpPr/>
            <p:nvPr/>
          </p:nvSpPr>
          <p:spPr>
            <a:xfrm>
              <a:off x="7475105" y="4161185"/>
              <a:ext cx="1124723"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de salud A</a:t>
              </a:r>
            </a:p>
          </p:txBody>
        </p:sp>
        <p:sp>
          <p:nvSpPr>
            <p:cNvPr id="50" name="tx19"/>
            <p:cNvSpPr/>
            <p:nvPr/>
          </p:nvSpPr>
          <p:spPr>
            <a:xfrm>
              <a:off x="7615599" y="3522979"/>
              <a:ext cx="984230" cy="91440"/>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Puestos de salud</a:t>
              </a:r>
            </a:p>
          </p:txBody>
        </p:sp>
        <p:sp>
          <p:nvSpPr>
            <p:cNvPr id="51" name="tx20"/>
            <p:cNvSpPr/>
            <p:nvPr/>
          </p:nvSpPr>
          <p:spPr>
            <a:xfrm>
              <a:off x="7271746" y="2858877"/>
              <a:ext cx="1328082" cy="116800"/>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Consultorios generales</a:t>
              </a:r>
            </a:p>
          </p:txBody>
        </p:sp>
        <p:sp>
          <p:nvSpPr>
            <p:cNvPr id="52" name="tx21"/>
            <p:cNvSpPr/>
            <p:nvPr/>
          </p:nvSpPr>
          <p:spPr>
            <a:xfrm>
              <a:off x="6808236" y="2220135"/>
              <a:ext cx="1791592" cy="116800"/>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de salud en el trabajo</a:t>
              </a:r>
            </a:p>
          </p:txBody>
        </p:sp>
        <p:sp>
          <p:nvSpPr>
            <p:cNvPr id="53" name="pl22"/>
            <p:cNvSpPr/>
            <p:nvPr/>
          </p:nvSpPr>
          <p:spPr>
            <a:xfrm>
              <a:off x="8630195" y="4848118"/>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4" name="pl23"/>
            <p:cNvSpPr/>
            <p:nvPr/>
          </p:nvSpPr>
          <p:spPr>
            <a:xfrm>
              <a:off x="8630195" y="4209376"/>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5" name="pl24"/>
            <p:cNvSpPr/>
            <p:nvPr/>
          </p:nvSpPr>
          <p:spPr>
            <a:xfrm>
              <a:off x="8630195" y="3570634"/>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6" name="pl25"/>
            <p:cNvSpPr/>
            <p:nvPr/>
          </p:nvSpPr>
          <p:spPr>
            <a:xfrm>
              <a:off x="8630195" y="2931892"/>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7" name="pl26"/>
            <p:cNvSpPr/>
            <p:nvPr/>
          </p:nvSpPr>
          <p:spPr>
            <a:xfrm>
              <a:off x="8630195" y="2293150"/>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8" name="tx27"/>
            <p:cNvSpPr/>
            <p:nvPr/>
          </p:nvSpPr>
          <p:spPr>
            <a:xfrm>
              <a:off x="7346250" y="1675190"/>
              <a:ext cx="2227957" cy="12709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err="1">
                  <a:solidFill>
                    <a:srgbClr val="646482">
                      <a:alpha val="100000"/>
                    </a:srgbClr>
                  </a:solidFill>
                  <a:latin typeface="Century Gothic"/>
                  <a:cs typeface="Century Gothic"/>
                </a:rPr>
                <a:t>Año</a:t>
              </a:r>
              <a:r>
                <a:rPr sz="1200" dirty="0">
                  <a:solidFill>
                    <a:srgbClr val="646482">
                      <a:alpha val="100000"/>
                    </a:srgbClr>
                  </a:solidFill>
                  <a:latin typeface="Century Gothic"/>
                  <a:cs typeface="Century Gothic"/>
                </a:rPr>
                <a:t> 2022, miles USD </a:t>
              </a:r>
              <a:r>
                <a:rPr sz="1200" dirty="0" err="1">
                  <a:solidFill>
                    <a:srgbClr val="646482">
                      <a:alpha val="100000"/>
                    </a:srgbClr>
                  </a:solidFill>
                  <a:latin typeface="Century Gothic"/>
                  <a:cs typeface="Century Gothic"/>
                </a:rPr>
                <a:t>corrientes</a:t>
              </a:r>
              <a:endParaRPr sz="1200" dirty="0">
                <a:solidFill>
                  <a:srgbClr val="646482">
                    <a:alpha val="100000"/>
                  </a:srgbClr>
                </a:solidFill>
                <a:latin typeface="Century Gothic"/>
                <a:cs typeface="Century Gothic"/>
              </a:endParaRPr>
            </a:p>
          </p:txBody>
        </p:sp>
        <p:sp>
          <p:nvSpPr>
            <p:cNvPr id="59" name="tx28"/>
            <p:cNvSpPr/>
            <p:nvPr/>
          </p:nvSpPr>
          <p:spPr>
            <a:xfrm>
              <a:off x="7346250" y="1403670"/>
              <a:ext cx="3448377" cy="175200"/>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Erogaciones</a:t>
              </a:r>
              <a:r>
                <a:rPr sz="1439" b="1" dirty="0">
                  <a:solidFill>
                    <a:srgbClr val="646482">
                      <a:alpha val="100000"/>
                    </a:srgbClr>
                  </a:solidFill>
                  <a:latin typeface="Century Gothic"/>
                  <a:cs typeface="Century Gothic"/>
                </a:rPr>
                <a:t> (</a:t>
              </a:r>
              <a:r>
                <a:rPr sz="1439" b="1" dirty="0" err="1">
                  <a:solidFill>
                    <a:srgbClr val="646482">
                      <a:alpha val="100000"/>
                    </a:srgbClr>
                  </a:solidFill>
                  <a:latin typeface="Century Gothic"/>
                  <a:cs typeface="Century Gothic"/>
                </a:rPr>
                <a:t>gasto</a:t>
              </a:r>
              <a:r>
                <a:rPr sz="1439" b="1" dirty="0">
                  <a:solidFill>
                    <a:srgbClr val="646482">
                      <a:alpha val="100000"/>
                    </a:srgbClr>
                  </a:solidFill>
                  <a:latin typeface="Century Gothic"/>
                  <a:cs typeface="Century Gothic"/>
                </a:rPr>
                <a:t>) del sector </a:t>
              </a:r>
              <a:r>
                <a:rPr sz="1439" b="1" dirty="0" err="1">
                  <a:solidFill>
                    <a:srgbClr val="646482">
                      <a:alpha val="100000"/>
                    </a:srgbClr>
                  </a:solidFill>
                  <a:latin typeface="Century Gothic"/>
                  <a:cs typeface="Century Gothic"/>
                </a:rPr>
                <a:t>privado</a:t>
              </a:r>
              <a:endParaRPr sz="1439" b="1" dirty="0">
                <a:solidFill>
                  <a:srgbClr val="646482">
                    <a:alpha val="100000"/>
                  </a:srgbClr>
                </a:solidFill>
                <a:latin typeface="Century Gothic"/>
                <a:cs typeface="Century Gothic"/>
              </a:endParaRPr>
            </a:p>
          </p:txBody>
        </p:sp>
      </p:grpSp>
      <p:sp>
        <p:nvSpPr>
          <p:cNvPr id="60" name="Título 1"/>
          <p:cNvSpPr>
            <a:spLocks noGrp="1"/>
          </p:cNvSpPr>
          <p:nvPr>
            <p:ph type="title"/>
          </p:nvPr>
        </p:nvSpPr>
        <p:spPr>
          <a:xfrm>
            <a:off x="1117675" y="372198"/>
            <a:ext cx="7227771" cy="530024"/>
          </a:xfrm>
        </p:spPr>
        <p:txBody>
          <a:bodyPr>
            <a:normAutofit fontScale="90000"/>
          </a:bodyPr>
          <a:lstStyle/>
          <a:p>
            <a:r>
              <a:rPr dirty="0" err="1"/>
              <a:t>Erogaciones</a:t>
            </a:r>
            <a:r>
              <a:rPr dirty="0"/>
              <a:t> del primer </a:t>
            </a:r>
            <a:r>
              <a:rPr dirty="0" err="1"/>
              <a:t>nivel</a:t>
            </a:r>
            <a:r>
              <a:rPr dirty="0"/>
              <a:t> de </a:t>
            </a:r>
            <a:r>
              <a:rPr dirty="0" err="1"/>
              <a:t>atención</a:t>
            </a:r>
            <a:r>
              <a:rPr dirty="0"/>
              <a:t> </a:t>
            </a:r>
            <a:r>
              <a:rPr dirty="0" err="1"/>
              <a:t>por</a:t>
            </a:r>
            <a:r>
              <a:rPr dirty="0"/>
              <a:t> </a:t>
            </a:r>
            <a:r>
              <a:rPr dirty="0" err="1"/>
              <a:t>tipología</a:t>
            </a:r>
            <a:endParaRPr dirty="0"/>
          </a:p>
        </p:txBody>
      </p:sp>
      <p:sp>
        <p:nvSpPr>
          <p:cNvPr id="61" name="Marcador de texto 3"/>
          <p:cNvSpPr>
            <a:spLocks noGrp="1"/>
          </p:cNvSpPr>
          <p:nvPr>
            <p:ph type="body" sz="quarter" idx="10" hasCustomPrompt="1"/>
          </p:nvPr>
        </p:nvSpPr>
        <p:spPr>
          <a:xfrm>
            <a:off x="1117832" y="919832"/>
            <a:ext cx="7227614" cy="288406"/>
          </a:xfrm>
        </p:spPr>
        <p:txBody>
          <a:bodyPr/>
          <a:lstStyle/>
          <a:p>
            <a:r>
              <a:rPr dirty="0"/>
              <a:t> </a:t>
            </a:r>
          </a:p>
        </p:txBody>
      </p:sp>
      <p:sp>
        <p:nvSpPr>
          <p:cNvPr id="62" name="Marcador de fecha 6"/>
          <p:cNvSpPr>
            <a:spLocks noGrp="1"/>
          </p:cNvSpPr>
          <p:nvPr>
            <p:ph type="dt" sz="half" idx="12"/>
          </p:nvPr>
        </p:nvSpPr>
        <p:spPr>
          <a:xfrm>
            <a:off x="1024467" y="6390218"/>
            <a:ext cx="2743200" cy="365125"/>
          </a:xfrm>
        </p:spPr>
        <p:txBody>
          <a:bodyPr/>
          <a:lstStyle/>
          <a:p>
            <a:r>
              <a:t>Fuente: INEC CSS 2022</a:t>
            </a:r>
          </a:p>
        </p:txBody>
      </p:sp>
      <p:sp>
        <p:nvSpPr>
          <p:cNvPr id="63" name="Marcador de texto 5"/>
          <p:cNvSpPr>
            <a:spLocks noGrp="1"/>
          </p:cNvSpPr>
          <p:nvPr>
            <p:ph type="body" sz="quarter" idx="11" hasCustomPrompt="1"/>
          </p:nvPr>
        </p:nvSpPr>
        <p:spPr>
          <a:xfrm>
            <a:off x="11032733" y="6311529"/>
            <a:ext cx="842962" cy="534596"/>
          </a:xfrm>
        </p:spPr>
        <p:txBody>
          <a:bodyPr/>
          <a:lstStyle/>
          <a:p>
            <a:r>
              <a:t>24</a:t>
            </a:r>
          </a:p>
        </p:txBody>
      </p:sp>
      <p:sp>
        <p:nvSpPr>
          <p:cNvPr id="64" name="Marcador de texto 11"/>
          <p:cNvSpPr>
            <a:spLocks noGrp="1"/>
          </p:cNvSpPr>
          <p:nvPr>
            <p:ph type="body" sz="quarter" idx="15" hasCustomPrompt="1"/>
          </p:nvPr>
        </p:nvSpPr>
        <p:spPr>
          <a:xfrm>
            <a:off x="1032291" y="5642063"/>
            <a:ext cx="4258733" cy="567267"/>
          </a:xfrm>
        </p:spPr>
        <p:txBody>
          <a:bodyPr>
            <a:normAutofit fontScale="92500" lnSpcReduction="10000"/>
          </a:bodyPr>
          <a:lstStyle/>
          <a:p>
            <a:pPr marL="0" marR="0" algn="l">
              <a:lnSpc>
                <a:spcPct val="100000"/>
              </a:lnSpc>
              <a:spcBef>
                <a:spcPts val="0"/>
              </a:spcBef>
              <a:spcAft>
                <a:spcPts val="0"/>
              </a:spcAft>
              <a:buNone/>
            </a:pPr>
            <a:r>
              <a:rPr sz="1100" b="1" i="0" u="none" cap="none">
                <a:solidFill>
                  <a:srgbClr val="FFFFFF">
                    <a:alpha val="100000"/>
                  </a:srgbClr>
                </a:solidFill>
                <a:latin typeface="Century Gothic"/>
                <a:cs typeface="Century Gothic"/>
                <a:sym typeface="Century Gothic"/>
              </a:rPr>
              <a:t>En el año 2022, el sector público destinó $895 millones de dólares para los centros de salud tipo A, siendo éste el tipo de establecimiento que más recursos ejecutó.</a:t>
            </a:r>
          </a:p>
        </p:txBody>
      </p:sp>
      <p:sp>
        <p:nvSpPr>
          <p:cNvPr id="65" name="Marcador de texto 11"/>
          <p:cNvSpPr>
            <a:spLocks noGrp="1"/>
          </p:cNvSpPr>
          <p:nvPr>
            <p:ph type="body" sz="quarter" idx="14" hasCustomPrompt="1"/>
          </p:nvPr>
        </p:nvSpPr>
        <p:spPr>
          <a:xfrm>
            <a:off x="6612467" y="5630337"/>
            <a:ext cx="4258733" cy="567267"/>
          </a:xfrm>
        </p:spPr>
        <p:txBody>
          <a:bodyPr>
            <a:normAutofit fontScale="92500" lnSpcReduction="10000"/>
          </a:bodyPr>
          <a:lstStyle/>
          <a:p>
            <a:pPr marL="0" marR="0" algn="l">
              <a:lnSpc>
                <a:spcPct val="100000"/>
              </a:lnSpc>
              <a:spcBef>
                <a:spcPts val="0"/>
              </a:spcBef>
              <a:spcAft>
                <a:spcPts val="0"/>
              </a:spcAft>
              <a:buNone/>
            </a:pPr>
            <a:r>
              <a:rPr sz="1100" b="1" i="0" u="none" cap="none">
                <a:solidFill>
                  <a:srgbClr val="FFFFFF">
                    <a:alpha val="100000"/>
                  </a:srgbClr>
                </a:solidFill>
                <a:latin typeface="Century Gothic"/>
                <a:cs typeface="Century Gothic"/>
                <a:sym typeface="Century Gothic"/>
              </a:rPr>
              <a:t>El sector privado presenta un mayor gasto dentro de los centros de salud en el trabajo, así en el año 2022 se destinaron $155 millones de dólares.</a:t>
            </a:r>
          </a:p>
        </p:txBody>
      </p:sp>
    </p:spTree>
    <p:extLst>
      <p:ext uri="{BB962C8B-B14F-4D97-AF65-F5344CB8AC3E}">
        <p14:creationId xmlns:p14="http://schemas.microsoft.com/office/powerpoint/2010/main" val="40133395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p:cNvGrpSpPr/>
          <p:nvPr/>
        </p:nvGrpSpPr>
        <p:grpSpPr>
          <a:xfrm>
            <a:off x="6187440" y="1097280"/>
            <a:ext cx="5638800" cy="2514600"/>
            <a:chOff x="6187440" y="1097280"/>
            <a:chExt cx="5638800" cy="2514600"/>
          </a:xfrm>
        </p:grpSpPr>
        <p:sp>
          <p:nvSpPr>
            <p:cNvPr id="3" name="rc3"/>
            <p:cNvSpPr/>
            <p:nvPr/>
          </p:nvSpPr>
          <p:spPr>
            <a:xfrm>
              <a:off x="6187440" y="1097280"/>
              <a:ext cx="5638800" cy="25146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6187440" y="1097280"/>
              <a:ext cx="5638800" cy="2514599"/>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5" name="rc5"/>
            <p:cNvSpPr/>
            <p:nvPr/>
          </p:nvSpPr>
          <p:spPr>
            <a:xfrm>
              <a:off x="6442476" y="1635585"/>
              <a:ext cx="4261378" cy="1540003"/>
            </a:xfrm>
            <a:prstGeom prst="rect">
              <a:avLst/>
            </a:prstGeom>
            <a:solidFill>
              <a:srgbClr val="FFFFFF">
                <a:alpha val="100000"/>
              </a:srgbClr>
            </a:solidFill>
          </p:spPr>
          <p:txBody>
            <a:bodyPr/>
            <a:lstStyle/>
            <a:p>
              <a:endParaRPr/>
            </a:p>
          </p:txBody>
        </p:sp>
        <p:sp>
          <p:nvSpPr>
            <p:cNvPr id="6" name="pl6"/>
            <p:cNvSpPr/>
            <p:nvPr/>
          </p:nvSpPr>
          <p:spPr>
            <a:xfrm>
              <a:off x="6693145" y="2697042"/>
              <a:ext cx="3760040" cy="123150"/>
            </a:xfrm>
            <a:custGeom>
              <a:avLst/>
              <a:gdLst/>
              <a:ahLst/>
              <a:cxnLst/>
              <a:rect l="0" t="0" r="0" b="0"/>
              <a:pathLst>
                <a:path w="3760040" h="123150">
                  <a:moveTo>
                    <a:pt x="0" y="123150"/>
                  </a:moveTo>
                  <a:lnTo>
                    <a:pt x="417782" y="104091"/>
                  </a:lnTo>
                  <a:lnTo>
                    <a:pt x="835564" y="55710"/>
                  </a:lnTo>
                  <a:lnTo>
                    <a:pt x="1253346" y="89919"/>
                  </a:lnTo>
                  <a:lnTo>
                    <a:pt x="1671128" y="112399"/>
                  </a:lnTo>
                  <a:lnTo>
                    <a:pt x="2088911" y="108000"/>
                  </a:lnTo>
                  <a:lnTo>
                    <a:pt x="2506693" y="86987"/>
                  </a:lnTo>
                  <a:lnTo>
                    <a:pt x="2924475" y="42516"/>
                  </a:lnTo>
                  <a:lnTo>
                    <a:pt x="3342257" y="35674"/>
                  </a:lnTo>
                  <a:lnTo>
                    <a:pt x="3760040" y="0"/>
                  </a:lnTo>
                </a:path>
              </a:pathLst>
            </a:custGeom>
            <a:ln w="29811" cap="flat">
              <a:solidFill>
                <a:srgbClr val="F8766D">
                  <a:alpha val="80000"/>
                </a:srgbClr>
              </a:solidFill>
              <a:prstDash val="solid"/>
              <a:round/>
            </a:ln>
          </p:spPr>
          <p:txBody>
            <a:bodyPr/>
            <a:lstStyle/>
            <a:p>
              <a:endParaRPr/>
            </a:p>
          </p:txBody>
        </p:sp>
        <p:sp>
          <p:nvSpPr>
            <p:cNvPr id="7" name="pl7"/>
            <p:cNvSpPr/>
            <p:nvPr/>
          </p:nvSpPr>
          <p:spPr>
            <a:xfrm>
              <a:off x="6693145" y="1930774"/>
              <a:ext cx="3760040" cy="565904"/>
            </a:xfrm>
            <a:custGeom>
              <a:avLst/>
              <a:gdLst/>
              <a:ahLst/>
              <a:cxnLst/>
              <a:rect l="0" t="0" r="0" b="0"/>
              <a:pathLst>
                <a:path w="3760040" h="565904">
                  <a:moveTo>
                    <a:pt x="0" y="565904"/>
                  </a:moveTo>
                  <a:lnTo>
                    <a:pt x="417782" y="493578"/>
                  </a:lnTo>
                  <a:lnTo>
                    <a:pt x="835564" y="305432"/>
                  </a:lnTo>
                  <a:lnTo>
                    <a:pt x="1253346" y="260961"/>
                  </a:lnTo>
                  <a:lnTo>
                    <a:pt x="1671128" y="102136"/>
                  </a:lnTo>
                  <a:lnTo>
                    <a:pt x="2088911" y="35674"/>
                  </a:lnTo>
                  <a:lnTo>
                    <a:pt x="2506693" y="34697"/>
                  </a:lnTo>
                  <a:lnTo>
                    <a:pt x="2924475" y="83566"/>
                  </a:lnTo>
                  <a:lnTo>
                    <a:pt x="3342257" y="0"/>
                  </a:lnTo>
                  <a:lnTo>
                    <a:pt x="3760040" y="83077"/>
                  </a:lnTo>
                </a:path>
              </a:pathLst>
            </a:custGeom>
            <a:ln w="29811" cap="flat">
              <a:solidFill>
                <a:srgbClr val="00BFC4">
                  <a:alpha val="80000"/>
                </a:srgbClr>
              </a:solidFill>
              <a:prstDash val="solid"/>
              <a:round/>
            </a:ln>
          </p:spPr>
          <p:txBody>
            <a:bodyPr/>
            <a:lstStyle/>
            <a:p>
              <a:endParaRPr/>
            </a:p>
          </p:txBody>
        </p:sp>
        <p:sp>
          <p:nvSpPr>
            <p:cNvPr id="8" name="pt8"/>
            <p:cNvSpPr/>
            <p:nvPr/>
          </p:nvSpPr>
          <p:spPr>
            <a:xfrm>
              <a:off x="6645283" y="2772331"/>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9" name="pt9"/>
            <p:cNvSpPr/>
            <p:nvPr/>
          </p:nvSpPr>
          <p:spPr>
            <a:xfrm>
              <a:off x="6645283" y="2448817"/>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0" name="pt10"/>
            <p:cNvSpPr/>
            <p:nvPr/>
          </p:nvSpPr>
          <p:spPr>
            <a:xfrm>
              <a:off x="7063066" y="2753272"/>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1" name="pt11"/>
            <p:cNvSpPr/>
            <p:nvPr/>
          </p:nvSpPr>
          <p:spPr>
            <a:xfrm>
              <a:off x="7063066" y="2376491"/>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2" name="pt12"/>
            <p:cNvSpPr/>
            <p:nvPr/>
          </p:nvSpPr>
          <p:spPr>
            <a:xfrm>
              <a:off x="7480848" y="2704891"/>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3" name="pt13"/>
            <p:cNvSpPr/>
            <p:nvPr/>
          </p:nvSpPr>
          <p:spPr>
            <a:xfrm>
              <a:off x="7480848" y="2188344"/>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4" name="pt14"/>
            <p:cNvSpPr/>
            <p:nvPr/>
          </p:nvSpPr>
          <p:spPr>
            <a:xfrm>
              <a:off x="7898630" y="2739100"/>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5" name="pt15"/>
            <p:cNvSpPr/>
            <p:nvPr/>
          </p:nvSpPr>
          <p:spPr>
            <a:xfrm>
              <a:off x="7898630" y="2143873"/>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6" name="pt16"/>
            <p:cNvSpPr/>
            <p:nvPr/>
          </p:nvSpPr>
          <p:spPr>
            <a:xfrm>
              <a:off x="8316412" y="2761579"/>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7" name="pt17"/>
            <p:cNvSpPr/>
            <p:nvPr/>
          </p:nvSpPr>
          <p:spPr>
            <a:xfrm>
              <a:off x="8316412" y="1985049"/>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8" name="pt18"/>
            <p:cNvSpPr/>
            <p:nvPr/>
          </p:nvSpPr>
          <p:spPr>
            <a:xfrm>
              <a:off x="8734194" y="2757181"/>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9" name="pt19"/>
            <p:cNvSpPr/>
            <p:nvPr/>
          </p:nvSpPr>
          <p:spPr>
            <a:xfrm>
              <a:off x="8734194" y="1918587"/>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0" name="pt20"/>
            <p:cNvSpPr/>
            <p:nvPr/>
          </p:nvSpPr>
          <p:spPr>
            <a:xfrm>
              <a:off x="9151977" y="2736167"/>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1" name="pt21"/>
            <p:cNvSpPr/>
            <p:nvPr/>
          </p:nvSpPr>
          <p:spPr>
            <a:xfrm>
              <a:off x="9151977" y="1917609"/>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2" name="pt22"/>
            <p:cNvSpPr/>
            <p:nvPr/>
          </p:nvSpPr>
          <p:spPr>
            <a:xfrm>
              <a:off x="9569759" y="2691696"/>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3" name="pt23"/>
            <p:cNvSpPr/>
            <p:nvPr/>
          </p:nvSpPr>
          <p:spPr>
            <a:xfrm>
              <a:off x="9569759" y="1966478"/>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4" name="pt24"/>
            <p:cNvSpPr/>
            <p:nvPr/>
          </p:nvSpPr>
          <p:spPr>
            <a:xfrm>
              <a:off x="9987541" y="2684855"/>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5" name="pt25"/>
            <p:cNvSpPr/>
            <p:nvPr/>
          </p:nvSpPr>
          <p:spPr>
            <a:xfrm>
              <a:off x="9987541" y="1882912"/>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6" name="pt26"/>
            <p:cNvSpPr/>
            <p:nvPr/>
          </p:nvSpPr>
          <p:spPr>
            <a:xfrm>
              <a:off x="10405323" y="2649180"/>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7" name="pt27"/>
            <p:cNvSpPr/>
            <p:nvPr/>
          </p:nvSpPr>
          <p:spPr>
            <a:xfrm>
              <a:off x="10405323" y="1965990"/>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8" name="tx28"/>
            <p:cNvSpPr/>
            <p:nvPr/>
          </p:nvSpPr>
          <p:spPr>
            <a:xfrm>
              <a:off x="6603028" y="2621618"/>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484</a:t>
              </a:r>
            </a:p>
          </p:txBody>
        </p:sp>
        <p:sp>
          <p:nvSpPr>
            <p:cNvPr id="29" name="tx29"/>
            <p:cNvSpPr/>
            <p:nvPr/>
          </p:nvSpPr>
          <p:spPr>
            <a:xfrm>
              <a:off x="6557983" y="2298104"/>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1.146</a:t>
              </a:r>
            </a:p>
          </p:txBody>
        </p:sp>
        <p:sp>
          <p:nvSpPr>
            <p:cNvPr id="30" name="tx30"/>
            <p:cNvSpPr/>
            <p:nvPr/>
          </p:nvSpPr>
          <p:spPr>
            <a:xfrm>
              <a:off x="7020811" y="2602559"/>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523</a:t>
              </a:r>
            </a:p>
          </p:txBody>
        </p:sp>
        <p:sp>
          <p:nvSpPr>
            <p:cNvPr id="31" name="tx31"/>
            <p:cNvSpPr/>
            <p:nvPr/>
          </p:nvSpPr>
          <p:spPr>
            <a:xfrm>
              <a:off x="6975765" y="2225778"/>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1.294</a:t>
              </a:r>
            </a:p>
          </p:txBody>
        </p:sp>
        <p:sp>
          <p:nvSpPr>
            <p:cNvPr id="32" name="tx32"/>
            <p:cNvSpPr/>
            <p:nvPr/>
          </p:nvSpPr>
          <p:spPr>
            <a:xfrm>
              <a:off x="7438593" y="2554178"/>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622</a:t>
              </a:r>
            </a:p>
          </p:txBody>
        </p:sp>
        <p:sp>
          <p:nvSpPr>
            <p:cNvPr id="33" name="tx33"/>
            <p:cNvSpPr/>
            <p:nvPr/>
          </p:nvSpPr>
          <p:spPr>
            <a:xfrm>
              <a:off x="7393548" y="2037631"/>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1.679</a:t>
              </a:r>
            </a:p>
          </p:txBody>
        </p:sp>
        <p:sp>
          <p:nvSpPr>
            <p:cNvPr id="34" name="tx34"/>
            <p:cNvSpPr/>
            <p:nvPr/>
          </p:nvSpPr>
          <p:spPr>
            <a:xfrm>
              <a:off x="7856375" y="2588387"/>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552</a:t>
              </a:r>
            </a:p>
          </p:txBody>
        </p:sp>
        <p:sp>
          <p:nvSpPr>
            <p:cNvPr id="35" name="tx35"/>
            <p:cNvSpPr/>
            <p:nvPr/>
          </p:nvSpPr>
          <p:spPr>
            <a:xfrm>
              <a:off x="7811330" y="1993161"/>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1.770</a:t>
              </a:r>
            </a:p>
          </p:txBody>
        </p:sp>
        <p:sp>
          <p:nvSpPr>
            <p:cNvPr id="36" name="tx36"/>
            <p:cNvSpPr/>
            <p:nvPr/>
          </p:nvSpPr>
          <p:spPr>
            <a:xfrm>
              <a:off x="8274157" y="2610866"/>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506</a:t>
              </a:r>
            </a:p>
          </p:txBody>
        </p:sp>
        <p:sp>
          <p:nvSpPr>
            <p:cNvPr id="37" name="tx37"/>
            <p:cNvSpPr/>
            <p:nvPr/>
          </p:nvSpPr>
          <p:spPr>
            <a:xfrm>
              <a:off x="8229112" y="1834336"/>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2.095</a:t>
              </a:r>
            </a:p>
          </p:txBody>
        </p:sp>
        <p:sp>
          <p:nvSpPr>
            <p:cNvPr id="38" name="tx38"/>
            <p:cNvSpPr/>
            <p:nvPr/>
          </p:nvSpPr>
          <p:spPr>
            <a:xfrm>
              <a:off x="8691940" y="2608427"/>
              <a:ext cx="180233" cy="798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515</a:t>
              </a:r>
            </a:p>
          </p:txBody>
        </p:sp>
        <p:sp>
          <p:nvSpPr>
            <p:cNvPr id="39" name="tx39"/>
            <p:cNvSpPr/>
            <p:nvPr/>
          </p:nvSpPr>
          <p:spPr>
            <a:xfrm>
              <a:off x="8646894" y="1767874"/>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2.231</a:t>
              </a:r>
            </a:p>
          </p:txBody>
        </p:sp>
        <p:sp>
          <p:nvSpPr>
            <p:cNvPr id="40" name="tx40"/>
            <p:cNvSpPr/>
            <p:nvPr/>
          </p:nvSpPr>
          <p:spPr>
            <a:xfrm>
              <a:off x="9109722" y="2585455"/>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558</a:t>
              </a:r>
            </a:p>
          </p:txBody>
        </p:sp>
        <p:sp>
          <p:nvSpPr>
            <p:cNvPr id="41" name="tx41"/>
            <p:cNvSpPr/>
            <p:nvPr/>
          </p:nvSpPr>
          <p:spPr>
            <a:xfrm>
              <a:off x="9064676" y="1766896"/>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2.233</a:t>
              </a:r>
            </a:p>
          </p:txBody>
        </p:sp>
        <p:sp>
          <p:nvSpPr>
            <p:cNvPr id="42" name="tx42"/>
            <p:cNvSpPr/>
            <p:nvPr/>
          </p:nvSpPr>
          <p:spPr>
            <a:xfrm>
              <a:off x="9527504" y="2540984"/>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649</a:t>
              </a:r>
            </a:p>
          </p:txBody>
        </p:sp>
        <p:sp>
          <p:nvSpPr>
            <p:cNvPr id="43" name="tx43"/>
            <p:cNvSpPr/>
            <p:nvPr/>
          </p:nvSpPr>
          <p:spPr>
            <a:xfrm>
              <a:off x="9482459" y="1815766"/>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2.133</a:t>
              </a:r>
            </a:p>
          </p:txBody>
        </p:sp>
        <p:sp>
          <p:nvSpPr>
            <p:cNvPr id="44" name="tx44"/>
            <p:cNvSpPr/>
            <p:nvPr/>
          </p:nvSpPr>
          <p:spPr>
            <a:xfrm>
              <a:off x="9945286" y="2534142"/>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663</a:t>
              </a:r>
            </a:p>
          </p:txBody>
        </p:sp>
        <p:sp>
          <p:nvSpPr>
            <p:cNvPr id="45" name="tx45"/>
            <p:cNvSpPr/>
            <p:nvPr/>
          </p:nvSpPr>
          <p:spPr>
            <a:xfrm>
              <a:off x="9900241" y="1732199"/>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2.304</a:t>
              </a:r>
            </a:p>
          </p:txBody>
        </p:sp>
        <p:sp>
          <p:nvSpPr>
            <p:cNvPr id="46" name="tx46"/>
            <p:cNvSpPr/>
            <p:nvPr/>
          </p:nvSpPr>
          <p:spPr>
            <a:xfrm>
              <a:off x="10363068" y="2498467"/>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736</a:t>
              </a:r>
            </a:p>
          </p:txBody>
        </p:sp>
        <p:sp>
          <p:nvSpPr>
            <p:cNvPr id="47" name="tx47"/>
            <p:cNvSpPr/>
            <p:nvPr/>
          </p:nvSpPr>
          <p:spPr>
            <a:xfrm>
              <a:off x="10318023" y="1815277"/>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2.134</a:t>
              </a:r>
            </a:p>
          </p:txBody>
        </p:sp>
        <p:sp>
          <p:nvSpPr>
            <p:cNvPr id="48" name="rc48"/>
            <p:cNvSpPr/>
            <p:nvPr/>
          </p:nvSpPr>
          <p:spPr>
            <a:xfrm>
              <a:off x="6442476" y="1635585"/>
              <a:ext cx="4261378" cy="1540003"/>
            </a:xfrm>
            <a:prstGeom prst="rect">
              <a:avLst/>
            </a:prstGeom>
            <a:ln w="14782" cap="rnd">
              <a:solidFill>
                <a:srgbClr val="FFFFFF">
                  <a:alpha val="100000"/>
                </a:srgbClr>
              </a:solidFill>
              <a:prstDash val="solid"/>
              <a:round/>
            </a:ln>
          </p:spPr>
          <p:txBody>
            <a:bodyPr/>
            <a:lstStyle/>
            <a:p>
              <a:endParaRPr/>
            </a:p>
          </p:txBody>
        </p:sp>
        <p:sp>
          <p:nvSpPr>
            <p:cNvPr id="49" name="pl49"/>
            <p:cNvSpPr/>
            <p:nvPr/>
          </p:nvSpPr>
          <p:spPr>
            <a:xfrm>
              <a:off x="6693145"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0" name="pl50"/>
            <p:cNvSpPr/>
            <p:nvPr/>
          </p:nvSpPr>
          <p:spPr>
            <a:xfrm>
              <a:off x="7110928"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1" name="pl51"/>
            <p:cNvSpPr/>
            <p:nvPr/>
          </p:nvSpPr>
          <p:spPr>
            <a:xfrm>
              <a:off x="7528710"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2" name="pl52"/>
            <p:cNvSpPr/>
            <p:nvPr/>
          </p:nvSpPr>
          <p:spPr>
            <a:xfrm>
              <a:off x="7946492"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3" name="pl53"/>
            <p:cNvSpPr/>
            <p:nvPr/>
          </p:nvSpPr>
          <p:spPr>
            <a:xfrm>
              <a:off x="8364274"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4" name="pl54"/>
            <p:cNvSpPr/>
            <p:nvPr/>
          </p:nvSpPr>
          <p:spPr>
            <a:xfrm>
              <a:off x="8782056"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5" name="pl55"/>
            <p:cNvSpPr/>
            <p:nvPr/>
          </p:nvSpPr>
          <p:spPr>
            <a:xfrm>
              <a:off x="9199839"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6" name="pl56"/>
            <p:cNvSpPr/>
            <p:nvPr/>
          </p:nvSpPr>
          <p:spPr>
            <a:xfrm>
              <a:off x="9617621"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7" name="pl57"/>
            <p:cNvSpPr/>
            <p:nvPr/>
          </p:nvSpPr>
          <p:spPr>
            <a:xfrm>
              <a:off x="10035403"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8" name="pl58"/>
            <p:cNvSpPr/>
            <p:nvPr/>
          </p:nvSpPr>
          <p:spPr>
            <a:xfrm>
              <a:off x="10453185"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9" name="tx59"/>
            <p:cNvSpPr/>
            <p:nvPr/>
          </p:nvSpPr>
          <p:spPr>
            <a:xfrm>
              <a:off x="6558009"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2013</a:t>
              </a:r>
            </a:p>
          </p:txBody>
        </p:sp>
        <p:sp>
          <p:nvSpPr>
            <p:cNvPr id="60" name="tx60"/>
            <p:cNvSpPr/>
            <p:nvPr/>
          </p:nvSpPr>
          <p:spPr>
            <a:xfrm>
              <a:off x="6975792"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2014</a:t>
              </a:r>
            </a:p>
          </p:txBody>
        </p:sp>
        <p:sp>
          <p:nvSpPr>
            <p:cNvPr id="61" name="tx61"/>
            <p:cNvSpPr/>
            <p:nvPr/>
          </p:nvSpPr>
          <p:spPr>
            <a:xfrm>
              <a:off x="7393574"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2015</a:t>
              </a:r>
            </a:p>
          </p:txBody>
        </p:sp>
        <p:sp>
          <p:nvSpPr>
            <p:cNvPr id="62" name="tx62"/>
            <p:cNvSpPr/>
            <p:nvPr/>
          </p:nvSpPr>
          <p:spPr>
            <a:xfrm>
              <a:off x="7811356"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2016</a:t>
              </a:r>
            </a:p>
          </p:txBody>
        </p:sp>
        <p:sp>
          <p:nvSpPr>
            <p:cNvPr id="63" name="tx63"/>
            <p:cNvSpPr/>
            <p:nvPr/>
          </p:nvSpPr>
          <p:spPr>
            <a:xfrm>
              <a:off x="8229138"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2017</a:t>
              </a:r>
            </a:p>
          </p:txBody>
        </p:sp>
        <p:sp>
          <p:nvSpPr>
            <p:cNvPr id="64" name="tx64"/>
            <p:cNvSpPr/>
            <p:nvPr/>
          </p:nvSpPr>
          <p:spPr>
            <a:xfrm>
              <a:off x="8646921"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2018</a:t>
              </a:r>
            </a:p>
          </p:txBody>
        </p:sp>
        <p:sp>
          <p:nvSpPr>
            <p:cNvPr id="65" name="tx65"/>
            <p:cNvSpPr/>
            <p:nvPr/>
          </p:nvSpPr>
          <p:spPr>
            <a:xfrm>
              <a:off x="9064703"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2019</a:t>
              </a:r>
            </a:p>
          </p:txBody>
        </p:sp>
        <p:sp>
          <p:nvSpPr>
            <p:cNvPr id="66" name="tx66"/>
            <p:cNvSpPr/>
            <p:nvPr/>
          </p:nvSpPr>
          <p:spPr>
            <a:xfrm>
              <a:off x="9482485"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2020</a:t>
              </a:r>
            </a:p>
          </p:txBody>
        </p:sp>
        <p:sp>
          <p:nvSpPr>
            <p:cNvPr id="67" name="tx67"/>
            <p:cNvSpPr/>
            <p:nvPr/>
          </p:nvSpPr>
          <p:spPr>
            <a:xfrm>
              <a:off x="9900267"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2021</a:t>
              </a:r>
            </a:p>
          </p:txBody>
        </p:sp>
        <p:sp>
          <p:nvSpPr>
            <p:cNvPr id="68" name="tx68"/>
            <p:cNvSpPr/>
            <p:nvPr/>
          </p:nvSpPr>
          <p:spPr>
            <a:xfrm>
              <a:off x="10318049"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2022</a:t>
              </a:r>
            </a:p>
          </p:txBody>
        </p:sp>
        <p:sp>
          <p:nvSpPr>
            <p:cNvPr id="69" name="rc69"/>
            <p:cNvSpPr/>
            <p:nvPr/>
          </p:nvSpPr>
          <p:spPr>
            <a:xfrm>
              <a:off x="10855685" y="2001676"/>
              <a:ext cx="894638" cy="807821"/>
            </a:xfrm>
            <a:prstGeom prst="rect">
              <a:avLst/>
            </a:prstGeom>
            <a:solidFill>
              <a:srgbClr val="FFFFFF">
                <a:alpha val="100000"/>
              </a:srgbClr>
            </a:solidFill>
          </p:spPr>
          <p:txBody>
            <a:bodyPr/>
            <a:lstStyle/>
            <a:p>
              <a:endParaRPr/>
            </a:p>
          </p:txBody>
        </p:sp>
        <p:sp>
          <p:nvSpPr>
            <p:cNvPr id="70" name="rc70"/>
            <p:cNvSpPr/>
            <p:nvPr/>
          </p:nvSpPr>
          <p:spPr>
            <a:xfrm>
              <a:off x="10931601" y="2294670"/>
              <a:ext cx="219455" cy="219455"/>
            </a:xfrm>
            <a:prstGeom prst="rect">
              <a:avLst/>
            </a:prstGeom>
            <a:solidFill>
              <a:srgbClr val="FFFFFF">
                <a:alpha val="100000"/>
              </a:srgbClr>
            </a:solidFill>
          </p:spPr>
          <p:txBody>
            <a:bodyPr/>
            <a:lstStyle/>
            <a:p>
              <a:endParaRPr/>
            </a:p>
          </p:txBody>
        </p:sp>
        <p:sp>
          <p:nvSpPr>
            <p:cNvPr id="71" name="pl71"/>
            <p:cNvSpPr/>
            <p:nvPr/>
          </p:nvSpPr>
          <p:spPr>
            <a:xfrm>
              <a:off x="10953546" y="2404398"/>
              <a:ext cx="175564" cy="0"/>
            </a:xfrm>
            <a:custGeom>
              <a:avLst/>
              <a:gdLst/>
              <a:ahLst/>
              <a:cxnLst/>
              <a:rect l="0" t="0" r="0" b="0"/>
              <a:pathLst>
                <a:path w="175564">
                  <a:moveTo>
                    <a:pt x="0" y="0"/>
                  </a:moveTo>
                  <a:lnTo>
                    <a:pt x="175564" y="0"/>
                  </a:lnTo>
                </a:path>
              </a:pathLst>
            </a:custGeom>
            <a:ln w="29811" cap="flat">
              <a:solidFill>
                <a:srgbClr val="F8766D">
                  <a:alpha val="80000"/>
                </a:srgbClr>
              </a:solidFill>
              <a:prstDash val="solid"/>
              <a:round/>
            </a:ln>
          </p:spPr>
          <p:txBody>
            <a:bodyPr/>
            <a:lstStyle/>
            <a:p>
              <a:endParaRPr/>
            </a:p>
          </p:txBody>
        </p:sp>
        <p:sp>
          <p:nvSpPr>
            <p:cNvPr id="72" name="pt72"/>
            <p:cNvSpPr/>
            <p:nvPr/>
          </p:nvSpPr>
          <p:spPr>
            <a:xfrm>
              <a:off x="10993467" y="2356536"/>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73" name="rc73"/>
            <p:cNvSpPr/>
            <p:nvPr/>
          </p:nvSpPr>
          <p:spPr>
            <a:xfrm>
              <a:off x="10931601" y="2514126"/>
              <a:ext cx="219455" cy="219455"/>
            </a:xfrm>
            <a:prstGeom prst="rect">
              <a:avLst/>
            </a:prstGeom>
            <a:solidFill>
              <a:srgbClr val="FFFFFF">
                <a:alpha val="100000"/>
              </a:srgbClr>
            </a:solidFill>
          </p:spPr>
          <p:txBody>
            <a:bodyPr/>
            <a:lstStyle/>
            <a:p>
              <a:endParaRPr/>
            </a:p>
          </p:txBody>
        </p:sp>
        <p:sp>
          <p:nvSpPr>
            <p:cNvPr id="74" name="pl74"/>
            <p:cNvSpPr/>
            <p:nvPr/>
          </p:nvSpPr>
          <p:spPr>
            <a:xfrm>
              <a:off x="10953546" y="2623854"/>
              <a:ext cx="175564" cy="0"/>
            </a:xfrm>
            <a:custGeom>
              <a:avLst/>
              <a:gdLst/>
              <a:ahLst/>
              <a:cxnLst/>
              <a:rect l="0" t="0" r="0" b="0"/>
              <a:pathLst>
                <a:path w="175564">
                  <a:moveTo>
                    <a:pt x="0" y="0"/>
                  </a:moveTo>
                  <a:lnTo>
                    <a:pt x="175564" y="0"/>
                  </a:lnTo>
                </a:path>
              </a:pathLst>
            </a:custGeom>
            <a:ln w="29811" cap="flat">
              <a:solidFill>
                <a:srgbClr val="00BFC4">
                  <a:alpha val="80000"/>
                </a:srgbClr>
              </a:solidFill>
              <a:prstDash val="solid"/>
              <a:round/>
            </a:ln>
          </p:spPr>
          <p:txBody>
            <a:bodyPr/>
            <a:lstStyle/>
            <a:p>
              <a:endParaRPr/>
            </a:p>
          </p:txBody>
        </p:sp>
        <p:sp>
          <p:nvSpPr>
            <p:cNvPr id="75" name="pt75"/>
            <p:cNvSpPr/>
            <p:nvPr/>
          </p:nvSpPr>
          <p:spPr>
            <a:xfrm>
              <a:off x="10993467" y="2575992"/>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76" name="tx76"/>
            <p:cNvSpPr/>
            <p:nvPr/>
          </p:nvSpPr>
          <p:spPr>
            <a:xfrm>
              <a:off x="11226972" y="2355077"/>
              <a:ext cx="447436" cy="93106"/>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Privado</a:t>
              </a:r>
            </a:p>
          </p:txBody>
        </p:sp>
        <p:sp>
          <p:nvSpPr>
            <p:cNvPr id="77" name="tx77"/>
            <p:cNvSpPr/>
            <p:nvPr/>
          </p:nvSpPr>
          <p:spPr>
            <a:xfrm>
              <a:off x="11226972" y="2570842"/>
              <a:ext cx="436959" cy="96797"/>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Público</a:t>
              </a:r>
            </a:p>
          </p:txBody>
        </p:sp>
        <p:sp>
          <p:nvSpPr>
            <p:cNvPr id="78" name="tx78"/>
            <p:cNvSpPr/>
            <p:nvPr/>
          </p:nvSpPr>
          <p:spPr>
            <a:xfrm>
              <a:off x="6442476" y="1381969"/>
              <a:ext cx="1793825" cy="146000"/>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646482">
                      <a:alpha val="100000"/>
                    </a:srgbClr>
                  </a:solidFill>
                  <a:latin typeface="Century Gothic"/>
                  <a:cs typeface="Century Gothic"/>
                </a:rPr>
                <a:t>(USD millones corrientes)</a:t>
              </a:r>
            </a:p>
          </p:txBody>
        </p:sp>
        <p:sp>
          <p:nvSpPr>
            <p:cNvPr id="79" name="tx79"/>
            <p:cNvSpPr/>
            <p:nvPr/>
          </p:nvSpPr>
          <p:spPr>
            <a:xfrm>
              <a:off x="6442476" y="1123814"/>
              <a:ext cx="3863965" cy="180736"/>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Erogaciones</a:t>
              </a:r>
              <a:r>
                <a:rPr sz="1439" b="1" dirty="0">
                  <a:solidFill>
                    <a:srgbClr val="646482">
                      <a:alpha val="100000"/>
                    </a:srgbClr>
                  </a:solidFill>
                  <a:latin typeface="Century Gothic"/>
                  <a:cs typeface="Century Gothic"/>
                </a:rPr>
                <a:t> del </a:t>
              </a:r>
              <a:r>
                <a:rPr sz="1439" b="1" dirty="0" err="1">
                  <a:solidFill>
                    <a:srgbClr val="646482">
                      <a:alpha val="100000"/>
                    </a:srgbClr>
                  </a:solidFill>
                  <a:latin typeface="Century Gothic"/>
                  <a:cs typeface="Century Gothic"/>
                </a:rPr>
                <a:t>segundo</a:t>
              </a:r>
              <a:r>
                <a:rPr sz="1439" b="1" dirty="0">
                  <a:solidFill>
                    <a:srgbClr val="646482">
                      <a:alpha val="100000"/>
                    </a:srgbClr>
                  </a:solidFill>
                  <a:latin typeface="Century Gothic"/>
                  <a:cs typeface="Century Gothic"/>
                </a:rPr>
                <a:t> </a:t>
              </a:r>
              <a:r>
                <a:rPr sz="1439" b="1" dirty="0" err="1">
                  <a:solidFill>
                    <a:srgbClr val="646482">
                      <a:alpha val="100000"/>
                    </a:srgbClr>
                  </a:solidFill>
                  <a:latin typeface="Century Gothic"/>
                  <a:cs typeface="Century Gothic"/>
                </a:rPr>
                <a:t>nivel</a:t>
              </a:r>
              <a:r>
                <a:rPr sz="1439" b="1" dirty="0">
                  <a:solidFill>
                    <a:srgbClr val="646482">
                      <a:alpha val="100000"/>
                    </a:srgbClr>
                  </a:solidFill>
                  <a:latin typeface="Century Gothic"/>
                  <a:cs typeface="Century Gothic"/>
                </a:rPr>
                <a:t> de </a:t>
              </a:r>
              <a:r>
                <a:rPr sz="1439" b="1" dirty="0" err="1">
                  <a:solidFill>
                    <a:srgbClr val="646482">
                      <a:alpha val="100000"/>
                    </a:srgbClr>
                  </a:solidFill>
                  <a:latin typeface="Century Gothic"/>
                  <a:cs typeface="Century Gothic"/>
                </a:rPr>
                <a:t>atención</a:t>
              </a:r>
              <a:endParaRPr sz="1439" b="1" dirty="0">
                <a:solidFill>
                  <a:srgbClr val="646482">
                    <a:alpha val="100000"/>
                  </a:srgbClr>
                </a:solidFill>
                <a:latin typeface="Century Gothic"/>
                <a:cs typeface="Century Gothic"/>
              </a:endParaRPr>
            </a:p>
          </p:txBody>
        </p:sp>
      </p:grpSp>
      <p:grpSp>
        <p:nvGrpSpPr>
          <p:cNvPr id="80" name="Grupo 79"/>
          <p:cNvGrpSpPr/>
          <p:nvPr/>
        </p:nvGrpSpPr>
        <p:grpSpPr>
          <a:xfrm>
            <a:off x="6370320" y="3703320"/>
            <a:ext cx="3810000" cy="2971800"/>
            <a:chOff x="6370320" y="3703320"/>
            <a:chExt cx="3810000" cy="2971800"/>
          </a:xfrm>
        </p:grpSpPr>
        <p:sp>
          <p:nvSpPr>
            <p:cNvPr id="81" name="rc3"/>
            <p:cNvSpPr/>
            <p:nvPr/>
          </p:nvSpPr>
          <p:spPr>
            <a:xfrm>
              <a:off x="6370320" y="3703319"/>
              <a:ext cx="3810000" cy="2971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2" name="rc4"/>
            <p:cNvSpPr/>
            <p:nvPr/>
          </p:nvSpPr>
          <p:spPr>
            <a:xfrm>
              <a:off x="6370320" y="3786970"/>
              <a:ext cx="3810000" cy="2804499"/>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83" name="rc5"/>
            <p:cNvSpPr/>
            <p:nvPr/>
          </p:nvSpPr>
          <p:spPr>
            <a:xfrm>
              <a:off x="6484192" y="4325276"/>
              <a:ext cx="2152320" cy="2152320"/>
            </a:xfrm>
            <a:prstGeom prst="rect">
              <a:avLst/>
            </a:prstGeom>
            <a:solidFill>
              <a:srgbClr val="FFFFFF">
                <a:alpha val="100000"/>
              </a:srgbClr>
            </a:solidFill>
          </p:spPr>
          <p:txBody>
            <a:bodyPr/>
            <a:lstStyle/>
            <a:p>
              <a:endParaRPr/>
            </a:p>
          </p:txBody>
        </p:sp>
        <p:sp>
          <p:nvSpPr>
            <p:cNvPr id="84" name="pg6"/>
            <p:cNvSpPr/>
            <p:nvPr/>
          </p:nvSpPr>
          <p:spPr>
            <a:xfrm>
              <a:off x="7560353" y="4559223"/>
              <a:ext cx="659549" cy="527961"/>
            </a:xfrm>
            <a:custGeom>
              <a:avLst/>
              <a:gdLst/>
              <a:ahLst/>
              <a:cxnLst/>
              <a:rect l="0" t="0" r="0" b="0"/>
              <a:pathLst>
                <a:path w="659549" h="527961">
                  <a:moveTo>
                    <a:pt x="395729" y="527961"/>
                  </a:moveTo>
                  <a:lnTo>
                    <a:pt x="419713" y="508915"/>
                  </a:lnTo>
                  <a:lnTo>
                    <a:pt x="443696" y="489870"/>
                  </a:lnTo>
                  <a:lnTo>
                    <a:pt x="467680" y="470824"/>
                  </a:lnTo>
                  <a:lnTo>
                    <a:pt x="491664" y="451779"/>
                  </a:lnTo>
                  <a:lnTo>
                    <a:pt x="515647" y="432733"/>
                  </a:lnTo>
                  <a:lnTo>
                    <a:pt x="539631" y="413687"/>
                  </a:lnTo>
                  <a:lnTo>
                    <a:pt x="563614" y="394642"/>
                  </a:lnTo>
                  <a:lnTo>
                    <a:pt x="587598" y="375596"/>
                  </a:lnTo>
                  <a:lnTo>
                    <a:pt x="611582" y="356551"/>
                  </a:lnTo>
                  <a:lnTo>
                    <a:pt x="635565" y="337505"/>
                  </a:lnTo>
                  <a:lnTo>
                    <a:pt x="659549" y="318460"/>
                  </a:lnTo>
                  <a:lnTo>
                    <a:pt x="641035" y="295956"/>
                  </a:lnTo>
                  <a:lnTo>
                    <a:pt x="621753" y="274106"/>
                  </a:lnTo>
                  <a:lnTo>
                    <a:pt x="601727" y="252936"/>
                  </a:lnTo>
                  <a:lnTo>
                    <a:pt x="580981" y="232472"/>
                  </a:lnTo>
                  <a:lnTo>
                    <a:pt x="559539" y="212738"/>
                  </a:lnTo>
                  <a:lnTo>
                    <a:pt x="537427" y="193757"/>
                  </a:lnTo>
                  <a:lnTo>
                    <a:pt x="514672" y="175553"/>
                  </a:lnTo>
                  <a:lnTo>
                    <a:pt x="491300" y="158147"/>
                  </a:lnTo>
                  <a:lnTo>
                    <a:pt x="467341" y="141559"/>
                  </a:lnTo>
                  <a:lnTo>
                    <a:pt x="442821" y="125811"/>
                  </a:lnTo>
                  <a:lnTo>
                    <a:pt x="417772" y="110920"/>
                  </a:lnTo>
                  <a:lnTo>
                    <a:pt x="392223" y="96905"/>
                  </a:lnTo>
                  <a:lnTo>
                    <a:pt x="366204" y="83782"/>
                  </a:lnTo>
                  <a:lnTo>
                    <a:pt x="339746" y="71567"/>
                  </a:lnTo>
                  <a:lnTo>
                    <a:pt x="312882" y="60275"/>
                  </a:lnTo>
                  <a:lnTo>
                    <a:pt x="285644" y="49918"/>
                  </a:lnTo>
                  <a:lnTo>
                    <a:pt x="258063" y="40511"/>
                  </a:lnTo>
                  <a:lnTo>
                    <a:pt x="230173" y="32063"/>
                  </a:lnTo>
                  <a:lnTo>
                    <a:pt x="202008" y="24585"/>
                  </a:lnTo>
                  <a:lnTo>
                    <a:pt x="173601" y="18086"/>
                  </a:lnTo>
                  <a:lnTo>
                    <a:pt x="144986" y="12573"/>
                  </a:lnTo>
                  <a:lnTo>
                    <a:pt x="116198" y="8054"/>
                  </a:lnTo>
                  <a:lnTo>
                    <a:pt x="87270" y="4533"/>
                  </a:lnTo>
                  <a:lnTo>
                    <a:pt x="58238" y="2015"/>
                  </a:lnTo>
                  <a:lnTo>
                    <a:pt x="29136" y="504"/>
                  </a:lnTo>
                  <a:lnTo>
                    <a:pt x="0" y="0"/>
                  </a:lnTo>
                  <a:lnTo>
                    <a:pt x="0" y="30625"/>
                  </a:lnTo>
                  <a:lnTo>
                    <a:pt x="0" y="61251"/>
                  </a:lnTo>
                  <a:lnTo>
                    <a:pt x="0" y="91877"/>
                  </a:lnTo>
                  <a:lnTo>
                    <a:pt x="0" y="122503"/>
                  </a:lnTo>
                  <a:lnTo>
                    <a:pt x="0" y="153129"/>
                  </a:lnTo>
                  <a:lnTo>
                    <a:pt x="0" y="183755"/>
                  </a:lnTo>
                  <a:lnTo>
                    <a:pt x="0" y="214381"/>
                  </a:lnTo>
                  <a:lnTo>
                    <a:pt x="0" y="245007"/>
                  </a:lnTo>
                  <a:lnTo>
                    <a:pt x="0" y="275633"/>
                  </a:lnTo>
                  <a:lnTo>
                    <a:pt x="0" y="306259"/>
                  </a:lnTo>
                  <a:lnTo>
                    <a:pt x="0" y="336884"/>
                  </a:lnTo>
                  <a:lnTo>
                    <a:pt x="30290" y="337793"/>
                  </a:lnTo>
                  <a:lnTo>
                    <a:pt x="60471" y="340516"/>
                  </a:lnTo>
                  <a:lnTo>
                    <a:pt x="90434" y="345043"/>
                  </a:lnTo>
                  <a:lnTo>
                    <a:pt x="120073" y="351357"/>
                  </a:lnTo>
                  <a:lnTo>
                    <a:pt x="149279" y="359437"/>
                  </a:lnTo>
                  <a:lnTo>
                    <a:pt x="177949" y="369253"/>
                  </a:lnTo>
                  <a:lnTo>
                    <a:pt x="205979" y="380770"/>
                  </a:lnTo>
                  <a:lnTo>
                    <a:pt x="233268" y="393947"/>
                  </a:lnTo>
                  <a:lnTo>
                    <a:pt x="259718" y="408735"/>
                  </a:lnTo>
                  <a:lnTo>
                    <a:pt x="285234" y="425082"/>
                  </a:lnTo>
                  <a:lnTo>
                    <a:pt x="309725" y="442930"/>
                  </a:lnTo>
                  <a:lnTo>
                    <a:pt x="333101" y="462213"/>
                  </a:lnTo>
                  <a:lnTo>
                    <a:pt x="355280" y="482863"/>
                  </a:lnTo>
                  <a:lnTo>
                    <a:pt x="376181" y="504805"/>
                  </a:lnTo>
                  <a:close/>
                </a:path>
              </a:pathLst>
            </a:custGeom>
            <a:solidFill>
              <a:srgbClr val="00BFC4">
                <a:alpha val="100000"/>
              </a:srgbClr>
            </a:solidFill>
          </p:spPr>
          <p:txBody>
            <a:bodyPr/>
            <a:lstStyle/>
            <a:p>
              <a:endParaRPr/>
            </a:p>
          </p:txBody>
        </p:sp>
        <p:sp>
          <p:nvSpPr>
            <p:cNvPr id="85" name="pg7"/>
            <p:cNvSpPr/>
            <p:nvPr/>
          </p:nvSpPr>
          <p:spPr>
            <a:xfrm>
              <a:off x="6718166" y="4559223"/>
              <a:ext cx="1684345" cy="1684321"/>
            </a:xfrm>
            <a:custGeom>
              <a:avLst/>
              <a:gdLst/>
              <a:ahLst/>
              <a:cxnLst/>
              <a:rect l="0" t="0" r="0" b="0"/>
              <a:pathLst>
                <a:path w="1684345" h="1684321">
                  <a:moveTo>
                    <a:pt x="842186" y="336884"/>
                  </a:moveTo>
                  <a:lnTo>
                    <a:pt x="842186" y="306259"/>
                  </a:lnTo>
                  <a:lnTo>
                    <a:pt x="842186" y="275633"/>
                  </a:lnTo>
                  <a:lnTo>
                    <a:pt x="842186" y="245007"/>
                  </a:lnTo>
                  <a:lnTo>
                    <a:pt x="842186" y="214381"/>
                  </a:lnTo>
                  <a:lnTo>
                    <a:pt x="842186" y="183755"/>
                  </a:lnTo>
                  <a:lnTo>
                    <a:pt x="842186" y="153129"/>
                  </a:lnTo>
                  <a:lnTo>
                    <a:pt x="842186" y="122503"/>
                  </a:lnTo>
                  <a:lnTo>
                    <a:pt x="842186" y="91877"/>
                  </a:lnTo>
                  <a:lnTo>
                    <a:pt x="842186" y="61251"/>
                  </a:lnTo>
                  <a:lnTo>
                    <a:pt x="842186" y="30625"/>
                  </a:lnTo>
                  <a:lnTo>
                    <a:pt x="842186" y="0"/>
                  </a:lnTo>
                  <a:lnTo>
                    <a:pt x="812940" y="507"/>
                  </a:lnTo>
                  <a:lnTo>
                    <a:pt x="783729" y="2031"/>
                  </a:lnTo>
                  <a:lnTo>
                    <a:pt x="754588" y="4567"/>
                  </a:lnTo>
                  <a:lnTo>
                    <a:pt x="725554" y="8114"/>
                  </a:lnTo>
                  <a:lnTo>
                    <a:pt x="696660" y="12668"/>
                  </a:lnTo>
                  <a:lnTo>
                    <a:pt x="667941" y="18221"/>
                  </a:lnTo>
                  <a:lnTo>
                    <a:pt x="639433" y="24769"/>
                  </a:lnTo>
                  <a:lnTo>
                    <a:pt x="611169" y="32303"/>
                  </a:lnTo>
                  <a:lnTo>
                    <a:pt x="583184" y="40813"/>
                  </a:lnTo>
                  <a:lnTo>
                    <a:pt x="555511" y="50291"/>
                  </a:lnTo>
                  <a:lnTo>
                    <a:pt x="528184" y="60723"/>
                  </a:lnTo>
                  <a:lnTo>
                    <a:pt x="501236" y="72098"/>
                  </a:lnTo>
                  <a:lnTo>
                    <a:pt x="474699" y="84402"/>
                  </a:lnTo>
                  <a:lnTo>
                    <a:pt x="448606" y="97621"/>
                  </a:lnTo>
                  <a:lnTo>
                    <a:pt x="422987" y="111737"/>
                  </a:lnTo>
                  <a:lnTo>
                    <a:pt x="397873" y="126734"/>
                  </a:lnTo>
                  <a:lnTo>
                    <a:pt x="373296" y="142595"/>
                  </a:lnTo>
                  <a:lnTo>
                    <a:pt x="349284" y="159299"/>
                  </a:lnTo>
                  <a:lnTo>
                    <a:pt x="325867" y="176827"/>
                  </a:lnTo>
                  <a:lnTo>
                    <a:pt x="303073" y="195158"/>
                  </a:lnTo>
                  <a:lnTo>
                    <a:pt x="280929" y="214269"/>
                  </a:lnTo>
                  <a:lnTo>
                    <a:pt x="259462" y="234138"/>
                  </a:lnTo>
                  <a:lnTo>
                    <a:pt x="238698" y="254740"/>
                  </a:lnTo>
                  <a:lnTo>
                    <a:pt x="218661" y="276051"/>
                  </a:lnTo>
                  <a:lnTo>
                    <a:pt x="199377" y="298044"/>
                  </a:lnTo>
                  <a:lnTo>
                    <a:pt x="180868" y="320694"/>
                  </a:lnTo>
                  <a:lnTo>
                    <a:pt x="163157" y="343973"/>
                  </a:lnTo>
                  <a:lnTo>
                    <a:pt x="146265" y="367853"/>
                  </a:lnTo>
                  <a:lnTo>
                    <a:pt x="130213" y="392306"/>
                  </a:lnTo>
                  <a:lnTo>
                    <a:pt x="115019" y="417301"/>
                  </a:lnTo>
                  <a:lnTo>
                    <a:pt x="100702" y="442808"/>
                  </a:lnTo>
                  <a:lnTo>
                    <a:pt x="87280" y="468797"/>
                  </a:lnTo>
                  <a:lnTo>
                    <a:pt x="74768" y="495237"/>
                  </a:lnTo>
                  <a:lnTo>
                    <a:pt x="63182" y="522095"/>
                  </a:lnTo>
                  <a:lnTo>
                    <a:pt x="52536" y="549339"/>
                  </a:lnTo>
                  <a:lnTo>
                    <a:pt x="42842" y="576937"/>
                  </a:lnTo>
                  <a:lnTo>
                    <a:pt x="34112" y="604855"/>
                  </a:lnTo>
                  <a:lnTo>
                    <a:pt x="26357" y="633058"/>
                  </a:lnTo>
                  <a:lnTo>
                    <a:pt x="19586" y="661515"/>
                  </a:lnTo>
                  <a:lnTo>
                    <a:pt x="13808" y="690189"/>
                  </a:lnTo>
                  <a:lnTo>
                    <a:pt x="9028" y="719046"/>
                  </a:lnTo>
                  <a:lnTo>
                    <a:pt x="5254" y="748052"/>
                  </a:lnTo>
                  <a:lnTo>
                    <a:pt x="2489" y="777172"/>
                  </a:lnTo>
                  <a:lnTo>
                    <a:pt x="737" y="806370"/>
                  </a:lnTo>
                  <a:lnTo>
                    <a:pt x="0" y="835611"/>
                  </a:lnTo>
                  <a:lnTo>
                    <a:pt x="278" y="864861"/>
                  </a:lnTo>
                  <a:lnTo>
                    <a:pt x="1572" y="894083"/>
                  </a:lnTo>
                  <a:lnTo>
                    <a:pt x="3881" y="923242"/>
                  </a:lnTo>
                  <a:lnTo>
                    <a:pt x="7200" y="952304"/>
                  </a:lnTo>
                  <a:lnTo>
                    <a:pt x="11527" y="981232"/>
                  </a:lnTo>
                  <a:lnTo>
                    <a:pt x="16855" y="1009994"/>
                  </a:lnTo>
                  <a:lnTo>
                    <a:pt x="23179" y="1038552"/>
                  </a:lnTo>
                  <a:lnTo>
                    <a:pt x="30491" y="1066874"/>
                  </a:lnTo>
                  <a:lnTo>
                    <a:pt x="38782" y="1094925"/>
                  </a:lnTo>
                  <a:lnTo>
                    <a:pt x="48042" y="1122671"/>
                  </a:lnTo>
                  <a:lnTo>
                    <a:pt x="58260" y="1150079"/>
                  </a:lnTo>
                  <a:lnTo>
                    <a:pt x="69424" y="1177116"/>
                  </a:lnTo>
                  <a:lnTo>
                    <a:pt x="81520" y="1203748"/>
                  </a:lnTo>
                  <a:lnTo>
                    <a:pt x="94533" y="1229945"/>
                  </a:lnTo>
                  <a:lnTo>
                    <a:pt x="108448" y="1255673"/>
                  </a:lnTo>
                  <a:lnTo>
                    <a:pt x="123248" y="1280903"/>
                  </a:lnTo>
                  <a:lnTo>
                    <a:pt x="138916" y="1305604"/>
                  </a:lnTo>
                  <a:lnTo>
                    <a:pt x="155431" y="1329746"/>
                  </a:lnTo>
                  <a:lnTo>
                    <a:pt x="172775" y="1353300"/>
                  </a:lnTo>
                  <a:lnTo>
                    <a:pt x="190927" y="1376237"/>
                  </a:lnTo>
                  <a:lnTo>
                    <a:pt x="209864" y="1398531"/>
                  </a:lnTo>
                  <a:lnTo>
                    <a:pt x="229564" y="1420153"/>
                  </a:lnTo>
                  <a:lnTo>
                    <a:pt x="250002" y="1441078"/>
                  </a:lnTo>
                  <a:lnTo>
                    <a:pt x="271155" y="1461280"/>
                  </a:lnTo>
                  <a:lnTo>
                    <a:pt x="292997" y="1480736"/>
                  </a:lnTo>
                  <a:lnTo>
                    <a:pt x="315501" y="1499422"/>
                  </a:lnTo>
                  <a:lnTo>
                    <a:pt x="338641" y="1517315"/>
                  </a:lnTo>
                  <a:lnTo>
                    <a:pt x="362388" y="1534394"/>
                  </a:lnTo>
                  <a:lnTo>
                    <a:pt x="386714" y="1550637"/>
                  </a:lnTo>
                  <a:lnTo>
                    <a:pt x="411589" y="1566027"/>
                  </a:lnTo>
                  <a:lnTo>
                    <a:pt x="436983" y="1580543"/>
                  </a:lnTo>
                  <a:lnTo>
                    <a:pt x="462866" y="1594168"/>
                  </a:lnTo>
                  <a:lnTo>
                    <a:pt x="489207" y="1606887"/>
                  </a:lnTo>
                  <a:lnTo>
                    <a:pt x="515974" y="1618683"/>
                  </a:lnTo>
                  <a:lnTo>
                    <a:pt x="543134" y="1629543"/>
                  </a:lnTo>
                  <a:lnTo>
                    <a:pt x="570655" y="1639452"/>
                  </a:lnTo>
                  <a:lnTo>
                    <a:pt x="598503" y="1648401"/>
                  </a:lnTo>
                  <a:lnTo>
                    <a:pt x="626645" y="1656376"/>
                  </a:lnTo>
                  <a:lnTo>
                    <a:pt x="655047" y="1663370"/>
                  </a:lnTo>
                  <a:lnTo>
                    <a:pt x="683675" y="1669373"/>
                  </a:lnTo>
                  <a:lnTo>
                    <a:pt x="712494" y="1674379"/>
                  </a:lnTo>
                  <a:lnTo>
                    <a:pt x="741470" y="1678381"/>
                  </a:lnTo>
                  <a:lnTo>
                    <a:pt x="770567" y="1681374"/>
                  </a:lnTo>
                  <a:lnTo>
                    <a:pt x="799751" y="1683355"/>
                  </a:lnTo>
                  <a:lnTo>
                    <a:pt x="828985" y="1684321"/>
                  </a:lnTo>
                  <a:lnTo>
                    <a:pt x="858236" y="1684271"/>
                  </a:lnTo>
                  <a:lnTo>
                    <a:pt x="887467" y="1683206"/>
                  </a:lnTo>
                  <a:lnTo>
                    <a:pt x="916644" y="1681127"/>
                  </a:lnTo>
                  <a:lnTo>
                    <a:pt x="945730" y="1678035"/>
                  </a:lnTo>
                  <a:lnTo>
                    <a:pt x="974692" y="1673935"/>
                  </a:lnTo>
                  <a:lnTo>
                    <a:pt x="1003494" y="1668832"/>
                  </a:lnTo>
                  <a:lnTo>
                    <a:pt x="1032102" y="1662732"/>
                  </a:lnTo>
                  <a:lnTo>
                    <a:pt x="1060480" y="1655642"/>
                  </a:lnTo>
                  <a:lnTo>
                    <a:pt x="1088595" y="1647572"/>
                  </a:lnTo>
                  <a:lnTo>
                    <a:pt x="1116413" y="1638529"/>
                  </a:lnTo>
                  <a:lnTo>
                    <a:pt x="1143900" y="1628526"/>
                  </a:lnTo>
                  <a:lnTo>
                    <a:pt x="1171023" y="1617575"/>
                  </a:lnTo>
                  <a:lnTo>
                    <a:pt x="1197750" y="1605688"/>
                  </a:lnTo>
                  <a:lnTo>
                    <a:pt x="1224047" y="1592881"/>
                  </a:lnTo>
                  <a:lnTo>
                    <a:pt x="1249884" y="1579168"/>
                  </a:lnTo>
                  <a:lnTo>
                    <a:pt x="1275230" y="1564566"/>
                  </a:lnTo>
                  <a:lnTo>
                    <a:pt x="1300052" y="1549092"/>
                  </a:lnTo>
                  <a:lnTo>
                    <a:pt x="1324323" y="1532766"/>
                  </a:lnTo>
                  <a:lnTo>
                    <a:pt x="1348012" y="1515607"/>
                  </a:lnTo>
                  <a:lnTo>
                    <a:pt x="1371091" y="1497636"/>
                  </a:lnTo>
                  <a:lnTo>
                    <a:pt x="1393532" y="1478875"/>
                  </a:lnTo>
                  <a:lnTo>
                    <a:pt x="1415308" y="1459345"/>
                  </a:lnTo>
                  <a:lnTo>
                    <a:pt x="1436392" y="1439071"/>
                  </a:lnTo>
                  <a:lnTo>
                    <a:pt x="1456760" y="1418077"/>
                  </a:lnTo>
                  <a:lnTo>
                    <a:pt x="1476387" y="1396388"/>
                  </a:lnTo>
                  <a:lnTo>
                    <a:pt x="1495248" y="1374031"/>
                  </a:lnTo>
                  <a:lnTo>
                    <a:pt x="1513322" y="1351032"/>
                  </a:lnTo>
                  <a:lnTo>
                    <a:pt x="1530586" y="1327420"/>
                  </a:lnTo>
                  <a:lnTo>
                    <a:pt x="1547020" y="1303222"/>
                  </a:lnTo>
                  <a:lnTo>
                    <a:pt x="1562604" y="1278469"/>
                  </a:lnTo>
                  <a:lnTo>
                    <a:pt x="1577319" y="1253189"/>
                  </a:lnTo>
                  <a:lnTo>
                    <a:pt x="1591146" y="1227413"/>
                  </a:lnTo>
                  <a:lnTo>
                    <a:pt x="1604071" y="1201173"/>
                  </a:lnTo>
                  <a:lnTo>
                    <a:pt x="1616077" y="1174499"/>
                  </a:lnTo>
                  <a:lnTo>
                    <a:pt x="1627149" y="1147425"/>
                  </a:lnTo>
                  <a:lnTo>
                    <a:pt x="1637274" y="1119983"/>
                  </a:lnTo>
                  <a:lnTo>
                    <a:pt x="1646440" y="1092206"/>
                  </a:lnTo>
                  <a:lnTo>
                    <a:pt x="1654636" y="1064127"/>
                  </a:lnTo>
                  <a:lnTo>
                    <a:pt x="1661852" y="1035780"/>
                  </a:lnTo>
                  <a:lnTo>
                    <a:pt x="1668080" y="1007200"/>
                  </a:lnTo>
                  <a:lnTo>
                    <a:pt x="1673311" y="978421"/>
                  </a:lnTo>
                  <a:lnTo>
                    <a:pt x="1677540" y="949478"/>
                  </a:lnTo>
                  <a:lnTo>
                    <a:pt x="1680761" y="920405"/>
                  </a:lnTo>
                  <a:lnTo>
                    <a:pt x="1682970" y="891238"/>
                  </a:lnTo>
                  <a:lnTo>
                    <a:pt x="1684166" y="862012"/>
                  </a:lnTo>
                  <a:lnTo>
                    <a:pt x="1684345" y="832762"/>
                  </a:lnTo>
                  <a:lnTo>
                    <a:pt x="1683509" y="803523"/>
                  </a:lnTo>
                  <a:lnTo>
                    <a:pt x="1681658" y="774331"/>
                  </a:lnTo>
                  <a:lnTo>
                    <a:pt x="1678795" y="745221"/>
                  </a:lnTo>
                  <a:lnTo>
                    <a:pt x="1674922" y="716228"/>
                  </a:lnTo>
                  <a:lnTo>
                    <a:pt x="1670045" y="687387"/>
                  </a:lnTo>
                  <a:lnTo>
                    <a:pt x="1664170" y="658733"/>
                  </a:lnTo>
                  <a:lnTo>
                    <a:pt x="1657302" y="630300"/>
                  </a:lnTo>
                  <a:lnTo>
                    <a:pt x="1649452" y="602122"/>
                  </a:lnTo>
                  <a:lnTo>
                    <a:pt x="1640628" y="574234"/>
                  </a:lnTo>
                  <a:lnTo>
                    <a:pt x="1630841" y="546670"/>
                  </a:lnTo>
                  <a:lnTo>
                    <a:pt x="1620102" y="519461"/>
                  </a:lnTo>
                  <a:lnTo>
                    <a:pt x="1608426" y="492643"/>
                  </a:lnTo>
                  <a:lnTo>
                    <a:pt x="1595824" y="466245"/>
                  </a:lnTo>
                  <a:lnTo>
                    <a:pt x="1582314" y="440302"/>
                  </a:lnTo>
                  <a:lnTo>
                    <a:pt x="1567911" y="414843"/>
                  </a:lnTo>
                  <a:lnTo>
                    <a:pt x="1552633" y="389899"/>
                  </a:lnTo>
                  <a:lnTo>
                    <a:pt x="1536498" y="365502"/>
                  </a:lnTo>
                  <a:lnTo>
                    <a:pt x="1519525" y="341679"/>
                  </a:lnTo>
                  <a:lnTo>
                    <a:pt x="1501735" y="318460"/>
                  </a:lnTo>
                  <a:lnTo>
                    <a:pt x="1477752" y="337505"/>
                  </a:lnTo>
                  <a:lnTo>
                    <a:pt x="1453768" y="356551"/>
                  </a:lnTo>
                  <a:lnTo>
                    <a:pt x="1429785" y="375596"/>
                  </a:lnTo>
                  <a:lnTo>
                    <a:pt x="1405801" y="394642"/>
                  </a:lnTo>
                  <a:lnTo>
                    <a:pt x="1381817" y="413687"/>
                  </a:lnTo>
                  <a:lnTo>
                    <a:pt x="1357834" y="432733"/>
                  </a:lnTo>
                  <a:lnTo>
                    <a:pt x="1333850" y="451779"/>
                  </a:lnTo>
                  <a:lnTo>
                    <a:pt x="1309867" y="470824"/>
                  </a:lnTo>
                  <a:lnTo>
                    <a:pt x="1285883" y="489870"/>
                  </a:lnTo>
                  <a:lnTo>
                    <a:pt x="1261899" y="508915"/>
                  </a:lnTo>
                  <a:lnTo>
                    <a:pt x="1237916" y="527961"/>
                  </a:lnTo>
                  <a:lnTo>
                    <a:pt x="1255434" y="551382"/>
                  </a:lnTo>
                  <a:lnTo>
                    <a:pt x="1271568" y="575778"/>
                  </a:lnTo>
                  <a:lnTo>
                    <a:pt x="1286263" y="601066"/>
                  </a:lnTo>
                  <a:lnTo>
                    <a:pt x="1299471" y="627162"/>
                  </a:lnTo>
                  <a:lnTo>
                    <a:pt x="1311146" y="653978"/>
                  </a:lnTo>
                  <a:lnTo>
                    <a:pt x="1321251" y="681425"/>
                  </a:lnTo>
                  <a:lnTo>
                    <a:pt x="1329751" y="709411"/>
                  </a:lnTo>
                  <a:lnTo>
                    <a:pt x="1336618" y="737841"/>
                  </a:lnTo>
                  <a:lnTo>
                    <a:pt x="1341828" y="766622"/>
                  </a:lnTo>
                  <a:lnTo>
                    <a:pt x="1345364" y="795655"/>
                  </a:lnTo>
                  <a:lnTo>
                    <a:pt x="1347215" y="824844"/>
                  </a:lnTo>
                  <a:lnTo>
                    <a:pt x="1347374" y="854092"/>
                  </a:lnTo>
                  <a:lnTo>
                    <a:pt x="1345840" y="883300"/>
                  </a:lnTo>
                  <a:lnTo>
                    <a:pt x="1342619" y="912370"/>
                  </a:lnTo>
                  <a:lnTo>
                    <a:pt x="1337722" y="941205"/>
                  </a:lnTo>
                  <a:lnTo>
                    <a:pt x="1331165" y="969708"/>
                  </a:lnTo>
                  <a:lnTo>
                    <a:pt x="1322970" y="997785"/>
                  </a:lnTo>
                  <a:lnTo>
                    <a:pt x="1313164" y="1025340"/>
                  </a:lnTo>
                  <a:lnTo>
                    <a:pt x="1301780" y="1052282"/>
                  </a:lnTo>
                  <a:lnTo>
                    <a:pt x="1288856" y="1078520"/>
                  </a:lnTo>
                  <a:lnTo>
                    <a:pt x="1274437" y="1103966"/>
                  </a:lnTo>
                  <a:lnTo>
                    <a:pt x="1258569" y="1128535"/>
                  </a:lnTo>
                  <a:lnTo>
                    <a:pt x="1241306" y="1152146"/>
                  </a:lnTo>
                  <a:lnTo>
                    <a:pt x="1222706" y="1174718"/>
                  </a:lnTo>
                  <a:lnTo>
                    <a:pt x="1202832" y="1196176"/>
                  </a:lnTo>
                  <a:lnTo>
                    <a:pt x="1181749" y="1216448"/>
                  </a:lnTo>
                  <a:lnTo>
                    <a:pt x="1159529" y="1235467"/>
                  </a:lnTo>
                  <a:lnTo>
                    <a:pt x="1136246" y="1253168"/>
                  </a:lnTo>
                  <a:lnTo>
                    <a:pt x="1111977" y="1269492"/>
                  </a:lnTo>
                  <a:lnTo>
                    <a:pt x="1086805" y="1284385"/>
                  </a:lnTo>
                  <a:lnTo>
                    <a:pt x="1060813" y="1297797"/>
                  </a:lnTo>
                  <a:lnTo>
                    <a:pt x="1034089" y="1309683"/>
                  </a:lnTo>
                  <a:lnTo>
                    <a:pt x="1006722" y="1320002"/>
                  </a:lnTo>
                  <a:lnTo>
                    <a:pt x="978804" y="1328721"/>
                  </a:lnTo>
                  <a:lnTo>
                    <a:pt x="950428" y="1335810"/>
                  </a:lnTo>
                  <a:lnTo>
                    <a:pt x="921690" y="1341246"/>
                  </a:lnTo>
                  <a:lnTo>
                    <a:pt x="892685" y="1345010"/>
                  </a:lnTo>
                  <a:lnTo>
                    <a:pt x="863511" y="1347089"/>
                  </a:lnTo>
                  <a:lnTo>
                    <a:pt x="834266" y="1347477"/>
                  </a:lnTo>
                  <a:lnTo>
                    <a:pt x="805047" y="1346173"/>
                  </a:lnTo>
                  <a:lnTo>
                    <a:pt x="775952" y="1343180"/>
                  </a:lnTo>
                  <a:lnTo>
                    <a:pt x="747080" y="1338509"/>
                  </a:lnTo>
                  <a:lnTo>
                    <a:pt x="718526" y="1332175"/>
                  </a:lnTo>
                  <a:lnTo>
                    <a:pt x="690386" y="1324200"/>
                  </a:lnTo>
                  <a:lnTo>
                    <a:pt x="662755" y="1314610"/>
                  </a:lnTo>
                  <a:lnTo>
                    <a:pt x="635725" y="1303438"/>
                  </a:lnTo>
                  <a:lnTo>
                    <a:pt x="609386" y="1290721"/>
                  </a:lnTo>
                  <a:lnTo>
                    <a:pt x="583828" y="1276501"/>
                  </a:lnTo>
                  <a:lnTo>
                    <a:pt x="559135" y="1260826"/>
                  </a:lnTo>
                  <a:lnTo>
                    <a:pt x="535390" y="1243749"/>
                  </a:lnTo>
                  <a:lnTo>
                    <a:pt x="512673" y="1225327"/>
                  </a:lnTo>
                  <a:lnTo>
                    <a:pt x="491060" y="1205621"/>
                  </a:lnTo>
                  <a:lnTo>
                    <a:pt x="470623" y="1184698"/>
                  </a:lnTo>
                  <a:lnTo>
                    <a:pt x="451431" y="1162627"/>
                  </a:lnTo>
                  <a:lnTo>
                    <a:pt x="433547" y="1139483"/>
                  </a:lnTo>
                  <a:lnTo>
                    <a:pt x="417033" y="1115344"/>
                  </a:lnTo>
                  <a:lnTo>
                    <a:pt x="401943" y="1090289"/>
                  </a:lnTo>
                  <a:lnTo>
                    <a:pt x="388328" y="1064403"/>
                  </a:lnTo>
                  <a:lnTo>
                    <a:pt x="376234" y="1037773"/>
                  </a:lnTo>
                  <a:lnTo>
                    <a:pt x="365700" y="1010488"/>
                  </a:lnTo>
                  <a:lnTo>
                    <a:pt x="356762" y="982639"/>
                  </a:lnTo>
                  <a:lnTo>
                    <a:pt x="349451" y="954319"/>
                  </a:lnTo>
                  <a:lnTo>
                    <a:pt x="343790" y="925624"/>
                  </a:lnTo>
                  <a:lnTo>
                    <a:pt x="339799" y="896650"/>
                  </a:lnTo>
                  <a:lnTo>
                    <a:pt x="337491" y="867493"/>
                  </a:lnTo>
                  <a:lnTo>
                    <a:pt x="336874" y="838252"/>
                  </a:lnTo>
                  <a:lnTo>
                    <a:pt x="337950" y="809023"/>
                  </a:lnTo>
                  <a:lnTo>
                    <a:pt x="340714" y="779906"/>
                  </a:lnTo>
                  <a:lnTo>
                    <a:pt x="345159" y="750998"/>
                  </a:lnTo>
                  <a:lnTo>
                    <a:pt x="351269" y="722395"/>
                  </a:lnTo>
                  <a:lnTo>
                    <a:pt x="359023" y="694194"/>
                  </a:lnTo>
                  <a:lnTo>
                    <a:pt x="368396" y="666488"/>
                  </a:lnTo>
                  <a:lnTo>
                    <a:pt x="379356" y="639372"/>
                  </a:lnTo>
                  <a:lnTo>
                    <a:pt x="391867" y="612934"/>
                  </a:lnTo>
                  <a:lnTo>
                    <a:pt x="405886" y="587265"/>
                  </a:lnTo>
                  <a:lnTo>
                    <a:pt x="421366" y="562450"/>
                  </a:lnTo>
                  <a:lnTo>
                    <a:pt x="438257" y="538572"/>
                  </a:lnTo>
                  <a:lnTo>
                    <a:pt x="456501" y="515711"/>
                  </a:lnTo>
                  <a:lnTo>
                    <a:pt x="476036" y="493944"/>
                  </a:lnTo>
                  <a:lnTo>
                    <a:pt x="496799" y="473344"/>
                  </a:lnTo>
                  <a:lnTo>
                    <a:pt x="518718" y="453980"/>
                  </a:lnTo>
                  <a:lnTo>
                    <a:pt x="541721" y="435916"/>
                  </a:lnTo>
                  <a:lnTo>
                    <a:pt x="565731" y="419213"/>
                  </a:lnTo>
                  <a:lnTo>
                    <a:pt x="590666" y="403927"/>
                  </a:lnTo>
                  <a:lnTo>
                    <a:pt x="616445" y="390109"/>
                  </a:lnTo>
                  <a:lnTo>
                    <a:pt x="642979" y="377806"/>
                  </a:lnTo>
                  <a:lnTo>
                    <a:pt x="670181" y="367059"/>
                  </a:lnTo>
                  <a:lnTo>
                    <a:pt x="697959" y="357904"/>
                  </a:lnTo>
                  <a:lnTo>
                    <a:pt x="726220" y="350371"/>
                  </a:lnTo>
                  <a:lnTo>
                    <a:pt x="754870" y="344485"/>
                  </a:lnTo>
                  <a:lnTo>
                    <a:pt x="783812" y="340267"/>
                  </a:lnTo>
                  <a:lnTo>
                    <a:pt x="812950" y="337731"/>
                  </a:lnTo>
                  <a:close/>
                </a:path>
              </a:pathLst>
            </a:custGeom>
            <a:solidFill>
              <a:srgbClr val="F8766D">
                <a:alpha val="100000"/>
              </a:srgbClr>
            </a:solidFill>
          </p:spPr>
          <p:txBody>
            <a:bodyPr/>
            <a:lstStyle/>
            <a:p>
              <a:endParaRPr/>
            </a:p>
          </p:txBody>
        </p:sp>
        <p:sp>
          <p:nvSpPr>
            <p:cNvPr id="86" name="tx8"/>
            <p:cNvSpPr/>
            <p:nvPr/>
          </p:nvSpPr>
          <p:spPr>
            <a:xfrm>
              <a:off x="7733160" y="4737560"/>
              <a:ext cx="240311" cy="109040"/>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646482">
                      <a:alpha val="100000"/>
                    </a:srgbClr>
                  </a:solidFill>
                  <a:latin typeface="Century Gothic"/>
                  <a:cs typeface="Century Gothic"/>
                </a:rPr>
                <a:t>187</a:t>
              </a:r>
            </a:p>
          </p:txBody>
        </p:sp>
        <p:sp>
          <p:nvSpPr>
            <p:cNvPr id="87" name="tx9"/>
            <p:cNvSpPr/>
            <p:nvPr/>
          </p:nvSpPr>
          <p:spPr>
            <a:xfrm>
              <a:off x="7107181" y="5951048"/>
              <a:ext cx="320415" cy="109040"/>
            </a:xfrm>
            <a:prstGeom prst="rect">
              <a:avLst/>
            </a:prstGeom>
            <a:noFill/>
          </p:spPr>
          <p:txBody>
            <a:bodyPr wrap="none" lIns="0" tIns="0" rIns="0" bIns="0" anchor="ctr" anchorCtr="1"/>
            <a:lstStyle/>
            <a:p>
              <a:pPr marL="0" marR="0" indent="0" algn="l">
                <a:lnSpc>
                  <a:spcPts val="1138"/>
                </a:lnSpc>
                <a:spcBef>
                  <a:spcPts val="0"/>
                </a:spcBef>
                <a:spcAft>
                  <a:spcPts val="0"/>
                </a:spcAft>
              </a:pPr>
              <a:r>
                <a:rPr sz="1138" dirty="0" smtClean="0">
                  <a:solidFill>
                    <a:srgbClr val="646482">
                      <a:alpha val="100000"/>
                    </a:srgbClr>
                  </a:solidFill>
                  <a:latin typeface="Century Gothic"/>
                  <a:cs typeface="Century Gothic"/>
                </a:rPr>
                <a:t>1</a:t>
              </a:r>
              <a:r>
                <a:rPr lang="es-ES" sz="1138" dirty="0" smtClean="0">
                  <a:solidFill>
                    <a:srgbClr val="646482">
                      <a:alpha val="100000"/>
                    </a:srgbClr>
                  </a:solidFill>
                  <a:latin typeface="Century Gothic"/>
                  <a:cs typeface="Century Gothic"/>
                </a:rPr>
                <a:t>.</a:t>
              </a:r>
              <a:r>
                <a:rPr sz="1138" dirty="0" smtClean="0">
                  <a:solidFill>
                    <a:srgbClr val="646482">
                      <a:alpha val="100000"/>
                    </a:srgbClr>
                  </a:solidFill>
                  <a:latin typeface="Century Gothic"/>
                  <a:cs typeface="Century Gothic"/>
                </a:rPr>
                <a:t>119</a:t>
              </a:r>
              <a:endParaRPr sz="1138" dirty="0">
                <a:solidFill>
                  <a:srgbClr val="646482">
                    <a:alpha val="100000"/>
                  </a:srgbClr>
                </a:solidFill>
                <a:latin typeface="Century Gothic"/>
                <a:cs typeface="Century Gothic"/>
              </a:endParaRPr>
            </a:p>
          </p:txBody>
        </p:sp>
        <p:sp>
          <p:nvSpPr>
            <p:cNvPr id="88" name="rc10"/>
            <p:cNvSpPr/>
            <p:nvPr/>
          </p:nvSpPr>
          <p:spPr>
            <a:xfrm>
              <a:off x="6484192" y="4325276"/>
              <a:ext cx="2152320" cy="2152320"/>
            </a:xfrm>
            <a:prstGeom prst="rect">
              <a:avLst/>
            </a:prstGeom>
            <a:ln w="14782" cap="rnd">
              <a:solidFill>
                <a:srgbClr val="FFFFFF">
                  <a:alpha val="100000"/>
                </a:srgbClr>
              </a:solidFill>
              <a:prstDash val="solid"/>
              <a:round/>
            </a:ln>
          </p:spPr>
          <p:txBody>
            <a:bodyPr/>
            <a:lstStyle/>
            <a:p>
              <a:endParaRPr/>
            </a:p>
          </p:txBody>
        </p:sp>
        <p:sp>
          <p:nvSpPr>
            <p:cNvPr id="89" name="rc11"/>
            <p:cNvSpPr/>
            <p:nvPr/>
          </p:nvSpPr>
          <p:spPr>
            <a:xfrm>
              <a:off x="8788344" y="4997525"/>
              <a:ext cx="1316060" cy="807821"/>
            </a:xfrm>
            <a:prstGeom prst="rect">
              <a:avLst/>
            </a:prstGeom>
            <a:solidFill>
              <a:srgbClr val="FFFFFF">
                <a:alpha val="100000"/>
              </a:srgbClr>
            </a:solidFill>
          </p:spPr>
          <p:txBody>
            <a:bodyPr/>
            <a:lstStyle/>
            <a:p>
              <a:endParaRPr/>
            </a:p>
          </p:txBody>
        </p:sp>
        <p:sp>
          <p:nvSpPr>
            <p:cNvPr id="90" name="rc12"/>
            <p:cNvSpPr/>
            <p:nvPr/>
          </p:nvSpPr>
          <p:spPr>
            <a:xfrm>
              <a:off x="8864259" y="5290519"/>
              <a:ext cx="219456" cy="219455"/>
            </a:xfrm>
            <a:prstGeom prst="rect">
              <a:avLst/>
            </a:prstGeom>
            <a:solidFill>
              <a:srgbClr val="FFFFFF">
                <a:alpha val="100000"/>
              </a:srgbClr>
            </a:solidFill>
          </p:spPr>
          <p:txBody>
            <a:bodyPr/>
            <a:lstStyle/>
            <a:p>
              <a:endParaRPr/>
            </a:p>
          </p:txBody>
        </p:sp>
        <p:sp>
          <p:nvSpPr>
            <p:cNvPr id="91" name="rc13"/>
            <p:cNvSpPr/>
            <p:nvPr/>
          </p:nvSpPr>
          <p:spPr>
            <a:xfrm>
              <a:off x="8891691" y="5317951"/>
              <a:ext cx="164592" cy="164591"/>
            </a:xfrm>
            <a:prstGeom prst="rect">
              <a:avLst/>
            </a:prstGeom>
            <a:solidFill>
              <a:srgbClr val="F8766D">
                <a:alpha val="100000"/>
              </a:srgbClr>
            </a:solidFill>
          </p:spPr>
          <p:txBody>
            <a:bodyPr/>
            <a:lstStyle/>
            <a:p>
              <a:endParaRPr/>
            </a:p>
          </p:txBody>
        </p:sp>
        <p:sp>
          <p:nvSpPr>
            <p:cNvPr id="92" name="rc14"/>
            <p:cNvSpPr/>
            <p:nvPr/>
          </p:nvSpPr>
          <p:spPr>
            <a:xfrm>
              <a:off x="8864259" y="5509975"/>
              <a:ext cx="219456" cy="219455"/>
            </a:xfrm>
            <a:prstGeom prst="rect">
              <a:avLst/>
            </a:prstGeom>
            <a:solidFill>
              <a:srgbClr val="FFFFFF">
                <a:alpha val="100000"/>
              </a:srgbClr>
            </a:solidFill>
          </p:spPr>
          <p:txBody>
            <a:bodyPr/>
            <a:lstStyle/>
            <a:p>
              <a:endParaRPr/>
            </a:p>
          </p:txBody>
        </p:sp>
        <p:sp>
          <p:nvSpPr>
            <p:cNvPr id="93" name="rc15"/>
            <p:cNvSpPr/>
            <p:nvPr/>
          </p:nvSpPr>
          <p:spPr>
            <a:xfrm>
              <a:off x="8891691" y="5537407"/>
              <a:ext cx="164592" cy="164592"/>
            </a:xfrm>
            <a:prstGeom prst="rect">
              <a:avLst/>
            </a:prstGeom>
            <a:solidFill>
              <a:srgbClr val="00BFC4">
                <a:alpha val="100000"/>
              </a:srgbClr>
            </a:solidFill>
          </p:spPr>
          <p:txBody>
            <a:bodyPr/>
            <a:lstStyle/>
            <a:p>
              <a:endParaRPr/>
            </a:p>
          </p:txBody>
        </p:sp>
        <p:sp>
          <p:nvSpPr>
            <p:cNvPr id="94" name="tx16"/>
            <p:cNvSpPr/>
            <p:nvPr/>
          </p:nvSpPr>
          <p:spPr>
            <a:xfrm>
              <a:off x="9159630" y="5328899"/>
              <a:ext cx="868858"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Sector privado</a:t>
              </a:r>
            </a:p>
          </p:txBody>
        </p:sp>
        <p:sp>
          <p:nvSpPr>
            <p:cNvPr id="95" name="tx17"/>
            <p:cNvSpPr/>
            <p:nvPr/>
          </p:nvSpPr>
          <p:spPr>
            <a:xfrm>
              <a:off x="9159630" y="5544664"/>
              <a:ext cx="858381" cy="118824"/>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Sector público</a:t>
              </a:r>
            </a:p>
          </p:txBody>
        </p:sp>
        <p:sp>
          <p:nvSpPr>
            <p:cNvPr id="96" name="tx18"/>
            <p:cNvSpPr/>
            <p:nvPr/>
          </p:nvSpPr>
          <p:spPr>
            <a:xfrm>
              <a:off x="6484192" y="4101946"/>
              <a:ext cx="750242" cy="11571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646482">
                      <a:alpha val="100000"/>
                    </a:srgbClr>
                  </a:solidFill>
                  <a:latin typeface="Century Gothic"/>
                  <a:cs typeface="Century Gothic"/>
                </a:rPr>
                <a:t>Año 2022*</a:t>
              </a:r>
            </a:p>
          </p:txBody>
        </p:sp>
        <p:sp>
          <p:nvSpPr>
            <p:cNvPr id="97" name="tx19"/>
            <p:cNvSpPr/>
            <p:nvPr/>
          </p:nvSpPr>
          <p:spPr>
            <a:xfrm>
              <a:off x="6484192" y="3849044"/>
              <a:ext cx="3412747" cy="145196"/>
            </a:xfrm>
            <a:prstGeom prst="rect">
              <a:avLst/>
            </a:prstGeom>
            <a:noFill/>
          </p:spPr>
          <p:txBody>
            <a:bodyPr wrap="none" lIns="0" tIns="0" rIns="0" bIns="0" anchor="ctr" anchorCtr="1"/>
            <a:lstStyle/>
            <a:p>
              <a:pPr marL="0" marR="0" indent="0" algn="l">
                <a:lnSpc>
                  <a:spcPts val="1439"/>
                </a:lnSpc>
                <a:spcBef>
                  <a:spcPts val="0"/>
                </a:spcBef>
                <a:spcAft>
                  <a:spcPts val="0"/>
                </a:spcAft>
              </a:pPr>
              <a:r>
                <a:rPr sz="1439">
                  <a:solidFill>
                    <a:srgbClr val="646482">
                      <a:alpha val="100000"/>
                    </a:srgbClr>
                  </a:solidFill>
                  <a:latin typeface="Century Gothic"/>
                  <a:cs typeface="Century Gothic"/>
                </a:rPr>
                <a:t>Número de establecimientos 2do nivel</a:t>
              </a:r>
            </a:p>
          </p:txBody>
        </p:sp>
      </p:grpSp>
      <p:sp>
        <p:nvSpPr>
          <p:cNvPr id="98" name="Título 1"/>
          <p:cNvSpPr>
            <a:spLocks noGrp="1"/>
          </p:cNvSpPr>
          <p:nvPr>
            <p:ph type="title"/>
          </p:nvPr>
        </p:nvSpPr>
        <p:spPr>
          <a:xfrm>
            <a:off x="1117675" y="372198"/>
            <a:ext cx="7227771" cy="530024"/>
          </a:xfrm>
        </p:spPr>
        <p:txBody>
          <a:bodyPr>
            <a:normAutofit fontScale="90000"/>
          </a:bodyPr>
          <a:lstStyle/>
          <a:p>
            <a:r>
              <a:rPr dirty="0" err="1"/>
              <a:t>Erogaciones</a:t>
            </a:r>
            <a:r>
              <a:rPr dirty="0"/>
              <a:t> del </a:t>
            </a:r>
            <a:r>
              <a:rPr dirty="0" err="1"/>
              <a:t>segundo</a:t>
            </a:r>
            <a:r>
              <a:rPr dirty="0"/>
              <a:t> </a:t>
            </a:r>
            <a:r>
              <a:rPr dirty="0" err="1"/>
              <a:t>nivel</a:t>
            </a:r>
            <a:r>
              <a:rPr dirty="0"/>
              <a:t> de </a:t>
            </a:r>
            <a:r>
              <a:rPr dirty="0" err="1"/>
              <a:t>atención</a:t>
            </a:r>
            <a:r>
              <a:rPr dirty="0"/>
              <a:t> </a:t>
            </a:r>
            <a:r>
              <a:rPr dirty="0" err="1"/>
              <a:t>por</a:t>
            </a:r>
            <a:r>
              <a:rPr dirty="0"/>
              <a:t> sector</a:t>
            </a:r>
          </a:p>
        </p:txBody>
      </p:sp>
      <p:sp>
        <p:nvSpPr>
          <p:cNvPr id="99" name="Conector recto 9"/>
          <p:cNvSpPr>
            <a:spLocks noGrp="1"/>
          </p:cNvSpPr>
          <p:nvPr>
            <p:ph/>
          </p:nvPr>
        </p:nvSpPr>
        <p:spPr>
          <a:xfrm>
            <a:off x="6136907" y="1186962"/>
            <a:ext cx="0" cy="5124567"/>
          </a:xfrm>
        </p:spPr>
        <p:txBody>
          <a:bodyPr/>
          <a:lstStyle/>
          <a:p>
            <a:r>
              <a:t> </a:t>
            </a:r>
          </a:p>
        </p:txBody>
      </p:sp>
      <p:sp>
        <p:nvSpPr>
          <p:cNvPr id="100" name="Marcador de fecha 6"/>
          <p:cNvSpPr>
            <a:spLocks noGrp="1"/>
          </p:cNvSpPr>
          <p:nvPr>
            <p:ph type="dt" sz="half" idx="12"/>
          </p:nvPr>
        </p:nvSpPr>
        <p:spPr>
          <a:xfrm>
            <a:off x="1024467" y="6390218"/>
            <a:ext cx="2743200" cy="365125"/>
          </a:xfrm>
        </p:spPr>
        <p:txBody>
          <a:bodyPr/>
          <a:lstStyle/>
          <a:p>
            <a:r>
              <a:t>Fuente: INEC CSS 2022</a:t>
            </a:r>
          </a:p>
        </p:txBody>
      </p:sp>
      <p:sp>
        <p:nvSpPr>
          <p:cNvPr id="101" name="Marcador de texto 5"/>
          <p:cNvSpPr>
            <a:spLocks noGrp="1"/>
          </p:cNvSpPr>
          <p:nvPr>
            <p:ph type="body" sz="quarter" idx="11" hasCustomPrompt="1"/>
          </p:nvPr>
        </p:nvSpPr>
        <p:spPr>
          <a:xfrm>
            <a:off x="11032733" y="6311529"/>
            <a:ext cx="842962" cy="534596"/>
          </a:xfrm>
        </p:spPr>
        <p:txBody>
          <a:bodyPr/>
          <a:lstStyle/>
          <a:p>
            <a:r>
              <a:t>25</a:t>
            </a:r>
          </a:p>
        </p:txBody>
      </p:sp>
      <p:sp>
        <p:nvSpPr>
          <p:cNvPr id="102" name="Marcador de texto 3"/>
          <p:cNvSpPr>
            <a:spLocks noGrp="1"/>
          </p:cNvSpPr>
          <p:nvPr>
            <p:ph type="body" sz="quarter" idx="13"/>
          </p:nvPr>
        </p:nvSpPr>
        <p:spPr>
          <a:xfrm>
            <a:off x="1082543" y="1527969"/>
            <a:ext cx="4910137" cy="4064000"/>
          </a:xfrm>
        </p:spPr>
        <p:txBody>
          <a:bodyPr>
            <a:normAutofit fontScale="85000" lnSpcReduction="20000"/>
          </a:bodyPr>
          <a:lstStyle/>
          <a:p>
            <a:pPr algn="just">
              <a:lnSpc>
                <a:spcPct val="150000"/>
              </a:lnSpc>
            </a:pPr>
            <a:r>
              <a:rPr dirty="0"/>
              <a:t>Los servicios del segundo nivel de atención comprende centros ambulatorios y hospitales. Según subniveles, se desagrega así:
  Centros ambulatorios
    -Consultorio de especialidad
    -Centro de especialidades y de salud mental
    -Hospital del día
  Hospitales
    -Hospital básico
    -Hospital General
En el año 2022, el sector público gastó $2.134 millones de dólares para la prestación de servicios en   187 establecimientos de segundo nivel de atención*.</a:t>
            </a:r>
          </a:p>
        </p:txBody>
      </p:sp>
      <p:pic>
        <p:nvPicPr>
          <p:cNvPr id="103" name="Imagen 10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064" y="4989996"/>
            <a:ext cx="774547" cy="774547"/>
          </a:xfrm>
          <a:prstGeom prst="rect">
            <a:avLst/>
          </a:prstGeom>
        </p:spPr>
      </p:pic>
      <p:sp>
        <p:nvSpPr>
          <p:cNvPr id="104" name="CuadroTexto 103">
            <a:extLst>
              <a:ext uri="{FF2B5EF4-FFF2-40B4-BE49-F238E27FC236}">
                <a16:creationId xmlns="" xmlns:a16="http://schemas.microsoft.com/office/drawing/2014/main" id="{887550F6-4CE6-EBA5-89F3-949B50691F6C}"/>
              </a:ext>
            </a:extLst>
          </p:cNvPr>
          <p:cNvSpPr txBox="1"/>
          <p:nvPr/>
        </p:nvSpPr>
        <p:spPr>
          <a:xfrm>
            <a:off x="709082" y="5805513"/>
            <a:ext cx="4808825"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000" i="0" u="none" strike="noStrike" kern="1200" cap="none" spc="0" normalizeH="0" baseline="0" noProof="0" dirty="0">
                <a:ln>
                  <a:noFill/>
                </a:ln>
                <a:solidFill>
                  <a:srgbClr val="6E6E7C"/>
                </a:solidFill>
                <a:effectLst/>
                <a:uLnTx/>
                <a:uFillTx/>
                <a:latin typeface="Century Gothic" panose="020F0302020204030204"/>
                <a:ea typeface="+mn-ea"/>
                <a:cs typeface="+mn-cs"/>
              </a:rPr>
              <a:t>* En el número de establecimientos de salud no se consideran los </a:t>
            </a:r>
            <a:r>
              <a:rPr lang="es-ES" sz="1000" dirty="0">
                <a:solidFill>
                  <a:srgbClr val="787894"/>
                </a:solidFill>
              </a:rPr>
              <a:t>consultorios de especialidad</a:t>
            </a:r>
            <a:r>
              <a:rPr kumimoji="0" lang="es-ES" sz="1000" b="1" i="0" u="none" strike="noStrike" kern="1200" cap="none" spc="0" normalizeH="0" baseline="0" noProof="0" dirty="0">
                <a:ln>
                  <a:noFill/>
                </a:ln>
                <a:solidFill>
                  <a:srgbClr val="6E6E7C"/>
                </a:solidFill>
                <a:effectLst/>
                <a:uLnTx/>
                <a:uFillTx/>
                <a:latin typeface="Century Gothic" panose="020F0302020204030204"/>
                <a:ea typeface="+mn-ea"/>
                <a:cs typeface="+mn-cs"/>
              </a:rPr>
              <a:t>.</a:t>
            </a:r>
            <a:endParaRPr kumimoji="0" lang="es-EC" sz="1000" b="1" i="0" u="none" strike="noStrike" kern="1200" cap="none" spc="0" normalizeH="0" baseline="0" noProof="0" dirty="0">
              <a:ln>
                <a:noFill/>
              </a:ln>
              <a:solidFill>
                <a:srgbClr val="6E6E7C"/>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30203370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p:cNvGrpSpPr/>
          <p:nvPr/>
        </p:nvGrpSpPr>
        <p:grpSpPr>
          <a:xfrm>
            <a:off x="457200" y="1371600"/>
            <a:ext cx="5181600" cy="4114800"/>
            <a:chOff x="457200" y="1371600"/>
            <a:chExt cx="5181600" cy="4114800"/>
          </a:xfrm>
        </p:grpSpPr>
        <p:sp>
          <p:nvSpPr>
            <p:cNvPr id="3" name="rc3"/>
            <p:cNvSpPr/>
            <p:nvPr/>
          </p:nvSpPr>
          <p:spPr>
            <a:xfrm>
              <a:off x="457200" y="1371600"/>
              <a:ext cx="5181600" cy="41148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457200" y="1371600"/>
              <a:ext cx="5181600" cy="4114800"/>
            </a:xfrm>
            <a:prstGeom prst="rect">
              <a:avLst/>
            </a:prstGeom>
            <a:solidFill>
              <a:srgbClr val="FFFFFF">
                <a:alpha val="100000"/>
              </a:srgbClr>
            </a:solidFill>
            <a:ln w="14782" cap="rnd">
              <a:noFill/>
              <a:prstDash val="solid"/>
              <a:round/>
            </a:ln>
          </p:spPr>
          <p:txBody>
            <a:bodyPr/>
            <a:lstStyle/>
            <a:p>
              <a:endParaRPr/>
            </a:p>
          </p:txBody>
        </p:sp>
        <p:sp>
          <p:nvSpPr>
            <p:cNvPr id="5" name="rc5"/>
            <p:cNvSpPr/>
            <p:nvPr/>
          </p:nvSpPr>
          <p:spPr>
            <a:xfrm>
              <a:off x="2369925" y="1909905"/>
              <a:ext cx="3192959" cy="3321457"/>
            </a:xfrm>
            <a:prstGeom prst="rect">
              <a:avLst/>
            </a:prstGeom>
            <a:solidFill>
              <a:srgbClr val="FFFFFF">
                <a:alpha val="100000"/>
              </a:srgbClr>
            </a:solidFill>
          </p:spPr>
          <p:txBody>
            <a:bodyPr/>
            <a:lstStyle/>
            <a:p>
              <a:endParaRPr/>
            </a:p>
          </p:txBody>
        </p:sp>
        <p:sp>
          <p:nvSpPr>
            <p:cNvPr id="6" name="rc6"/>
            <p:cNvSpPr/>
            <p:nvPr/>
          </p:nvSpPr>
          <p:spPr>
            <a:xfrm>
              <a:off x="2515060" y="4440540"/>
              <a:ext cx="141197" cy="632658"/>
            </a:xfrm>
            <a:prstGeom prst="rect">
              <a:avLst/>
            </a:prstGeom>
            <a:solidFill>
              <a:srgbClr val="4BACC6">
                <a:alpha val="100000"/>
              </a:srgbClr>
            </a:solidFill>
          </p:spPr>
          <p:txBody>
            <a:bodyPr/>
            <a:lstStyle/>
            <a:p>
              <a:endParaRPr/>
            </a:p>
          </p:txBody>
        </p:sp>
        <p:sp>
          <p:nvSpPr>
            <p:cNvPr id="7" name="rc7"/>
            <p:cNvSpPr/>
            <p:nvPr/>
          </p:nvSpPr>
          <p:spPr>
            <a:xfrm>
              <a:off x="2515060" y="3649716"/>
              <a:ext cx="486164" cy="632658"/>
            </a:xfrm>
            <a:prstGeom prst="rect">
              <a:avLst/>
            </a:prstGeom>
            <a:solidFill>
              <a:srgbClr val="4BACC6">
                <a:alpha val="100000"/>
              </a:srgbClr>
            </a:solidFill>
          </p:spPr>
          <p:txBody>
            <a:bodyPr/>
            <a:lstStyle/>
            <a:p>
              <a:endParaRPr/>
            </a:p>
          </p:txBody>
        </p:sp>
        <p:sp>
          <p:nvSpPr>
            <p:cNvPr id="8" name="rc8"/>
            <p:cNvSpPr/>
            <p:nvPr/>
          </p:nvSpPr>
          <p:spPr>
            <a:xfrm>
              <a:off x="2515060" y="2858893"/>
              <a:ext cx="1082002" cy="632658"/>
            </a:xfrm>
            <a:prstGeom prst="rect">
              <a:avLst/>
            </a:prstGeom>
            <a:solidFill>
              <a:srgbClr val="4BACC6">
                <a:alpha val="100000"/>
              </a:srgbClr>
            </a:solidFill>
          </p:spPr>
          <p:txBody>
            <a:bodyPr/>
            <a:lstStyle/>
            <a:p>
              <a:endParaRPr/>
            </a:p>
          </p:txBody>
        </p:sp>
        <p:sp>
          <p:nvSpPr>
            <p:cNvPr id="9" name="rc9"/>
            <p:cNvSpPr/>
            <p:nvPr/>
          </p:nvSpPr>
          <p:spPr>
            <a:xfrm>
              <a:off x="2515060" y="2068070"/>
              <a:ext cx="2418908" cy="632658"/>
            </a:xfrm>
            <a:prstGeom prst="rect">
              <a:avLst/>
            </a:prstGeom>
            <a:solidFill>
              <a:srgbClr val="4BACC6">
                <a:alpha val="100000"/>
              </a:srgbClr>
            </a:solidFill>
          </p:spPr>
          <p:txBody>
            <a:bodyPr/>
            <a:lstStyle/>
            <a:p>
              <a:endParaRPr/>
            </a:p>
          </p:txBody>
        </p:sp>
        <p:sp>
          <p:nvSpPr>
            <p:cNvPr id="10" name="tx10"/>
            <p:cNvSpPr/>
            <p:nvPr/>
          </p:nvSpPr>
          <p:spPr>
            <a:xfrm>
              <a:off x="2734353" y="4694012"/>
              <a:ext cx="390480"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$73.003</a:t>
              </a:r>
            </a:p>
          </p:txBody>
        </p:sp>
        <p:sp>
          <p:nvSpPr>
            <p:cNvPr id="11" name="tx11"/>
            <p:cNvSpPr/>
            <p:nvPr/>
          </p:nvSpPr>
          <p:spPr>
            <a:xfrm>
              <a:off x="3091335" y="3903189"/>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$251.361</a:t>
              </a:r>
            </a:p>
          </p:txBody>
        </p:sp>
        <p:sp>
          <p:nvSpPr>
            <p:cNvPr id="12" name="tx12"/>
            <p:cNvSpPr/>
            <p:nvPr/>
          </p:nvSpPr>
          <p:spPr>
            <a:xfrm>
              <a:off x="3687174" y="3112366"/>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$559.427</a:t>
              </a:r>
            </a:p>
          </p:txBody>
        </p:sp>
        <p:sp>
          <p:nvSpPr>
            <p:cNvPr id="13" name="tx13"/>
            <p:cNvSpPr/>
            <p:nvPr/>
          </p:nvSpPr>
          <p:spPr>
            <a:xfrm>
              <a:off x="5042098" y="2321542"/>
              <a:ext cx="54064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$1.250.646</a:t>
              </a:r>
            </a:p>
          </p:txBody>
        </p:sp>
        <p:sp>
          <p:nvSpPr>
            <p:cNvPr id="14" name="rc14"/>
            <p:cNvSpPr/>
            <p:nvPr/>
          </p:nvSpPr>
          <p:spPr>
            <a:xfrm>
              <a:off x="2369925" y="1909905"/>
              <a:ext cx="3192959" cy="3321457"/>
            </a:xfrm>
            <a:prstGeom prst="rect">
              <a:avLst/>
            </a:prstGeom>
            <a:ln w="14782" cap="rnd">
              <a:noFill/>
              <a:prstDash val="solid"/>
              <a:round/>
            </a:ln>
          </p:spPr>
          <p:txBody>
            <a:bodyPr/>
            <a:lstStyle/>
            <a:p>
              <a:endParaRPr/>
            </a:p>
          </p:txBody>
        </p:sp>
        <p:sp>
          <p:nvSpPr>
            <p:cNvPr id="15" name="tx15"/>
            <p:cNvSpPr/>
            <p:nvPr/>
          </p:nvSpPr>
          <p:spPr>
            <a:xfrm>
              <a:off x="712236" y="4685521"/>
              <a:ext cx="1589365"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de especialidades</a:t>
              </a:r>
            </a:p>
          </p:txBody>
        </p:sp>
        <p:sp>
          <p:nvSpPr>
            <p:cNvPr id="16" name="tx16"/>
            <p:cNvSpPr/>
            <p:nvPr/>
          </p:nvSpPr>
          <p:spPr>
            <a:xfrm>
              <a:off x="1230039" y="3891007"/>
              <a:ext cx="1071562" cy="118824"/>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Hospitales básicos</a:t>
              </a:r>
            </a:p>
          </p:txBody>
        </p:sp>
        <p:sp>
          <p:nvSpPr>
            <p:cNvPr id="17" name="tx17"/>
            <p:cNvSpPr/>
            <p:nvPr/>
          </p:nvSpPr>
          <p:spPr>
            <a:xfrm>
              <a:off x="1262126" y="3100183"/>
              <a:ext cx="1039475" cy="118824"/>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Hospitales del día</a:t>
              </a:r>
            </a:p>
          </p:txBody>
        </p:sp>
        <p:sp>
          <p:nvSpPr>
            <p:cNvPr id="18" name="tx18"/>
            <p:cNvSpPr/>
            <p:nvPr/>
          </p:nvSpPr>
          <p:spPr>
            <a:xfrm>
              <a:off x="1088473" y="2311384"/>
              <a:ext cx="1213127" cy="116800"/>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Hospitales generales</a:t>
              </a:r>
            </a:p>
          </p:txBody>
        </p:sp>
        <p:sp>
          <p:nvSpPr>
            <p:cNvPr id="19" name="pl19"/>
            <p:cNvSpPr/>
            <p:nvPr/>
          </p:nvSpPr>
          <p:spPr>
            <a:xfrm>
              <a:off x="2331967" y="4756869"/>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20" name="pl20"/>
            <p:cNvSpPr/>
            <p:nvPr/>
          </p:nvSpPr>
          <p:spPr>
            <a:xfrm>
              <a:off x="2331967" y="3966046"/>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21" name="pl21"/>
            <p:cNvSpPr/>
            <p:nvPr/>
          </p:nvSpPr>
          <p:spPr>
            <a:xfrm>
              <a:off x="2331967" y="3175222"/>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22" name="pl22"/>
            <p:cNvSpPr/>
            <p:nvPr/>
          </p:nvSpPr>
          <p:spPr>
            <a:xfrm>
              <a:off x="2331967" y="2384399"/>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23" name="tx23"/>
            <p:cNvSpPr/>
            <p:nvPr/>
          </p:nvSpPr>
          <p:spPr>
            <a:xfrm>
              <a:off x="2369925" y="1675190"/>
              <a:ext cx="2227957" cy="12709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646482">
                      <a:alpha val="100000"/>
                    </a:srgbClr>
                  </a:solidFill>
                  <a:latin typeface="Century Gothic"/>
                  <a:cs typeface="Century Gothic"/>
                </a:rPr>
                <a:t>Año 2022, miles USD corrientes</a:t>
              </a:r>
            </a:p>
          </p:txBody>
        </p:sp>
        <p:sp>
          <p:nvSpPr>
            <p:cNvPr id="24" name="tx24"/>
            <p:cNvSpPr/>
            <p:nvPr/>
          </p:nvSpPr>
          <p:spPr>
            <a:xfrm>
              <a:off x="2369925" y="1398134"/>
              <a:ext cx="3432661" cy="180736"/>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Erogaciones</a:t>
              </a:r>
              <a:r>
                <a:rPr sz="1439" b="1" dirty="0">
                  <a:solidFill>
                    <a:srgbClr val="646482">
                      <a:alpha val="100000"/>
                    </a:srgbClr>
                  </a:solidFill>
                  <a:latin typeface="Century Gothic"/>
                  <a:cs typeface="Century Gothic"/>
                </a:rPr>
                <a:t> (</a:t>
              </a:r>
              <a:r>
                <a:rPr sz="1439" b="1" dirty="0" err="1">
                  <a:solidFill>
                    <a:srgbClr val="646482">
                      <a:alpha val="100000"/>
                    </a:srgbClr>
                  </a:solidFill>
                  <a:latin typeface="Century Gothic"/>
                  <a:cs typeface="Century Gothic"/>
                </a:rPr>
                <a:t>gasto</a:t>
              </a:r>
              <a:r>
                <a:rPr sz="1439" b="1" dirty="0">
                  <a:solidFill>
                    <a:srgbClr val="646482">
                      <a:alpha val="100000"/>
                    </a:srgbClr>
                  </a:solidFill>
                  <a:latin typeface="Century Gothic"/>
                  <a:cs typeface="Century Gothic"/>
                </a:rPr>
                <a:t>) del sector </a:t>
              </a:r>
              <a:r>
                <a:rPr sz="1439" b="1" dirty="0" err="1">
                  <a:solidFill>
                    <a:srgbClr val="646482">
                      <a:alpha val="100000"/>
                    </a:srgbClr>
                  </a:solidFill>
                  <a:latin typeface="Century Gothic"/>
                  <a:cs typeface="Century Gothic"/>
                </a:rPr>
                <a:t>público</a:t>
              </a:r>
              <a:endParaRPr sz="1439" b="1" dirty="0">
                <a:solidFill>
                  <a:srgbClr val="646482">
                    <a:alpha val="100000"/>
                  </a:srgbClr>
                </a:solidFill>
                <a:latin typeface="Century Gothic"/>
                <a:cs typeface="Century Gothic"/>
              </a:endParaRPr>
            </a:p>
          </p:txBody>
        </p:sp>
      </p:grpSp>
      <p:grpSp>
        <p:nvGrpSpPr>
          <p:cNvPr id="25" name="Grupo 24"/>
          <p:cNvGrpSpPr/>
          <p:nvPr/>
        </p:nvGrpSpPr>
        <p:grpSpPr>
          <a:xfrm>
            <a:off x="6460225" y="1241485"/>
            <a:ext cx="5181600" cy="4244915"/>
            <a:chOff x="6553200" y="1241485"/>
            <a:chExt cx="5181600" cy="4244915"/>
          </a:xfrm>
        </p:grpSpPr>
        <p:sp>
          <p:nvSpPr>
            <p:cNvPr id="26" name="rc3"/>
            <p:cNvSpPr/>
            <p:nvPr/>
          </p:nvSpPr>
          <p:spPr>
            <a:xfrm>
              <a:off x="6553200" y="1371600"/>
              <a:ext cx="5181600" cy="41148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7" name="rc4"/>
            <p:cNvSpPr/>
            <p:nvPr/>
          </p:nvSpPr>
          <p:spPr>
            <a:xfrm>
              <a:off x="6553200" y="1371600"/>
              <a:ext cx="5181600" cy="411480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28" name="rc5"/>
            <p:cNvSpPr/>
            <p:nvPr/>
          </p:nvSpPr>
          <p:spPr>
            <a:xfrm>
              <a:off x="9049569" y="1909905"/>
              <a:ext cx="2609314" cy="3321457"/>
            </a:xfrm>
            <a:prstGeom prst="rect">
              <a:avLst/>
            </a:prstGeom>
            <a:solidFill>
              <a:srgbClr val="FFFFFF">
                <a:alpha val="100000"/>
              </a:srgbClr>
            </a:solidFill>
          </p:spPr>
          <p:txBody>
            <a:bodyPr/>
            <a:lstStyle/>
            <a:p>
              <a:endParaRPr/>
            </a:p>
          </p:txBody>
        </p:sp>
        <p:sp>
          <p:nvSpPr>
            <p:cNvPr id="29" name="rc6"/>
            <p:cNvSpPr/>
            <p:nvPr/>
          </p:nvSpPr>
          <p:spPr>
            <a:xfrm>
              <a:off x="9168175" y="4668858"/>
              <a:ext cx="8426" cy="482147"/>
            </a:xfrm>
            <a:prstGeom prst="rect">
              <a:avLst/>
            </a:prstGeom>
            <a:solidFill>
              <a:srgbClr val="FFA3A3">
                <a:alpha val="100000"/>
              </a:srgbClr>
            </a:solidFill>
          </p:spPr>
          <p:txBody>
            <a:bodyPr/>
            <a:lstStyle/>
            <a:p>
              <a:endParaRPr/>
            </a:p>
          </p:txBody>
        </p:sp>
        <p:sp>
          <p:nvSpPr>
            <p:cNvPr id="30" name="rc7"/>
            <p:cNvSpPr/>
            <p:nvPr/>
          </p:nvSpPr>
          <p:spPr>
            <a:xfrm>
              <a:off x="9168175" y="4133139"/>
              <a:ext cx="592445" cy="482147"/>
            </a:xfrm>
            <a:prstGeom prst="rect">
              <a:avLst/>
            </a:prstGeom>
            <a:solidFill>
              <a:srgbClr val="FFA3A3">
                <a:alpha val="100000"/>
              </a:srgbClr>
            </a:solidFill>
          </p:spPr>
          <p:txBody>
            <a:bodyPr/>
            <a:lstStyle/>
            <a:p>
              <a:endParaRPr/>
            </a:p>
          </p:txBody>
        </p:sp>
        <p:sp>
          <p:nvSpPr>
            <p:cNvPr id="31" name="rc8"/>
            <p:cNvSpPr/>
            <p:nvPr/>
          </p:nvSpPr>
          <p:spPr>
            <a:xfrm>
              <a:off x="9168175" y="3597420"/>
              <a:ext cx="714995" cy="482147"/>
            </a:xfrm>
            <a:prstGeom prst="rect">
              <a:avLst/>
            </a:prstGeom>
            <a:solidFill>
              <a:srgbClr val="FFA3A3">
                <a:alpha val="100000"/>
              </a:srgbClr>
            </a:solidFill>
          </p:spPr>
          <p:txBody>
            <a:bodyPr/>
            <a:lstStyle/>
            <a:p>
              <a:endParaRPr/>
            </a:p>
          </p:txBody>
        </p:sp>
        <p:sp>
          <p:nvSpPr>
            <p:cNvPr id="32" name="rc9"/>
            <p:cNvSpPr/>
            <p:nvPr/>
          </p:nvSpPr>
          <p:spPr>
            <a:xfrm>
              <a:off x="9168175" y="3061701"/>
              <a:ext cx="833669" cy="482147"/>
            </a:xfrm>
            <a:prstGeom prst="rect">
              <a:avLst/>
            </a:prstGeom>
            <a:solidFill>
              <a:srgbClr val="FFA3A3">
                <a:alpha val="100000"/>
              </a:srgbClr>
            </a:solidFill>
          </p:spPr>
          <p:txBody>
            <a:bodyPr/>
            <a:lstStyle/>
            <a:p>
              <a:endParaRPr/>
            </a:p>
          </p:txBody>
        </p:sp>
        <p:sp>
          <p:nvSpPr>
            <p:cNvPr id="33" name="rc10"/>
            <p:cNvSpPr/>
            <p:nvPr/>
          </p:nvSpPr>
          <p:spPr>
            <a:xfrm>
              <a:off x="9168175" y="2525982"/>
              <a:ext cx="1745349" cy="482147"/>
            </a:xfrm>
            <a:prstGeom prst="rect">
              <a:avLst/>
            </a:prstGeom>
            <a:solidFill>
              <a:srgbClr val="FFA3A3">
                <a:alpha val="100000"/>
              </a:srgbClr>
            </a:solidFill>
          </p:spPr>
          <p:txBody>
            <a:bodyPr/>
            <a:lstStyle/>
            <a:p>
              <a:endParaRPr/>
            </a:p>
          </p:txBody>
        </p:sp>
        <p:sp>
          <p:nvSpPr>
            <p:cNvPr id="34" name="rc11"/>
            <p:cNvSpPr/>
            <p:nvPr/>
          </p:nvSpPr>
          <p:spPr>
            <a:xfrm>
              <a:off x="9168175" y="1990263"/>
              <a:ext cx="1824695" cy="482147"/>
            </a:xfrm>
            <a:prstGeom prst="rect">
              <a:avLst/>
            </a:prstGeom>
            <a:solidFill>
              <a:srgbClr val="FFA3A3">
                <a:alpha val="100000"/>
              </a:srgbClr>
            </a:solidFill>
          </p:spPr>
          <p:txBody>
            <a:bodyPr/>
            <a:lstStyle/>
            <a:p>
              <a:endParaRPr/>
            </a:p>
          </p:txBody>
        </p:sp>
        <p:sp>
          <p:nvSpPr>
            <p:cNvPr id="35" name="tx12"/>
            <p:cNvSpPr/>
            <p:nvPr/>
          </p:nvSpPr>
          <p:spPr>
            <a:xfrm>
              <a:off x="9242681" y="4847075"/>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$1.085</a:t>
              </a:r>
            </a:p>
          </p:txBody>
        </p:sp>
        <p:sp>
          <p:nvSpPr>
            <p:cNvPr id="36" name="tx13"/>
            <p:cNvSpPr/>
            <p:nvPr/>
          </p:nvSpPr>
          <p:spPr>
            <a:xfrm>
              <a:off x="9838717" y="4311356"/>
              <a:ext cx="390480"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$76.286</a:t>
              </a:r>
            </a:p>
          </p:txBody>
        </p:sp>
        <p:sp>
          <p:nvSpPr>
            <p:cNvPr id="37" name="tx14"/>
            <p:cNvSpPr/>
            <p:nvPr/>
          </p:nvSpPr>
          <p:spPr>
            <a:xfrm>
              <a:off x="9961266" y="3775637"/>
              <a:ext cx="390480"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$92.066</a:t>
              </a:r>
            </a:p>
          </p:txBody>
        </p:sp>
        <p:sp>
          <p:nvSpPr>
            <p:cNvPr id="38" name="tx15"/>
            <p:cNvSpPr/>
            <p:nvPr/>
          </p:nvSpPr>
          <p:spPr>
            <a:xfrm>
              <a:off x="10091956" y="3239918"/>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$107.347</a:t>
              </a:r>
            </a:p>
          </p:txBody>
        </p:sp>
        <p:sp>
          <p:nvSpPr>
            <p:cNvPr id="39" name="tx16"/>
            <p:cNvSpPr/>
            <p:nvPr/>
          </p:nvSpPr>
          <p:spPr>
            <a:xfrm>
              <a:off x="11003636" y="2704199"/>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$224.739</a:t>
              </a:r>
            </a:p>
          </p:txBody>
        </p:sp>
        <p:sp>
          <p:nvSpPr>
            <p:cNvPr id="40" name="tx17"/>
            <p:cNvSpPr/>
            <p:nvPr/>
          </p:nvSpPr>
          <p:spPr>
            <a:xfrm>
              <a:off x="11082982" y="2168480"/>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$234.956</a:t>
              </a:r>
            </a:p>
          </p:txBody>
        </p:sp>
        <p:sp>
          <p:nvSpPr>
            <p:cNvPr id="41" name="rc18"/>
            <p:cNvSpPr/>
            <p:nvPr/>
          </p:nvSpPr>
          <p:spPr>
            <a:xfrm>
              <a:off x="9049569" y="1909905"/>
              <a:ext cx="2609314" cy="3321457"/>
            </a:xfrm>
            <a:prstGeom prst="rect">
              <a:avLst/>
            </a:prstGeom>
            <a:ln w="14782" cap="rnd">
              <a:noFill/>
              <a:prstDash val="solid"/>
              <a:round/>
            </a:ln>
          </p:spPr>
          <p:txBody>
            <a:bodyPr/>
            <a:lstStyle/>
            <a:p>
              <a:endParaRPr/>
            </a:p>
          </p:txBody>
        </p:sp>
        <p:sp>
          <p:nvSpPr>
            <p:cNvPr id="42" name="tx19"/>
            <p:cNvSpPr/>
            <p:nvPr/>
          </p:nvSpPr>
          <p:spPr>
            <a:xfrm>
              <a:off x="6808236" y="4790546"/>
              <a:ext cx="2173009" cy="973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de atención ambulatoria en</a:t>
              </a:r>
            </a:p>
          </p:txBody>
        </p:sp>
        <p:sp>
          <p:nvSpPr>
            <p:cNvPr id="43" name="tx20"/>
            <p:cNvSpPr/>
            <p:nvPr/>
          </p:nvSpPr>
          <p:spPr>
            <a:xfrm>
              <a:off x="8217876" y="4928114"/>
              <a:ext cx="763369" cy="91440"/>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salud mental</a:t>
              </a:r>
            </a:p>
          </p:txBody>
        </p:sp>
        <p:sp>
          <p:nvSpPr>
            <p:cNvPr id="44" name="tx21"/>
            <p:cNvSpPr/>
            <p:nvPr/>
          </p:nvSpPr>
          <p:spPr>
            <a:xfrm>
              <a:off x="7941770" y="4299173"/>
              <a:ext cx="1039475" cy="118824"/>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Hospitales del día</a:t>
              </a:r>
            </a:p>
          </p:txBody>
        </p:sp>
        <p:sp>
          <p:nvSpPr>
            <p:cNvPr id="45" name="tx22"/>
            <p:cNvSpPr/>
            <p:nvPr/>
          </p:nvSpPr>
          <p:spPr>
            <a:xfrm>
              <a:off x="7909683" y="3763454"/>
              <a:ext cx="1071562" cy="118824"/>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Hospitales básicos</a:t>
              </a:r>
            </a:p>
          </p:txBody>
        </p:sp>
        <p:sp>
          <p:nvSpPr>
            <p:cNvPr id="46" name="tx23"/>
            <p:cNvSpPr/>
            <p:nvPr/>
          </p:nvSpPr>
          <p:spPr>
            <a:xfrm>
              <a:off x="7141194" y="3231426"/>
              <a:ext cx="1840051"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Consultorios de especialidades</a:t>
              </a:r>
            </a:p>
          </p:txBody>
        </p:sp>
        <p:sp>
          <p:nvSpPr>
            <p:cNvPr id="47" name="tx24"/>
            <p:cNvSpPr/>
            <p:nvPr/>
          </p:nvSpPr>
          <p:spPr>
            <a:xfrm>
              <a:off x="7391880" y="2695707"/>
              <a:ext cx="1589365"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de especialidades</a:t>
              </a:r>
            </a:p>
          </p:txBody>
        </p:sp>
        <p:sp>
          <p:nvSpPr>
            <p:cNvPr id="48" name="tx25"/>
            <p:cNvSpPr/>
            <p:nvPr/>
          </p:nvSpPr>
          <p:spPr>
            <a:xfrm>
              <a:off x="7768118" y="2158321"/>
              <a:ext cx="1213127" cy="116800"/>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Hospitales generales</a:t>
              </a:r>
            </a:p>
          </p:txBody>
        </p:sp>
        <p:sp>
          <p:nvSpPr>
            <p:cNvPr id="49" name="pl26"/>
            <p:cNvSpPr/>
            <p:nvPr/>
          </p:nvSpPr>
          <p:spPr>
            <a:xfrm>
              <a:off x="9011612" y="4909932"/>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0" name="pl27"/>
            <p:cNvSpPr/>
            <p:nvPr/>
          </p:nvSpPr>
          <p:spPr>
            <a:xfrm>
              <a:off x="9011612" y="4374213"/>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1" name="pl28"/>
            <p:cNvSpPr/>
            <p:nvPr/>
          </p:nvSpPr>
          <p:spPr>
            <a:xfrm>
              <a:off x="9011612" y="3838494"/>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2" name="pl29"/>
            <p:cNvSpPr/>
            <p:nvPr/>
          </p:nvSpPr>
          <p:spPr>
            <a:xfrm>
              <a:off x="9011612" y="3302775"/>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3" name="pl30"/>
            <p:cNvSpPr/>
            <p:nvPr/>
          </p:nvSpPr>
          <p:spPr>
            <a:xfrm>
              <a:off x="9011612" y="2767056"/>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4" name="pl31"/>
            <p:cNvSpPr/>
            <p:nvPr/>
          </p:nvSpPr>
          <p:spPr>
            <a:xfrm>
              <a:off x="9011612" y="2231337"/>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55" name="tx32"/>
            <p:cNvSpPr/>
            <p:nvPr/>
          </p:nvSpPr>
          <p:spPr>
            <a:xfrm>
              <a:off x="7179925" y="1527768"/>
              <a:ext cx="2227957" cy="12709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err="1">
                  <a:solidFill>
                    <a:srgbClr val="646482">
                      <a:alpha val="100000"/>
                    </a:srgbClr>
                  </a:solidFill>
                  <a:latin typeface="Century Gothic"/>
                  <a:cs typeface="Century Gothic"/>
                </a:rPr>
                <a:t>Año</a:t>
              </a:r>
              <a:r>
                <a:rPr sz="1200" dirty="0">
                  <a:solidFill>
                    <a:srgbClr val="646482">
                      <a:alpha val="100000"/>
                    </a:srgbClr>
                  </a:solidFill>
                  <a:latin typeface="Century Gothic"/>
                  <a:cs typeface="Century Gothic"/>
                </a:rPr>
                <a:t> 2022, miles USD </a:t>
              </a:r>
              <a:r>
                <a:rPr sz="1200" dirty="0" err="1">
                  <a:solidFill>
                    <a:srgbClr val="646482">
                      <a:alpha val="100000"/>
                    </a:srgbClr>
                  </a:solidFill>
                  <a:latin typeface="Century Gothic"/>
                  <a:cs typeface="Century Gothic"/>
                </a:rPr>
                <a:t>corrientes</a:t>
              </a:r>
              <a:endParaRPr sz="1200" dirty="0">
                <a:solidFill>
                  <a:srgbClr val="646482">
                    <a:alpha val="100000"/>
                  </a:srgbClr>
                </a:solidFill>
                <a:latin typeface="Century Gothic"/>
                <a:cs typeface="Century Gothic"/>
              </a:endParaRPr>
            </a:p>
          </p:txBody>
        </p:sp>
        <p:sp>
          <p:nvSpPr>
            <p:cNvPr id="56" name="tx33"/>
            <p:cNvSpPr/>
            <p:nvPr/>
          </p:nvSpPr>
          <p:spPr>
            <a:xfrm>
              <a:off x="7141194" y="1241485"/>
              <a:ext cx="3448377" cy="175200"/>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Erogaciones</a:t>
              </a:r>
              <a:r>
                <a:rPr sz="1439" b="1" dirty="0">
                  <a:solidFill>
                    <a:srgbClr val="646482">
                      <a:alpha val="100000"/>
                    </a:srgbClr>
                  </a:solidFill>
                  <a:latin typeface="Century Gothic"/>
                  <a:cs typeface="Century Gothic"/>
                </a:rPr>
                <a:t> (</a:t>
              </a:r>
              <a:r>
                <a:rPr sz="1439" b="1" dirty="0" err="1">
                  <a:solidFill>
                    <a:srgbClr val="646482">
                      <a:alpha val="100000"/>
                    </a:srgbClr>
                  </a:solidFill>
                  <a:latin typeface="Century Gothic"/>
                  <a:cs typeface="Century Gothic"/>
                </a:rPr>
                <a:t>gasto</a:t>
              </a:r>
              <a:r>
                <a:rPr sz="1439" b="1" dirty="0">
                  <a:solidFill>
                    <a:srgbClr val="646482">
                      <a:alpha val="100000"/>
                    </a:srgbClr>
                  </a:solidFill>
                  <a:latin typeface="Century Gothic"/>
                  <a:cs typeface="Century Gothic"/>
                </a:rPr>
                <a:t>) del sector </a:t>
              </a:r>
              <a:r>
                <a:rPr sz="1439" b="1" dirty="0" err="1">
                  <a:solidFill>
                    <a:srgbClr val="646482">
                      <a:alpha val="100000"/>
                    </a:srgbClr>
                  </a:solidFill>
                  <a:latin typeface="Century Gothic"/>
                  <a:cs typeface="Century Gothic"/>
                </a:rPr>
                <a:t>privado</a:t>
              </a:r>
              <a:endParaRPr sz="1439" b="1" dirty="0">
                <a:solidFill>
                  <a:srgbClr val="646482">
                    <a:alpha val="100000"/>
                  </a:srgbClr>
                </a:solidFill>
                <a:latin typeface="Century Gothic"/>
                <a:cs typeface="Century Gothic"/>
              </a:endParaRPr>
            </a:p>
          </p:txBody>
        </p:sp>
      </p:grpSp>
      <p:sp>
        <p:nvSpPr>
          <p:cNvPr id="57" name="Título 1"/>
          <p:cNvSpPr>
            <a:spLocks noGrp="1"/>
          </p:cNvSpPr>
          <p:nvPr>
            <p:ph type="title"/>
          </p:nvPr>
        </p:nvSpPr>
        <p:spPr>
          <a:xfrm>
            <a:off x="1117675" y="372198"/>
            <a:ext cx="7227771" cy="530024"/>
          </a:xfrm>
        </p:spPr>
        <p:txBody>
          <a:bodyPr>
            <a:normAutofit fontScale="90000"/>
          </a:bodyPr>
          <a:lstStyle/>
          <a:p>
            <a:r>
              <a:rPr dirty="0" err="1"/>
              <a:t>Erogaciones</a:t>
            </a:r>
            <a:r>
              <a:rPr dirty="0"/>
              <a:t> del </a:t>
            </a:r>
            <a:r>
              <a:rPr dirty="0" err="1"/>
              <a:t>segundo</a:t>
            </a:r>
            <a:r>
              <a:rPr dirty="0"/>
              <a:t> </a:t>
            </a:r>
            <a:r>
              <a:rPr dirty="0" err="1"/>
              <a:t>nivel</a:t>
            </a:r>
            <a:r>
              <a:rPr dirty="0"/>
              <a:t> de </a:t>
            </a:r>
            <a:r>
              <a:rPr dirty="0" err="1"/>
              <a:t>atención</a:t>
            </a:r>
            <a:r>
              <a:rPr dirty="0"/>
              <a:t> </a:t>
            </a:r>
            <a:r>
              <a:rPr dirty="0" err="1"/>
              <a:t>por</a:t>
            </a:r>
            <a:r>
              <a:rPr dirty="0"/>
              <a:t> </a:t>
            </a:r>
            <a:r>
              <a:rPr dirty="0" err="1"/>
              <a:t>tipología</a:t>
            </a:r>
            <a:endParaRPr dirty="0"/>
          </a:p>
        </p:txBody>
      </p:sp>
      <p:sp>
        <p:nvSpPr>
          <p:cNvPr id="58" name="Marcador de texto 3"/>
          <p:cNvSpPr>
            <a:spLocks noGrp="1"/>
          </p:cNvSpPr>
          <p:nvPr>
            <p:ph type="body" sz="quarter" idx="10" hasCustomPrompt="1"/>
          </p:nvPr>
        </p:nvSpPr>
        <p:spPr>
          <a:xfrm>
            <a:off x="1117832" y="919832"/>
            <a:ext cx="7227614" cy="288406"/>
          </a:xfrm>
        </p:spPr>
        <p:txBody>
          <a:bodyPr/>
          <a:lstStyle/>
          <a:p>
            <a:r>
              <a:t> </a:t>
            </a:r>
          </a:p>
        </p:txBody>
      </p:sp>
      <p:sp>
        <p:nvSpPr>
          <p:cNvPr id="59" name="Marcador de fecha 6"/>
          <p:cNvSpPr>
            <a:spLocks noGrp="1"/>
          </p:cNvSpPr>
          <p:nvPr>
            <p:ph type="dt" sz="half" idx="12"/>
          </p:nvPr>
        </p:nvSpPr>
        <p:spPr>
          <a:xfrm>
            <a:off x="1024467" y="6390218"/>
            <a:ext cx="2743200" cy="365125"/>
          </a:xfrm>
        </p:spPr>
        <p:txBody>
          <a:bodyPr/>
          <a:lstStyle/>
          <a:p>
            <a:r>
              <a:t>Fuente: INEC CSS 2022</a:t>
            </a:r>
          </a:p>
        </p:txBody>
      </p:sp>
      <p:sp>
        <p:nvSpPr>
          <p:cNvPr id="60" name="Marcador de texto 5"/>
          <p:cNvSpPr>
            <a:spLocks noGrp="1"/>
          </p:cNvSpPr>
          <p:nvPr>
            <p:ph type="body" sz="quarter" idx="11" hasCustomPrompt="1"/>
          </p:nvPr>
        </p:nvSpPr>
        <p:spPr>
          <a:xfrm>
            <a:off x="11032733" y="6311529"/>
            <a:ext cx="842962" cy="534596"/>
          </a:xfrm>
        </p:spPr>
        <p:txBody>
          <a:bodyPr/>
          <a:lstStyle/>
          <a:p>
            <a:r>
              <a:t>26</a:t>
            </a:r>
          </a:p>
        </p:txBody>
      </p:sp>
      <p:sp>
        <p:nvSpPr>
          <p:cNvPr id="61" name="Marcador de texto 11"/>
          <p:cNvSpPr>
            <a:spLocks noGrp="1"/>
          </p:cNvSpPr>
          <p:nvPr>
            <p:ph type="body" sz="quarter" idx="15" hasCustomPrompt="1"/>
          </p:nvPr>
        </p:nvSpPr>
        <p:spPr>
          <a:xfrm>
            <a:off x="1032291" y="5642063"/>
            <a:ext cx="4258733" cy="567267"/>
          </a:xfrm>
        </p:spPr>
        <p:txBody>
          <a:bodyPr>
            <a:normAutofit fontScale="92500" lnSpcReduction="20000"/>
          </a:bodyPr>
          <a:lstStyle/>
          <a:p>
            <a:pPr marL="0" marR="0" algn="l">
              <a:lnSpc>
                <a:spcPct val="100000"/>
              </a:lnSpc>
              <a:spcBef>
                <a:spcPts val="0"/>
              </a:spcBef>
              <a:spcAft>
                <a:spcPts val="0"/>
              </a:spcAft>
              <a:buNone/>
            </a:pPr>
            <a:r>
              <a:rPr sz="1150" b="1" i="0" u="none" cap="none">
                <a:solidFill>
                  <a:srgbClr val="FFFFFF">
                    <a:alpha val="100000"/>
                  </a:srgbClr>
                </a:solidFill>
                <a:latin typeface="Century Gothic"/>
                <a:cs typeface="Century Gothic"/>
                <a:sym typeface="Century Gothic"/>
              </a:rPr>
              <a:t>En el año 2022, el sector público destinó $1.251 millones de dólares a los hospitales generales, siendo éstos los establecimientos que más recursos ejecutaron.</a:t>
            </a:r>
          </a:p>
        </p:txBody>
      </p:sp>
      <p:sp>
        <p:nvSpPr>
          <p:cNvPr id="62" name="Marcador de texto 11"/>
          <p:cNvSpPr>
            <a:spLocks noGrp="1"/>
          </p:cNvSpPr>
          <p:nvPr>
            <p:ph type="body" sz="quarter" idx="14" hasCustomPrompt="1"/>
          </p:nvPr>
        </p:nvSpPr>
        <p:spPr>
          <a:xfrm>
            <a:off x="6612467" y="5630337"/>
            <a:ext cx="4258733" cy="567267"/>
          </a:xfrm>
        </p:spPr>
        <p:txBody>
          <a:bodyPr>
            <a:normAutofit fontScale="92500" lnSpcReduction="20000"/>
          </a:bodyPr>
          <a:lstStyle/>
          <a:p>
            <a:pPr marL="0" marR="0" algn="l">
              <a:lnSpc>
                <a:spcPct val="100000"/>
              </a:lnSpc>
              <a:spcBef>
                <a:spcPts val="0"/>
              </a:spcBef>
              <a:spcAft>
                <a:spcPts val="0"/>
              </a:spcAft>
              <a:buNone/>
            </a:pPr>
            <a:r>
              <a:rPr sz="1150" b="1" i="0" u="none" cap="none">
                <a:solidFill>
                  <a:srgbClr val="FFFFFF">
                    <a:alpha val="100000"/>
                  </a:srgbClr>
                </a:solidFill>
                <a:latin typeface="Century Gothic"/>
                <a:cs typeface="Century Gothic"/>
                <a:sym typeface="Century Gothic"/>
              </a:rPr>
              <a:t>El sector privado presenta un mayor gasto dentro de los hospitales generales, así en el año 2022 se destinaron $  235 millones de dólares.</a:t>
            </a:r>
          </a:p>
        </p:txBody>
      </p:sp>
    </p:spTree>
    <p:extLst>
      <p:ext uri="{BB962C8B-B14F-4D97-AF65-F5344CB8AC3E}">
        <p14:creationId xmlns:p14="http://schemas.microsoft.com/office/powerpoint/2010/main" val="14181287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p:cNvGrpSpPr/>
          <p:nvPr/>
        </p:nvGrpSpPr>
        <p:grpSpPr>
          <a:xfrm>
            <a:off x="6187440" y="1097280"/>
            <a:ext cx="5638800" cy="2514600"/>
            <a:chOff x="6187440" y="1097280"/>
            <a:chExt cx="5638800" cy="2514600"/>
          </a:xfrm>
        </p:grpSpPr>
        <p:sp>
          <p:nvSpPr>
            <p:cNvPr id="3" name="rc3"/>
            <p:cNvSpPr/>
            <p:nvPr/>
          </p:nvSpPr>
          <p:spPr>
            <a:xfrm>
              <a:off x="6187440" y="1097280"/>
              <a:ext cx="5638800" cy="25146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6187440" y="1097280"/>
              <a:ext cx="5638800" cy="2514599"/>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5" name="rc5"/>
            <p:cNvSpPr/>
            <p:nvPr/>
          </p:nvSpPr>
          <p:spPr>
            <a:xfrm>
              <a:off x="6442476" y="1635585"/>
              <a:ext cx="4261378" cy="1540003"/>
            </a:xfrm>
            <a:prstGeom prst="rect">
              <a:avLst/>
            </a:prstGeom>
            <a:solidFill>
              <a:srgbClr val="FFFFFF">
                <a:alpha val="100000"/>
              </a:srgbClr>
            </a:solidFill>
          </p:spPr>
          <p:txBody>
            <a:bodyPr/>
            <a:lstStyle/>
            <a:p>
              <a:endParaRPr/>
            </a:p>
          </p:txBody>
        </p:sp>
        <p:sp>
          <p:nvSpPr>
            <p:cNvPr id="6" name="pl6"/>
            <p:cNvSpPr/>
            <p:nvPr/>
          </p:nvSpPr>
          <p:spPr>
            <a:xfrm>
              <a:off x="6693145" y="2577102"/>
              <a:ext cx="3760040" cy="483637"/>
            </a:xfrm>
            <a:custGeom>
              <a:avLst/>
              <a:gdLst/>
              <a:ahLst/>
              <a:cxnLst/>
              <a:rect l="0" t="0" r="0" b="0"/>
              <a:pathLst>
                <a:path w="3760040" h="483637">
                  <a:moveTo>
                    <a:pt x="0" y="483637"/>
                  </a:moveTo>
                  <a:lnTo>
                    <a:pt x="417782" y="367273"/>
                  </a:lnTo>
                  <a:lnTo>
                    <a:pt x="835564" y="369697"/>
                  </a:lnTo>
                  <a:lnTo>
                    <a:pt x="1253346" y="404849"/>
                  </a:lnTo>
                  <a:lnTo>
                    <a:pt x="1671128" y="454546"/>
                  </a:lnTo>
                  <a:lnTo>
                    <a:pt x="2088911" y="323637"/>
                  </a:lnTo>
                  <a:lnTo>
                    <a:pt x="2506693" y="129697"/>
                  </a:lnTo>
                  <a:lnTo>
                    <a:pt x="2924475" y="260606"/>
                  </a:lnTo>
                  <a:lnTo>
                    <a:pt x="3342257" y="126060"/>
                  </a:lnTo>
                  <a:lnTo>
                    <a:pt x="3760040" y="0"/>
                  </a:lnTo>
                </a:path>
              </a:pathLst>
            </a:custGeom>
            <a:ln w="29811" cap="flat">
              <a:solidFill>
                <a:srgbClr val="F8766D">
                  <a:alpha val="80000"/>
                </a:srgbClr>
              </a:solidFill>
              <a:prstDash val="solid"/>
              <a:round/>
            </a:ln>
          </p:spPr>
          <p:txBody>
            <a:bodyPr/>
            <a:lstStyle/>
            <a:p>
              <a:endParaRPr/>
            </a:p>
          </p:txBody>
        </p:sp>
        <p:sp>
          <p:nvSpPr>
            <p:cNvPr id="7" name="pl7"/>
            <p:cNvSpPr/>
            <p:nvPr/>
          </p:nvSpPr>
          <p:spPr>
            <a:xfrm>
              <a:off x="6693145" y="2084374"/>
              <a:ext cx="3760040" cy="803032"/>
            </a:xfrm>
            <a:custGeom>
              <a:avLst/>
              <a:gdLst/>
              <a:ahLst/>
              <a:cxnLst/>
              <a:rect l="0" t="0" r="0" b="0"/>
              <a:pathLst>
                <a:path w="3760040" h="803032">
                  <a:moveTo>
                    <a:pt x="0" y="803032"/>
                  </a:moveTo>
                  <a:lnTo>
                    <a:pt x="417782" y="618183"/>
                  </a:lnTo>
                  <a:lnTo>
                    <a:pt x="835564" y="227273"/>
                  </a:lnTo>
                  <a:lnTo>
                    <a:pt x="1253346" y="212121"/>
                  </a:lnTo>
                  <a:lnTo>
                    <a:pt x="1671128" y="303030"/>
                  </a:lnTo>
                  <a:lnTo>
                    <a:pt x="2088911" y="0"/>
                  </a:lnTo>
                  <a:lnTo>
                    <a:pt x="2506693" y="50000"/>
                  </a:lnTo>
                  <a:lnTo>
                    <a:pt x="2924475" y="181818"/>
                  </a:lnTo>
                  <a:lnTo>
                    <a:pt x="3342257" y="113636"/>
                  </a:lnTo>
                  <a:lnTo>
                    <a:pt x="3760040" y="128788"/>
                  </a:lnTo>
                </a:path>
              </a:pathLst>
            </a:custGeom>
            <a:ln w="29811" cap="flat">
              <a:solidFill>
                <a:srgbClr val="00BFC4">
                  <a:alpha val="80000"/>
                </a:srgbClr>
              </a:solidFill>
              <a:prstDash val="solid"/>
              <a:round/>
            </a:ln>
          </p:spPr>
          <p:txBody>
            <a:bodyPr/>
            <a:lstStyle/>
            <a:p>
              <a:endParaRPr/>
            </a:p>
          </p:txBody>
        </p:sp>
        <p:sp>
          <p:nvSpPr>
            <p:cNvPr id="8" name="pt8"/>
            <p:cNvSpPr/>
            <p:nvPr/>
          </p:nvSpPr>
          <p:spPr>
            <a:xfrm>
              <a:off x="6645283" y="3012878"/>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9" name="pt9"/>
            <p:cNvSpPr/>
            <p:nvPr/>
          </p:nvSpPr>
          <p:spPr>
            <a:xfrm>
              <a:off x="6645283" y="2839544"/>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0" name="pt10"/>
            <p:cNvSpPr/>
            <p:nvPr/>
          </p:nvSpPr>
          <p:spPr>
            <a:xfrm>
              <a:off x="7063066" y="2896514"/>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1" name="pt11"/>
            <p:cNvSpPr/>
            <p:nvPr/>
          </p:nvSpPr>
          <p:spPr>
            <a:xfrm>
              <a:off x="7063066" y="2654695"/>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2" name="pt12"/>
            <p:cNvSpPr/>
            <p:nvPr/>
          </p:nvSpPr>
          <p:spPr>
            <a:xfrm>
              <a:off x="7480848" y="2898938"/>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3" name="pt13"/>
            <p:cNvSpPr/>
            <p:nvPr/>
          </p:nvSpPr>
          <p:spPr>
            <a:xfrm>
              <a:off x="7480848" y="2263785"/>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4" name="pt14"/>
            <p:cNvSpPr/>
            <p:nvPr/>
          </p:nvSpPr>
          <p:spPr>
            <a:xfrm>
              <a:off x="7898630" y="2934090"/>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5" name="pt15"/>
            <p:cNvSpPr/>
            <p:nvPr/>
          </p:nvSpPr>
          <p:spPr>
            <a:xfrm>
              <a:off x="7898630" y="2248634"/>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6" name="pt16"/>
            <p:cNvSpPr/>
            <p:nvPr/>
          </p:nvSpPr>
          <p:spPr>
            <a:xfrm>
              <a:off x="8316412" y="2983787"/>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7" name="pt17"/>
            <p:cNvSpPr/>
            <p:nvPr/>
          </p:nvSpPr>
          <p:spPr>
            <a:xfrm>
              <a:off x="8316412" y="2339543"/>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18" name="pt18"/>
            <p:cNvSpPr/>
            <p:nvPr/>
          </p:nvSpPr>
          <p:spPr>
            <a:xfrm>
              <a:off x="8734194" y="2852877"/>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19" name="pt19"/>
            <p:cNvSpPr/>
            <p:nvPr/>
          </p:nvSpPr>
          <p:spPr>
            <a:xfrm>
              <a:off x="8734194" y="2036512"/>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0" name="pt20"/>
            <p:cNvSpPr/>
            <p:nvPr/>
          </p:nvSpPr>
          <p:spPr>
            <a:xfrm>
              <a:off x="9151977" y="2658938"/>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1" name="pt21"/>
            <p:cNvSpPr/>
            <p:nvPr/>
          </p:nvSpPr>
          <p:spPr>
            <a:xfrm>
              <a:off x="9151977" y="2086512"/>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2" name="pt22"/>
            <p:cNvSpPr/>
            <p:nvPr/>
          </p:nvSpPr>
          <p:spPr>
            <a:xfrm>
              <a:off x="9569759" y="2789847"/>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3" name="pt23"/>
            <p:cNvSpPr/>
            <p:nvPr/>
          </p:nvSpPr>
          <p:spPr>
            <a:xfrm>
              <a:off x="9569759" y="2218331"/>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4" name="pt24"/>
            <p:cNvSpPr/>
            <p:nvPr/>
          </p:nvSpPr>
          <p:spPr>
            <a:xfrm>
              <a:off x="9987541" y="2655301"/>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5" name="pt25"/>
            <p:cNvSpPr/>
            <p:nvPr/>
          </p:nvSpPr>
          <p:spPr>
            <a:xfrm>
              <a:off x="9987541" y="2150149"/>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6" name="pt26"/>
            <p:cNvSpPr/>
            <p:nvPr/>
          </p:nvSpPr>
          <p:spPr>
            <a:xfrm>
              <a:off x="10405323" y="2529240"/>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27" name="pt27"/>
            <p:cNvSpPr/>
            <p:nvPr/>
          </p:nvSpPr>
          <p:spPr>
            <a:xfrm>
              <a:off x="10405323" y="2165300"/>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28" name="tx28"/>
            <p:cNvSpPr/>
            <p:nvPr/>
          </p:nvSpPr>
          <p:spPr>
            <a:xfrm>
              <a:off x="6625561" y="2940823"/>
              <a:ext cx="179261" cy="69577"/>
            </a:xfrm>
            <a:prstGeom prst="rect">
              <a:avLst/>
            </a:prstGeom>
            <a:noFill/>
          </p:spPr>
          <p:txBody>
            <a:bodyPr wrap="none" lIns="0" tIns="0" rIns="0" bIns="0" anchor="ctr" anchorCtr="1"/>
            <a:lstStyle/>
            <a:p>
              <a:pPr marL="0" marR="0" indent="0" algn="l">
                <a:lnSpc>
                  <a:spcPts val="853"/>
                </a:lnSpc>
                <a:spcBef>
                  <a:spcPts val="0"/>
                </a:spcBef>
                <a:spcAft>
                  <a:spcPts val="0"/>
                </a:spcAft>
              </a:pPr>
              <a:r>
                <a:rPr sz="700" dirty="0">
                  <a:solidFill>
                    <a:srgbClr val="646482">
                      <a:alpha val="100000"/>
                    </a:srgbClr>
                  </a:solidFill>
                  <a:latin typeface="Century Gothic"/>
                  <a:cs typeface="Century Gothic"/>
                </a:rPr>
                <a:t>757</a:t>
              </a:r>
            </a:p>
          </p:txBody>
        </p:sp>
        <p:sp>
          <p:nvSpPr>
            <p:cNvPr id="29" name="tx29"/>
            <p:cNvSpPr/>
            <p:nvPr/>
          </p:nvSpPr>
          <p:spPr>
            <a:xfrm>
              <a:off x="6603028" y="2688831"/>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720</a:t>
              </a:r>
            </a:p>
          </p:txBody>
        </p:sp>
        <p:sp>
          <p:nvSpPr>
            <p:cNvPr id="30" name="tx30"/>
            <p:cNvSpPr/>
            <p:nvPr/>
          </p:nvSpPr>
          <p:spPr>
            <a:xfrm>
              <a:off x="7020811" y="2790251"/>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853</a:t>
              </a:r>
            </a:p>
          </p:txBody>
        </p:sp>
        <p:sp>
          <p:nvSpPr>
            <p:cNvPr id="31" name="tx31"/>
            <p:cNvSpPr/>
            <p:nvPr/>
          </p:nvSpPr>
          <p:spPr>
            <a:xfrm>
              <a:off x="7020811" y="2503982"/>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842</a:t>
              </a:r>
            </a:p>
          </p:txBody>
        </p:sp>
        <p:sp>
          <p:nvSpPr>
            <p:cNvPr id="32" name="tx32"/>
            <p:cNvSpPr/>
            <p:nvPr/>
          </p:nvSpPr>
          <p:spPr>
            <a:xfrm>
              <a:off x="7438593" y="2748225"/>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851</a:t>
              </a:r>
            </a:p>
          </p:txBody>
        </p:sp>
        <p:sp>
          <p:nvSpPr>
            <p:cNvPr id="33" name="tx33"/>
            <p:cNvSpPr/>
            <p:nvPr/>
          </p:nvSpPr>
          <p:spPr>
            <a:xfrm>
              <a:off x="7393548" y="2113072"/>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1.100</a:t>
              </a:r>
            </a:p>
          </p:txBody>
        </p:sp>
        <p:sp>
          <p:nvSpPr>
            <p:cNvPr id="34" name="tx34"/>
            <p:cNvSpPr/>
            <p:nvPr/>
          </p:nvSpPr>
          <p:spPr>
            <a:xfrm>
              <a:off x="7856375" y="2783377"/>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822</a:t>
              </a:r>
            </a:p>
          </p:txBody>
        </p:sp>
        <p:sp>
          <p:nvSpPr>
            <p:cNvPr id="35" name="tx35"/>
            <p:cNvSpPr/>
            <p:nvPr/>
          </p:nvSpPr>
          <p:spPr>
            <a:xfrm>
              <a:off x="7811330" y="2097921"/>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1.110</a:t>
              </a:r>
            </a:p>
          </p:txBody>
        </p:sp>
        <p:sp>
          <p:nvSpPr>
            <p:cNvPr id="36" name="tx36"/>
            <p:cNvSpPr/>
            <p:nvPr/>
          </p:nvSpPr>
          <p:spPr>
            <a:xfrm>
              <a:off x="8274157" y="2833074"/>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781</a:t>
              </a:r>
            </a:p>
          </p:txBody>
        </p:sp>
        <p:sp>
          <p:nvSpPr>
            <p:cNvPr id="37" name="tx37"/>
            <p:cNvSpPr/>
            <p:nvPr/>
          </p:nvSpPr>
          <p:spPr>
            <a:xfrm>
              <a:off x="8229112" y="2188830"/>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1.050</a:t>
              </a:r>
            </a:p>
          </p:txBody>
        </p:sp>
        <p:sp>
          <p:nvSpPr>
            <p:cNvPr id="38" name="tx38"/>
            <p:cNvSpPr/>
            <p:nvPr/>
          </p:nvSpPr>
          <p:spPr>
            <a:xfrm>
              <a:off x="8691940" y="2702165"/>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889</a:t>
              </a:r>
            </a:p>
          </p:txBody>
        </p:sp>
        <p:sp>
          <p:nvSpPr>
            <p:cNvPr id="39" name="tx39"/>
            <p:cNvSpPr/>
            <p:nvPr/>
          </p:nvSpPr>
          <p:spPr>
            <a:xfrm>
              <a:off x="8646894" y="1885799"/>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1.250</a:t>
              </a:r>
            </a:p>
          </p:txBody>
        </p:sp>
        <p:sp>
          <p:nvSpPr>
            <p:cNvPr id="40" name="tx40"/>
            <p:cNvSpPr/>
            <p:nvPr/>
          </p:nvSpPr>
          <p:spPr>
            <a:xfrm>
              <a:off x="9064676" y="2508225"/>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1.049</a:t>
              </a:r>
            </a:p>
          </p:txBody>
        </p:sp>
        <p:sp>
          <p:nvSpPr>
            <p:cNvPr id="41" name="tx41"/>
            <p:cNvSpPr/>
            <p:nvPr/>
          </p:nvSpPr>
          <p:spPr>
            <a:xfrm>
              <a:off x="9064676" y="1935799"/>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1.217</a:t>
              </a:r>
            </a:p>
          </p:txBody>
        </p:sp>
        <p:sp>
          <p:nvSpPr>
            <p:cNvPr id="42" name="tx42"/>
            <p:cNvSpPr/>
            <p:nvPr/>
          </p:nvSpPr>
          <p:spPr>
            <a:xfrm>
              <a:off x="9527504" y="2639134"/>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941</a:t>
              </a:r>
            </a:p>
          </p:txBody>
        </p:sp>
        <p:sp>
          <p:nvSpPr>
            <p:cNvPr id="43" name="tx43"/>
            <p:cNvSpPr/>
            <p:nvPr/>
          </p:nvSpPr>
          <p:spPr>
            <a:xfrm>
              <a:off x="9482459" y="2067618"/>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1.130</a:t>
              </a:r>
            </a:p>
          </p:txBody>
        </p:sp>
        <p:sp>
          <p:nvSpPr>
            <p:cNvPr id="44" name="tx44"/>
            <p:cNvSpPr/>
            <p:nvPr/>
          </p:nvSpPr>
          <p:spPr>
            <a:xfrm>
              <a:off x="9900241" y="2504588"/>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1.052</a:t>
              </a:r>
            </a:p>
          </p:txBody>
        </p:sp>
        <p:sp>
          <p:nvSpPr>
            <p:cNvPr id="45" name="tx45"/>
            <p:cNvSpPr/>
            <p:nvPr/>
          </p:nvSpPr>
          <p:spPr>
            <a:xfrm>
              <a:off x="9900241" y="2001394"/>
              <a:ext cx="270324" cy="798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1.175</a:t>
              </a:r>
            </a:p>
          </p:txBody>
        </p:sp>
        <p:sp>
          <p:nvSpPr>
            <p:cNvPr id="46" name="tx46"/>
            <p:cNvSpPr/>
            <p:nvPr/>
          </p:nvSpPr>
          <p:spPr>
            <a:xfrm>
              <a:off x="10318023" y="2378527"/>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1.156</a:t>
              </a:r>
            </a:p>
          </p:txBody>
        </p:sp>
        <p:sp>
          <p:nvSpPr>
            <p:cNvPr id="47" name="tx47"/>
            <p:cNvSpPr/>
            <p:nvPr/>
          </p:nvSpPr>
          <p:spPr>
            <a:xfrm>
              <a:off x="10318023" y="2014587"/>
              <a:ext cx="2703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1.165</a:t>
              </a:r>
            </a:p>
          </p:txBody>
        </p:sp>
        <p:sp>
          <p:nvSpPr>
            <p:cNvPr id="48" name="rc48"/>
            <p:cNvSpPr/>
            <p:nvPr/>
          </p:nvSpPr>
          <p:spPr>
            <a:xfrm>
              <a:off x="6442476" y="1635585"/>
              <a:ext cx="4261378" cy="1540003"/>
            </a:xfrm>
            <a:prstGeom prst="rect">
              <a:avLst/>
            </a:prstGeom>
            <a:ln w="14782" cap="rnd">
              <a:solidFill>
                <a:srgbClr val="FFFFFF">
                  <a:alpha val="100000"/>
                </a:srgbClr>
              </a:solidFill>
              <a:prstDash val="solid"/>
              <a:round/>
            </a:ln>
          </p:spPr>
          <p:txBody>
            <a:bodyPr/>
            <a:lstStyle/>
            <a:p>
              <a:endParaRPr/>
            </a:p>
          </p:txBody>
        </p:sp>
        <p:sp>
          <p:nvSpPr>
            <p:cNvPr id="49" name="pl49"/>
            <p:cNvSpPr/>
            <p:nvPr/>
          </p:nvSpPr>
          <p:spPr>
            <a:xfrm>
              <a:off x="6693145"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0" name="pl50"/>
            <p:cNvSpPr/>
            <p:nvPr/>
          </p:nvSpPr>
          <p:spPr>
            <a:xfrm>
              <a:off x="7110928"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1" name="pl51"/>
            <p:cNvSpPr/>
            <p:nvPr/>
          </p:nvSpPr>
          <p:spPr>
            <a:xfrm>
              <a:off x="7528710"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2" name="pl52"/>
            <p:cNvSpPr/>
            <p:nvPr/>
          </p:nvSpPr>
          <p:spPr>
            <a:xfrm>
              <a:off x="7946492"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3" name="pl53"/>
            <p:cNvSpPr/>
            <p:nvPr/>
          </p:nvSpPr>
          <p:spPr>
            <a:xfrm>
              <a:off x="8364274"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4" name="pl54"/>
            <p:cNvSpPr/>
            <p:nvPr/>
          </p:nvSpPr>
          <p:spPr>
            <a:xfrm>
              <a:off x="8782056"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5" name="pl55"/>
            <p:cNvSpPr/>
            <p:nvPr/>
          </p:nvSpPr>
          <p:spPr>
            <a:xfrm>
              <a:off x="9199839"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6" name="pl56"/>
            <p:cNvSpPr/>
            <p:nvPr/>
          </p:nvSpPr>
          <p:spPr>
            <a:xfrm>
              <a:off x="9617621"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7" name="pl57"/>
            <p:cNvSpPr/>
            <p:nvPr/>
          </p:nvSpPr>
          <p:spPr>
            <a:xfrm>
              <a:off x="10035403"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8" name="pl58"/>
            <p:cNvSpPr/>
            <p:nvPr/>
          </p:nvSpPr>
          <p:spPr>
            <a:xfrm>
              <a:off x="10453185" y="3175588"/>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59" name="tx59"/>
            <p:cNvSpPr/>
            <p:nvPr/>
          </p:nvSpPr>
          <p:spPr>
            <a:xfrm>
              <a:off x="6558009"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2013</a:t>
              </a:r>
            </a:p>
          </p:txBody>
        </p:sp>
        <p:sp>
          <p:nvSpPr>
            <p:cNvPr id="60" name="tx60"/>
            <p:cNvSpPr/>
            <p:nvPr/>
          </p:nvSpPr>
          <p:spPr>
            <a:xfrm>
              <a:off x="6975792"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2014</a:t>
              </a:r>
            </a:p>
          </p:txBody>
        </p:sp>
        <p:sp>
          <p:nvSpPr>
            <p:cNvPr id="61" name="tx61"/>
            <p:cNvSpPr/>
            <p:nvPr/>
          </p:nvSpPr>
          <p:spPr>
            <a:xfrm>
              <a:off x="7393574"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2015</a:t>
              </a:r>
            </a:p>
          </p:txBody>
        </p:sp>
        <p:sp>
          <p:nvSpPr>
            <p:cNvPr id="62" name="tx62"/>
            <p:cNvSpPr/>
            <p:nvPr/>
          </p:nvSpPr>
          <p:spPr>
            <a:xfrm>
              <a:off x="7811356"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2016</a:t>
              </a:r>
            </a:p>
          </p:txBody>
        </p:sp>
        <p:sp>
          <p:nvSpPr>
            <p:cNvPr id="63" name="tx63"/>
            <p:cNvSpPr/>
            <p:nvPr/>
          </p:nvSpPr>
          <p:spPr>
            <a:xfrm>
              <a:off x="8229138"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2017</a:t>
              </a:r>
            </a:p>
          </p:txBody>
        </p:sp>
        <p:sp>
          <p:nvSpPr>
            <p:cNvPr id="64" name="tx64"/>
            <p:cNvSpPr/>
            <p:nvPr/>
          </p:nvSpPr>
          <p:spPr>
            <a:xfrm>
              <a:off x="8646921"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2018</a:t>
              </a:r>
            </a:p>
          </p:txBody>
        </p:sp>
        <p:sp>
          <p:nvSpPr>
            <p:cNvPr id="65" name="tx65"/>
            <p:cNvSpPr/>
            <p:nvPr/>
          </p:nvSpPr>
          <p:spPr>
            <a:xfrm>
              <a:off x="9064703"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2019</a:t>
              </a:r>
            </a:p>
          </p:txBody>
        </p:sp>
        <p:sp>
          <p:nvSpPr>
            <p:cNvPr id="66" name="tx66"/>
            <p:cNvSpPr/>
            <p:nvPr/>
          </p:nvSpPr>
          <p:spPr>
            <a:xfrm>
              <a:off x="9482485"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2020</a:t>
              </a:r>
            </a:p>
          </p:txBody>
        </p:sp>
        <p:sp>
          <p:nvSpPr>
            <p:cNvPr id="67" name="tx67"/>
            <p:cNvSpPr/>
            <p:nvPr/>
          </p:nvSpPr>
          <p:spPr>
            <a:xfrm>
              <a:off x="9900267"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2021</a:t>
              </a:r>
            </a:p>
          </p:txBody>
        </p:sp>
        <p:sp>
          <p:nvSpPr>
            <p:cNvPr id="68" name="tx68"/>
            <p:cNvSpPr/>
            <p:nvPr/>
          </p:nvSpPr>
          <p:spPr>
            <a:xfrm>
              <a:off x="10318049" y="323950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2022</a:t>
              </a:r>
            </a:p>
          </p:txBody>
        </p:sp>
        <p:sp>
          <p:nvSpPr>
            <p:cNvPr id="69" name="rc69"/>
            <p:cNvSpPr/>
            <p:nvPr/>
          </p:nvSpPr>
          <p:spPr>
            <a:xfrm>
              <a:off x="10855685" y="2001676"/>
              <a:ext cx="894638" cy="807821"/>
            </a:xfrm>
            <a:prstGeom prst="rect">
              <a:avLst/>
            </a:prstGeom>
            <a:solidFill>
              <a:srgbClr val="FFFFFF">
                <a:alpha val="100000"/>
              </a:srgbClr>
            </a:solidFill>
          </p:spPr>
          <p:txBody>
            <a:bodyPr/>
            <a:lstStyle/>
            <a:p>
              <a:endParaRPr/>
            </a:p>
          </p:txBody>
        </p:sp>
        <p:sp>
          <p:nvSpPr>
            <p:cNvPr id="70" name="rc70"/>
            <p:cNvSpPr/>
            <p:nvPr/>
          </p:nvSpPr>
          <p:spPr>
            <a:xfrm>
              <a:off x="10931601" y="2294670"/>
              <a:ext cx="219455" cy="219455"/>
            </a:xfrm>
            <a:prstGeom prst="rect">
              <a:avLst/>
            </a:prstGeom>
            <a:solidFill>
              <a:srgbClr val="FFFFFF">
                <a:alpha val="100000"/>
              </a:srgbClr>
            </a:solidFill>
          </p:spPr>
          <p:txBody>
            <a:bodyPr/>
            <a:lstStyle/>
            <a:p>
              <a:endParaRPr/>
            </a:p>
          </p:txBody>
        </p:sp>
        <p:sp>
          <p:nvSpPr>
            <p:cNvPr id="71" name="pl71"/>
            <p:cNvSpPr/>
            <p:nvPr/>
          </p:nvSpPr>
          <p:spPr>
            <a:xfrm>
              <a:off x="10953546" y="2404398"/>
              <a:ext cx="175564" cy="0"/>
            </a:xfrm>
            <a:custGeom>
              <a:avLst/>
              <a:gdLst/>
              <a:ahLst/>
              <a:cxnLst/>
              <a:rect l="0" t="0" r="0" b="0"/>
              <a:pathLst>
                <a:path w="175564">
                  <a:moveTo>
                    <a:pt x="0" y="0"/>
                  </a:moveTo>
                  <a:lnTo>
                    <a:pt x="175564" y="0"/>
                  </a:lnTo>
                </a:path>
              </a:pathLst>
            </a:custGeom>
            <a:ln w="29811" cap="flat">
              <a:solidFill>
                <a:srgbClr val="F8766D">
                  <a:alpha val="80000"/>
                </a:srgbClr>
              </a:solidFill>
              <a:prstDash val="solid"/>
              <a:round/>
            </a:ln>
          </p:spPr>
          <p:txBody>
            <a:bodyPr/>
            <a:lstStyle/>
            <a:p>
              <a:endParaRPr/>
            </a:p>
          </p:txBody>
        </p:sp>
        <p:sp>
          <p:nvSpPr>
            <p:cNvPr id="72" name="pt72"/>
            <p:cNvSpPr/>
            <p:nvPr/>
          </p:nvSpPr>
          <p:spPr>
            <a:xfrm>
              <a:off x="10993467" y="2356536"/>
              <a:ext cx="95724" cy="95724"/>
            </a:xfrm>
            <a:prstGeom prst="ellipse">
              <a:avLst/>
            </a:prstGeom>
            <a:solidFill>
              <a:srgbClr val="F8766D">
                <a:alpha val="90196"/>
              </a:srgbClr>
            </a:solidFill>
            <a:ln w="9000" cap="rnd">
              <a:solidFill>
                <a:srgbClr val="F8766D">
                  <a:alpha val="90196"/>
                </a:srgbClr>
              </a:solidFill>
              <a:prstDash val="solid"/>
              <a:round/>
            </a:ln>
          </p:spPr>
          <p:txBody>
            <a:bodyPr/>
            <a:lstStyle/>
            <a:p>
              <a:endParaRPr/>
            </a:p>
          </p:txBody>
        </p:sp>
        <p:sp>
          <p:nvSpPr>
            <p:cNvPr id="73" name="rc73"/>
            <p:cNvSpPr/>
            <p:nvPr/>
          </p:nvSpPr>
          <p:spPr>
            <a:xfrm>
              <a:off x="10931601" y="2514126"/>
              <a:ext cx="219455" cy="219455"/>
            </a:xfrm>
            <a:prstGeom prst="rect">
              <a:avLst/>
            </a:prstGeom>
            <a:solidFill>
              <a:srgbClr val="FFFFFF">
                <a:alpha val="100000"/>
              </a:srgbClr>
            </a:solidFill>
          </p:spPr>
          <p:txBody>
            <a:bodyPr/>
            <a:lstStyle/>
            <a:p>
              <a:endParaRPr/>
            </a:p>
          </p:txBody>
        </p:sp>
        <p:sp>
          <p:nvSpPr>
            <p:cNvPr id="74" name="pl74"/>
            <p:cNvSpPr/>
            <p:nvPr/>
          </p:nvSpPr>
          <p:spPr>
            <a:xfrm>
              <a:off x="10953546" y="2623854"/>
              <a:ext cx="175564" cy="0"/>
            </a:xfrm>
            <a:custGeom>
              <a:avLst/>
              <a:gdLst/>
              <a:ahLst/>
              <a:cxnLst/>
              <a:rect l="0" t="0" r="0" b="0"/>
              <a:pathLst>
                <a:path w="175564">
                  <a:moveTo>
                    <a:pt x="0" y="0"/>
                  </a:moveTo>
                  <a:lnTo>
                    <a:pt x="175564" y="0"/>
                  </a:lnTo>
                </a:path>
              </a:pathLst>
            </a:custGeom>
            <a:ln w="29811" cap="flat">
              <a:solidFill>
                <a:srgbClr val="00BFC4">
                  <a:alpha val="80000"/>
                </a:srgbClr>
              </a:solidFill>
              <a:prstDash val="solid"/>
              <a:round/>
            </a:ln>
          </p:spPr>
          <p:txBody>
            <a:bodyPr/>
            <a:lstStyle/>
            <a:p>
              <a:endParaRPr/>
            </a:p>
          </p:txBody>
        </p:sp>
        <p:sp>
          <p:nvSpPr>
            <p:cNvPr id="75" name="pt75"/>
            <p:cNvSpPr/>
            <p:nvPr/>
          </p:nvSpPr>
          <p:spPr>
            <a:xfrm>
              <a:off x="10993467" y="2575992"/>
              <a:ext cx="95724" cy="95724"/>
            </a:xfrm>
            <a:prstGeom prst="ellipse">
              <a:avLst/>
            </a:prstGeom>
            <a:solidFill>
              <a:srgbClr val="00BFC4">
                <a:alpha val="90196"/>
              </a:srgbClr>
            </a:solidFill>
            <a:ln w="9000" cap="rnd">
              <a:solidFill>
                <a:srgbClr val="00BFC4">
                  <a:alpha val="90196"/>
                </a:srgbClr>
              </a:solidFill>
              <a:prstDash val="solid"/>
              <a:round/>
            </a:ln>
          </p:spPr>
          <p:txBody>
            <a:bodyPr/>
            <a:lstStyle/>
            <a:p>
              <a:endParaRPr/>
            </a:p>
          </p:txBody>
        </p:sp>
        <p:sp>
          <p:nvSpPr>
            <p:cNvPr id="76" name="tx76"/>
            <p:cNvSpPr/>
            <p:nvPr/>
          </p:nvSpPr>
          <p:spPr>
            <a:xfrm>
              <a:off x="11226972" y="2355077"/>
              <a:ext cx="447436" cy="93106"/>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Privado</a:t>
              </a:r>
            </a:p>
          </p:txBody>
        </p:sp>
        <p:sp>
          <p:nvSpPr>
            <p:cNvPr id="77" name="tx77"/>
            <p:cNvSpPr/>
            <p:nvPr/>
          </p:nvSpPr>
          <p:spPr>
            <a:xfrm>
              <a:off x="11226972" y="2570842"/>
              <a:ext cx="436959" cy="96797"/>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Público</a:t>
              </a:r>
            </a:p>
          </p:txBody>
        </p:sp>
        <p:sp>
          <p:nvSpPr>
            <p:cNvPr id="78" name="tx78"/>
            <p:cNvSpPr/>
            <p:nvPr/>
          </p:nvSpPr>
          <p:spPr>
            <a:xfrm>
              <a:off x="6442476" y="1381969"/>
              <a:ext cx="1793825" cy="146000"/>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646482">
                      <a:alpha val="100000"/>
                    </a:srgbClr>
                  </a:solidFill>
                  <a:latin typeface="Century Gothic"/>
                  <a:cs typeface="Century Gothic"/>
                </a:rPr>
                <a:t>(USD </a:t>
              </a:r>
              <a:r>
                <a:rPr sz="1200" dirty="0" err="1">
                  <a:solidFill>
                    <a:srgbClr val="646482">
                      <a:alpha val="100000"/>
                    </a:srgbClr>
                  </a:solidFill>
                  <a:latin typeface="Century Gothic"/>
                  <a:cs typeface="Century Gothic"/>
                </a:rPr>
                <a:t>millones</a:t>
              </a:r>
              <a:r>
                <a:rPr sz="1200" dirty="0">
                  <a:solidFill>
                    <a:srgbClr val="646482">
                      <a:alpha val="100000"/>
                    </a:srgbClr>
                  </a:solidFill>
                  <a:latin typeface="Century Gothic"/>
                  <a:cs typeface="Century Gothic"/>
                </a:rPr>
                <a:t> </a:t>
              </a:r>
              <a:r>
                <a:rPr sz="1200" dirty="0" err="1">
                  <a:solidFill>
                    <a:srgbClr val="646482">
                      <a:alpha val="100000"/>
                    </a:srgbClr>
                  </a:solidFill>
                  <a:latin typeface="Century Gothic"/>
                  <a:cs typeface="Century Gothic"/>
                </a:rPr>
                <a:t>corrientes</a:t>
              </a:r>
              <a:r>
                <a:rPr sz="1200" dirty="0">
                  <a:solidFill>
                    <a:srgbClr val="646482">
                      <a:alpha val="100000"/>
                    </a:srgbClr>
                  </a:solidFill>
                  <a:latin typeface="Century Gothic"/>
                  <a:cs typeface="Century Gothic"/>
                </a:rPr>
                <a:t>)</a:t>
              </a:r>
            </a:p>
          </p:txBody>
        </p:sp>
        <p:sp>
          <p:nvSpPr>
            <p:cNvPr id="79" name="tx79"/>
            <p:cNvSpPr/>
            <p:nvPr/>
          </p:nvSpPr>
          <p:spPr>
            <a:xfrm>
              <a:off x="6442476" y="1123814"/>
              <a:ext cx="3611344" cy="180736"/>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Erogaciones</a:t>
              </a:r>
              <a:r>
                <a:rPr sz="1439" b="1" dirty="0">
                  <a:solidFill>
                    <a:srgbClr val="646482">
                      <a:alpha val="100000"/>
                    </a:srgbClr>
                  </a:solidFill>
                  <a:latin typeface="Century Gothic"/>
                  <a:cs typeface="Century Gothic"/>
                </a:rPr>
                <a:t> del </a:t>
              </a:r>
              <a:r>
                <a:rPr sz="1439" b="1" dirty="0" err="1">
                  <a:solidFill>
                    <a:srgbClr val="646482">
                      <a:alpha val="100000"/>
                    </a:srgbClr>
                  </a:solidFill>
                  <a:latin typeface="Century Gothic"/>
                  <a:cs typeface="Century Gothic"/>
                </a:rPr>
                <a:t>tercer</a:t>
              </a:r>
              <a:r>
                <a:rPr sz="1439" b="1" dirty="0">
                  <a:solidFill>
                    <a:srgbClr val="646482">
                      <a:alpha val="100000"/>
                    </a:srgbClr>
                  </a:solidFill>
                  <a:latin typeface="Century Gothic"/>
                  <a:cs typeface="Century Gothic"/>
                </a:rPr>
                <a:t> </a:t>
              </a:r>
              <a:r>
                <a:rPr sz="1439" b="1" dirty="0" err="1">
                  <a:solidFill>
                    <a:srgbClr val="646482">
                      <a:alpha val="100000"/>
                    </a:srgbClr>
                  </a:solidFill>
                  <a:latin typeface="Century Gothic"/>
                  <a:cs typeface="Century Gothic"/>
                </a:rPr>
                <a:t>nivel</a:t>
              </a:r>
              <a:r>
                <a:rPr sz="1439" b="1" dirty="0">
                  <a:solidFill>
                    <a:srgbClr val="646482">
                      <a:alpha val="100000"/>
                    </a:srgbClr>
                  </a:solidFill>
                  <a:latin typeface="Century Gothic"/>
                  <a:cs typeface="Century Gothic"/>
                </a:rPr>
                <a:t> de </a:t>
              </a:r>
              <a:r>
                <a:rPr sz="1439" b="1" dirty="0" err="1">
                  <a:solidFill>
                    <a:srgbClr val="646482">
                      <a:alpha val="100000"/>
                    </a:srgbClr>
                  </a:solidFill>
                  <a:latin typeface="Century Gothic"/>
                  <a:cs typeface="Century Gothic"/>
                </a:rPr>
                <a:t>atención</a:t>
              </a:r>
              <a:endParaRPr sz="1439" b="1" dirty="0">
                <a:solidFill>
                  <a:srgbClr val="646482">
                    <a:alpha val="100000"/>
                  </a:srgbClr>
                </a:solidFill>
                <a:latin typeface="Century Gothic"/>
                <a:cs typeface="Century Gothic"/>
              </a:endParaRPr>
            </a:p>
          </p:txBody>
        </p:sp>
      </p:grpSp>
      <p:grpSp>
        <p:nvGrpSpPr>
          <p:cNvPr id="80" name="Grupo 79"/>
          <p:cNvGrpSpPr/>
          <p:nvPr/>
        </p:nvGrpSpPr>
        <p:grpSpPr>
          <a:xfrm>
            <a:off x="6370320" y="3703320"/>
            <a:ext cx="3810000" cy="2971800"/>
            <a:chOff x="6370320" y="3703320"/>
            <a:chExt cx="3810000" cy="2971800"/>
          </a:xfrm>
        </p:grpSpPr>
        <p:sp>
          <p:nvSpPr>
            <p:cNvPr id="81" name="rc3"/>
            <p:cNvSpPr/>
            <p:nvPr/>
          </p:nvSpPr>
          <p:spPr>
            <a:xfrm>
              <a:off x="6370320" y="3703319"/>
              <a:ext cx="3810000" cy="2971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2" name="rc4"/>
            <p:cNvSpPr/>
            <p:nvPr/>
          </p:nvSpPr>
          <p:spPr>
            <a:xfrm>
              <a:off x="6370320" y="3786970"/>
              <a:ext cx="3810000" cy="2804499"/>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83" name="rc5"/>
            <p:cNvSpPr/>
            <p:nvPr/>
          </p:nvSpPr>
          <p:spPr>
            <a:xfrm>
              <a:off x="6484192" y="4325276"/>
              <a:ext cx="2152320" cy="2152320"/>
            </a:xfrm>
            <a:prstGeom prst="rect">
              <a:avLst/>
            </a:prstGeom>
            <a:solidFill>
              <a:srgbClr val="FFFFFF">
                <a:alpha val="100000"/>
              </a:srgbClr>
            </a:solidFill>
          </p:spPr>
          <p:txBody>
            <a:bodyPr/>
            <a:lstStyle/>
            <a:p>
              <a:endParaRPr/>
            </a:p>
          </p:txBody>
        </p:sp>
        <p:sp>
          <p:nvSpPr>
            <p:cNvPr id="84" name="pg6"/>
            <p:cNvSpPr/>
            <p:nvPr/>
          </p:nvSpPr>
          <p:spPr>
            <a:xfrm>
              <a:off x="7560353" y="4559223"/>
              <a:ext cx="563017" cy="466393"/>
            </a:xfrm>
            <a:custGeom>
              <a:avLst/>
              <a:gdLst/>
              <a:ahLst/>
              <a:cxnLst/>
              <a:rect l="0" t="0" r="0" b="0"/>
              <a:pathLst>
                <a:path w="563017" h="466393">
                  <a:moveTo>
                    <a:pt x="337810" y="466393"/>
                  </a:moveTo>
                  <a:lnTo>
                    <a:pt x="358283" y="443616"/>
                  </a:lnTo>
                  <a:lnTo>
                    <a:pt x="378756" y="420839"/>
                  </a:lnTo>
                  <a:lnTo>
                    <a:pt x="399230" y="398062"/>
                  </a:lnTo>
                  <a:lnTo>
                    <a:pt x="419703" y="375285"/>
                  </a:lnTo>
                  <a:lnTo>
                    <a:pt x="440176" y="352508"/>
                  </a:lnTo>
                  <a:lnTo>
                    <a:pt x="460650" y="329731"/>
                  </a:lnTo>
                  <a:lnTo>
                    <a:pt x="481123" y="306954"/>
                  </a:lnTo>
                  <a:lnTo>
                    <a:pt x="501596" y="284177"/>
                  </a:lnTo>
                  <a:lnTo>
                    <a:pt x="522070" y="261400"/>
                  </a:lnTo>
                  <a:lnTo>
                    <a:pt x="542543" y="238623"/>
                  </a:lnTo>
                  <a:lnTo>
                    <a:pt x="563017" y="215847"/>
                  </a:lnTo>
                  <a:lnTo>
                    <a:pt x="540840" y="196601"/>
                  </a:lnTo>
                  <a:lnTo>
                    <a:pt x="518006" y="178140"/>
                  </a:lnTo>
                  <a:lnTo>
                    <a:pt x="494542" y="160487"/>
                  </a:lnTo>
                  <a:lnTo>
                    <a:pt x="470477" y="143662"/>
                  </a:lnTo>
                  <a:lnTo>
                    <a:pt x="445841" y="127686"/>
                  </a:lnTo>
                  <a:lnTo>
                    <a:pt x="420662" y="112579"/>
                  </a:lnTo>
                  <a:lnTo>
                    <a:pt x="394972" y="98358"/>
                  </a:lnTo>
                  <a:lnTo>
                    <a:pt x="368802" y="85042"/>
                  </a:lnTo>
                  <a:lnTo>
                    <a:pt x="342184" y="72646"/>
                  </a:lnTo>
                  <a:lnTo>
                    <a:pt x="315150" y="61186"/>
                  </a:lnTo>
                  <a:lnTo>
                    <a:pt x="287732" y="50674"/>
                  </a:lnTo>
                  <a:lnTo>
                    <a:pt x="259965" y="41125"/>
                  </a:lnTo>
                  <a:lnTo>
                    <a:pt x="231882" y="32550"/>
                  </a:lnTo>
                  <a:lnTo>
                    <a:pt x="203517" y="24959"/>
                  </a:lnTo>
                  <a:lnTo>
                    <a:pt x="174905" y="18361"/>
                  </a:lnTo>
                  <a:lnTo>
                    <a:pt x="146080" y="12765"/>
                  </a:lnTo>
                  <a:lnTo>
                    <a:pt x="117078" y="8177"/>
                  </a:lnTo>
                  <a:lnTo>
                    <a:pt x="87933" y="4603"/>
                  </a:lnTo>
                  <a:lnTo>
                    <a:pt x="58681" y="2046"/>
                  </a:lnTo>
                  <a:lnTo>
                    <a:pt x="29358" y="511"/>
                  </a:lnTo>
                  <a:lnTo>
                    <a:pt x="0" y="0"/>
                  </a:lnTo>
                  <a:lnTo>
                    <a:pt x="0" y="30625"/>
                  </a:lnTo>
                  <a:lnTo>
                    <a:pt x="0" y="61251"/>
                  </a:lnTo>
                  <a:lnTo>
                    <a:pt x="0" y="91877"/>
                  </a:lnTo>
                  <a:lnTo>
                    <a:pt x="0" y="122503"/>
                  </a:lnTo>
                  <a:lnTo>
                    <a:pt x="0" y="153129"/>
                  </a:lnTo>
                  <a:lnTo>
                    <a:pt x="0" y="183755"/>
                  </a:lnTo>
                  <a:lnTo>
                    <a:pt x="0" y="214381"/>
                  </a:lnTo>
                  <a:lnTo>
                    <a:pt x="0" y="245007"/>
                  </a:lnTo>
                  <a:lnTo>
                    <a:pt x="0" y="275633"/>
                  </a:lnTo>
                  <a:lnTo>
                    <a:pt x="0" y="306259"/>
                  </a:lnTo>
                  <a:lnTo>
                    <a:pt x="0" y="336884"/>
                  </a:lnTo>
                  <a:lnTo>
                    <a:pt x="30813" y="337825"/>
                  </a:lnTo>
                  <a:lnTo>
                    <a:pt x="61512" y="340642"/>
                  </a:lnTo>
                  <a:lnTo>
                    <a:pt x="91982" y="345327"/>
                  </a:lnTo>
                  <a:lnTo>
                    <a:pt x="122110" y="351860"/>
                  </a:lnTo>
                  <a:lnTo>
                    <a:pt x="151783" y="360219"/>
                  </a:lnTo>
                  <a:lnTo>
                    <a:pt x="180892" y="370371"/>
                  </a:lnTo>
                  <a:lnTo>
                    <a:pt x="209327" y="382279"/>
                  </a:lnTo>
                  <a:lnTo>
                    <a:pt x="236983" y="395900"/>
                  </a:lnTo>
                  <a:lnTo>
                    <a:pt x="263757" y="411181"/>
                  </a:lnTo>
                  <a:lnTo>
                    <a:pt x="289550" y="428066"/>
                  </a:lnTo>
                  <a:lnTo>
                    <a:pt x="314264" y="446493"/>
                  </a:lnTo>
                  <a:close/>
                </a:path>
              </a:pathLst>
            </a:custGeom>
            <a:solidFill>
              <a:srgbClr val="00BFC4">
                <a:alpha val="100000"/>
              </a:srgbClr>
            </a:solidFill>
          </p:spPr>
          <p:txBody>
            <a:bodyPr/>
            <a:lstStyle/>
            <a:p>
              <a:endParaRPr/>
            </a:p>
          </p:txBody>
        </p:sp>
        <p:sp>
          <p:nvSpPr>
            <p:cNvPr id="85" name="pg7"/>
            <p:cNvSpPr/>
            <p:nvPr/>
          </p:nvSpPr>
          <p:spPr>
            <a:xfrm>
              <a:off x="6718179" y="4559223"/>
              <a:ext cx="1684371" cy="1684323"/>
            </a:xfrm>
            <a:custGeom>
              <a:avLst/>
              <a:gdLst/>
              <a:ahLst/>
              <a:cxnLst/>
              <a:rect l="0" t="0" r="0" b="0"/>
              <a:pathLst>
                <a:path w="1684371" h="1684323">
                  <a:moveTo>
                    <a:pt x="842173" y="336884"/>
                  </a:moveTo>
                  <a:lnTo>
                    <a:pt x="842173" y="306259"/>
                  </a:lnTo>
                  <a:lnTo>
                    <a:pt x="842173" y="275633"/>
                  </a:lnTo>
                  <a:lnTo>
                    <a:pt x="842173" y="245007"/>
                  </a:lnTo>
                  <a:lnTo>
                    <a:pt x="842173" y="214381"/>
                  </a:lnTo>
                  <a:lnTo>
                    <a:pt x="842173" y="183755"/>
                  </a:lnTo>
                  <a:lnTo>
                    <a:pt x="842173" y="153129"/>
                  </a:lnTo>
                  <a:lnTo>
                    <a:pt x="842173" y="122503"/>
                  </a:lnTo>
                  <a:lnTo>
                    <a:pt x="842173" y="91877"/>
                  </a:lnTo>
                  <a:lnTo>
                    <a:pt x="842173" y="61251"/>
                  </a:lnTo>
                  <a:lnTo>
                    <a:pt x="842173" y="30625"/>
                  </a:lnTo>
                  <a:lnTo>
                    <a:pt x="842173" y="0"/>
                  </a:lnTo>
                  <a:lnTo>
                    <a:pt x="812960" y="506"/>
                  </a:lnTo>
                  <a:lnTo>
                    <a:pt x="783781" y="2026"/>
                  </a:lnTo>
                  <a:lnTo>
                    <a:pt x="754673" y="4557"/>
                  </a:lnTo>
                  <a:lnTo>
                    <a:pt x="725670" y="8096"/>
                  </a:lnTo>
                  <a:lnTo>
                    <a:pt x="696807" y="12639"/>
                  </a:lnTo>
                  <a:lnTo>
                    <a:pt x="668120" y="18181"/>
                  </a:lnTo>
                  <a:lnTo>
                    <a:pt x="639641" y="24714"/>
                  </a:lnTo>
                  <a:lnTo>
                    <a:pt x="611407" y="32231"/>
                  </a:lnTo>
                  <a:lnTo>
                    <a:pt x="583450" y="40723"/>
                  </a:lnTo>
                  <a:lnTo>
                    <a:pt x="555805" y="50180"/>
                  </a:lnTo>
                  <a:lnTo>
                    <a:pt x="528504" y="60590"/>
                  </a:lnTo>
                  <a:lnTo>
                    <a:pt x="501581" y="71940"/>
                  </a:lnTo>
                  <a:lnTo>
                    <a:pt x="475068" y="84218"/>
                  </a:lnTo>
                  <a:lnTo>
                    <a:pt x="448996" y="97408"/>
                  </a:lnTo>
                  <a:lnTo>
                    <a:pt x="423398" y="111494"/>
                  </a:lnTo>
                  <a:lnTo>
                    <a:pt x="398304" y="126460"/>
                  </a:lnTo>
                  <a:lnTo>
                    <a:pt x="373744" y="142287"/>
                  </a:lnTo>
                  <a:lnTo>
                    <a:pt x="349747" y="158956"/>
                  </a:lnTo>
                  <a:lnTo>
                    <a:pt x="326344" y="176448"/>
                  </a:lnTo>
                  <a:lnTo>
                    <a:pt x="303561" y="194741"/>
                  </a:lnTo>
                  <a:lnTo>
                    <a:pt x="281426" y="213813"/>
                  </a:lnTo>
                  <a:lnTo>
                    <a:pt x="259967" y="233642"/>
                  </a:lnTo>
                  <a:lnTo>
                    <a:pt x="239208" y="254203"/>
                  </a:lnTo>
                  <a:lnTo>
                    <a:pt x="219174" y="275472"/>
                  </a:lnTo>
                  <a:lnTo>
                    <a:pt x="199891" y="297423"/>
                  </a:lnTo>
                  <a:lnTo>
                    <a:pt x="181380" y="320029"/>
                  </a:lnTo>
                  <a:lnTo>
                    <a:pt x="163665" y="343264"/>
                  </a:lnTo>
                  <a:lnTo>
                    <a:pt x="146767" y="367100"/>
                  </a:lnTo>
                  <a:lnTo>
                    <a:pt x="130705" y="391507"/>
                  </a:lnTo>
                  <a:lnTo>
                    <a:pt x="115500" y="416457"/>
                  </a:lnTo>
                  <a:lnTo>
                    <a:pt x="101169" y="441919"/>
                  </a:lnTo>
                  <a:lnTo>
                    <a:pt x="87730" y="467863"/>
                  </a:lnTo>
                  <a:lnTo>
                    <a:pt x="75199" y="494258"/>
                  </a:lnTo>
                  <a:lnTo>
                    <a:pt x="63591" y="521071"/>
                  </a:lnTo>
                  <a:lnTo>
                    <a:pt x="52920" y="548271"/>
                  </a:lnTo>
                  <a:lnTo>
                    <a:pt x="43199" y="575824"/>
                  </a:lnTo>
                  <a:lnTo>
                    <a:pt x="34440" y="603698"/>
                  </a:lnTo>
                  <a:lnTo>
                    <a:pt x="26653" y="631859"/>
                  </a:lnTo>
                  <a:lnTo>
                    <a:pt x="19847" y="660274"/>
                  </a:lnTo>
                  <a:lnTo>
                    <a:pt x="14031" y="688907"/>
                  </a:lnTo>
                  <a:lnTo>
                    <a:pt x="9212" y="717725"/>
                  </a:lnTo>
                  <a:lnTo>
                    <a:pt x="5395" y="746693"/>
                  </a:lnTo>
                  <a:lnTo>
                    <a:pt x="2585" y="775775"/>
                  </a:lnTo>
                  <a:lnTo>
                    <a:pt x="786" y="804938"/>
                  </a:lnTo>
                  <a:lnTo>
                    <a:pt x="0" y="834145"/>
                  </a:lnTo>
                  <a:lnTo>
                    <a:pt x="226" y="863362"/>
                  </a:lnTo>
                  <a:lnTo>
                    <a:pt x="1467" y="892554"/>
                  </a:lnTo>
                  <a:lnTo>
                    <a:pt x="3719" y="921685"/>
                  </a:lnTo>
                  <a:lnTo>
                    <a:pt x="6980" y="950721"/>
                  </a:lnTo>
                  <a:lnTo>
                    <a:pt x="11247" y="979626"/>
                  </a:lnTo>
                  <a:lnTo>
                    <a:pt x="16513" y="1008365"/>
                  </a:lnTo>
                  <a:lnTo>
                    <a:pt x="22773" y="1036905"/>
                  </a:lnTo>
                  <a:lnTo>
                    <a:pt x="30020" y="1065210"/>
                  </a:lnTo>
                  <a:lnTo>
                    <a:pt x="38243" y="1093247"/>
                  </a:lnTo>
                  <a:lnTo>
                    <a:pt x="47435" y="1120981"/>
                  </a:lnTo>
                  <a:lnTo>
                    <a:pt x="57583" y="1148380"/>
                  </a:lnTo>
                  <a:lnTo>
                    <a:pt x="68675" y="1175411"/>
                  </a:lnTo>
                  <a:lnTo>
                    <a:pt x="80698" y="1202041"/>
                  </a:lnTo>
                  <a:lnTo>
                    <a:pt x="93637" y="1228237"/>
                  </a:lnTo>
                  <a:lnTo>
                    <a:pt x="107478" y="1253969"/>
                  </a:lnTo>
                  <a:lnTo>
                    <a:pt x="122202" y="1279206"/>
                  </a:lnTo>
                  <a:lnTo>
                    <a:pt x="137794" y="1303916"/>
                  </a:lnTo>
                  <a:lnTo>
                    <a:pt x="154232" y="1328071"/>
                  </a:lnTo>
                  <a:lnTo>
                    <a:pt x="171499" y="1351641"/>
                  </a:lnTo>
                  <a:lnTo>
                    <a:pt x="189573" y="1374598"/>
                  </a:lnTo>
                  <a:lnTo>
                    <a:pt x="208433" y="1396914"/>
                  </a:lnTo>
                  <a:lnTo>
                    <a:pt x="228055" y="1418563"/>
                  </a:lnTo>
                  <a:lnTo>
                    <a:pt x="248416" y="1439518"/>
                  </a:lnTo>
                  <a:lnTo>
                    <a:pt x="269492" y="1459754"/>
                  </a:lnTo>
                  <a:lnTo>
                    <a:pt x="291257" y="1479247"/>
                  </a:lnTo>
                  <a:lnTo>
                    <a:pt x="313686" y="1497973"/>
                  </a:lnTo>
                  <a:lnTo>
                    <a:pt x="336750" y="1515910"/>
                  </a:lnTo>
                  <a:lnTo>
                    <a:pt x="360423" y="1533036"/>
                  </a:lnTo>
                  <a:lnTo>
                    <a:pt x="384675" y="1549331"/>
                  </a:lnTo>
                  <a:lnTo>
                    <a:pt x="409478" y="1564774"/>
                  </a:lnTo>
                  <a:lnTo>
                    <a:pt x="434802" y="1579348"/>
                  </a:lnTo>
                  <a:lnTo>
                    <a:pt x="460616" y="1593035"/>
                  </a:lnTo>
                  <a:lnTo>
                    <a:pt x="486889" y="1605818"/>
                  </a:lnTo>
                  <a:lnTo>
                    <a:pt x="513590" y="1617682"/>
                  </a:lnTo>
                  <a:lnTo>
                    <a:pt x="540686" y="1628613"/>
                  </a:lnTo>
                  <a:lnTo>
                    <a:pt x="568145" y="1638598"/>
                  </a:lnTo>
                  <a:lnTo>
                    <a:pt x="595934" y="1647624"/>
                  </a:lnTo>
                  <a:lnTo>
                    <a:pt x="624019" y="1655680"/>
                  </a:lnTo>
                  <a:lnTo>
                    <a:pt x="652367" y="1662758"/>
                  </a:lnTo>
                  <a:lnTo>
                    <a:pt x="680944" y="1668848"/>
                  </a:lnTo>
                  <a:lnTo>
                    <a:pt x="709714" y="1673943"/>
                  </a:lnTo>
                  <a:lnTo>
                    <a:pt x="738644" y="1678037"/>
                  </a:lnTo>
                  <a:lnTo>
                    <a:pt x="767698" y="1681125"/>
                  </a:lnTo>
                  <a:lnTo>
                    <a:pt x="796842" y="1683203"/>
                  </a:lnTo>
                  <a:lnTo>
                    <a:pt x="826041" y="1684270"/>
                  </a:lnTo>
                  <a:lnTo>
                    <a:pt x="855259" y="1684323"/>
                  </a:lnTo>
                  <a:lnTo>
                    <a:pt x="884461" y="1683362"/>
                  </a:lnTo>
                  <a:lnTo>
                    <a:pt x="913612" y="1681389"/>
                  </a:lnTo>
                  <a:lnTo>
                    <a:pt x="942678" y="1678406"/>
                  </a:lnTo>
                  <a:lnTo>
                    <a:pt x="971622" y="1674417"/>
                  </a:lnTo>
                  <a:lnTo>
                    <a:pt x="1000411" y="1669426"/>
                  </a:lnTo>
                  <a:lnTo>
                    <a:pt x="1029009" y="1663439"/>
                  </a:lnTo>
                  <a:lnTo>
                    <a:pt x="1057382" y="1656464"/>
                  </a:lnTo>
                  <a:lnTo>
                    <a:pt x="1085496" y="1648509"/>
                  </a:lnTo>
                  <a:lnTo>
                    <a:pt x="1113318" y="1639584"/>
                  </a:lnTo>
                  <a:lnTo>
                    <a:pt x="1140813" y="1629699"/>
                  </a:lnTo>
                  <a:lnTo>
                    <a:pt x="1167949" y="1618866"/>
                  </a:lnTo>
                  <a:lnTo>
                    <a:pt x="1194692" y="1607099"/>
                  </a:lnTo>
                  <a:lnTo>
                    <a:pt x="1221012" y="1594411"/>
                  </a:lnTo>
                  <a:lnTo>
                    <a:pt x="1246875" y="1580817"/>
                  </a:lnTo>
                  <a:lnTo>
                    <a:pt x="1272251" y="1566335"/>
                  </a:lnTo>
                  <a:lnTo>
                    <a:pt x="1297110" y="1550981"/>
                  </a:lnTo>
                  <a:lnTo>
                    <a:pt x="1321421" y="1534775"/>
                  </a:lnTo>
                  <a:lnTo>
                    <a:pt x="1345156" y="1517734"/>
                  </a:lnTo>
                  <a:lnTo>
                    <a:pt x="1368285" y="1499881"/>
                  </a:lnTo>
                  <a:lnTo>
                    <a:pt x="1390780" y="1481236"/>
                  </a:lnTo>
                  <a:lnTo>
                    <a:pt x="1412616" y="1461822"/>
                  </a:lnTo>
                  <a:lnTo>
                    <a:pt x="1433765" y="1441662"/>
                  </a:lnTo>
                  <a:lnTo>
                    <a:pt x="1454202" y="1420781"/>
                  </a:lnTo>
                  <a:lnTo>
                    <a:pt x="1473902" y="1399204"/>
                  </a:lnTo>
                  <a:lnTo>
                    <a:pt x="1492842" y="1376956"/>
                  </a:lnTo>
                  <a:lnTo>
                    <a:pt x="1510999" y="1354065"/>
                  </a:lnTo>
                  <a:lnTo>
                    <a:pt x="1528352" y="1330557"/>
                  </a:lnTo>
                  <a:lnTo>
                    <a:pt x="1544878" y="1306462"/>
                  </a:lnTo>
                  <a:lnTo>
                    <a:pt x="1560558" y="1281808"/>
                  </a:lnTo>
                  <a:lnTo>
                    <a:pt x="1575374" y="1256625"/>
                  </a:lnTo>
                  <a:lnTo>
                    <a:pt x="1589308" y="1230943"/>
                  </a:lnTo>
                  <a:lnTo>
                    <a:pt x="1602342" y="1204794"/>
                  </a:lnTo>
                  <a:lnTo>
                    <a:pt x="1614461" y="1178208"/>
                  </a:lnTo>
                  <a:lnTo>
                    <a:pt x="1625651" y="1151217"/>
                  </a:lnTo>
                  <a:lnTo>
                    <a:pt x="1635898" y="1123855"/>
                  </a:lnTo>
                  <a:lnTo>
                    <a:pt x="1645190" y="1096154"/>
                  </a:lnTo>
                  <a:lnTo>
                    <a:pt x="1653515" y="1068147"/>
                  </a:lnTo>
                  <a:lnTo>
                    <a:pt x="1660863" y="1039868"/>
                  </a:lnTo>
                  <a:lnTo>
                    <a:pt x="1667227" y="1011351"/>
                  </a:lnTo>
                  <a:lnTo>
                    <a:pt x="1672597" y="982631"/>
                  </a:lnTo>
                  <a:lnTo>
                    <a:pt x="1676968" y="953742"/>
                  </a:lnTo>
                  <a:lnTo>
                    <a:pt x="1680335" y="924719"/>
                  </a:lnTo>
                  <a:lnTo>
                    <a:pt x="1682692" y="895596"/>
                  </a:lnTo>
                  <a:lnTo>
                    <a:pt x="1684038" y="866409"/>
                  </a:lnTo>
                  <a:lnTo>
                    <a:pt x="1684371" y="837193"/>
                  </a:lnTo>
                  <a:lnTo>
                    <a:pt x="1683690" y="807983"/>
                  </a:lnTo>
                  <a:lnTo>
                    <a:pt x="1681996" y="778814"/>
                  </a:lnTo>
                  <a:lnTo>
                    <a:pt x="1679292" y="749721"/>
                  </a:lnTo>
                  <a:lnTo>
                    <a:pt x="1675580" y="720740"/>
                  </a:lnTo>
                  <a:lnTo>
                    <a:pt x="1670865" y="691905"/>
                  </a:lnTo>
                  <a:lnTo>
                    <a:pt x="1665152" y="663250"/>
                  </a:lnTo>
                  <a:lnTo>
                    <a:pt x="1658449" y="634812"/>
                  </a:lnTo>
                  <a:lnTo>
                    <a:pt x="1650764" y="606622"/>
                  </a:lnTo>
                  <a:lnTo>
                    <a:pt x="1642106" y="578717"/>
                  </a:lnTo>
                  <a:lnTo>
                    <a:pt x="1632485" y="551128"/>
                  </a:lnTo>
                  <a:lnTo>
                    <a:pt x="1621912" y="523890"/>
                  </a:lnTo>
                  <a:lnTo>
                    <a:pt x="1610401" y="497035"/>
                  </a:lnTo>
                  <a:lnTo>
                    <a:pt x="1597966" y="470595"/>
                  </a:lnTo>
                  <a:lnTo>
                    <a:pt x="1584621" y="444603"/>
                  </a:lnTo>
                  <a:lnTo>
                    <a:pt x="1570383" y="419089"/>
                  </a:lnTo>
                  <a:lnTo>
                    <a:pt x="1555268" y="394085"/>
                  </a:lnTo>
                  <a:lnTo>
                    <a:pt x="1539294" y="369619"/>
                  </a:lnTo>
                  <a:lnTo>
                    <a:pt x="1522482" y="345723"/>
                  </a:lnTo>
                  <a:lnTo>
                    <a:pt x="1504851" y="322424"/>
                  </a:lnTo>
                  <a:lnTo>
                    <a:pt x="1486423" y="299750"/>
                  </a:lnTo>
                  <a:lnTo>
                    <a:pt x="1467219" y="277730"/>
                  </a:lnTo>
                  <a:lnTo>
                    <a:pt x="1447262" y="256389"/>
                  </a:lnTo>
                  <a:lnTo>
                    <a:pt x="1426578" y="235753"/>
                  </a:lnTo>
                  <a:lnTo>
                    <a:pt x="1405190" y="215847"/>
                  </a:lnTo>
                  <a:lnTo>
                    <a:pt x="1384717" y="238623"/>
                  </a:lnTo>
                  <a:lnTo>
                    <a:pt x="1364244" y="261400"/>
                  </a:lnTo>
                  <a:lnTo>
                    <a:pt x="1343770" y="284177"/>
                  </a:lnTo>
                  <a:lnTo>
                    <a:pt x="1323297" y="306954"/>
                  </a:lnTo>
                  <a:lnTo>
                    <a:pt x="1302824" y="329731"/>
                  </a:lnTo>
                  <a:lnTo>
                    <a:pt x="1282350" y="352508"/>
                  </a:lnTo>
                  <a:lnTo>
                    <a:pt x="1261877" y="375285"/>
                  </a:lnTo>
                  <a:lnTo>
                    <a:pt x="1241403" y="398062"/>
                  </a:lnTo>
                  <a:lnTo>
                    <a:pt x="1220930" y="420839"/>
                  </a:lnTo>
                  <a:lnTo>
                    <a:pt x="1200457" y="443616"/>
                  </a:lnTo>
                  <a:lnTo>
                    <a:pt x="1179983" y="466393"/>
                  </a:lnTo>
                  <a:lnTo>
                    <a:pt x="1201138" y="486543"/>
                  </a:lnTo>
                  <a:lnTo>
                    <a:pt x="1221092" y="507882"/>
                  </a:lnTo>
                  <a:lnTo>
                    <a:pt x="1239780" y="530339"/>
                  </a:lnTo>
                  <a:lnTo>
                    <a:pt x="1257139" y="553838"/>
                  </a:lnTo>
                  <a:lnTo>
                    <a:pt x="1273111" y="578301"/>
                  </a:lnTo>
                  <a:lnTo>
                    <a:pt x="1287642" y="603647"/>
                  </a:lnTo>
                  <a:lnTo>
                    <a:pt x="1300684" y="629789"/>
                  </a:lnTo>
                  <a:lnTo>
                    <a:pt x="1312194" y="656642"/>
                  </a:lnTo>
                  <a:lnTo>
                    <a:pt x="1322133" y="684115"/>
                  </a:lnTo>
                  <a:lnTo>
                    <a:pt x="1330467" y="712116"/>
                  </a:lnTo>
                  <a:lnTo>
                    <a:pt x="1337169" y="740553"/>
                  </a:lnTo>
                  <a:lnTo>
                    <a:pt x="1342217" y="769329"/>
                  </a:lnTo>
                  <a:lnTo>
                    <a:pt x="1345593" y="798348"/>
                  </a:lnTo>
                  <a:lnTo>
                    <a:pt x="1347287" y="827515"/>
                  </a:lnTo>
                  <a:lnTo>
                    <a:pt x="1347292" y="856730"/>
                  </a:lnTo>
                  <a:lnTo>
                    <a:pt x="1345609" y="885897"/>
                  </a:lnTo>
                  <a:lnTo>
                    <a:pt x="1342243" y="914918"/>
                  </a:lnTo>
                  <a:lnTo>
                    <a:pt x="1337205" y="943696"/>
                  </a:lnTo>
                  <a:lnTo>
                    <a:pt x="1330513" y="972134"/>
                  </a:lnTo>
                  <a:lnTo>
                    <a:pt x="1322189" y="1000139"/>
                  </a:lnTo>
                  <a:lnTo>
                    <a:pt x="1312260" y="1027615"/>
                  </a:lnTo>
                  <a:lnTo>
                    <a:pt x="1300760" y="1054472"/>
                  </a:lnTo>
                  <a:lnTo>
                    <a:pt x="1287727" y="1080619"/>
                  </a:lnTo>
                  <a:lnTo>
                    <a:pt x="1273204" y="1105970"/>
                  </a:lnTo>
                  <a:lnTo>
                    <a:pt x="1257241" y="1130438"/>
                  </a:lnTo>
                  <a:lnTo>
                    <a:pt x="1239891" y="1153944"/>
                  </a:lnTo>
                  <a:lnTo>
                    <a:pt x="1221211" y="1176407"/>
                  </a:lnTo>
                  <a:lnTo>
                    <a:pt x="1201264" y="1197753"/>
                  </a:lnTo>
                  <a:lnTo>
                    <a:pt x="1180117" y="1217911"/>
                  </a:lnTo>
                  <a:lnTo>
                    <a:pt x="1157840" y="1236813"/>
                  </a:lnTo>
                  <a:lnTo>
                    <a:pt x="1134508" y="1254396"/>
                  </a:lnTo>
                  <a:lnTo>
                    <a:pt x="1110199" y="1270602"/>
                  </a:lnTo>
                  <a:lnTo>
                    <a:pt x="1084994" y="1285375"/>
                  </a:lnTo>
                  <a:lnTo>
                    <a:pt x="1058978" y="1298667"/>
                  </a:lnTo>
                  <a:lnTo>
                    <a:pt x="1032237" y="1310434"/>
                  </a:lnTo>
                  <a:lnTo>
                    <a:pt x="1004860" y="1320635"/>
                  </a:lnTo>
                  <a:lnTo>
                    <a:pt x="976940" y="1329237"/>
                  </a:lnTo>
                  <a:lnTo>
                    <a:pt x="948569" y="1336212"/>
                  </a:lnTo>
                  <a:lnTo>
                    <a:pt x="919843" y="1341535"/>
                  </a:lnTo>
                  <a:lnTo>
                    <a:pt x="890857" y="1345189"/>
                  </a:lnTo>
                  <a:lnTo>
                    <a:pt x="861708" y="1347162"/>
                  </a:lnTo>
                  <a:lnTo>
                    <a:pt x="832494" y="1347447"/>
                  </a:lnTo>
                  <a:lnTo>
                    <a:pt x="803312" y="1346043"/>
                  </a:lnTo>
                  <a:lnTo>
                    <a:pt x="774260" y="1342955"/>
                  </a:lnTo>
                  <a:lnTo>
                    <a:pt x="745436" y="1338193"/>
                  </a:lnTo>
                  <a:lnTo>
                    <a:pt x="716934" y="1331774"/>
                  </a:lnTo>
                  <a:lnTo>
                    <a:pt x="688851" y="1323718"/>
                  </a:lnTo>
                  <a:lnTo>
                    <a:pt x="661281" y="1314053"/>
                  </a:lnTo>
                  <a:lnTo>
                    <a:pt x="634315" y="1302810"/>
                  </a:lnTo>
                  <a:lnTo>
                    <a:pt x="608044" y="1290028"/>
                  </a:lnTo>
                  <a:lnTo>
                    <a:pt x="582556" y="1275749"/>
                  </a:lnTo>
                  <a:lnTo>
                    <a:pt x="557935" y="1260021"/>
                  </a:lnTo>
                  <a:lnTo>
                    <a:pt x="534265" y="1242897"/>
                  </a:lnTo>
                  <a:lnTo>
                    <a:pt x="511624" y="1224433"/>
                  </a:lnTo>
                  <a:lnTo>
                    <a:pt x="490087" y="1204691"/>
                  </a:lnTo>
                  <a:lnTo>
                    <a:pt x="469728" y="1183738"/>
                  </a:lnTo>
                  <a:lnTo>
                    <a:pt x="450613" y="1161644"/>
                  </a:lnTo>
                  <a:lnTo>
                    <a:pt x="432808" y="1138481"/>
                  </a:lnTo>
                  <a:lnTo>
                    <a:pt x="416370" y="1114329"/>
                  </a:lnTo>
                  <a:lnTo>
                    <a:pt x="401356" y="1089266"/>
                  </a:lnTo>
                  <a:lnTo>
                    <a:pt x="387815" y="1063378"/>
                  </a:lnTo>
                  <a:lnTo>
                    <a:pt x="375793" y="1036751"/>
                  </a:lnTo>
                  <a:lnTo>
                    <a:pt x="365330" y="1009473"/>
                  </a:lnTo>
                  <a:lnTo>
                    <a:pt x="356461" y="981637"/>
                  </a:lnTo>
                  <a:lnTo>
                    <a:pt x="349215" y="953334"/>
                  </a:lnTo>
                  <a:lnTo>
                    <a:pt x="343617" y="924660"/>
                  </a:lnTo>
                  <a:lnTo>
                    <a:pt x="339686" y="895710"/>
                  </a:lnTo>
                  <a:lnTo>
                    <a:pt x="337434" y="866582"/>
                  </a:lnTo>
                  <a:lnTo>
                    <a:pt x="336869" y="837372"/>
                  </a:lnTo>
                  <a:lnTo>
                    <a:pt x="337993" y="808178"/>
                  </a:lnTo>
                  <a:lnTo>
                    <a:pt x="340803" y="779098"/>
                  </a:lnTo>
                  <a:lnTo>
                    <a:pt x="345288" y="750229"/>
                  </a:lnTo>
                  <a:lnTo>
                    <a:pt x="351434" y="721667"/>
                  </a:lnTo>
                  <a:lnTo>
                    <a:pt x="359221" y="693509"/>
                  </a:lnTo>
                  <a:lnTo>
                    <a:pt x="368621" y="665847"/>
                  </a:lnTo>
                  <a:lnTo>
                    <a:pt x="379605" y="638775"/>
                  </a:lnTo>
                  <a:lnTo>
                    <a:pt x="392135" y="612383"/>
                  </a:lnTo>
                  <a:lnTo>
                    <a:pt x="406169" y="586759"/>
                  </a:lnTo>
                  <a:lnTo>
                    <a:pt x="421661" y="561989"/>
                  </a:lnTo>
                  <a:lnTo>
                    <a:pt x="438558" y="538156"/>
                  </a:lnTo>
                  <a:lnTo>
                    <a:pt x="456804" y="515338"/>
                  </a:lnTo>
                  <a:lnTo>
                    <a:pt x="476338" y="493614"/>
                  </a:lnTo>
                  <a:lnTo>
                    <a:pt x="497095" y="473055"/>
                  </a:lnTo>
                  <a:lnTo>
                    <a:pt x="519006" y="453729"/>
                  </a:lnTo>
                  <a:lnTo>
                    <a:pt x="541997" y="435703"/>
                  </a:lnTo>
                  <a:lnTo>
                    <a:pt x="565991" y="419035"/>
                  </a:lnTo>
                  <a:lnTo>
                    <a:pt x="590908" y="403781"/>
                  </a:lnTo>
                  <a:lnTo>
                    <a:pt x="616665" y="389993"/>
                  </a:lnTo>
                  <a:lnTo>
                    <a:pt x="643176" y="377717"/>
                  </a:lnTo>
                  <a:lnTo>
                    <a:pt x="670352" y="366993"/>
                  </a:lnTo>
                  <a:lnTo>
                    <a:pt x="698103" y="357857"/>
                  </a:lnTo>
                  <a:lnTo>
                    <a:pt x="726335" y="350341"/>
                  </a:lnTo>
                  <a:lnTo>
                    <a:pt x="754954" y="344468"/>
                  </a:lnTo>
                  <a:lnTo>
                    <a:pt x="783864" y="340260"/>
                  </a:lnTo>
                  <a:lnTo>
                    <a:pt x="812970" y="337729"/>
                  </a:lnTo>
                  <a:close/>
                </a:path>
              </a:pathLst>
            </a:custGeom>
            <a:solidFill>
              <a:srgbClr val="F8766D">
                <a:alpha val="100000"/>
              </a:srgbClr>
            </a:solidFill>
          </p:spPr>
          <p:txBody>
            <a:bodyPr/>
            <a:lstStyle/>
            <a:p>
              <a:endParaRPr/>
            </a:p>
          </p:txBody>
        </p:sp>
        <p:sp>
          <p:nvSpPr>
            <p:cNvPr id="86" name="tx8"/>
            <p:cNvSpPr/>
            <p:nvPr/>
          </p:nvSpPr>
          <p:spPr>
            <a:xfrm>
              <a:off x="7721439" y="4715183"/>
              <a:ext cx="160207" cy="109040"/>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646482">
                      <a:alpha val="100000"/>
                    </a:srgbClr>
                  </a:solidFill>
                  <a:latin typeface="Century Gothic"/>
                  <a:cs typeface="Century Gothic"/>
                </a:rPr>
                <a:t>43</a:t>
              </a:r>
            </a:p>
          </p:txBody>
        </p:sp>
        <p:sp>
          <p:nvSpPr>
            <p:cNvPr id="87" name="tx9"/>
            <p:cNvSpPr/>
            <p:nvPr/>
          </p:nvSpPr>
          <p:spPr>
            <a:xfrm>
              <a:off x="7199007" y="5973426"/>
              <a:ext cx="240311" cy="109040"/>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646482">
                      <a:alpha val="100000"/>
                    </a:srgbClr>
                  </a:solidFill>
                  <a:latin typeface="Century Gothic"/>
                  <a:cs typeface="Century Gothic"/>
                </a:rPr>
                <a:t>326</a:t>
              </a:r>
            </a:p>
          </p:txBody>
        </p:sp>
        <p:sp>
          <p:nvSpPr>
            <p:cNvPr id="88" name="rc10"/>
            <p:cNvSpPr/>
            <p:nvPr/>
          </p:nvSpPr>
          <p:spPr>
            <a:xfrm>
              <a:off x="6484192" y="4325276"/>
              <a:ext cx="2152320" cy="2152320"/>
            </a:xfrm>
            <a:prstGeom prst="rect">
              <a:avLst/>
            </a:prstGeom>
            <a:ln w="14782" cap="rnd">
              <a:solidFill>
                <a:srgbClr val="FFFFFF">
                  <a:alpha val="100000"/>
                </a:srgbClr>
              </a:solidFill>
              <a:prstDash val="solid"/>
              <a:round/>
            </a:ln>
          </p:spPr>
          <p:txBody>
            <a:bodyPr/>
            <a:lstStyle/>
            <a:p>
              <a:endParaRPr/>
            </a:p>
          </p:txBody>
        </p:sp>
        <p:sp>
          <p:nvSpPr>
            <p:cNvPr id="89" name="rc11"/>
            <p:cNvSpPr/>
            <p:nvPr/>
          </p:nvSpPr>
          <p:spPr>
            <a:xfrm>
              <a:off x="8788344" y="4997525"/>
              <a:ext cx="1316060" cy="807821"/>
            </a:xfrm>
            <a:prstGeom prst="rect">
              <a:avLst/>
            </a:prstGeom>
            <a:solidFill>
              <a:srgbClr val="FFFFFF">
                <a:alpha val="100000"/>
              </a:srgbClr>
            </a:solidFill>
          </p:spPr>
          <p:txBody>
            <a:bodyPr/>
            <a:lstStyle/>
            <a:p>
              <a:endParaRPr/>
            </a:p>
          </p:txBody>
        </p:sp>
        <p:sp>
          <p:nvSpPr>
            <p:cNvPr id="90" name="rc12"/>
            <p:cNvSpPr/>
            <p:nvPr/>
          </p:nvSpPr>
          <p:spPr>
            <a:xfrm>
              <a:off x="8864259" y="5290519"/>
              <a:ext cx="219456" cy="219455"/>
            </a:xfrm>
            <a:prstGeom prst="rect">
              <a:avLst/>
            </a:prstGeom>
            <a:solidFill>
              <a:srgbClr val="FFFFFF">
                <a:alpha val="100000"/>
              </a:srgbClr>
            </a:solidFill>
          </p:spPr>
          <p:txBody>
            <a:bodyPr/>
            <a:lstStyle/>
            <a:p>
              <a:endParaRPr/>
            </a:p>
          </p:txBody>
        </p:sp>
        <p:sp>
          <p:nvSpPr>
            <p:cNvPr id="91" name="rc13"/>
            <p:cNvSpPr/>
            <p:nvPr/>
          </p:nvSpPr>
          <p:spPr>
            <a:xfrm>
              <a:off x="8891691" y="5317951"/>
              <a:ext cx="164592" cy="164591"/>
            </a:xfrm>
            <a:prstGeom prst="rect">
              <a:avLst/>
            </a:prstGeom>
            <a:solidFill>
              <a:srgbClr val="F8766D">
                <a:alpha val="100000"/>
              </a:srgbClr>
            </a:solidFill>
          </p:spPr>
          <p:txBody>
            <a:bodyPr/>
            <a:lstStyle/>
            <a:p>
              <a:endParaRPr/>
            </a:p>
          </p:txBody>
        </p:sp>
        <p:sp>
          <p:nvSpPr>
            <p:cNvPr id="92" name="rc14"/>
            <p:cNvSpPr/>
            <p:nvPr/>
          </p:nvSpPr>
          <p:spPr>
            <a:xfrm>
              <a:off x="8864259" y="5509975"/>
              <a:ext cx="219456" cy="219455"/>
            </a:xfrm>
            <a:prstGeom prst="rect">
              <a:avLst/>
            </a:prstGeom>
            <a:solidFill>
              <a:srgbClr val="FFFFFF">
                <a:alpha val="100000"/>
              </a:srgbClr>
            </a:solidFill>
          </p:spPr>
          <p:txBody>
            <a:bodyPr/>
            <a:lstStyle/>
            <a:p>
              <a:endParaRPr/>
            </a:p>
          </p:txBody>
        </p:sp>
        <p:sp>
          <p:nvSpPr>
            <p:cNvPr id="93" name="rc15"/>
            <p:cNvSpPr/>
            <p:nvPr/>
          </p:nvSpPr>
          <p:spPr>
            <a:xfrm>
              <a:off x="8891691" y="5537407"/>
              <a:ext cx="164592" cy="164592"/>
            </a:xfrm>
            <a:prstGeom prst="rect">
              <a:avLst/>
            </a:prstGeom>
            <a:solidFill>
              <a:srgbClr val="00BFC4">
                <a:alpha val="100000"/>
              </a:srgbClr>
            </a:solidFill>
          </p:spPr>
          <p:txBody>
            <a:bodyPr/>
            <a:lstStyle/>
            <a:p>
              <a:endParaRPr/>
            </a:p>
          </p:txBody>
        </p:sp>
        <p:sp>
          <p:nvSpPr>
            <p:cNvPr id="94" name="tx16"/>
            <p:cNvSpPr/>
            <p:nvPr/>
          </p:nvSpPr>
          <p:spPr>
            <a:xfrm>
              <a:off x="9159630" y="5328899"/>
              <a:ext cx="868858"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Sector privado</a:t>
              </a:r>
            </a:p>
          </p:txBody>
        </p:sp>
        <p:sp>
          <p:nvSpPr>
            <p:cNvPr id="95" name="tx17"/>
            <p:cNvSpPr/>
            <p:nvPr/>
          </p:nvSpPr>
          <p:spPr>
            <a:xfrm>
              <a:off x="9159630" y="5544664"/>
              <a:ext cx="858381" cy="118824"/>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Sector público</a:t>
              </a:r>
            </a:p>
          </p:txBody>
        </p:sp>
        <p:sp>
          <p:nvSpPr>
            <p:cNvPr id="96" name="tx18"/>
            <p:cNvSpPr/>
            <p:nvPr/>
          </p:nvSpPr>
          <p:spPr>
            <a:xfrm>
              <a:off x="6484192" y="4101946"/>
              <a:ext cx="750242" cy="11571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646482">
                      <a:alpha val="100000"/>
                    </a:srgbClr>
                  </a:solidFill>
                  <a:latin typeface="Century Gothic"/>
                  <a:cs typeface="Century Gothic"/>
                </a:rPr>
                <a:t>Año 2022*</a:t>
              </a:r>
            </a:p>
          </p:txBody>
        </p:sp>
        <p:sp>
          <p:nvSpPr>
            <p:cNvPr id="97" name="tx19"/>
            <p:cNvSpPr/>
            <p:nvPr/>
          </p:nvSpPr>
          <p:spPr>
            <a:xfrm>
              <a:off x="6484192" y="3848241"/>
              <a:ext cx="3341578" cy="146000"/>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Número</a:t>
              </a:r>
              <a:r>
                <a:rPr sz="1439" b="1" dirty="0">
                  <a:solidFill>
                    <a:srgbClr val="646482">
                      <a:alpha val="100000"/>
                    </a:srgbClr>
                  </a:solidFill>
                  <a:latin typeface="Century Gothic"/>
                  <a:cs typeface="Century Gothic"/>
                </a:rPr>
                <a:t> de </a:t>
              </a:r>
              <a:r>
                <a:rPr sz="1439" b="1" dirty="0" err="1">
                  <a:solidFill>
                    <a:srgbClr val="646482">
                      <a:alpha val="100000"/>
                    </a:srgbClr>
                  </a:solidFill>
                  <a:latin typeface="Century Gothic"/>
                  <a:cs typeface="Century Gothic"/>
                </a:rPr>
                <a:t>establecimientos</a:t>
              </a:r>
              <a:r>
                <a:rPr sz="1439" b="1" dirty="0">
                  <a:solidFill>
                    <a:srgbClr val="646482">
                      <a:alpha val="100000"/>
                    </a:srgbClr>
                  </a:solidFill>
                  <a:latin typeface="Century Gothic"/>
                  <a:cs typeface="Century Gothic"/>
                </a:rPr>
                <a:t> 3er </a:t>
              </a:r>
              <a:r>
                <a:rPr sz="1439" b="1" dirty="0" err="1">
                  <a:solidFill>
                    <a:srgbClr val="646482">
                      <a:alpha val="100000"/>
                    </a:srgbClr>
                  </a:solidFill>
                  <a:latin typeface="Century Gothic"/>
                  <a:cs typeface="Century Gothic"/>
                </a:rPr>
                <a:t>nivel</a:t>
              </a:r>
              <a:endParaRPr sz="1439" b="1" dirty="0">
                <a:solidFill>
                  <a:srgbClr val="646482">
                    <a:alpha val="100000"/>
                  </a:srgbClr>
                </a:solidFill>
                <a:latin typeface="Century Gothic"/>
                <a:cs typeface="Century Gothic"/>
              </a:endParaRPr>
            </a:p>
          </p:txBody>
        </p:sp>
      </p:grpSp>
      <p:sp>
        <p:nvSpPr>
          <p:cNvPr id="98" name="Título 1"/>
          <p:cNvSpPr>
            <a:spLocks noGrp="1"/>
          </p:cNvSpPr>
          <p:nvPr>
            <p:ph type="title"/>
          </p:nvPr>
        </p:nvSpPr>
        <p:spPr>
          <a:xfrm>
            <a:off x="927210" y="336062"/>
            <a:ext cx="7227771" cy="530024"/>
          </a:xfrm>
        </p:spPr>
        <p:txBody>
          <a:bodyPr>
            <a:normAutofit fontScale="90000"/>
          </a:bodyPr>
          <a:lstStyle/>
          <a:p>
            <a:r>
              <a:rPr dirty="0" err="1"/>
              <a:t>Erogaciones</a:t>
            </a:r>
            <a:r>
              <a:rPr dirty="0"/>
              <a:t> del </a:t>
            </a:r>
            <a:r>
              <a:rPr dirty="0" err="1"/>
              <a:t>tercer</a:t>
            </a:r>
            <a:r>
              <a:rPr dirty="0"/>
              <a:t> </a:t>
            </a:r>
            <a:r>
              <a:rPr dirty="0" err="1"/>
              <a:t>nivel</a:t>
            </a:r>
            <a:r>
              <a:rPr dirty="0"/>
              <a:t> de </a:t>
            </a:r>
            <a:r>
              <a:rPr dirty="0" err="1"/>
              <a:t>atención</a:t>
            </a:r>
            <a:r>
              <a:rPr dirty="0"/>
              <a:t> </a:t>
            </a:r>
            <a:r>
              <a:rPr dirty="0" err="1"/>
              <a:t>por</a:t>
            </a:r>
            <a:r>
              <a:rPr dirty="0"/>
              <a:t> sector</a:t>
            </a:r>
          </a:p>
        </p:txBody>
      </p:sp>
      <p:sp>
        <p:nvSpPr>
          <p:cNvPr id="99" name="Conector recto 9"/>
          <p:cNvSpPr>
            <a:spLocks noGrp="1"/>
          </p:cNvSpPr>
          <p:nvPr>
            <p:ph/>
          </p:nvPr>
        </p:nvSpPr>
        <p:spPr>
          <a:xfrm>
            <a:off x="6136907" y="1186962"/>
            <a:ext cx="0" cy="5124567"/>
          </a:xfrm>
        </p:spPr>
        <p:txBody>
          <a:bodyPr/>
          <a:lstStyle/>
          <a:p>
            <a:r>
              <a:t> </a:t>
            </a:r>
          </a:p>
        </p:txBody>
      </p:sp>
      <p:sp>
        <p:nvSpPr>
          <p:cNvPr id="100" name="Marcador de fecha 6"/>
          <p:cNvSpPr>
            <a:spLocks noGrp="1"/>
          </p:cNvSpPr>
          <p:nvPr>
            <p:ph type="dt" sz="half" idx="12"/>
          </p:nvPr>
        </p:nvSpPr>
        <p:spPr>
          <a:xfrm>
            <a:off x="1024467" y="6390218"/>
            <a:ext cx="2743200" cy="365125"/>
          </a:xfrm>
        </p:spPr>
        <p:txBody>
          <a:bodyPr/>
          <a:lstStyle/>
          <a:p>
            <a:r>
              <a:t>Fuente: INEC CSS 2022</a:t>
            </a:r>
          </a:p>
        </p:txBody>
      </p:sp>
      <p:sp>
        <p:nvSpPr>
          <p:cNvPr id="101" name="Marcador de texto 5"/>
          <p:cNvSpPr>
            <a:spLocks noGrp="1"/>
          </p:cNvSpPr>
          <p:nvPr>
            <p:ph type="body" sz="quarter" idx="11" hasCustomPrompt="1"/>
          </p:nvPr>
        </p:nvSpPr>
        <p:spPr>
          <a:xfrm>
            <a:off x="11032733" y="6311529"/>
            <a:ext cx="842962" cy="534596"/>
          </a:xfrm>
        </p:spPr>
        <p:txBody>
          <a:bodyPr/>
          <a:lstStyle/>
          <a:p>
            <a:r>
              <a:t>27</a:t>
            </a:r>
          </a:p>
        </p:txBody>
      </p:sp>
      <p:sp>
        <p:nvSpPr>
          <p:cNvPr id="102" name="Marcador de texto 3"/>
          <p:cNvSpPr>
            <a:spLocks noGrp="1"/>
          </p:cNvSpPr>
          <p:nvPr>
            <p:ph type="body" sz="quarter" idx="13"/>
          </p:nvPr>
        </p:nvSpPr>
        <p:spPr>
          <a:xfrm>
            <a:off x="1065215" y="1579880"/>
            <a:ext cx="4910137" cy="4064000"/>
          </a:xfrm>
        </p:spPr>
        <p:txBody>
          <a:bodyPr>
            <a:normAutofit fontScale="92500" lnSpcReduction="20000"/>
          </a:bodyPr>
          <a:lstStyle/>
          <a:p>
            <a:pPr algn="just">
              <a:lnSpc>
                <a:spcPct val="150000"/>
              </a:lnSpc>
            </a:pPr>
            <a:r>
              <a:rPr dirty="0"/>
              <a:t>El tercer nivel de atención se enfoca en la prestación de servicios de especializados, contando con tecnología especializada y de alta complejidad para lograrlo, este nivel contempla los siguientes establecimientos:
  Centros ambulatorios
    -Centro especializado
  Hospitales
    -Hospital especializado
    -Hospital de especialidades
En el año 2022, el sector público gastó $1.165 millones de dólares para la prestación de servicios de salud en    43 establecimientos de tercer nivel de atención. </a:t>
            </a:r>
          </a:p>
        </p:txBody>
      </p:sp>
      <p:pic>
        <p:nvPicPr>
          <p:cNvPr id="103" name="Imagen 10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7472" y="4907874"/>
            <a:ext cx="838200" cy="838200"/>
          </a:xfrm>
          <a:prstGeom prst="rect">
            <a:avLst/>
          </a:prstGeom>
        </p:spPr>
      </p:pic>
    </p:spTree>
    <p:extLst>
      <p:ext uri="{BB962C8B-B14F-4D97-AF65-F5344CB8AC3E}">
        <p14:creationId xmlns:p14="http://schemas.microsoft.com/office/powerpoint/2010/main" val="23824280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ítulo 1"/>
          <p:cNvSpPr>
            <a:spLocks noGrp="1"/>
          </p:cNvSpPr>
          <p:nvPr>
            <p:ph type="title"/>
          </p:nvPr>
        </p:nvSpPr>
        <p:spPr>
          <a:xfrm>
            <a:off x="1117675" y="372198"/>
            <a:ext cx="7227771" cy="530024"/>
          </a:xfrm>
        </p:spPr>
        <p:txBody>
          <a:bodyPr>
            <a:normAutofit fontScale="90000"/>
          </a:bodyPr>
          <a:lstStyle/>
          <a:p>
            <a:r>
              <a:rPr dirty="0" err="1"/>
              <a:t>Erogaciones</a:t>
            </a:r>
            <a:r>
              <a:rPr dirty="0"/>
              <a:t> del </a:t>
            </a:r>
            <a:r>
              <a:rPr dirty="0" err="1"/>
              <a:t>tercer</a:t>
            </a:r>
            <a:r>
              <a:rPr dirty="0"/>
              <a:t> </a:t>
            </a:r>
            <a:r>
              <a:rPr dirty="0" err="1"/>
              <a:t>nivel</a:t>
            </a:r>
            <a:r>
              <a:rPr dirty="0"/>
              <a:t> de </a:t>
            </a:r>
            <a:r>
              <a:rPr dirty="0" err="1"/>
              <a:t>atención</a:t>
            </a:r>
            <a:r>
              <a:rPr dirty="0"/>
              <a:t> </a:t>
            </a:r>
            <a:r>
              <a:rPr dirty="0" err="1"/>
              <a:t>por</a:t>
            </a:r>
            <a:r>
              <a:rPr dirty="0"/>
              <a:t> </a:t>
            </a:r>
            <a:r>
              <a:rPr dirty="0" err="1"/>
              <a:t>tipología</a:t>
            </a:r>
            <a:endParaRPr dirty="0"/>
          </a:p>
        </p:txBody>
      </p:sp>
      <p:sp>
        <p:nvSpPr>
          <p:cNvPr id="41" name="Marcador de texto 3"/>
          <p:cNvSpPr>
            <a:spLocks noGrp="1"/>
          </p:cNvSpPr>
          <p:nvPr>
            <p:ph type="body" sz="quarter" idx="10" hasCustomPrompt="1"/>
          </p:nvPr>
        </p:nvSpPr>
        <p:spPr>
          <a:xfrm>
            <a:off x="1117832" y="919832"/>
            <a:ext cx="7227614" cy="288406"/>
          </a:xfrm>
        </p:spPr>
        <p:txBody>
          <a:bodyPr/>
          <a:lstStyle/>
          <a:p>
            <a:r>
              <a:t> </a:t>
            </a:r>
          </a:p>
        </p:txBody>
      </p:sp>
      <p:sp>
        <p:nvSpPr>
          <p:cNvPr id="42" name="Marcador de fecha 6"/>
          <p:cNvSpPr>
            <a:spLocks noGrp="1"/>
          </p:cNvSpPr>
          <p:nvPr>
            <p:ph type="dt" sz="half" idx="12"/>
          </p:nvPr>
        </p:nvSpPr>
        <p:spPr>
          <a:xfrm>
            <a:off x="1024467" y="6390218"/>
            <a:ext cx="2743200" cy="365125"/>
          </a:xfrm>
        </p:spPr>
        <p:txBody>
          <a:bodyPr/>
          <a:lstStyle/>
          <a:p>
            <a:r>
              <a:t>Fuente: INEC CSS 2022</a:t>
            </a:r>
          </a:p>
        </p:txBody>
      </p:sp>
      <p:sp>
        <p:nvSpPr>
          <p:cNvPr id="43" name="Marcador de texto 5"/>
          <p:cNvSpPr>
            <a:spLocks noGrp="1"/>
          </p:cNvSpPr>
          <p:nvPr>
            <p:ph type="body" sz="quarter" idx="11" hasCustomPrompt="1"/>
          </p:nvPr>
        </p:nvSpPr>
        <p:spPr>
          <a:xfrm>
            <a:off x="11032733" y="6311529"/>
            <a:ext cx="842962" cy="534596"/>
          </a:xfrm>
        </p:spPr>
        <p:txBody>
          <a:bodyPr/>
          <a:lstStyle/>
          <a:p>
            <a:r>
              <a:t>28</a:t>
            </a:r>
          </a:p>
        </p:txBody>
      </p:sp>
      <p:sp>
        <p:nvSpPr>
          <p:cNvPr id="44" name="Marcador de texto 11"/>
          <p:cNvSpPr>
            <a:spLocks noGrp="1"/>
          </p:cNvSpPr>
          <p:nvPr>
            <p:ph type="body" sz="quarter" idx="15" hasCustomPrompt="1"/>
          </p:nvPr>
        </p:nvSpPr>
        <p:spPr>
          <a:xfrm>
            <a:off x="1045536" y="5498644"/>
            <a:ext cx="4258733" cy="567267"/>
          </a:xfrm>
        </p:spPr>
        <p:txBody>
          <a:bodyPr>
            <a:normAutofit fontScale="92500" lnSpcReduction="10000"/>
          </a:bodyPr>
          <a:lstStyle/>
          <a:p>
            <a:pPr marL="0" marR="0" algn="l">
              <a:lnSpc>
                <a:spcPct val="100000"/>
              </a:lnSpc>
              <a:spcBef>
                <a:spcPts val="0"/>
              </a:spcBef>
              <a:spcAft>
                <a:spcPts val="0"/>
              </a:spcAft>
              <a:buNone/>
            </a:pPr>
            <a:r>
              <a:rPr sz="1100" b="1" i="0" u="none" cap="none" dirty="0" err="1">
                <a:solidFill>
                  <a:srgbClr val="FFFFFF">
                    <a:alpha val="100000"/>
                  </a:srgbClr>
                </a:solidFill>
                <a:latin typeface="Century Gothic"/>
                <a:cs typeface="Century Gothic"/>
                <a:sym typeface="Century Gothic"/>
              </a:rPr>
              <a:t>En</a:t>
            </a:r>
            <a:r>
              <a:rPr sz="1100" b="1" i="0" u="none" cap="none" dirty="0">
                <a:solidFill>
                  <a:srgbClr val="FFFFFF">
                    <a:alpha val="100000"/>
                  </a:srgbClr>
                </a:solidFill>
                <a:latin typeface="Century Gothic"/>
                <a:cs typeface="Century Gothic"/>
                <a:sym typeface="Century Gothic"/>
              </a:rPr>
              <a:t> el </a:t>
            </a:r>
            <a:r>
              <a:rPr sz="1100" b="1" i="0" u="none" cap="none" dirty="0" err="1">
                <a:solidFill>
                  <a:srgbClr val="FFFFFF">
                    <a:alpha val="100000"/>
                  </a:srgbClr>
                </a:solidFill>
                <a:latin typeface="Century Gothic"/>
                <a:cs typeface="Century Gothic"/>
                <a:sym typeface="Century Gothic"/>
              </a:rPr>
              <a:t>año</a:t>
            </a:r>
            <a:r>
              <a:rPr sz="1100" b="1" i="0" u="none" cap="none" dirty="0">
                <a:solidFill>
                  <a:srgbClr val="FFFFFF">
                    <a:alpha val="100000"/>
                  </a:srgbClr>
                </a:solidFill>
                <a:latin typeface="Century Gothic"/>
                <a:cs typeface="Century Gothic"/>
                <a:sym typeface="Century Gothic"/>
              </a:rPr>
              <a:t> 2022, el sector </a:t>
            </a:r>
            <a:r>
              <a:rPr sz="1100" b="1" i="0" u="none" cap="none" dirty="0" err="1">
                <a:solidFill>
                  <a:srgbClr val="FFFFFF">
                    <a:alpha val="100000"/>
                  </a:srgbClr>
                </a:solidFill>
                <a:latin typeface="Century Gothic"/>
                <a:cs typeface="Century Gothic"/>
                <a:sym typeface="Century Gothic"/>
              </a:rPr>
              <a:t>público</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destinó</a:t>
            </a:r>
            <a:r>
              <a:rPr sz="1100" b="1" i="0" u="none" cap="none" dirty="0">
                <a:solidFill>
                  <a:srgbClr val="FFFFFF">
                    <a:alpha val="100000"/>
                  </a:srgbClr>
                </a:solidFill>
                <a:latin typeface="Century Gothic"/>
                <a:cs typeface="Century Gothic"/>
                <a:sym typeface="Century Gothic"/>
              </a:rPr>
              <a:t> $954 </a:t>
            </a:r>
            <a:r>
              <a:rPr sz="1100" b="1" i="0" u="none" cap="none" dirty="0" err="1">
                <a:solidFill>
                  <a:srgbClr val="FFFFFF">
                    <a:alpha val="100000"/>
                  </a:srgbClr>
                </a:solidFill>
                <a:latin typeface="Century Gothic"/>
                <a:cs typeface="Century Gothic"/>
                <a:sym typeface="Century Gothic"/>
              </a:rPr>
              <a:t>millones</a:t>
            </a:r>
            <a:r>
              <a:rPr sz="1100" b="1" i="0" u="none" cap="none" dirty="0">
                <a:solidFill>
                  <a:srgbClr val="FFFFFF">
                    <a:alpha val="100000"/>
                  </a:srgbClr>
                </a:solidFill>
                <a:latin typeface="Century Gothic"/>
                <a:cs typeface="Century Gothic"/>
                <a:sym typeface="Century Gothic"/>
              </a:rPr>
              <a:t> de </a:t>
            </a:r>
            <a:r>
              <a:rPr sz="1100" b="1" i="0" u="none" cap="none" dirty="0" err="1">
                <a:solidFill>
                  <a:srgbClr val="FFFFFF">
                    <a:alpha val="100000"/>
                  </a:srgbClr>
                </a:solidFill>
                <a:latin typeface="Century Gothic"/>
                <a:cs typeface="Century Gothic"/>
                <a:sym typeface="Century Gothic"/>
              </a:rPr>
              <a:t>dólares</a:t>
            </a:r>
            <a:r>
              <a:rPr sz="1100" b="1" i="0" u="none" cap="none" dirty="0">
                <a:solidFill>
                  <a:srgbClr val="FFFFFF">
                    <a:alpha val="100000"/>
                  </a:srgbClr>
                </a:solidFill>
                <a:latin typeface="Century Gothic"/>
                <a:cs typeface="Century Gothic"/>
                <a:sym typeface="Century Gothic"/>
              </a:rPr>
              <a:t> a </a:t>
            </a:r>
            <a:r>
              <a:rPr sz="1100" b="1" i="0" u="none" cap="none" dirty="0" err="1">
                <a:solidFill>
                  <a:srgbClr val="FFFFFF">
                    <a:alpha val="100000"/>
                  </a:srgbClr>
                </a:solidFill>
                <a:latin typeface="Century Gothic"/>
                <a:cs typeface="Century Gothic"/>
                <a:sym typeface="Century Gothic"/>
              </a:rPr>
              <a:t>los</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hospitales</a:t>
            </a:r>
            <a:r>
              <a:rPr sz="1100" b="1" i="0" u="none" cap="none" dirty="0">
                <a:solidFill>
                  <a:srgbClr val="FFFFFF">
                    <a:alpha val="100000"/>
                  </a:srgbClr>
                </a:solidFill>
                <a:latin typeface="Century Gothic"/>
                <a:cs typeface="Century Gothic"/>
                <a:sym typeface="Century Gothic"/>
              </a:rPr>
              <a:t> de </a:t>
            </a:r>
            <a:r>
              <a:rPr sz="1100" b="1" i="0" u="none" cap="none" dirty="0" err="1">
                <a:solidFill>
                  <a:srgbClr val="FFFFFF">
                    <a:alpha val="100000"/>
                  </a:srgbClr>
                </a:solidFill>
                <a:latin typeface="Century Gothic"/>
                <a:cs typeface="Century Gothic"/>
                <a:sym typeface="Century Gothic"/>
              </a:rPr>
              <a:t>especialidades</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siendo</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éstos</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los</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establecimientos</a:t>
            </a:r>
            <a:r>
              <a:rPr sz="1100" b="1" i="0" u="none" cap="none" dirty="0">
                <a:solidFill>
                  <a:srgbClr val="FFFFFF">
                    <a:alpha val="100000"/>
                  </a:srgbClr>
                </a:solidFill>
                <a:latin typeface="Century Gothic"/>
                <a:cs typeface="Century Gothic"/>
                <a:sym typeface="Century Gothic"/>
              </a:rPr>
              <a:t> que </a:t>
            </a:r>
            <a:r>
              <a:rPr sz="1100" b="1" i="0" u="none" cap="none" dirty="0" err="1">
                <a:solidFill>
                  <a:srgbClr val="FFFFFF">
                    <a:alpha val="100000"/>
                  </a:srgbClr>
                </a:solidFill>
                <a:latin typeface="Century Gothic"/>
                <a:cs typeface="Century Gothic"/>
                <a:sym typeface="Century Gothic"/>
              </a:rPr>
              <a:t>más</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recursos</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ejecutaron</a:t>
            </a:r>
            <a:r>
              <a:rPr sz="1100" b="1" i="0" u="none" cap="none" dirty="0">
                <a:solidFill>
                  <a:srgbClr val="FFFFFF">
                    <a:alpha val="100000"/>
                  </a:srgbClr>
                </a:solidFill>
                <a:latin typeface="Century Gothic"/>
                <a:cs typeface="Century Gothic"/>
                <a:sym typeface="Century Gothic"/>
              </a:rPr>
              <a:t>.</a:t>
            </a:r>
          </a:p>
        </p:txBody>
      </p:sp>
      <p:sp>
        <p:nvSpPr>
          <p:cNvPr id="45" name="Marcador de texto 11"/>
          <p:cNvSpPr>
            <a:spLocks noGrp="1"/>
          </p:cNvSpPr>
          <p:nvPr>
            <p:ph type="body" sz="quarter" idx="14" hasCustomPrompt="1"/>
          </p:nvPr>
        </p:nvSpPr>
        <p:spPr>
          <a:xfrm>
            <a:off x="6692962" y="5503248"/>
            <a:ext cx="4258733" cy="567267"/>
          </a:xfrm>
        </p:spPr>
        <p:txBody>
          <a:bodyPr>
            <a:normAutofit fontScale="92500" lnSpcReduction="10000"/>
          </a:bodyPr>
          <a:lstStyle/>
          <a:p>
            <a:pPr marL="0" marR="0" algn="l">
              <a:lnSpc>
                <a:spcPct val="100000"/>
              </a:lnSpc>
              <a:spcBef>
                <a:spcPts val="0"/>
              </a:spcBef>
              <a:spcAft>
                <a:spcPts val="0"/>
              </a:spcAft>
              <a:buNone/>
            </a:pPr>
            <a:r>
              <a:rPr sz="1100" b="1" i="0" u="none" cap="none" dirty="0">
                <a:solidFill>
                  <a:srgbClr val="FFFFFF">
                    <a:alpha val="100000"/>
                  </a:srgbClr>
                </a:solidFill>
                <a:latin typeface="Century Gothic"/>
                <a:cs typeface="Century Gothic"/>
                <a:sym typeface="Century Gothic"/>
              </a:rPr>
              <a:t>El sector </a:t>
            </a:r>
            <a:r>
              <a:rPr sz="1100" b="1" i="0" u="none" cap="none" dirty="0" err="1">
                <a:solidFill>
                  <a:srgbClr val="FFFFFF">
                    <a:alpha val="100000"/>
                  </a:srgbClr>
                </a:solidFill>
                <a:latin typeface="Century Gothic"/>
                <a:cs typeface="Century Gothic"/>
                <a:sym typeface="Century Gothic"/>
              </a:rPr>
              <a:t>privado</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presenta</a:t>
            </a:r>
            <a:r>
              <a:rPr sz="1100" b="1" i="0" u="none" cap="none" dirty="0">
                <a:solidFill>
                  <a:srgbClr val="FFFFFF">
                    <a:alpha val="100000"/>
                  </a:srgbClr>
                </a:solidFill>
                <a:latin typeface="Century Gothic"/>
                <a:cs typeface="Century Gothic"/>
                <a:sym typeface="Century Gothic"/>
              </a:rPr>
              <a:t> un mayor </a:t>
            </a:r>
            <a:r>
              <a:rPr sz="1100" b="1" i="0" u="none" cap="none" dirty="0" err="1">
                <a:solidFill>
                  <a:srgbClr val="FFFFFF">
                    <a:alpha val="100000"/>
                  </a:srgbClr>
                </a:solidFill>
                <a:latin typeface="Century Gothic"/>
                <a:cs typeface="Century Gothic"/>
                <a:sym typeface="Century Gothic"/>
              </a:rPr>
              <a:t>gasto</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dentro</a:t>
            </a:r>
            <a:r>
              <a:rPr sz="1100" b="1" i="0" u="none" cap="none" dirty="0">
                <a:solidFill>
                  <a:srgbClr val="FFFFFF">
                    <a:alpha val="100000"/>
                  </a:srgbClr>
                </a:solidFill>
                <a:latin typeface="Century Gothic"/>
                <a:cs typeface="Century Gothic"/>
                <a:sym typeface="Century Gothic"/>
              </a:rPr>
              <a:t> de </a:t>
            </a:r>
            <a:r>
              <a:rPr sz="1100" b="1" i="0" u="none" cap="none" dirty="0" err="1">
                <a:solidFill>
                  <a:srgbClr val="FFFFFF">
                    <a:alpha val="100000"/>
                  </a:srgbClr>
                </a:solidFill>
                <a:latin typeface="Century Gothic"/>
                <a:cs typeface="Century Gothic"/>
                <a:sym typeface="Century Gothic"/>
              </a:rPr>
              <a:t>los</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hospitales</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especializados</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así</a:t>
            </a:r>
            <a:r>
              <a:rPr sz="1100" b="1" i="0" u="none" cap="none" dirty="0">
                <a:solidFill>
                  <a:srgbClr val="FFFFFF">
                    <a:alpha val="100000"/>
                  </a:srgbClr>
                </a:solidFill>
                <a:latin typeface="Century Gothic"/>
                <a:cs typeface="Century Gothic"/>
                <a:sym typeface="Century Gothic"/>
              </a:rPr>
              <a:t> </a:t>
            </a:r>
            <a:r>
              <a:rPr sz="1100" b="1" i="0" u="none" cap="none" dirty="0" err="1">
                <a:solidFill>
                  <a:srgbClr val="FFFFFF">
                    <a:alpha val="100000"/>
                  </a:srgbClr>
                </a:solidFill>
                <a:latin typeface="Century Gothic"/>
                <a:cs typeface="Century Gothic"/>
                <a:sym typeface="Century Gothic"/>
              </a:rPr>
              <a:t>en</a:t>
            </a:r>
            <a:r>
              <a:rPr sz="1100" b="1" i="0" u="none" cap="none" dirty="0">
                <a:solidFill>
                  <a:srgbClr val="FFFFFF">
                    <a:alpha val="100000"/>
                  </a:srgbClr>
                </a:solidFill>
                <a:latin typeface="Century Gothic"/>
                <a:cs typeface="Century Gothic"/>
                <a:sym typeface="Century Gothic"/>
              </a:rPr>
              <a:t> el </a:t>
            </a:r>
            <a:r>
              <a:rPr sz="1100" b="1" i="0" u="none" cap="none" dirty="0" err="1">
                <a:solidFill>
                  <a:srgbClr val="FFFFFF">
                    <a:alpha val="100000"/>
                  </a:srgbClr>
                </a:solidFill>
                <a:latin typeface="Century Gothic"/>
                <a:cs typeface="Century Gothic"/>
                <a:sym typeface="Century Gothic"/>
              </a:rPr>
              <a:t>año</a:t>
            </a:r>
            <a:r>
              <a:rPr sz="1100" b="1" i="0" u="none" cap="none" dirty="0">
                <a:solidFill>
                  <a:srgbClr val="FFFFFF">
                    <a:alpha val="100000"/>
                  </a:srgbClr>
                </a:solidFill>
                <a:latin typeface="Century Gothic"/>
                <a:cs typeface="Century Gothic"/>
                <a:sym typeface="Century Gothic"/>
              </a:rPr>
              <a:t> 2022 se </a:t>
            </a:r>
            <a:r>
              <a:rPr sz="1100" b="1" i="0" u="none" cap="none" dirty="0" err="1">
                <a:solidFill>
                  <a:srgbClr val="FFFFFF">
                    <a:alpha val="100000"/>
                  </a:srgbClr>
                </a:solidFill>
                <a:latin typeface="Century Gothic"/>
                <a:cs typeface="Century Gothic"/>
                <a:sym typeface="Century Gothic"/>
              </a:rPr>
              <a:t>destinaron</a:t>
            </a:r>
            <a:r>
              <a:rPr sz="1100" b="1" i="0" u="none" cap="none" dirty="0">
                <a:solidFill>
                  <a:srgbClr val="FFFFFF">
                    <a:alpha val="100000"/>
                  </a:srgbClr>
                </a:solidFill>
                <a:latin typeface="Century Gothic"/>
                <a:cs typeface="Century Gothic"/>
                <a:sym typeface="Century Gothic"/>
              </a:rPr>
              <a:t> $442 </a:t>
            </a:r>
            <a:r>
              <a:rPr sz="1100" b="1" i="0" u="none" cap="none" dirty="0" err="1">
                <a:solidFill>
                  <a:srgbClr val="FFFFFF">
                    <a:alpha val="100000"/>
                  </a:srgbClr>
                </a:solidFill>
                <a:latin typeface="Century Gothic"/>
                <a:cs typeface="Century Gothic"/>
                <a:sym typeface="Century Gothic"/>
              </a:rPr>
              <a:t>millones</a:t>
            </a:r>
            <a:r>
              <a:rPr sz="1100" b="1" i="0" u="none" cap="none" dirty="0">
                <a:solidFill>
                  <a:srgbClr val="FFFFFF">
                    <a:alpha val="100000"/>
                  </a:srgbClr>
                </a:solidFill>
                <a:latin typeface="Century Gothic"/>
                <a:cs typeface="Century Gothic"/>
                <a:sym typeface="Century Gothic"/>
              </a:rPr>
              <a:t> de </a:t>
            </a:r>
            <a:r>
              <a:rPr sz="1100" b="1" i="0" u="none" cap="none" dirty="0" err="1">
                <a:solidFill>
                  <a:srgbClr val="FFFFFF">
                    <a:alpha val="100000"/>
                  </a:srgbClr>
                </a:solidFill>
                <a:latin typeface="Century Gothic"/>
                <a:cs typeface="Century Gothic"/>
                <a:sym typeface="Century Gothic"/>
              </a:rPr>
              <a:t>dólares</a:t>
            </a:r>
            <a:r>
              <a:rPr sz="1100" b="1" i="0" u="none" cap="none" dirty="0">
                <a:solidFill>
                  <a:srgbClr val="FFFFFF">
                    <a:alpha val="100000"/>
                  </a:srgbClr>
                </a:solidFill>
                <a:latin typeface="Century Gothic"/>
                <a:cs typeface="Century Gothic"/>
                <a:sym typeface="Century Gothic"/>
              </a:rPr>
              <a:t>.</a:t>
            </a:r>
          </a:p>
        </p:txBody>
      </p:sp>
      <p:grpSp>
        <p:nvGrpSpPr>
          <p:cNvPr id="65" name="Grupo 64"/>
          <p:cNvGrpSpPr/>
          <p:nvPr/>
        </p:nvGrpSpPr>
        <p:grpSpPr>
          <a:xfrm>
            <a:off x="6273796" y="1371600"/>
            <a:ext cx="5181600" cy="3725333"/>
            <a:chOff x="6553200" y="1371600"/>
            <a:chExt cx="5181600" cy="4114800"/>
          </a:xfrm>
        </p:grpSpPr>
        <p:sp>
          <p:nvSpPr>
            <p:cNvPr id="66" name="rc3"/>
            <p:cNvSpPr/>
            <p:nvPr/>
          </p:nvSpPr>
          <p:spPr>
            <a:xfrm>
              <a:off x="6553200" y="1371600"/>
              <a:ext cx="5181600" cy="41148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67" name="rc4"/>
            <p:cNvSpPr/>
            <p:nvPr/>
          </p:nvSpPr>
          <p:spPr>
            <a:xfrm>
              <a:off x="6553200" y="1371600"/>
              <a:ext cx="5181600" cy="4114800"/>
            </a:xfrm>
            <a:prstGeom prst="rect">
              <a:avLst/>
            </a:prstGeom>
            <a:solidFill>
              <a:srgbClr val="FFFFFF">
                <a:alpha val="100000"/>
              </a:srgbClr>
            </a:solidFill>
            <a:ln w="14782" cap="rnd">
              <a:noFill/>
              <a:prstDash val="solid"/>
              <a:round/>
            </a:ln>
          </p:spPr>
          <p:txBody>
            <a:bodyPr/>
            <a:lstStyle/>
            <a:p>
              <a:endParaRPr/>
            </a:p>
          </p:txBody>
        </p:sp>
        <p:sp>
          <p:nvSpPr>
            <p:cNvPr id="68" name="rc5"/>
            <p:cNvSpPr/>
            <p:nvPr/>
          </p:nvSpPr>
          <p:spPr>
            <a:xfrm>
              <a:off x="8601656" y="1909905"/>
              <a:ext cx="3057227" cy="3321457"/>
            </a:xfrm>
            <a:prstGeom prst="rect">
              <a:avLst/>
            </a:prstGeom>
            <a:solidFill>
              <a:srgbClr val="FFFFFF">
                <a:alpha val="100000"/>
              </a:srgbClr>
            </a:solidFill>
            <a:ln>
              <a:noFill/>
            </a:ln>
          </p:spPr>
          <p:txBody>
            <a:bodyPr/>
            <a:lstStyle/>
            <a:p>
              <a:endParaRPr/>
            </a:p>
          </p:txBody>
        </p:sp>
        <p:sp>
          <p:nvSpPr>
            <p:cNvPr id="69" name="rc6"/>
            <p:cNvSpPr/>
            <p:nvPr/>
          </p:nvSpPr>
          <p:spPr>
            <a:xfrm>
              <a:off x="8740622" y="4193407"/>
              <a:ext cx="1097650" cy="722533"/>
            </a:xfrm>
            <a:prstGeom prst="rect">
              <a:avLst/>
            </a:prstGeom>
            <a:solidFill>
              <a:srgbClr val="FFA3A3">
                <a:alpha val="100000"/>
              </a:srgbClr>
            </a:solidFill>
          </p:spPr>
          <p:txBody>
            <a:bodyPr/>
            <a:lstStyle/>
            <a:p>
              <a:endParaRPr/>
            </a:p>
          </p:txBody>
        </p:sp>
        <p:sp>
          <p:nvSpPr>
            <p:cNvPr id="70" name="rc7"/>
            <p:cNvSpPr/>
            <p:nvPr/>
          </p:nvSpPr>
          <p:spPr>
            <a:xfrm>
              <a:off x="8740621" y="3174156"/>
              <a:ext cx="1841167" cy="722533"/>
            </a:xfrm>
            <a:prstGeom prst="rect">
              <a:avLst/>
            </a:prstGeom>
            <a:solidFill>
              <a:srgbClr val="FFA3A3">
                <a:alpha val="100000"/>
              </a:srgbClr>
            </a:solidFill>
          </p:spPr>
          <p:txBody>
            <a:bodyPr/>
            <a:lstStyle/>
            <a:p>
              <a:endParaRPr/>
            </a:p>
          </p:txBody>
        </p:sp>
        <p:sp>
          <p:nvSpPr>
            <p:cNvPr id="71" name="rc8"/>
            <p:cNvSpPr/>
            <p:nvPr/>
          </p:nvSpPr>
          <p:spPr>
            <a:xfrm>
              <a:off x="8740621" y="2117496"/>
              <a:ext cx="1985212" cy="734334"/>
            </a:xfrm>
            <a:prstGeom prst="rect">
              <a:avLst/>
            </a:prstGeom>
            <a:solidFill>
              <a:srgbClr val="FFA3A3">
                <a:alpha val="100000"/>
              </a:srgbClr>
            </a:solidFill>
          </p:spPr>
          <p:txBody>
            <a:bodyPr/>
            <a:lstStyle/>
            <a:p>
              <a:endParaRPr/>
            </a:p>
          </p:txBody>
        </p:sp>
        <p:sp>
          <p:nvSpPr>
            <p:cNvPr id="72" name="tx9"/>
            <p:cNvSpPr/>
            <p:nvPr/>
          </p:nvSpPr>
          <p:spPr>
            <a:xfrm>
              <a:off x="10090631" y="4545733"/>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$280.446</a:t>
              </a:r>
            </a:p>
          </p:txBody>
        </p:sp>
        <p:sp>
          <p:nvSpPr>
            <p:cNvPr id="73" name="tx10"/>
            <p:cNvSpPr/>
            <p:nvPr/>
          </p:nvSpPr>
          <p:spPr>
            <a:xfrm>
              <a:off x="10780541" y="3507777"/>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$434.016</a:t>
              </a:r>
            </a:p>
          </p:txBody>
        </p:sp>
        <p:sp>
          <p:nvSpPr>
            <p:cNvPr id="74" name="tx11"/>
            <p:cNvSpPr/>
            <p:nvPr/>
          </p:nvSpPr>
          <p:spPr>
            <a:xfrm>
              <a:off x="10815946" y="2469822"/>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$441.897</a:t>
              </a:r>
            </a:p>
          </p:txBody>
        </p:sp>
        <p:sp>
          <p:nvSpPr>
            <p:cNvPr id="75" name="rc12"/>
            <p:cNvSpPr/>
            <p:nvPr/>
          </p:nvSpPr>
          <p:spPr>
            <a:xfrm>
              <a:off x="8601656" y="1909905"/>
              <a:ext cx="3057227" cy="3321457"/>
            </a:xfrm>
            <a:prstGeom prst="rect">
              <a:avLst/>
            </a:prstGeom>
            <a:ln w="14782" cap="rnd">
              <a:noFill/>
              <a:prstDash val="solid"/>
              <a:round/>
            </a:ln>
          </p:spPr>
          <p:txBody>
            <a:bodyPr/>
            <a:lstStyle/>
            <a:p>
              <a:endParaRPr/>
            </a:p>
          </p:txBody>
        </p:sp>
        <p:sp>
          <p:nvSpPr>
            <p:cNvPr id="76" name="tx13"/>
            <p:cNvSpPr/>
            <p:nvPr/>
          </p:nvSpPr>
          <p:spPr>
            <a:xfrm>
              <a:off x="7171615" y="4537241"/>
              <a:ext cx="1361717"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especializados</a:t>
              </a:r>
            </a:p>
          </p:txBody>
        </p:sp>
        <p:sp>
          <p:nvSpPr>
            <p:cNvPr id="77" name="tx14"/>
            <p:cNvSpPr/>
            <p:nvPr/>
          </p:nvSpPr>
          <p:spPr>
            <a:xfrm>
              <a:off x="6808236" y="3499286"/>
              <a:ext cx="1725096"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Hospitales de especialidades</a:t>
              </a:r>
            </a:p>
          </p:txBody>
        </p:sp>
        <p:sp>
          <p:nvSpPr>
            <p:cNvPr id="78" name="tx15"/>
            <p:cNvSpPr/>
            <p:nvPr/>
          </p:nvSpPr>
          <p:spPr>
            <a:xfrm>
              <a:off x="7035883" y="2461330"/>
              <a:ext cx="1497449"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Hospitales especializados</a:t>
              </a:r>
            </a:p>
          </p:txBody>
        </p:sp>
        <p:sp>
          <p:nvSpPr>
            <p:cNvPr id="79" name="pl16"/>
            <p:cNvSpPr/>
            <p:nvPr/>
          </p:nvSpPr>
          <p:spPr>
            <a:xfrm>
              <a:off x="8563699" y="4608590"/>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80" name="pl17"/>
            <p:cNvSpPr/>
            <p:nvPr/>
          </p:nvSpPr>
          <p:spPr>
            <a:xfrm>
              <a:off x="8563699" y="3570634"/>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81" name="pl18"/>
            <p:cNvSpPr/>
            <p:nvPr/>
          </p:nvSpPr>
          <p:spPr>
            <a:xfrm>
              <a:off x="8563699" y="2532678"/>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82" name="tx19"/>
            <p:cNvSpPr/>
            <p:nvPr/>
          </p:nvSpPr>
          <p:spPr>
            <a:xfrm>
              <a:off x="7384270" y="1675190"/>
              <a:ext cx="2227957" cy="12709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err="1">
                  <a:solidFill>
                    <a:srgbClr val="646482">
                      <a:alpha val="100000"/>
                    </a:srgbClr>
                  </a:solidFill>
                  <a:latin typeface="Century Gothic"/>
                  <a:cs typeface="Century Gothic"/>
                </a:rPr>
                <a:t>Año</a:t>
              </a:r>
              <a:r>
                <a:rPr sz="1200" dirty="0">
                  <a:solidFill>
                    <a:srgbClr val="646482">
                      <a:alpha val="100000"/>
                    </a:srgbClr>
                  </a:solidFill>
                  <a:latin typeface="Century Gothic"/>
                  <a:cs typeface="Century Gothic"/>
                </a:rPr>
                <a:t> 2022, miles USD </a:t>
              </a:r>
              <a:r>
                <a:rPr sz="1200" dirty="0" err="1">
                  <a:solidFill>
                    <a:srgbClr val="646482">
                      <a:alpha val="100000"/>
                    </a:srgbClr>
                  </a:solidFill>
                  <a:latin typeface="Century Gothic"/>
                  <a:cs typeface="Century Gothic"/>
                </a:rPr>
                <a:t>corrientes</a:t>
              </a:r>
              <a:endParaRPr sz="1200" dirty="0">
                <a:solidFill>
                  <a:srgbClr val="646482">
                    <a:alpha val="100000"/>
                  </a:srgbClr>
                </a:solidFill>
                <a:latin typeface="Century Gothic"/>
                <a:cs typeface="Century Gothic"/>
              </a:endParaRPr>
            </a:p>
          </p:txBody>
        </p:sp>
        <p:sp>
          <p:nvSpPr>
            <p:cNvPr id="83" name="tx20"/>
            <p:cNvSpPr/>
            <p:nvPr/>
          </p:nvSpPr>
          <p:spPr>
            <a:xfrm>
              <a:off x="7384270" y="1403670"/>
              <a:ext cx="3448377" cy="175200"/>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Erogaciones</a:t>
              </a:r>
              <a:r>
                <a:rPr sz="1439" b="1" dirty="0">
                  <a:solidFill>
                    <a:srgbClr val="646482">
                      <a:alpha val="100000"/>
                    </a:srgbClr>
                  </a:solidFill>
                  <a:latin typeface="Century Gothic"/>
                  <a:cs typeface="Century Gothic"/>
                </a:rPr>
                <a:t> (</a:t>
              </a:r>
              <a:r>
                <a:rPr sz="1439" b="1" dirty="0" err="1">
                  <a:solidFill>
                    <a:srgbClr val="646482">
                      <a:alpha val="100000"/>
                    </a:srgbClr>
                  </a:solidFill>
                  <a:latin typeface="Century Gothic"/>
                  <a:cs typeface="Century Gothic"/>
                </a:rPr>
                <a:t>gasto</a:t>
              </a:r>
              <a:r>
                <a:rPr sz="1439" b="1" dirty="0">
                  <a:solidFill>
                    <a:srgbClr val="646482">
                      <a:alpha val="100000"/>
                    </a:srgbClr>
                  </a:solidFill>
                  <a:latin typeface="Century Gothic"/>
                  <a:cs typeface="Century Gothic"/>
                </a:rPr>
                <a:t>) del sector </a:t>
              </a:r>
              <a:r>
                <a:rPr sz="1439" b="1" dirty="0" err="1">
                  <a:solidFill>
                    <a:srgbClr val="646482">
                      <a:alpha val="100000"/>
                    </a:srgbClr>
                  </a:solidFill>
                  <a:latin typeface="Century Gothic"/>
                  <a:cs typeface="Century Gothic"/>
                </a:rPr>
                <a:t>privado</a:t>
              </a:r>
              <a:endParaRPr sz="1439" b="1" dirty="0">
                <a:solidFill>
                  <a:srgbClr val="646482">
                    <a:alpha val="100000"/>
                  </a:srgbClr>
                </a:solidFill>
                <a:latin typeface="Century Gothic"/>
                <a:cs typeface="Century Gothic"/>
              </a:endParaRPr>
            </a:p>
          </p:txBody>
        </p:sp>
      </p:grpSp>
      <p:grpSp>
        <p:nvGrpSpPr>
          <p:cNvPr id="84" name="Grupo 83"/>
          <p:cNvGrpSpPr/>
          <p:nvPr/>
        </p:nvGrpSpPr>
        <p:grpSpPr>
          <a:xfrm>
            <a:off x="457200" y="1371600"/>
            <a:ext cx="5181600" cy="3794823"/>
            <a:chOff x="457200" y="1371600"/>
            <a:chExt cx="5181600" cy="4114800"/>
          </a:xfrm>
        </p:grpSpPr>
        <p:sp>
          <p:nvSpPr>
            <p:cNvPr id="85" name="rc3"/>
            <p:cNvSpPr/>
            <p:nvPr/>
          </p:nvSpPr>
          <p:spPr>
            <a:xfrm>
              <a:off x="457200" y="1371600"/>
              <a:ext cx="5181600" cy="41148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457200" y="1371600"/>
              <a:ext cx="5181600" cy="411480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87" name="rc5"/>
            <p:cNvSpPr/>
            <p:nvPr/>
          </p:nvSpPr>
          <p:spPr>
            <a:xfrm>
              <a:off x="2505656" y="1909905"/>
              <a:ext cx="3057227" cy="3321457"/>
            </a:xfrm>
            <a:prstGeom prst="rect">
              <a:avLst/>
            </a:prstGeom>
            <a:solidFill>
              <a:srgbClr val="FFFFFF">
                <a:alpha val="100000"/>
              </a:srgbClr>
            </a:solidFill>
          </p:spPr>
          <p:txBody>
            <a:bodyPr/>
            <a:lstStyle/>
            <a:p>
              <a:endParaRPr/>
            </a:p>
          </p:txBody>
        </p:sp>
        <p:sp>
          <p:nvSpPr>
            <p:cNvPr id="88" name="rc6"/>
            <p:cNvSpPr/>
            <p:nvPr/>
          </p:nvSpPr>
          <p:spPr>
            <a:xfrm>
              <a:off x="2644621" y="4193407"/>
              <a:ext cx="45719" cy="657630"/>
            </a:xfrm>
            <a:prstGeom prst="rect">
              <a:avLst/>
            </a:prstGeom>
            <a:solidFill>
              <a:srgbClr val="4BACC6">
                <a:alpha val="100000"/>
              </a:srgbClr>
            </a:solidFill>
          </p:spPr>
          <p:txBody>
            <a:bodyPr/>
            <a:lstStyle/>
            <a:p>
              <a:endParaRPr/>
            </a:p>
          </p:txBody>
        </p:sp>
        <p:sp>
          <p:nvSpPr>
            <p:cNvPr id="89" name="rc7"/>
            <p:cNvSpPr/>
            <p:nvPr/>
          </p:nvSpPr>
          <p:spPr>
            <a:xfrm>
              <a:off x="2644621" y="3155452"/>
              <a:ext cx="464352" cy="682012"/>
            </a:xfrm>
            <a:prstGeom prst="rect">
              <a:avLst/>
            </a:prstGeom>
            <a:solidFill>
              <a:srgbClr val="4BACC6">
                <a:alpha val="100000"/>
              </a:srgbClr>
            </a:solidFill>
          </p:spPr>
          <p:txBody>
            <a:bodyPr/>
            <a:lstStyle/>
            <a:p>
              <a:endParaRPr/>
            </a:p>
          </p:txBody>
        </p:sp>
        <p:sp>
          <p:nvSpPr>
            <p:cNvPr id="90" name="rc8"/>
            <p:cNvSpPr/>
            <p:nvPr/>
          </p:nvSpPr>
          <p:spPr>
            <a:xfrm>
              <a:off x="2644621" y="2117496"/>
              <a:ext cx="2137921" cy="707229"/>
            </a:xfrm>
            <a:prstGeom prst="rect">
              <a:avLst/>
            </a:prstGeom>
            <a:solidFill>
              <a:srgbClr val="4BACC6">
                <a:alpha val="100000"/>
              </a:srgbClr>
            </a:solidFill>
          </p:spPr>
          <p:txBody>
            <a:bodyPr/>
            <a:lstStyle/>
            <a:p>
              <a:endParaRPr/>
            </a:p>
          </p:txBody>
        </p:sp>
        <p:sp>
          <p:nvSpPr>
            <p:cNvPr id="91" name="tx9"/>
            <p:cNvSpPr/>
            <p:nvPr/>
          </p:nvSpPr>
          <p:spPr>
            <a:xfrm>
              <a:off x="2720039" y="4545733"/>
              <a:ext cx="330402"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$4.166</a:t>
              </a:r>
            </a:p>
          </p:txBody>
        </p:sp>
        <p:sp>
          <p:nvSpPr>
            <p:cNvPr id="92" name="tx10"/>
            <p:cNvSpPr/>
            <p:nvPr/>
          </p:nvSpPr>
          <p:spPr>
            <a:xfrm>
              <a:off x="3199086" y="3507777"/>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$207.176</a:t>
              </a:r>
            </a:p>
          </p:txBody>
        </p:sp>
        <p:sp>
          <p:nvSpPr>
            <p:cNvPr id="93" name="tx11"/>
            <p:cNvSpPr/>
            <p:nvPr/>
          </p:nvSpPr>
          <p:spPr>
            <a:xfrm>
              <a:off x="4872654" y="2469822"/>
              <a:ext cx="450558"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$953.857</a:t>
              </a:r>
            </a:p>
          </p:txBody>
        </p:sp>
        <p:sp>
          <p:nvSpPr>
            <p:cNvPr id="94" name="rc12"/>
            <p:cNvSpPr/>
            <p:nvPr/>
          </p:nvSpPr>
          <p:spPr>
            <a:xfrm>
              <a:off x="2505656" y="1909905"/>
              <a:ext cx="3057227" cy="3321457"/>
            </a:xfrm>
            <a:prstGeom prst="rect">
              <a:avLst/>
            </a:prstGeom>
            <a:ln w="14782" cap="rnd">
              <a:noFill/>
              <a:prstDash val="solid"/>
              <a:round/>
            </a:ln>
          </p:spPr>
          <p:txBody>
            <a:bodyPr/>
            <a:lstStyle/>
            <a:p>
              <a:endParaRPr/>
            </a:p>
          </p:txBody>
        </p:sp>
        <p:sp>
          <p:nvSpPr>
            <p:cNvPr id="95" name="tx13"/>
            <p:cNvSpPr/>
            <p:nvPr/>
          </p:nvSpPr>
          <p:spPr>
            <a:xfrm>
              <a:off x="1075615" y="4537241"/>
              <a:ext cx="1361717"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Centros especializados</a:t>
              </a:r>
            </a:p>
          </p:txBody>
        </p:sp>
        <p:sp>
          <p:nvSpPr>
            <p:cNvPr id="96" name="tx14"/>
            <p:cNvSpPr/>
            <p:nvPr/>
          </p:nvSpPr>
          <p:spPr>
            <a:xfrm>
              <a:off x="939883" y="3499286"/>
              <a:ext cx="1497449"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Hospitales especializados</a:t>
              </a:r>
            </a:p>
          </p:txBody>
        </p:sp>
        <p:sp>
          <p:nvSpPr>
            <p:cNvPr id="97" name="tx15"/>
            <p:cNvSpPr/>
            <p:nvPr/>
          </p:nvSpPr>
          <p:spPr>
            <a:xfrm>
              <a:off x="712236" y="2461330"/>
              <a:ext cx="1725096" cy="115133"/>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Hospitales de especialidades</a:t>
              </a:r>
            </a:p>
          </p:txBody>
        </p:sp>
        <p:sp>
          <p:nvSpPr>
            <p:cNvPr id="98" name="pl16"/>
            <p:cNvSpPr/>
            <p:nvPr/>
          </p:nvSpPr>
          <p:spPr>
            <a:xfrm>
              <a:off x="2467699" y="4608590"/>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99" name="pl17"/>
            <p:cNvSpPr/>
            <p:nvPr/>
          </p:nvSpPr>
          <p:spPr>
            <a:xfrm>
              <a:off x="2467699" y="3570634"/>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100" name="pl18"/>
            <p:cNvSpPr/>
            <p:nvPr/>
          </p:nvSpPr>
          <p:spPr>
            <a:xfrm>
              <a:off x="2467699" y="2532678"/>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101" name="tx19"/>
            <p:cNvSpPr/>
            <p:nvPr/>
          </p:nvSpPr>
          <p:spPr>
            <a:xfrm>
              <a:off x="1532904" y="1675190"/>
              <a:ext cx="2227957" cy="12709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646482">
                      <a:alpha val="100000"/>
                    </a:srgbClr>
                  </a:solidFill>
                  <a:latin typeface="Century Gothic"/>
                  <a:cs typeface="Century Gothic"/>
                </a:rPr>
                <a:t>Año 2022, miles USD corrientes</a:t>
              </a:r>
            </a:p>
          </p:txBody>
        </p:sp>
        <p:sp>
          <p:nvSpPr>
            <p:cNvPr id="102" name="tx20"/>
            <p:cNvSpPr/>
            <p:nvPr/>
          </p:nvSpPr>
          <p:spPr>
            <a:xfrm>
              <a:off x="1532904" y="1398134"/>
              <a:ext cx="3432661" cy="180736"/>
            </a:xfrm>
            <a:prstGeom prst="rect">
              <a:avLst/>
            </a:prstGeom>
            <a:noFill/>
          </p:spPr>
          <p:txBody>
            <a:bodyPr wrap="none" lIns="0" tIns="0" rIns="0" bIns="0" anchor="ctr" anchorCtr="1"/>
            <a:lstStyle/>
            <a:p>
              <a:pPr marL="0" marR="0" indent="0" algn="l">
                <a:lnSpc>
                  <a:spcPts val="1439"/>
                </a:lnSpc>
                <a:spcBef>
                  <a:spcPts val="0"/>
                </a:spcBef>
                <a:spcAft>
                  <a:spcPts val="0"/>
                </a:spcAft>
              </a:pPr>
              <a:r>
                <a:rPr sz="1439" b="1" dirty="0" err="1">
                  <a:solidFill>
                    <a:srgbClr val="646482">
                      <a:alpha val="100000"/>
                    </a:srgbClr>
                  </a:solidFill>
                  <a:latin typeface="Century Gothic"/>
                  <a:cs typeface="Century Gothic"/>
                </a:rPr>
                <a:t>Erogaciones</a:t>
              </a:r>
              <a:r>
                <a:rPr sz="1439" b="1" dirty="0">
                  <a:solidFill>
                    <a:srgbClr val="646482">
                      <a:alpha val="100000"/>
                    </a:srgbClr>
                  </a:solidFill>
                  <a:latin typeface="Century Gothic"/>
                  <a:cs typeface="Century Gothic"/>
                </a:rPr>
                <a:t> (</a:t>
              </a:r>
              <a:r>
                <a:rPr sz="1439" b="1" dirty="0" err="1">
                  <a:solidFill>
                    <a:srgbClr val="646482">
                      <a:alpha val="100000"/>
                    </a:srgbClr>
                  </a:solidFill>
                  <a:latin typeface="Century Gothic"/>
                  <a:cs typeface="Century Gothic"/>
                </a:rPr>
                <a:t>gasto</a:t>
              </a:r>
              <a:r>
                <a:rPr sz="1439" b="1" dirty="0">
                  <a:solidFill>
                    <a:srgbClr val="646482">
                      <a:alpha val="100000"/>
                    </a:srgbClr>
                  </a:solidFill>
                  <a:latin typeface="Century Gothic"/>
                  <a:cs typeface="Century Gothic"/>
                </a:rPr>
                <a:t>) del sector </a:t>
              </a:r>
              <a:r>
                <a:rPr sz="1439" b="1" dirty="0" err="1">
                  <a:solidFill>
                    <a:srgbClr val="646482">
                      <a:alpha val="100000"/>
                    </a:srgbClr>
                  </a:solidFill>
                  <a:latin typeface="Century Gothic"/>
                  <a:cs typeface="Century Gothic"/>
                </a:rPr>
                <a:t>público</a:t>
              </a:r>
              <a:endParaRPr sz="1439" b="1" dirty="0">
                <a:solidFill>
                  <a:srgbClr val="646482">
                    <a:alpha val="100000"/>
                  </a:srgbClr>
                </a:solidFill>
                <a:latin typeface="Century Gothic"/>
                <a:cs typeface="Century Gothic"/>
              </a:endParaRPr>
            </a:p>
          </p:txBody>
        </p:sp>
      </p:grpSp>
    </p:spTree>
    <p:extLst>
      <p:ext uri="{BB962C8B-B14F-4D97-AF65-F5344CB8AC3E}">
        <p14:creationId xmlns:p14="http://schemas.microsoft.com/office/powerpoint/2010/main" val="35344297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p:cNvGrpSpPr/>
          <p:nvPr/>
        </p:nvGrpSpPr>
        <p:grpSpPr>
          <a:xfrm>
            <a:off x="81484" y="1005840"/>
            <a:ext cx="5966804" cy="2541563"/>
            <a:chOff x="365760" y="1005840"/>
            <a:chExt cx="5943600" cy="2743200"/>
          </a:xfrm>
        </p:grpSpPr>
        <p:sp>
          <p:nvSpPr>
            <p:cNvPr id="3" name="rc3"/>
            <p:cNvSpPr/>
            <p:nvPr/>
          </p:nvSpPr>
          <p:spPr>
            <a:xfrm>
              <a:off x="365760" y="1005840"/>
              <a:ext cx="5943600" cy="27432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365760" y="1005840"/>
              <a:ext cx="5943600" cy="274320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5" name="rc5"/>
            <p:cNvSpPr/>
            <p:nvPr/>
          </p:nvSpPr>
          <p:spPr>
            <a:xfrm>
              <a:off x="1113029" y="1492385"/>
              <a:ext cx="5120414" cy="1502027"/>
            </a:xfrm>
            <a:prstGeom prst="rect">
              <a:avLst/>
            </a:prstGeom>
            <a:solidFill>
              <a:srgbClr val="FFFFFF">
                <a:alpha val="100000"/>
              </a:srgbClr>
            </a:solidFill>
          </p:spPr>
          <p:txBody>
            <a:bodyPr/>
            <a:lstStyle/>
            <a:p>
              <a:endParaRPr/>
            </a:p>
          </p:txBody>
        </p:sp>
        <p:sp>
          <p:nvSpPr>
            <p:cNvPr id="6" name="rc6"/>
            <p:cNvSpPr/>
            <p:nvPr/>
          </p:nvSpPr>
          <p:spPr>
            <a:xfrm>
              <a:off x="3635003" y="2328742"/>
              <a:ext cx="2365695" cy="512054"/>
            </a:xfrm>
            <a:prstGeom prst="rect">
              <a:avLst/>
            </a:prstGeom>
            <a:solidFill>
              <a:srgbClr val="EFF3FF">
                <a:alpha val="100000"/>
              </a:srgbClr>
            </a:solidFill>
            <a:ln w="21681" cap="flat">
              <a:solidFill>
                <a:srgbClr val="FFFFFF">
                  <a:alpha val="100000"/>
                </a:srgbClr>
              </a:solidFill>
              <a:prstDash val="solid"/>
              <a:miter/>
            </a:ln>
          </p:spPr>
          <p:txBody>
            <a:bodyPr/>
            <a:lstStyle/>
            <a:p>
              <a:endParaRPr/>
            </a:p>
          </p:txBody>
        </p:sp>
        <p:sp>
          <p:nvSpPr>
            <p:cNvPr id="7" name="rc7"/>
            <p:cNvSpPr/>
            <p:nvPr/>
          </p:nvSpPr>
          <p:spPr>
            <a:xfrm>
              <a:off x="3240952" y="2328742"/>
              <a:ext cx="394050" cy="512054"/>
            </a:xfrm>
            <a:prstGeom prst="rect">
              <a:avLst/>
            </a:prstGeom>
            <a:solidFill>
              <a:srgbClr val="6BAED6">
                <a:alpha val="100000"/>
              </a:srgbClr>
            </a:solidFill>
            <a:ln w="21681" cap="flat">
              <a:solidFill>
                <a:srgbClr val="FFFFFF">
                  <a:alpha val="100000"/>
                </a:srgbClr>
              </a:solidFill>
              <a:prstDash val="solid"/>
              <a:miter/>
            </a:ln>
          </p:spPr>
          <p:txBody>
            <a:bodyPr/>
            <a:lstStyle/>
            <a:p>
              <a:endParaRPr/>
            </a:p>
          </p:txBody>
        </p:sp>
        <p:sp>
          <p:nvSpPr>
            <p:cNvPr id="8" name="rc8"/>
            <p:cNvSpPr/>
            <p:nvPr/>
          </p:nvSpPr>
          <p:spPr>
            <a:xfrm>
              <a:off x="1345775" y="2328742"/>
              <a:ext cx="1895176" cy="512054"/>
            </a:xfrm>
            <a:prstGeom prst="rect">
              <a:avLst/>
            </a:prstGeom>
            <a:solidFill>
              <a:srgbClr val="2171B5">
                <a:alpha val="100000"/>
              </a:srgbClr>
            </a:solidFill>
            <a:ln w="21681" cap="flat">
              <a:solidFill>
                <a:srgbClr val="FFFFFF">
                  <a:alpha val="100000"/>
                </a:srgbClr>
              </a:solidFill>
              <a:prstDash val="solid"/>
              <a:miter/>
            </a:ln>
          </p:spPr>
          <p:txBody>
            <a:bodyPr/>
            <a:lstStyle/>
            <a:p>
              <a:endParaRPr/>
            </a:p>
          </p:txBody>
        </p:sp>
        <p:sp>
          <p:nvSpPr>
            <p:cNvPr id="9" name="rc9"/>
            <p:cNvSpPr/>
            <p:nvPr/>
          </p:nvSpPr>
          <p:spPr>
            <a:xfrm>
              <a:off x="5131389" y="1646002"/>
              <a:ext cx="869309" cy="512054"/>
            </a:xfrm>
            <a:prstGeom prst="rect">
              <a:avLst/>
            </a:prstGeom>
            <a:solidFill>
              <a:srgbClr val="EFF3FF">
                <a:alpha val="100000"/>
              </a:srgbClr>
            </a:solidFill>
            <a:ln w="21681" cap="flat">
              <a:solidFill>
                <a:srgbClr val="FFFFFF">
                  <a:alpha val="100000"/>
                </a:srgbClr>
              </a:solidFill>
              <a:prstDash val="solid"/>
              <a:miter/>
            </a:ln>
          </p:spPr>
          <p:txBody>
            <a:bodyPr/>
            <a:lstStyle/>
            <a:p>
              <a:endParaRPr/>
            </a:p>
          </p:txBody>
        </p:sp>
        <p:sp>
          <p:nvSpPr>
            <p:cNvPr id="10" name="rc10"/>
            <p:cNvSpPr/>
            <p:nvPr/>
          </p:nvSpPr>
          <p:spPr>
            <a:xfrm>
              <a:off x="4038815" y="1646002"/>
              <a:ext cx="1092574" cy="512054"/>
            </a:xfrm>
            <a:prstGeom prst="rect">
              <a:avLst/>
            </a:prstGeom>
            <a:solidFill>
              <a:srgbClr val="BDD7E7">
                <a:alpha val="100000"/>
              </a:srgbClr>
            </a:solidFill>
            <a:ln w="21681" cap="flat">
              <a:solidFill>
                <a:srgbClr val="FFFFFF">
                  <a:alpha val="100000"/>
                </a:srgbClr>
              </a:solidFill>
              <a:prstDash val="solid"/>
              <a:miter/>
            </a:ln>
          </p:spPr>
          <p:txBody>
            <a:bodyPr/>
            <a:lstStyle/>
            <a:p>
              <a:endParaRPr/>
            </a:p>
          </p:txBody>
        </p:sp>
        <p:sp>
          <p:nvSpPr>
            <p:cNvPr id="11" name="rc11"/>
            <p:cNvSpPr/>
            <p:nvPr/>
          </p:nvSpPr>
          <p:spPr>
            <a:xfrm>
              <a:off x="3580244" y="1646002"/>
              <a:ext cx="458571" cy="512054"/>
            </a:xfrm>
            <a:prstGeom prst="rect">
              <a:avLst/>
            </a:prstGeom>
            <a:solidFill>
              <a:srgbClr val="6BAED6">
                <a:alpha val="100000"/>
              </a:srgbClr>
            </a:solidFill>
            <a:ln w="21681" cap="flat">
              <a:solidFill>
                <a:srgbClr val="FFFFFF">
                  <a:alpha val="100000"/>
                </a:srgbClr>
              </a:solidFill>
              <a:prstDash val="solid"/>
              <a:miter/>
            </a:ln>
          </p:spPr>
          <p:txBody>
            <a:bodyPr/>
            <a:lstStyle/>
            <a:p>
              <a:endParaRPr/>
            </a:p>
          </p:txBody>
        </p:sp>
        <p:sp>
          <p:nvSpPr>
            <p:cNvPr id="12" name="rc12"/>
            <p:cNvSpPr/>
            <p:nvPr/>
          </p:nvSpPr>
          <p:spPr>
            <a:xfrm>
              <a:off x="1345775" y="1646002"/>
              <a:ext cx="2234468" cy="512054"/>
            </a:xfrm>
            <a:prstGeom prst="rect">
              <a:avLst/>
            </a:prstGeom>
            <a:solidFill>
              <a:srgbClr val="2171B5">
                <a:alpha val="100000"/>
              </a:srgbClr>
            </a:solidFill>
            <a:ln w="21681" cap="flat">
              <a:solidFill>
                <a:srgbClr val="FFFFFF">
                  <a:alpha val="100000"/>
                </a:srgbClr>
              </a:solidFill>
              <a:prstDash val="solid"/>
              <a:miter/>
            </a:ln>
          </p:spPr>
          <p:txBody>
            <a:bodyPr/>
            <a:lstStyle/>
            <a:p>
              <a:endParaRPr/>
            </a:p>
          </p:txBody>
        </p:sp>
        <p:sp>
          <p:nvSpPr>
            <p:cNvPr id="13" name="tx13"/>
            <p:cNvSpPr/>
            <p:nvPr/>
          </p:nvSpPr>
          <p:spPr>
            <a:xfrm>
              <a:off x="4670726" y="2536998"/>
              <a:ext cx="294249" cy="86702"/>
            </a:xfrm>
            <a:prstGeom prst="rect">
              <a:avLst/>
            </a:prstGeom>
            <a:noFill/>
          </p:spPr>
          <p:txBody>
            <a:bodyPr wrap="none" lIns="0" tIns="0" rIns="0" bIns="0" anchor="ctr" anchorCtr="1"/>
            <a:lstStyle/>
            <a:p>
              <a:pPr>
                <a:lnSpc>
                  <a:spcPts val="853"/>
                </a:lnSpc>
              </a:pPr>
              <a:r>
                <a:rPr sz="853" dirty="0">
                  <a:solidFill>
                    <a:srgbClr val="646482"/>
                  </a:solidFill>
                  <a:latin typeface="Century Gothic"/>
                  <a:cs typeface="Century Gothic"/>
                </a:rPr>
                <a:t>50.8%</a:t>
              </a:r>
            </a:p>
          </p:txBody>
        </p:sp>
        <p:sp>
          <p:nvSpPr>
            <p:cNvPr id="14" name="tx14"/>
            <p:cNvSpPr/>
            <p:nvPr/>
          </p:nvSpPr>
          <p:spPr>
            <a:xfrm>
              <a:off x="3320892" y="2536998"/>
              <a:ext cx="234171"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solidFill>
                  <a:latin typeface="Century Gothic"/>
                  <a:cs typeface="Century Gothic"/>
                </a:rPr>
                <a:t>8.5%</a:t>
              </a:r>
            </a:p>
          </p:txBody>
        </p:sp>
        <p:sp>
          <p:nvSpPr>
            <p:cNvPr id="15" name="tx15"/>
            <p:cNvSpPr/>
            <p:nvPr/>
          </p:nvSpPr>
          <p:spPr>
            <a:xfrm>
              <a:off x="2146239" y="2536998"/>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40.7%</a:t>
              </a:r>
            </a:p>
          </p:txBody>
        </p:sp>
        <p:sp>
          <p:nvSpPr>
            <p:cNvPr id="16" name="tx16"/>
            <p:cNvSpPr/>
            <p:nvPr/>
          </p:nvSpPr>
          <p:spPr>
            <a:xfrm>
              <a:off x="5418919" y="1854258"/>
              <a:ext cx="294249" cy="86702"/>
            </a:xfrm>
            <a:prstGeom prst="rect">
              <a:avLst/>
            </a:prstGeom>
            <a:noFill/>
          </p:spPr>
          <p:txBody>
            <a:bodyPr wrap="none" lIns="0" tIns="0" rIns="0" bIns="0" anchor="ctr" anchorCtr="1"/>
            <a:lstStyle/>
            <a:p>
              <a:pPr>
                <a:lnSpc>
                  <a:spcPts val="853"/>
                </a:lnSpc>
              </a:pPr>
              <a:r>
                <a:rPr sz="853" dirty="0">
                  <a:solidFill>
                    <a:srgbClr val="646482"/>
                  </a:solidFill>
                  <a:latin typeface="Century Gothic"/>
                  <a:cs typeface="Century Gothic"/>
                </a:rPr>
                <a:t>18.7%</a:t>
              </a:r>
            </a:p>
          </p:txBody>
        </p:sp>
        <p:sp>
          <p:nvSpPr>
            <p:cNvPr id="17" name="tx17"/>
            <p:cNvSpPr/>
            <p:nvPr/>
          </p:nvSpPr>
          <p:spPr>
            <a:xfrm>
              <a:off x="4437977" y="1854258"/>
              <a:ext cx="294249" cy="86702"/>
            </a:xfrm>
            <a:prstGeom prst="rect">
              <a:avLst/>
            </a:prstGeom>
            <a:noFill/>
          </p:spPr>
          <p:txBody>
            <a:bodyPr wrap="none" lIns="0" tIns="0" rIns="0" bIns="0" anchor="ctr" anchorCtr="1"/>
            <a:lstStyle/>
            <a:p>
              <a:pPr>
                <a:lnSpc>
                  <a:spcPts val="853"/>
                </a:lnSpc>
              </a:pPr>
              <a:r>
                <a:rPr sz="853" dirty="0">
                  <a:solidFill>
                    <a:srgbClr val="646482"/>
                  </a:solidFill>
                  <a:latin typeface="Century Gothic"/>
                  <a:cs typeface="Century Gothic"/>
                </a:rPr>
                <a:t>23.5%</a:t>
              </a:r>
            </a:p>
          </p:txBody>
        </p:sp>
        <p:sp>
          <p:nvSpPr>
            <p:cNvPr id="18" name="tx18"/>
            <p:cNvSpPr/>
            <p:nvPr/>
          </p:nvSpPr>
          <p:spPr>
            <a:xfrm>
              <a:off x="3692443" y="1854258"/>
              <a:ext cx="234171"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solidFill>
                  <a:latin typeface="Century Gothic"/>
                  <a:cs typeface="Century Gothic"/>
                </a:rPr>
                <a:t>9.9%</a:t>
              </a:r>
            </a:p>
          </p:txBody>
        </p:sp>
        <p:sp>
          <p:nvSpPr>
            <p:cNvPr id="19" name="tx19"/>
            <p:cNvSpPr/>
            <p:nvPr/>
          </p:nvSpPr>
          <p:spPr>
            <a:xfrm>
              <a:off x="2315885" y="1854258"/>
              <a:ext cx="294249" cy="86702"/>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48.0%</a:t>
              </a:r>
            </a:p>
          </p:txBody>
        </p:sp>
        <p:sp>
          <p:nvSpPr>
            <p:cNvPr id="20" name="tx20"/>
            <p:cNvSpPr/>
            <p:nvPr/>
          </p:nvSpPr>
          <p:spPr>
            <a:xfrm>
              <a:off x="597269" y="2535447"/>
              <a:ext cx="447436" cy="93106"/>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Privado</a:t>
              </a:r>
            </a:p>
          </p:txBody>
        </p:sp>
        <p:sp>
          <p:nvSpPr>
            <p:cNvPr id="21" name="tx21"/>
            <p:cNvSpPr/>
            <p:nvPr/>
          </p:nvSpPr>
          <p:spPr>
            <a:xfrm>
              <a:off x="607746" y="1849017"/>
              <a:ext cx="436959" cy="96797"/>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Público</a:t>
              </a:r>
            </a:p>
          </p:txBody>
        </p:sp>
        <p:sp>
          <p:nvSpPr>
            <p:cNvPr id="22" name="pl22"/>
            <p:cNvSpPr/>
            <p:nvPr/>
          </p:nvSpPr>
          <p:spPr>
            <a:xfrm>
              <a:off x="1075072" y="2584769"/>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23" name="pl23"/>
            <p:cNvSpPr/>
            <p:nvPr/>
          </p:nvSpPr>
          <p:spPr>
            <a:xfrm>
              <a:off x="1075072" y="1902029"/>
              <a:ext cx="37957" cy="0"/>
            </a:xfrm>
            <a:custGeom>
              <a:avLst/>
              <a:gdLst/>
              <a:ahLst/>
              <a:cxnLst/>
              <a:rect l="0" t="0" r="0" b="0"/>
              <a:pathLst>
                <a:path w="37957">
                  <a:moveTo>
                    <a:pt x="0" y="0"/>
                  </a:moveTo>
                  <a:lnTo>
                    <a:pt x="37957" y="0"/>
                  </a:lnTo>
                </a:path>
              </a:pathLst>
            </a:custGeom>
            <a:ln w="14782" cap="flat">
              <a:solidFill>
                <a:srgbClr val="4D4D4D">
                  <a:alpha val="100000"/>
                </a:srgbClr>
              </a:solidFill>
              <a:prstDash val="solid"/>
              <a:round/>
            </a:ln>
          </p:spPr>
          <p:txBody>
            <a:bodyPr/>
            <a:lstStyle/>
            <a:p>
              <a:endParaRPr/>
            </a:p>
          </p:txBody>
        </p:sp>
        <p:sp>
          <p:nvSpPr>
            <p:cNvPr id="24" name="rc24"/>
            <p:cNvSpPr/>
            <p:nvPr/>
          </p:nvSpPr>
          <p:spPr>
            <a:xfrm>
              <a:off x="1113029" y="3093614"/>
              <a:ext cx="4940679" cy="371286"/>
            </a:xfrm>
            <a:prstGeom prst="rect">
              <a:avLst/>
            </a:prstGeom>
            <a:solidFill>
              <a:srgbClr val="FFFFFF">
                <a:alpha val="100000"/>
              </a:srgbClr>
            </a:solidFill>
          </p:spPr>
          <p:txBody>
            <a:bodyPr/>
            <a:lstStyle/>
            <a:p>
              <a:endParaRPr/>
            </a:p>
          </p:txBody>
        </p:sp>
        <p:sp>
          <p:nvSpPr>
            <p:cNvPr id="25" name="rc25"/>
            <p:cNvSpPr/>
            <p:nvPr/>
          </p:nvSpPr>
          <p:spPr>
            <a:xfrm>
              <a:off x="1264860" y="3377753"/>
              <a:ext cx="219456" cy="219455"/>
            </a:xfrm>
            <a:prstGeom prst="rect">
              <a:avLst/>
            </a:prstGeom>
            <a:solidFill>
              <a:srgbClr val="FFFFFF">
                <a:alpha val="100000"/>
              </a:srgbClr>
            </a:solidFill>
          </p:spPr>
          <p:txBody>
            <a:bodyPr/>
            <a:lstStyle/>
            <a:p>
              <a:endParaRPr/>
            </a:p>
          </p:txBody>
        </p:sp>
        <p:sp>
          <p:nvSpPr>
            <p:cNvPr id="26" name="rc26"/>
            <p:cNvSpPr/>
            <p:nvPr/>
          </p:nvSpPr>
          <p:spPr>
            <a:xfrm>
              <a:off x="1279260" y="3183929"/>
              <a:ext cx="190656" cy="190655"/>
            </a:xfrm>
            <a:prstGeom prst="rect">
              <a:avLst/>
            </a:prstGeom>
            <a:solidFill>
              <a:srgbClr val="EFF3FF">
                <a:alpha val="100000"/>
              </a:srgbClr>
            </a:solidFill>
            <a:ln w="21681" cap="flat">
              <a:solidFill>
                <a:srgbClr val="FFFFFF">
                  <a:alpha val="100000"/>
                </a:srgbClr>
              </a:solidFill>
              <a:prstDash val="solid"/>
              <a:miter/>
            </a:ln>
          </p:spPr>
          <p:txBody>
            <a:bodyPr/>
            <a:lstStyle/>
            <a:p>
              <a:endParaRPr/>
            </a:p>
          </p:txBody>
        </p:sp>
        <p:sp>
          <p:nvSpPr>
            <p:cNvPr id="27" name="rc27"/>
            <p:cNvSpPr/>
            <p:nvPr/>
          </p:nvSpPr>
          <p:spPr>
            <a:xfrm>
              <a:off x="2734095" y="3377753"/>
              <a:ext cx="219456" cy="219455"/>
            </a:xfrm>
            <a:prstGeom prst="rect">
              <a:avLst/>
            </a:prstGeom>
            <a:solidFill>
              <a:srgbClr val="FFFFFF">
                <a:alpha val="100000"/>
              </a:srgbClr>
            </a:solidFill>
          </p:spPr>
          <p:txBody>
            <a:bodyPr/>
            <a:lstStyle/>
            <a:p>
              <a:endParaRPr/>
            </a:p>
          </p:txBody>
        </p:sp>
        <p:sp>
          <p:nvSpPr>
            <p:cNvPr id="28" name="rc28"/>
            <p:cNvSpPr/>
            <p:nvPr/>
          </p:nvSpPr>
          <p:spPr>
            <a:xfrm>
              <a:off x="2748495" y="3183929"/>
              <a:ext cx="190656" cy="190655"/>
            </a:xfrm>
            <a:prstGeom prst="rect">
              <a:avLst/>
            </a:prstGeom>
            <a:solidFill>
              <a:srgbClr val="BDD7E7">
                <a:alpha val="100000"/>
              </a:srgbClr>
            </a:solidFill>
            <a:ln w="21681" cap="flat">
              <a:solidFill>
                <a:srgbClr val="FFFFFF">
                  <a:alpha val="100000"/>
                </a:srgbClr>
              </a:solidFill>
              <a:prstDash val="solid"/>
              <a:miter/>
            </a:ln>
          </p:spPr>
          <p:txBody>
            <a:bodyPr/>
            <a:lstStyle/>
            <a:p>
              <a:endParaRPr/>
            </a:p>
          </p:txBody>
        </p:sp>
        <p:sp>
          <p:nvSpPr>
            <p:cNvPr id="29" name="rc29"/>
            <p:cNvSpPr/>
            <p:nvPr/>
          </p:nvSpPr>
          <p:spPr>
            <a:xfrm>
              <a:off x="3783548" y="3377753"/>
              <a:ext cx="219455" cy="219455"/>
            </a:xfrm>
            <a:prstGeom prst="rect">
              <a:avLst/>
            </a:prstGeom>
            <a:solidFill>
              <a:srgbClr val="FFFFFF">
                <a:alpha val="100000"/>
              </a:srgbClr>
            </a:solidFill>
          </p:spPr>
          <p:txBody>
            <a:bodyPr/>
            <a:lstStyle/>
            <a:p>
              <a:endParaRPr/>
            </a:p>
          </p:txBody>
        </p:sp>
        <p:sp>
          <p:nvSpPr>
            <p:cNvPr id="30" name="rc30"/>
            <p:cNvSpPr/>
            <p:nvPr/>
          </p:nvSpPr>
          <p:spPr>
            <a:xfrm>
              <a:off x="3797948" y="3183929"/>
              <a:ext cx="190655" cy="190655"/>
            </a:xfrm>
            <a:prstGeom prst="rect">
              <a:avLst/>
            </a:prstGeom>
            <a:solidFill>
              <a:srgbClr val="6BAED6">
                <a:alpha val="100000"/>
              </a:srgbClr>
            </a:solidFill>
            <a:ln w="21681" cap="flat">
              <a:solidFill>
                <a:srgbClr val="FFFFFF">
                  <a:alpha val="100000"/>
                </a:srgbClr>
              </a:solidFill>
              <a:prstDash val="solid"/>
              <a:miter/>
            </a:ln>
          </p:spPr>
          <p:txBody>
            <a:bodyPr/>
            <a:lstStyle/>
            <a:p>
              <a:endParaRPr/>
            </a:p>
          </p:txBody>
        </p:sp>
        <p:sp>
          <p:nvSpPr>
            <p:cNvPr id="31" name="rc31"/>
            <p:cNvSpPr/>
            <p:nvPr/>
          </p:nvSpPr>
          <p:spPr>
            <a:xfrm>
              <a:off x="4797633" y="3377753"/>
              <a:ext cx="219455" cy="219455"/>
            </a:xfrm>
            <a:prstGeom prst="rect">
              <a:avLst/>
            </a:prstGeom>
            <a:solidFill>
              <a:srgbClr val="FFFFFF">
                <a:alpha val="100000"/>
              </a:srgbClr>
            </a:solidFill>
          </p:spPr>
          <p:txBody>
            <a:bodyPr/>
            <a:lstStyle/>
            <a:p>
              <a:endParaRPr/>
            </a:p>
          </p:txBody>
        </p:sp>
        <p:sp>
          <p:nvSpPr>
            <p:cNvPr id="32" name="rc32"/>
            <p:cNvSpPr/>
            <p:nvPr/>
          </p:nvSpPr>
          <p:spPr>
            <a:xfrm>
              <a:off x="4812033" y="3183929"/>
              <a:ext cx="190655" cy="190655"/>
            </a:xfrm>
            <a:prstGeom prst="rect">
              <a:avLst/>
            </a:prstGeom>
            <a:solidFill>
              <a:srgbClr val="2171B5">
                <a:alpha val="100000"/>
              </a:srgbClr>
            </a:solidFill>
            <a:ln w="21681" cap="flat">
              <a:solidFill>
                <a:srgbClr val="FFFFFF">
                  <a:alpha val="100000"/>
                </a:srgbClr>
              </a:solidFill>
              <a:prstDash val="solid"/>
              <a:miter/>
            </a:ln>
          </p:spPr>
          <p:txBody>
            <a:bodyPr/>
            <a:lstStyle/>
            <a:p>
              <a:endParaRPr/>
            </a:p>
          </p:txBody>
        </p:sp>
        <p:sp>
          <p:nvSpPr>
            <p:cNvPr id="33" name="tx33"/>
            <p:cNvSpPr/>
            <p:nvPr/>
          </p:nvSpPr>
          <p:spPr>
            <a:xfrm>
              <a:off x="1560231" y="3235112"/>
              <a:ext cx="1097948" cy="82912"/>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646482">
                      <a:alpha val="100000"/>
                    </a:srgbClr>
                  </a:solidFill>
                  <a:latin typeface="Century Gothic"/>
                  <a:cs typeface="Century Gothic"/>
                </a:rPr>
                <a:t>Consumo intermedio</a:t>
              </a:r>
            </a:p>
          </p:txBody>
        </p:sp>
        <p:sp>
          <p:nvSpPr>
            <p:cNvPr id="34" name="tx34"/>
            <p:cNvSpPr/>
            <p:nvPr/>
          </p:nvSpPr>
          <p:spPr>
            <a:xfrm>
              <a:off x="3029466" y="3235587"/>
              <a:ext cx="678166" cy="8243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646482">
                      <a:alpha val="100000"/>
                    </a:srgbClr>
                  </a:solidFill>
                  <a:latin typeface="Century Gothic"/>
                  <a:cs typeface="Century Gothic"/>
                </a:rPr>
                <a:t>Derivaciones</a:t>
              </a:r>
            </a:p>
          </p:txBody>
        </p:sp>
        <p:sp>
          <p:nvSpPr>
            <p:cNvPr id="35" name="tx35"/>
            <p:cNvSpPr/>
            <p:nvPr/>
          </p:nvSpPr>
          <p:spPr>
            <a:xfrm>
              <a:off x="4078919" y="3216084"/>
              <a:ext cx="642797" cy="101941"/>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646482">
                      <a:alpha val="100000"/>
                    </a:srgbClr>
                  </a:solidFill>
                  <a:latin typeface="Century Gothic"/>
                  <a:cs typeface="Century Gothic"/>
                </a:rPr>
                <a:t>Otros gastos</a:t>
              </a:r>
            </a:p>
          </p:txBody>
        </p:sp>
        <p:sp>
          <p:nvSpPr>
            <p:cNvPr id="36" name="tx36"/>
            <p:cNvSpPr/>
            <p:nvPr/>
          </p:nvSpPr>
          <p:spPr>
            <a:xfrm>
              <a:off x="5093004" y="3235587"/>
              <a:ext cx="884789" cy="82438"/>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646482">
                      <a:alpha val="100000"/>
                    </a:srgbClr>
                  </a:solidFill>
                  <a:latin typeface="Century Gothic"/>
                  <a:cs typeface="Century Gothic"/>
                </a:rPr>
                <a:t>Remuneraciones</a:t>
              </a:r>
            </a:p>
          </p:txBody>
        </p:sp>
        <p:sp>
          <p:nvSpPr>
            <p:cNvPr id="37" name="tx37"/>
            <p:cNvSpPr/>
            <p:nvPr/>
          </p:nvSpPr>
          <p:spPr>
            <a:xfrm>
              <a:off x="1113029" y="1268386"/>
              <a:ext cx="665013" cy="121666"/>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646482">
                      <a:alpha val="100000"/>
                    </a:srgbClr>
                  </a:solidFill>
                  <a:latin typeface="Century Gothic"/>
                  <a:cs typeface="Century Gothic"/>
                </a:rPr>
                <a:t>(Año 2022)</a:t>
              </a:r>
            </a:p>
          </p:txBody>
        </p:sp>
        <p:sp>
          <p:nvSpPr>
            <p:cNvPr id="38" name="tx38"/>
            <p:cNvSpPr/>
            <p:nvPr/>
          </p:nvSpPr>
          <p:spPr>
            <a:xfrm>
              <a:off x="1113029" y="1040604"/>
              <a:ext cx="4363194" cy="150614"/>
            </a:xfrm>
            <a:prstGeom prst="rect">
              <a:avLst/>
            </a:prstGeom>
            <a:noFill/>
          </p:spPr>
          <p:txBody>
            <a:bodyPr wrap="none" lIns="0" tIns="0" rIns="0" bIns="0" anchor="ctr" anchorCtr="1"/>
            <a:lstStyle/>
            <a:p>
              <a:pPr marL="0" marR="0" indent="0" algn="l">
                <a:lnSpc>
                  <a:spcPts val="1200"/>
                </a:lnSpc>
                <a:spcBef>
                  <a:spcPts val="0"/>
                </a:spcBef>
                <a:spcAft>
                  <a:spcPts val="0"/>
                </a:spcAft>
              </a:pPr>
              <a:r>
                <a:rPr sz="1200" b="1" dirty="0" err="1">
                  <a:solidFill>
                    <a:srgbClr val="646482">
                      <a:alpha val="100000"/>
                    </a:srgbClr>
                  </a:solidFill>
                  <a:latin typeface="Century Gothic"/>
                  <a:cs typeface="Century Gothic"/>
                </a:rPr>
                <a:t>Distribución</a:t>
              </a:r>
              <a:r>
                <a:rPr sz="1200" b="1" dirty="0">
                  <a:solidFill>
                    <a:srgbClr val="646482">
                      <a:alpha val="100000"/>
                    </a:srgbClr>
                  </a:solidFill>
                  <a:latin typeface="Century Gothic"/>
                  <a:cs typeface="Century Gothic"/>
                </a:rPr>
                <a:t> del </a:t>
              </a:r>
              <a:r>
                <a:rPr sz="1200" b="1" dirty="0" err="1">
                  <a:solidFill>
                    <a:srgbClr val="646482">
                      <a:alpha val="100000"/>
                    </a:srgbClr>
                  </a:solidFill>
                  <a:latin typeface="Century Gothic"/>
                  <a:cs typeface="Century Gothic"/>
                </a:rPr>
                <a:t>gasto</a:t>
              </a:r>
              <a:r>
                <a:rPr sz="1200" b="1" dirty="0">
                  <a:solidFill>
                    <a:srgbClr val="646482">
                      <a:alpha val="100000"/>
                    </a:srgbClr>
                  </a:solidFill>
                  <a:latin typeface="Century Gothic"/>
                  <a:cs typeface="Century Gothic"/>
                </a:rPr>
                <a:t> </a:t>
              </a:r>
              <a:r>
                <a:rPr sz="1200" b="1" dirty="0" err="1">
                  <a:solidFill>
                    <a:srgbClr val="646482">
                      <a:alpha val="100000"/>
                    </a:srgbClr>
                  </a:solidFill>
                  <a:latin typeface="Century Gothic"/>
                  <a:cs typeface="Century Gothic"/>
                </a:rPr>
                <a:t>según</a:t>
              </a:r>
              <a:r>
                <a:rPr sz="1200" b="1" dirty="0">
                  <a:solidFill>
                    <a:srgbClr val="646482">
                      <a:alpha val="100000"/>
                    </a:srgbClr>
                  </a:solidFill>
                  <a:latin typeface="Century Gothic"/>
                  <a:cs typeface="Century Gothic"/>
                </a:rPr>
                <a:t> </a:t>
              </a:r>
              <a:r>
                <a:rPr sz="1200" b="1" dirty="0" err="1">
                  <a:solidFill>
                    <a:srgbClr val="646482">
                      <a:alpha val="100000"/>
                    </a:srgbClr>
                  </a:solidFill>
                  <a:latin typeface="Century Gothic"/>
                  <a:cs typeface="Century Gothic"/>
                </a:rPr>
                <a:t>tipo</a:t>
              </a:r>
              <a:r>
                <a:rPr sz="1200" b="1" dirty="0">
                  <a:solidFill>
                    <a:srgbClr val="646482">
                      <a:alpha val="100000"/>
                    </a:srgbClr>
                  </a:solidFill>
                  <a:latin typeface="Century Gothic"/>
                  <a:cs typeface="Century Gothic"/>
                </a:rPr>
                <a:t> y sector </a:t>
              </a:r>
              <a:r>
                <a:rPr sz="1200" b="1" dirty="0" err="1">
                  <a:solidFill>
                    <a:srgbClr val="646482">
                      <a:alpha val="100000"/>
                    </a:srgbClr>
                  </a:solidFill>
                  <a:latin typeface="Century Gothic"/>
                  <a:cs typeface="Century Gothic"/>
                </a:rPr>
                <a:t>público</a:t>
              </a:r>
              <a:r>
                <a:rPr sz="1200" b="1" dirty="0">
                  <a:solidFill>
                    <a:srgbClr val="646482">
                      <a:alpha val="100000"/>
                    </a:srgbClr>
                  </a:solidFill>
                  <a:latin typeface="Century Gothic"/>
                  <a:cs typeface="Century Gothic"/>
                </a:rPr>
                <a:t> y </a:t>
              </a:r>
              <a:r>
                <a:rPr sz="1200" b="1" dirty="0" err="1">
                  <a:solidFill>
                    <a:srgbClr val="646482">
                      <a:alpha val="100000"/>
                    </a:srgbClr>
                  </a:solidFill>
                  <a:latin typeface="Century Gothic"/>
                  <a:cs typeface="Century Gothic"/>
                </a:rPr>
                <a:t>privado</a:t>
              </a:r>
              <a:endParaRPr sz="1200" b="1" dirty="0">
                <a:solidFill>
                  <a:srgbClr val="646482">
                    <a:alpha val="100000"/>
                  </a:srgbClr>
                </a:solidFill>
                <a:latin typeface="Century Gothic"/>
                <a:cs typeface="Century Gothic"/>
              </a:endParaRPr>
            </a:p>
          </p:txBody>
        </p:sp>
      </p:grpSp>
      <p:sp>
        <p:nvSpPr>
          <p:cNvPr id="206" name="Título 1"/>
          <p:cNvSpPr>
            <a:spLocks noGrp="1"/>
          </p:cNvSpPr>
          <p:nvPr>
            <p:ph type="title"/>
          </p:nvPr>
        </p:nvSpPr>
        <p:spPr>
          <a:xfrm>
            <a:off x="1117675" y="372198"/>
            <a:ext cx="7227771" cy="530024"/>
          </a:xfrm>
        </p:spPr>
        <p:txBody>
          <a:bodyPr/>
          <a:lstStyle/>
          <a:p>
            <a:r>
              <a:t>Otros indicadores</a:t>
            </a:r>
          </a:p>
        </p:txBody>
      </p:sp>
      <p:sp>
        <p:nvSpPr>
          <p:cNvPr id="207" name="Marcador de fecha 6"/>
          <p:cNvSpPr>
            <a:spLocks noGrp="1"/>
          </p:cNvSpPr>
          <p:nvPr>
            <p:ph type="dt" sz="half" idx="12"/>
          </p:nvPr>
        </p:nvSpPr>
        <p:spPr>
          <a:xfrm>
            <a:off x="1024467" y="6535140"/>
            <a:ext cx="2743200" cy="220203"/>
          </a:xfrm>
        </p:spPr>
        <p:txBody>
          <a:bodyPr/>
          <a:lstStyle/>
          <a:p>
            <a:r>
              <a:rPr dirty="0"/>
              <a:t>Fuente: INEC CSS 2022</a:t>
            </a:r>
          </a:p>
        </p:txBody>
      </p:sp>
      <p:sp>
        <p:nvSpPr>
          <p:cNvPr id="208" name="Marcador de texto 5"/>
          <p:cNvSpPr>
            <a:spLocks noGrp="1"/>
          </p:cNvSpPr>
          <p:nvPr>
            <p:ph type="body" sz="quarter" idx="11" hasCustomPrompt="1"/>
          </p:nvPr>
        </p:nvSpPr>
        <p:spPr>
          <a:xfrm>
            <a:off x="11320323" y="6215550"/>
            <a:ext cx="842962" cy="534596"/>
          </a:xfrm>
        </p:spPr>
        <p:txBody>
          <a:bodyPr/>
          <a:lstStyle/>
          <a:p>
            <a:r>
              <a:rPr dirty="0"/>
              <a:t>29</a:t>
            </a:r>
          </a:p>
        </p:txBody>
      </p:sp>
      <p:graphicFrame>
        <p:nvGraphicFramePr>
          <p:cNvPr id="209" name="5 Gráfico">
            <a:extLst>
              <a:ext uri="{FF2B5EF4-FFF2-40B4-BE49-F238E27FC236}">
                <a16:creationId xmlns="" xmlns:a16="http://schemas.microsoft.com/office/drawing/2014/main" id="{00000000-0008-0000-2A00-000002000000}"/>
              </a:ext>
            </a:extLst>
          </p:cNvPr>
          <p:cNvGraphicFramePr>
            <a:graphicFrameLocks/>
          </p:cNvGraphicFramePr>
          <p:nvPr>
            <p:extLst>
              <p:ext uri="{D42A27DB-BD31-4B8C-83A1-F6EECF244321}">
                <p14:modId xmlns:p14="http://schemas.microsoft.com/office/powerpoint/2010/main" val="2066292035"/>
              </p:ext>
            </p:extLst>
          </p:nvPr>
        </p:nvGraphicFramePr>
        <p:xfrm>
          <a:off x="775956" y="3874913"/>
          <a:ext cx="5167002" cy="2534354"/>
        </p:xfrm>
        <a:graphic>
          <a:graphicData uri="http://schemas.openxmlformats.org/drawingml/2006/chart">
            <c:chart xmlns:c="http://schemas.openxmlformats.org/drawingml/2006/chart" xmlns:r="http://schemas.openxmlformats.org/officeDocument/2006/relationships" r:id="rId2"/>
          </a:graphicData>
        </a:graphic>
      </p:graphicFrame>
      <p:sp>
        <p:nvSpPr>
          <p:cNvPr id="210" name="tx143"/>
          <p:cNvSpPr/>
          <p:nvPr/>
        </p:nvSpPr>
        <p:spPr>
          <a:xfrm>
            <a:off x="468624" y="3837589"/>
            <a:ext cx="5498313" cy="384370"/>
          </a:xfrm>
          <a:prstGeom prst="rect">
            <a:avLst/>
          </a:prstGeom>
          <a:noFill/>
        </p:spPr>
        <p:txBody>
          <a:bodyPr wrap="none" lIns="0" tIns="0" rIns="0" bIns="0" anchor="ctr" anchorCtr="1"/>
          <a:lstStyle/>
          <a:p>
            <a:pPr>
              <a:lnSpc>
                <a:spcPts val="1200"/>
              </a:lnSpc>
            </a:pPr>
            <a:r>
              <a:rPr lang="es-ES" sz="1200" b="1" dirty="0">
                <a:solidFill>
                  <a:srgbClr val="646482">
                    <a:alpha val="100000"/>
                  </a:srgbClr>
                </a:solidFill>
                <a:latin typeface="+mj-lt"/>
                <a:cs typeface="Arial"/>
              </a:rPr>
              <a:t>Valor promedio de producción por egreso hospitalario del sector público</a:t>
            </a:r>
          </a:p>
          <a:p>
            <a:pPr>
              <a:lnSpc>
                <a:spcPts val="1200"/>
              </a:lnSpc>
            </a:pPr>
            <a:r>
              <a:rPr lang="es-ES" sz="1200" b="1" dirty="0">
                <a:solidFill>
                  <a:srgbClr val="646482">
                    <a:alpha val="100000"/>
                  </a:srgbClr>
                </a:solidFill>
                <a:latin typeface="+mj-lt"/>
                <a:cs typeface="Arial"/>
              </a:rPr>
              <a:t> Miles de USD</a:t>
            </a:r>
            <a:endParaRPr sz="1200" b="1" dirty="0">
              <a:solidFill>
                <a:srgbClr val="646482">
                  <a:alpha val="100000"/>
                </a:srgbClr>
              </a:solidFill>
              <a:latin typeface="+mj-lt"/>
              <a:cs typeface="Arial"/>
            </a:endParaRPr>
          </a:p>
        </p:txBody>
      </p:sp>
      <p:grpSp>
        <p:nvGrpSpPr>
          <p:cNvPr id="211" name="Grupo 210"/>
          <p:cNvGrpSpPr/>
          <p:nvPr/>
        </p:nvGrpSpPr>
        <p:grpSpPr>
          <a:xfrm>
            <a:off x="6573244" y="3745556"/>
            <a:ext cx="4724400" cy="2971800"/>
            <a:chOff x="6553200" y="3703319"/>
            <a:chExt cx="4724400" cy="2971800"/>
          </a:xfrm>
        </p:grpSpPr>
        <p:sp>
          <p:nvSpPr>
            <p:cNvPr id="212" name="rc3"/>
            <p:cNvSpPr/>
            <p:nvPr/>
          </p:nvSpPr>
          <p:spPr>
            <a:xfrm>
              <a:off x="6553200" y="3703319"/>
              <a:ext cx="4724400" cy="2971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13" name="rc4"/>
            <p:cNvSpPr/>
            <p:nvPr/>
          </p:nvSpPr>
          <p:spPr>
            <a:xfrm>
              <a:off x="6553200" y="3703320"/>
              <a:ext cx="4724400" cy="2971799"/>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214" name="rc5"/>
            <p:cNvSpPr/>
            <p:nvPr/>
          </p:nvSpPr>
          <p:spPr>
            <a:xfrm>
              <a:off x="6784709" y="3996314"/>
              <a:ext cx="4416975" cy="2266042"/>
            </a:xfrm>
            <a:prstGeom prst="rect">
              <a:avLst/>
            </a:prstGeom>
            <a:solidFill>
              <a:srgbClr val="FFFFFF">
                <a:alpha val="100000"/>
              </a:srgbClr>
            </a:solidFill>
          </p:spPr>
          <p:txBody>
            <a:bodyPr/>
            <a:lstStyle/>
            <a:p>
              <a:endParaRPr/>
            </a:p>
          </p:txBody>
        </p:sp>
        <p:sp>
          <p:nvSpPr>
            <p:cNvPr id="215" name="pl6"/>
            <p:cNvSpPr/>
            <p:nvPr/>
          </p:nvSpPr>
          <p:spPr>
            <a:xfrm>
              <a:off x="7021332" y="4286592"/>
              <a:ext cx="3943728" cy="1502490"/>
            </a:xfrm>
            <a:custGeom>
              <a:avLst/>
              <a:gdLst/>
              <a:ahLst/>
              <a:cxnLst/>
              <a:rect l="0" t="0" r="0" b="0"/>
              <a:pathLst>
                <a:path w="3943728" h="1502490">
                  <a:moveTo>
                    <a:pt x="0" y="956713"/>
                  </a:moveTo>
                  <a:lnTo>
                    <a:pt x="394372" y="646370"/>
                  </a:lnTo>
                  <a:lnTo>
                    <a:pt x="788745" y="740543"/>
                  </a:lnTo>
                  <a:lnTo>
                    <a:pt x="1183118" y="573600"/>
                  </a:lnTo>
                  <a:lnTo>
                    <a:pt x="1577491" y="445182"/>
                  </a:lnTo>
                  <a:lnTo>
                    <a:pt x="1971864" y="0"/>
                  </a:lnTo>
                  <a:lnTo>
                    <a:pt x="2366236" y="1018782"/>
                  </a:lnTo>
                  <a:lnTo>
                    <a:pt x="2760609" y="1136499"/>
                  </a:lnTo>
                  <a:lnTo>
                    <a:pt x="3154982" y="1442561"/>
                  </a:lnTo>
                  <a:lnTo>
                    <a:pt x="3549355" y="1502490"/>
                  </a:lnTo>
                  <a:lnTo>
                    <a:pt x="3943728" y="1267057"/>
                  </a:lnTo>
                </a:path>
              </a:pathLst>
            </a:custGeom>
            <a:ln w="40651" cap="flat">
              <a:solidFill>
                <a:srgbClr val="DEEBF7">
                  <a:alpha val="100000"/>
                </a:srgbClr>
              </a:solidFill>
              <a:prstDash val="solid"/>
              <a:round/>
            </a:ln>
          </p:spPr>
          <p:txBody>
            <a:bodyPr/>
            <a:lstStyle/>
            <a:p>
              <a:endParaRPr/>
            </a:p>
          </p:txBody>
        </p:sp>
        <p:sp>
          <p:nvSpPr>
            <p:cNvPr id="216" name="pl7"/>
            <p:cNvSpPr/>
            <p:nvPr/>
          </p:nvSpPr>
          <p:spPr>
            <a:xfrm>
              <a:off x="7021332" y="5709891"/>
              <a:ext cx="3943728" cy="273958"/>
            </a:xfrm>
            <a:custGeom>
              <a:avLst/>
              <a:gdLst/>
              <a:ahLst/>
              <a:cxnLst/>
              <a:rect l="0" t="0" r="0" b="0"/>
              <a:pathLst>
                <a:path w="3943728" h="273958">
                  <a:moveTo>
                    <a:pt x="0" y="273958"/>
                  </a:moveTo>
                  <a:lnTo>
                    <a:pt x="394372" y="164803"/>
                  </a:lnTo>
                  <a:lnTo>
                    <a:pt x="788745" y="171223"/>
                  </a:lnTo>
                  <a:lnTo>
                    <a:pt x="1183118" y="53507"/>
                  </a:lnTo>
                  <a:lnTo>
                    <a:pt x="1577491" y="214029"/>
                  </a:lnTo>
                  <a:lnTo>
                    <a:pt x="1971864" y="246134"/>
                  </a:lnTo>
                  <a:lnTo>
                    <a:pt x="2366236" y="209749"/>
                  </a:lnTo>
                  <a:lnTo>
                    <a:pt x="2760609" y="0"/>
                  </a:lnTo>
                  <a:lnTo>
                    <a:pt x="3154982" y="169083"/>
                  </a:lnTo>
                  <a:lnTo>
                    <a:pt x="3549355" y="263256"/>
                  </a:lnTo>
                  <a:lnTo>
                    <a:pt x="3943728" y="143400"/>
                  </a:lnTo>
                </a:path>
              </a:pathLst>
            </a:custGeom>
            <a:ln w="40651" cap="flat">
              <a:solidFill>
                <a:srgbClr val="9ECAE1">
                  <a:alpha val="100000"/>
                </a:srgbClr>
              </a:solidFill>
              <a:prstDash val="solid"/>
              <a:round/>
            </a:ln>
          </p:spPr>
          <p:txBody>
            <a:bodyPr/>
            <a:lstStyle/>
            <a:p>
              <a:endParaRPr/>
            </a:p>
          </p:txBody>
        </p:sp>
        <p:sp>
          <p:nvSpPr>
            <p:cNvPr id="217" name="pl8"/>
            <p:cNvSpPr/>
            <p:nvPr/>
          </p:nvSpPr>
          <p:spPr>
            <a:xfrm>
              <a:off x="7021332" y="4489920"/>
              <a:ext cx="3943728" cy="1519612"/>
            </a:xfrm>
            <a:custGeom>
              <a:avLst/>
              <a:gdLst/>
              <a:ahLst/>
              <a:cxnLst/>
              <a:rect l="0" t="0" r="0" b="0"/>
              <a:pathLst>
                <a:path w="3943728" h="1519612">
                  <a:moveTo>
                    <a:pt x="0" y="928889"/>
                  </a:moveTo>
                  <a:lnTo>
                    <a:pt x="394372" y="727701"/>
                  </a:lnTo>
                  <a:lnTo>
                    <a:pt x="788745" y="815454"/>
                  </a:lnTo>
                  <a:lnTo>
                    <a:pt x="1183118" y="766227"/>
                  </a:lnTo>
                  <a:lnTo>
                    <a:pt x="1577491" y="477286"/>
                  </a:lnTo>
                  <a:lnTo>
                    <a:pt x="1971864" y="0"/>
                  </a:lnTo>
                  <a:lnTo>
                    <a:pt x="2366236" y="1055167"/>
                  </a:lnTo>
                  <a:lnTo>
                    <a:pt x="2760609" y="1382633"/>
                  </a:lnTo>
                  <a:lnTo>
                    <a:pt x="3154982" y="1519612"/>
                  </a:lnTo>
                  <a:lnTo>
                    <a:pt x="3549355" y="1485367"/>
                  </a:lnTo>
                  <a:lnTo>
                    <a:pt x="3943728" y="1369791"/>
                  </a:lnTo>
                </a:path>
              </a:pathLst>
            </a:custGeom>
            <a:ln w="40651" cap="flat">
              <a:solidFill>
                <a:srgbClr val="3182BD">
                  <a:alpha val="100000"/>
                </a:srgbClr>
              </a:solidFill>
              <a:prstDash val="solid"/>
              <a:round/>
            </a:ln>
          </p:spPr>
          <p:txBody>
            <a:bodyPr/>
            <a:lstStyle/>
            <a:p>
              <a:endParaRPr/>
            </a:p>
          </p:txBody>
        </p:sp>
        <p:sp>
          <p:nvSpPr>
            <p:cNvPr id="218" name="pt9"/>
            <p:cNvSpPr/>
            <p:nvPr/>
          </p:nvSpPr>
          <p:spPr>
            <a:xfrm>
              <a:off x="6976181" y="5938697"/>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19" name="pt10"/>
            <p:cNvSpPr/>
            <p:nvPr/>
          </p:nvSpPr>
          <p:spPr>
            <a:xfrm>
              <a:off x="6976181" y="5373658"/>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20" name="pt11"/>
            <p:cNvSpPr/>
            <p:nvPr/>
          </p:nvSpPr>
          <p:spPr>
            <a:xfrm>
              <a:off x="6976181" y="5198154"/>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21" name="pt12"/>
            <p:cNvSpPr/>
            <p:nvPr/>
          </p:nvSpPr>
          <p:spPr>
            <a:xfrm>
              <a:off x="7370553" y="5829542"/>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22" name="pt13"/>
            <p:cNvSpPr/>
            <p:nvPr/>
          </p:nvSpPr>
          <p:spPr>
            <a:xfrm>
              <a:off x="7370553" y="5172470"/>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23" name="pt14"/>
            <p:cNvSpPr/>
            <p:nvPr/>
          </p:nvSpPr>
          <p:spPr>
            <a:xfrm>
              <a:off x="7370553" y="4887810"/>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24" name="pt15"/>
            <p:cNvSpPr/>
            <p:nvPr/>
          </p:nvSpPr>
          <p:spPr>
            <a:xfrm>
              <a:off x="7764926" y="5835963"/>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25" name="pt16"/>
            <p:cNvSpPr/>
            <p:nvPr/>
          </p:nvSpPr>
          <p:spPr>
            <a:xfrm>
              <a:off x="7764926" y="5260222"/>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26" name="pt17"/>
            <p:cNvSpPr/>
            <p:nvPr/>
          </p:nvSpPr>
          <p:spPr>
            <a:xfrm>
              <a:off x="7764926" y="4981983"/>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27" name="pt18"/>
            <p:cNvSpPr/>
            <p:nvPr/>
          </p:nvSpPr>
          <p:spPr>
            <a:xfrm>
              <a:off x="8159299" y="5718247"/>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28" name="pt19"/>
            <p:cNvSpPr/>
            <p:nvPr/>
          </p:nvSpPr>
          <p:spPr>
            <a:xfrm>
              <a:off x="8159299" y="5210996"/>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29" name="pt20"/>
            <p:cNvSpPr/>
            <p:nvPr/>
          </p:nvSpPr>
          <p:spPr>
            <a:xfrm>
              <a:off x="8159299" y="4815040"/>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30" name="pt21"/>
            <p:cNvSpPr/>
            <p:nvPr/>
          </p:nvSpPr>
          <p:spPr>
            <a:xfrm>
              <a:off x="8553672" y="5878769"/>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31" name="pt22"/>
            <p:cNvSpPr/>
            <p:nvPr/>
          </p:nvSpPr>
          <p:spPr>
            <a:xfrm>
              <a:off x="8553672" y="4922055"/>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32" name="pt23"/>
            <p:cNvSpPr/>
            <p:nvPr/>
          </p:nvSpPr>
          <p:spPr>
            <a:xfrm>
              <a:off x="8553672" y="4686622"/>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33" name="pt24"/>
            <p:cNvSpPr/>
            <p:nvPr/>
          </p:nvSpPr>
          <p:spPr>
            <a:xfrm>
              <a:off x="8948045" y="5910873"/>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34" name="pt25"/>
            <p:cNvSpPr/>
            <p:nvPr/>
          </p:nvSpPr>
          <p:spPr>
            <a:xfrm>
              <a:off x="8948045" y="4444768"/>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35" name="pt26"/>
            <p:cNvSpPr/>
            <p:nvPr/>
          </p:nvSpPr>
          <p:spPr>
            <a:xfrm>
              <a:off x="8948045" y="4241440"/>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36" name="pt27"/>
            <p:cNvSpPr/>
            <p:nvPr/>
          </p:nvSpPr>
          <p:spPr>
            <a:xfrm>
              <a:off x="9342417" y="5874488"/>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37" name="pt28"/>
            <p:cNvSpPr/>
            <p:nvPr/>
          </p:nvSpPr>
          <p:spPr>
            <a:xfrm>
              <a:off x="9342417" y="5499936"/>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38" name="pt29"/>
            <p:cNvSpPr/>
            <p:nvPr/>
          </p:nvSpPr>
          <p:spPr>
            <a:xfrm>
              <a:off x="9342417" y="5260222"/>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39" name="pt30"/>
            <p:cNvSpPr/>
            <p:nvPr/>
          </p:nvSpPr>
          <p:spPr>
            <a:xfrm>
              <a:off x="9736790" y="5664739"/>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40" name="pt31"/>
            <p:cNvSpPr/>
            <p:nvPr/>
          </p:nvSpPr>
          <p:spPr>
            <a:xfrm>
              <a:off x="9736790" y="5827402"/>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41" name="pt32"/>
            <p:cNvSpPr/>
            <p:nvPr/>
          </p:nvSpPr>
          <p:spPr>
            <a:xfrm>
              <a:off x="9736790" y="5377939"/>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42" name="pt33"/>
            <p:cNvSpPr/>
            <p:nvPr/>
          </p:nvSpPr>
          <p:spPr>
            <a:xfrm>
              <a:off x="10131163" y="5833823"/>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43" name="pt34"/>
            <p:cNvSpPr/>
            <p:nvPr/>
          </p:nvSpPr>
          <p:spPr>
            <a:xfrm>
              <a:off x="10131163" y="5964381"/>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44" name="pt35"/>
            <p:cNvSpPr/>
            <p:nvPr/>
          </p:nvSpPr>
          <p:spPr>
            <a:xfrm>
              <a:off x="10131163" y="5684002"/>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45" name="pt36"/>
            <p:cNvSpPr/>
            <p:nvPr/>
          </p:nvSpPr>
          <p:spPr>
            <a:xfrm>
              <a:off x="10525536" y="5927996"/>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46" name="pt37"/>
            <p:cNvSpPr/>
            <p:nvPr/>
          </p:nvSpPr>
          <p:spPr>
            <a:xfrm>
              <a:off x="10525536" y="5930136"/>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47" name="pt38"/>
            <p:cNvSpPr/>
            <p:nvPr/>
          </p:nvSpPr>
          <p:spPr>
            <a:xfrm>
              <a:off x="10525536" y="5743930"/>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48" name="pt39"/>
            <p:cNvSpPr/>
            <p:nvPr/>
          </p:nvSpPr>
          <p:spPr>
            <a:xfrm>
              <a:off x="10919909" y="5808139"/>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249" name="pt40"/>
            <p:cNvSpPr/>
            <p:nvPr/>
          </p:nvSpPr>
          <p:spPr>
            <a:xfrm>
              <a:off x="10919909" y="5814560"/>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250" name="pt41"/>
            <p:cNvSpPr/>
            <p:nvPr/>
          </p:nvSpPr>
          <p:spPr>
            <a:xfrm>
              <a:off x="10919909" y="5508497"/>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251" name="tx42"/>
            <p:cNvSpPr/>
            <p:nvPr/>
          </p:nvSpPr>
          <p:spPr>
            <a:xfrm>
              <a:off x="6946329" y="5836465"/>
              <a:ext cx="12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82</a:t>
              </a:r>
            </a:p>
          </p:txBody>
        </p:sp>
        <p:sp>
          <p:nvSpPr>
            <p:cNvPr id="252" name="tx43"/>
            <p:cNvSpPr/>
            <p:nvPr/>
          </p:nvSpPr>
          <p:spPr>
            <a:xfrm>
              <a:off x="6781721" y="5394795"/>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346</a:t>
              </a:r>
            </a:p>
          </p:txBody>
        </p:sp>
        <p:sp>
          <p:nvSpPr>
            <p:cNvPr id="253" name="tx44"/>
            <p:cNvSpPr/>
            <p:nvPr/>
          </p:nvSpPr>
          <p:spPr>
            <a:xfrm>
              <a:off x="6785891" y="5190374"/>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428</a:t>
              </a:r>
            </a:p>
          </p:txBody>
        </p:sp>
        <p:sp>
          <p:nvSpPr>
            <p:cNvPr id="254" name="tx45"/>
            <p:cNvSpPr/>
            <p:nvPr/>
          </p:nvSpPr>
          <p:spPr>
            <a:xfrm>
              <a:off x="7303484" y="5727532"/>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133</a:t>
              </a:r>
            </a:p>
          </p:txBody>
        </p:sp>
        <p:sp>
          <p:nvSpPr>
            <p:cNvPr id="255" name="tx46"/>
            <p:cNvSpPr/>
            <p:nvPr/>
          </p:nvSpPr>
          <p:spPr>
            <a:xfrm>
              <a:off x="7341049" y="5275073"/>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440</a:t>
              </a:r>
            </a:p>
          </p:txBody>
        </p:sp>
        <p:sp>
          <p:nvSpPr>
            <p:cNvPr id="256" name="tx47"/>
            <p:cNvSpPr/>
            <p:nvPr/>
          </p:nvSpPr>
          <p:spPr>
            <a:xfrm>
              <a:off x="7307331" y="4796911"/>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573</a:t>
              </a:r>
            </a:p>
          </p:txBody>
        </p:sp>
        <p:sp>
          <p:nvSpPr>
            <p:cNvPr id="257" name="tx48"/>
            <p:cNvSpPr/>
            <p:nvPr/>
          </p:nvSpPr>
          <p:spPr>
            <a:xfrm>
              <a:off x="7717226" y="5727755"/>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130</a:t>
              </a:r>
            </a:p>
          </p:txBody>
        </p:sp>
        <p:sp>
          <p:nvSpPr>
            <p:cNvPr id="258" name="tx49"/>
            <p:cNvSpPr/>
            <p:nvPr/>
          </p:nvSpPr>
          <p:spPr>
            <a:xfrm>
              <a:off x="7740936" y="5374625"/>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399</a:t>
              </a:r>
            </a:p>
          </p:txBody>
        </p:sp>
        <p:sp>
          <p:nvSpPr>
            <p:cNvPr id="259" name="tx50"/>
            <p:cNvSpPr/>
            <p:nvPr/>
          </p:nvSpPr>
          <p:spPr>
            <a:xfrm>
              <a:off x="7689104" y="4852912"/>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529</a:t>
              </a:r>
            </a:p>
          </p:txBody>
        </p:sp>
        <p:sp>
          <p:nvSpPr>
            <p:cNvPr id="260" name="tx51"/>
            <p:cNvSpPr/>
            <p:nvPr/>
          </p:nvSpPr>
          <p:spPr>
            <a:xfrm>
              <a:off x="8128630" y="5621809"/>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185</a:t>
              </a:r>
            </a:p>
          </p:txBody>
        </p:sp>
        <p:sp>
          <p:nvSpPr>
            <p:cNvPr id="261" name="tx52"/>
            <p:cNvSpPr/>
            <p:nvPr/>
          </p:nvSpPr>
          <p:spPr>
            <a:xfrm>
              <a:off x="8150769" y="5320811"/>
              <a:ext cx="180233" cy="79821"/>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422</a:t>
              </a:r>
            </a:p>
          </p:txBody>
        </p:sp>
        <p:sp>
          <p:nvSpPr>
            <p:cNvPr id="262" name="tx53"/>
            <p:cNvSpPr/>
            <p:nvPr/>
          </p:nvSpPr>
          <p:spPr>
            <a:xfrm>
              <a:off x="8088218" y="4735174"/>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607</a:t>
              </a:r>
            </a:p>
          </p:txBody>
        </p:sp>
        <p:sp>
          <p:nvSpPr>
            <p:cNvPr id="263" name="tx54"/>
            <p:cNvSpPr/>
            <p:nvPr/>
          </p:nvSpPr>
          <p:spPr>
            <a:xfrm>
              <a:off x="8521306" y="5782109"/>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110</a:t>
              </a:r>
            </a:p>
          </p:txBody>
        </p:sp>
        <p:sp>
          <p:nvSpPr>
            <p:cNvPr id="264" name="tx55"/>
            <p:cNvSpPr/>
            <p:nvPr/>
          </p:nvSpPr>
          <p:spPr>
            <a:xfrm>
              <a:off x="8583605" y="5048110"/>
              <a:ext cx="180233" cy="79821"/>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557</a:t>
              </a:r>
            </a:p>
          </p:txBody>
        </p:sp>
        <p:sp>
          <p:nvSpPr>
            <p:cNvPr id="265" name="tx56"/>
            <p:cNvSpPr/>
            <p:nvPr/>
          </p:nvSpPr>
          <p:spPr>
            <a:xfrm>
              <a:off x="8426613" y="4616782"/>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667</a:t>
              </a:r>
            </a:p>
          </p:txBody>
        </p:sp>
        <p:sp>
          <p:nvSpPr>
            <p:cNvPr id="266" name="tx57"/>
            <p:cNvSpPr/>
            <p:nvPr/>
          </p:nvSpPr>
          <p:spPr>
            <a:xfrm>
              <a:off x="8901170" y="5820872"/>
              <a:ext cx="12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95</a:t>
              </a:r>
            </a:p>
          </p:txBody>
        </p:sp>
        <p:sp>
          <p:nvSpPr>
            <p:cNvPr id="267" name="tx58"/>
            <p:cNvSpPr/>
            <p:nvPr/>
          </p:nvSpPr>
          <p:spPr>
            <a:xfrm>
              <a:off x="8872801" y="4665194"/>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780</a:t>
              </a:r>
            </a:p>
          </p:txBody>
        </p:sp>
        <p:sp>
          <p:nvSpPr>
            <p:cNvPr id="268" name="tx59"/>
            <p:cNvSpPr/>
            <p:nvPr/>
          </p:nvSpPr>
          <p:spPr>
            <a:xfrm>
              <a:off x="8894403" y="4157076"/>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875</a:t>
              </a:r>
            </a:p>
          </p:txBody>
        </p:sp>
        <p:sp>
          <p:nvSpPr>
            <p:cNvPr id="269" name="tx60"/>
            <p:cNvSpPr/>
            <p:nvPr/>
          </p:nvSpPr>
          <p:spPr>
            <a:xfrm>
              <a:off x="9255401" y="5774649"/>
              <a:ext cx="180233" cy="79821"/>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112</a:t>
              </a:r>
            </a:p>
          </p:txBody>
        </p:sp>
        <p:sp>
          <p:nvSpPr>
            <p:cNvPr id="270" name="tx61"/>
            <p:cNvSpPr/>
            <p:nvPr/>
          </p:nvSpPr>
          <p:spPr>
            <a:xfrm>
              <a:off x="9153928" y="5533046"/>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287</a:t>
              </a:r>
            </a:p>
          </p:txBody>
        </p:sp>
        <p:sp>
          <p:nvSpPr>
            <p:cNvPr id="271" name="tx62"/>
            <p:cNvSpPr/>
            <p:nvPr/>
          </p:nvSpPr>
          <p:spPr>
            <a:xfrm>
              <a:off x="9428558" y="5206677"/>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399</a:t>
              </a:r>
            </a:p>
          </p:txBody>
        </p:sp>
        <p:sp>
          <p:nvSpPr>
            <p:cNvPr id="272" name="tx63"/>
            <p:cNvSpPr/>
            <p:nvPr/>
          </p:nvSpPr>
          <p:spPr>
            <a:xfrm>
              <a:off x="9676560" y="5573936"/>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210</a:t>
              </a:r>
            </a:p>
          </p:txBody>
        </p:sp>
        <p:sp>
          <p:nvSpPr>
            <p:cNvPr id="273" name="tx64"/>
            <p:cNvSpPr/>
            <p:nvPr/>
          </p:nvSpPr>
          <p:spPr>
            <a:xfrm>
              <a:off x="9657008" y="5940466"/>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134</a:t>
              </a:r>
            </a:p>
          </p:txBody>
        </p:sp>
        <p:sp>
          <p:nvSpPr>
            <p:cNvPr id="274" name="tx65"/>
            <p:cNvSpPr/>
            <p:nvPr/>
          </p:nvSpPr>
          <p:spPr>
            <a:xfrm>
              <a:off x="9801677" y="5319741"/>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344</a:t>
              </a:r>
            </a:p>
          </p:txBody>
        </p:sp>
        <p:sp>
          <p:nvSpPr>
            <p:cNvPr id="275" name="tx66"/>
            <p:cNvSpPr/>
            <p:nvPr/>
          </p:nvSpPr>
          <p:spPr>
            <a:xfrm>
              <a:off x="10178919" y="5770375"/>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131</a:t>
              </a:r>
            </a:p>
          </p:txBody>
        </p:sp>
        <p:sp>
          <p:nvSpPr>
            <p:cNvPr id="276" name="tx67"/>
            <p:cNvSpPr/>
            <p:nvPr/>
          </p:nvSpPr>
          <p:spPr>
            <a:xfrm>
              <a:off x="10125529" y="6079098"/>
              <a:ext cx="12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70</a:t>
              </a:r>
            </a:p>
          </p:txBody>
        </p:sp>
        <p:sp>
          <p:nvSpPr>
            <p:cNvPr id="277" name="tx68"/>
            <p:cNvSpPr/>
            <p:nvPr/>
          </p:nvSpPr>
          <p:spPr>
            <a:xfrm>
              <a:off x="10161950" y="5593696"/>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201</a:t>
              </a:r>
            </a:p>
          </p:txBody>
        </p:sp>
        <p:sp>
          <p:nvSpPr>
            <p:cNvPr id="278" name="tx69"/>
            <p:cNvSpPr/>
            <p:nvPr/>
          </p:nvSpPr>
          <p:spPr>
            <a:xfrm>
              <a:off x="10650963" y="6009685"/>
              <a:ext cx="12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87</a:t>
              </a:r>
            </a:p>
          </p:txBody>
        </p:sp>
        <p:sp>
          <p:nvSpPr>
            <p:cNvPr id="279" name="tx70"/>
            <p:cNvSpPr/>
            <p:nvPr/>
          </p:nvSpPr>
          <p:spPr>
            <a:xfrm>
              <a:off x="10489315" y="5848356"/>
              <a:ext cx="12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86</a:t>
              </a:r>
            </a:p>
          </p:txBody>
        </p:sp>
        <p:sp>
          <p:nvSpPr>
            <p:cNvPr id="280" name="tx71"/>
            <p:cNvSpPr/>
            <p:nvPr/>
          </p:nvSpPr>
          <p:spPr>
            <a:xfrm>
              <a:off x="10465306" y="5644554"/>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173</a:t>
              </a:r>
            </a:p>
          </p:txBody>
        </p:sp>
        <p:sp>
          <p:nvSpPr>
            <p:cNvPr id="281" name="tx72"/>
            <p:cNvSpPr/>
            <p:nvPr/>
          </p:nvSpPr>
          <p:spPr>
            <a:xfrm>
              <a:off x="10843596" y="5716377"/>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143</a:t>
              </a:r>
            </a:p>
          </p:txBody>
        </p:sp>
        <p:sp>
          <p:nvSpPr>
            <p:cNvPr id="282" name="tx73"/>
            <p:cNvSpPr/>
            <p:nvPr/>
          </p:nvSpPr>
          <p:spPr>
            <a:xfrm>
              <a:off x="10984338" y="5890352"/>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140</a:t>
              </a:r>
            </a:p>
          </p:txBody>
        </p:sp>
        <p:sp>
          <p:nvSpPr>
            <p:cNvPr id="283" name="tx74"/>
            <p:cNvSpPr/>
            <p:nvPr/>
          </p:nvSpPr>
          <p:spPr>
            <a:xfrm>
              <a:off x="10862235" y="5417000"/>
              <a:ext cx="180233"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283</a:t>
              </a:r>
            </a:p>
          </p:txBody>
        </p:sp>
        <p:sp>
          <p:nvSpPr>
            <p:cNvPr id="284" name="pl75"/>
            <p:cNvSpPr/>
            <p:nvPr/>
          </p:nvSpPr>
          <p:spPr>
            <a:xfrm>
              <a:off x="7021332"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85" name="pl76"/>
            <p:cNvSpPr/>
            <p:nvPr/>
          </p:nvSpPr>
          <p:spPr>
            <a:xfrm>
              <a:off x="7415705"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86" name="pl77"/>
            <p:cNvSpPr/>
            <p:nvPr/>
          </p:nvSpPr>
          <p:spPr>
            <a:xfrm>
              <a:off x="7810078"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87" name="pl78"/>
            <p:cNvSpPr/>
            <p:nvPr/>
          </p:nvSpPr>
          <p:spPr>
            <a:xfrm>
              <a:off x="8204451"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88" name="pl79"/>
            <p:cNvSpPr/>
            <p:nvPr/>
          </p:nvSpPr>
          <p:spPr>
            <a:xfrm>
              <a:off x="8598824"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89" name="pl80"/>
            <p:cNvSpPr/>
            <p:nvPr/>
          </p:nvSpPr>
          <p:spPr>
            <a:xfrm>
              <a:off x="8993196"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90" name="pl81"/>
            <p:cNvSpPr/>
            <p:nvPr/>
          </p:nvSpPr>
          <p:spPr>
            <a:xfrm>
              <a:off x="9387569"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91" name="pl82"/>
            <p:cNvSpPr/>
            <p:nvPr/>
          </p:nvSpPr>
          <p:spPr>
            <a:xfrm>
              <a:off x="9781942"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92" name="pl83"/>
            <p:cNvSpPr/>
            <p:nvPr/>
          </p:nvSpPr>
          <p:spPr>
            <a:xfrm>
              <a:off x="10176315"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93" name="pl84"/>
            <p:cNvSpPr/>
            <p:nvPr/>
          </p:nvSpPr>
          <p:spPr>
            <a:xfrm>
              <a:off x="10570688"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94" name="pl85"/>
            <p:cNvSpPr/>
            <p:nvPr/>
          </p:nvSpPr>
          <p:spPr>
            <a:xfrm>
              <a:off x="10965060" y="626235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295" name="tx86"/>
            <p:cNvSpPr/>
            <p:nvPr/>
          </p:nvSpPr>
          <p:spPr>
            <a:xfrm>
              <a:off x="6886196"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dirty="0">
                  <a:solidFill>
                    <a:srgbClr val="646482">
                      <a:alpha val="100000"/>
                    </a:srgbClr>
                  </a:solidFill>
                  <a:latin typeface="Century Gothic"/>
                  <a:cs typeface="Century Gothic"/>
                </a:rPr>
                <a:t>2012</a:t>
              </a:r>
            </a:p>
          </p:txBody>
        </p:sp>
        <p:sp>
          <p:nvSpPr>
            <p:cNvPr id="296" name="tx87"/>
            <p:cNvSpPr/>
            <p:nvPr/>
          </p:nvSpPr>
          <p:spPr>
            <a:xfrm>
              <a:off x="7280569"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dirty="0">
                  <a:solidFill>
                    <a:srgbClr val="646482">
                      <a:alpha val="100000"/>
                    </a:srgbClr>
                  </a:solidFill>
                  <a:latin typeface="Century Gothic"/>
                  <a:cs typeface="Century Gothic"/>
                </a:rPr>
                <a:t>2013</a:t>
              </a:r>
            </a:p>
          </p:txBody>
        </p:sp>
        <p:sp>
          <p:nvSpPr>
            <p:cNvPr id="297" name="tx88"/>
            <p:cNvSpPr/>
            <p:nvPr/>
          </p:nvSpPr>
          <p:spPr>
            <a:xfrm>
              <a:off x="7674942"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dirty="0">
                  <a:solidFill>
                    <a:srgbClr val="646482">
                      <a:alpha val="100000"/>
                    </a:srgbClr>
                  </a:solidFill>
                  <a:latin typeface="Century Gothic"/>
                  <a:cs typeface="Century Gothic"/>
                </a:rPr>
                <a:t>2014</a:t>
              </a:r>
            </a:p>
          </p:txBody>
        </p:sp>
        <p:sp>
          <p:nvSpPr>
            <p:cNvPr id="298" name="tx89"/>
            <p:cNvSpPr/>
            <p:nvPr/>
          </p:nvSpPr>
          <p:spPr>
            <a:xfrm>
              <a:off x="8069315"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dirty="0">
                  <a:solidFill>
                    <a:srgbClr val="646482">
                      <a:alpha val="100000"/>
                    </a:srgbClr>
                  </a:solidFill>
                  <a:latin typeface="Century Gothic"/>
                  <a:cs typeface="Century Gothic"/>
                </a:rPr>
                <a:t>2015</a:t>
              </a:r>
            </a:p>
          </p:txBody>
        </p:sp>
        <p:sp>
          <p:nvSpPr>
            <p:cNvPr id="299" name="tx90"/>
            <p:cNvSpPr/>
            <p:nvPr/>
          </p:nvSpPr>
          <p:spPr>
            <a:xfrm>
              <a:off x="8463688"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2016</a:t>
              </a:r>
            </a:p>
          </p:txBody>
        </p:sp>
        <p:sp>
          <p:nvSpPr>
            <p:cNvPr id="300" name="tx91"/>
            <p:cNvSpPr/>
            <p:nvPr/>
          </p:nvSpPr>
          <p:spPr>
            <a:xfrm>
              <a:off x="8858061"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2017</a:t>
              </a:r>
            </a:p>
          </p:txBody>
        </p:sp>
        <p:sp>
          <p:nvSpPr>
            <p:cNvPr id="301" name="tx92"/>
            <p:cNvSpPr/>
            <p:nvPr/>
          </p:nvSpPr>
          <p:spPr>
            <a:xfrm>
              <a:off x="9252433"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2018</a:t>
              </a:r>
            </a:p>
          </p:txBody>
        </p:sp>
        <p:sp>
          <p:nvSpPr>
            <p:cNvPr id="302" name="tx93"/>
            <p:cNvSpPr/>
            <p:nvPr/>
          </p:nvSpPr>
          <p:spPr>
            <a:xfrm>
              <a:off x="9646806"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2019</a:t>
              </a:r>
            </a:p>
          </p:txBody>
        </p:sp>
        <p:sp>
          <p:nvSpPr>
            <p:cNvPr id="303" name="tx94"/>
            <p:cNvSpPr/>
            <p:nvPr/>
          </p:nvSpPr>
          <p:spPr>
            <a:xfrm>
              <a:off x="10041179"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2020</a:t>
              </a:r>
            </a:p>
          </p:txBody>
        </p:sp>
        <p:sp>
          <p:nvSpPr>
            <p:cNvPr id="304" name="tx95"/>
            <p:cNvSpPr/>
            <p:nvPr/>
          </p:nvSpPr>
          <p:spPr>
            <a:xfrm>
              <a:off x="10435552"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2021</a:t>
              </a:r>
            </a:p>
          </p:txBody>
        </p:sp>
        <p:sp>
          <p:nvSpPr>
            <p:cNvPr id="305" name="tx96"/>
            <p:cNvSpPr/>
            <p:nvPr/>
          </p:nvSpPr>
          <p:spPr>
            <a:xfrm>
              <a:off x="10829925" y="6415174"/>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2022</a:t>
              </a:r>
            </a:p>
          </p:txBody>
        </p:sp>
        <p:sp>
          <p:nvSpPr>
            <p:cNvPr id="306" name="rc97"/>
            <p:cNvSpPr/>
            <p:nvPr/>
          </p:nvSpPr>
          <p:spPr>
            <a:xfrm>
              <a:off x="9428558" y="4233069"/>
              <a:ext cx="896067" cy="886113"/>
            </a:xfrm>
            <a:prstGeom prst="rect">
              <a:avLst/>
            </a:prstGeom>
            <a:solidFill>
              <a:srgbClr val="FFFFFF">
                <a:alpha val="100000"/>
              </a:srgbClr>
            </a:solidFill>
          </p:spPr>
          <p:txBody>
            <a:bodyPr/>
            <a:lstStyle/>
            <a:p>
              <a:endParaRPr/>
            </a:p>
          </p:txBody>
        </p:sp>
        <p:sp>
          <p:nvSpPr>
            <p:cNvPr id="307" name="rc98"/>
            <p:cNvSpPr/>
            <p:nvPr/>
          </p:nvSpPr>
          <p:spPr>
            <a:xfrm>
              <a:off x="9504473" y="4384900"/>
              <a:ext cx="219455" cy="219455"/>
            </a:xfrm>
            <a:prstGeom prst="rect">
              <a:avLst/>
            </a:prstGeom>
            <a:solidFill>
              <a:srgbClr val="FFFFFF">
                <a:alpha val="100000"/>
              </a:srgbClr>
            </a:solidFill>
          </p:spPr>
          <p:txBody>
            <a:bodyPr/>
            <a:lstStyle/>
            <a:p>
              <a:endParaRPr/>
            </a:p>
          </p:txBody>
        </p:sp>
        <p:sp>
          <p:nvSpPr>
            <p:cNvPr id="308" name="pl99"/>
            <p:cNvSpPr/>
            <p:nvPr/>
          </p:nvSpPr>
          <p:spPr>
            <a:xfrm>
              <a:off x="9526419" y="4494628"/>
              <a:ext cx="175564" cy="0"/>
            </a:xfrm>
            <a:custGeom>
              <a:avLst/>
              <a:gdLst/>
              <a:ahLst/>
              <a:cxnLst/>
              <a:rect l="0" t="0" r="0" b="0"/>
              <a:pathLst>
                <a:path w="175564">
                  <a:moveTo>
                    <a:pt x="0" y="0"/>
                  </a:moveTo>
                  <a:lnTo>
                    <a:pt x="175564" y="0"/>
                  </a:lnTo>
                </a:path>
              </a:pathLst>
            </a:custGeom>
            <a:ln w="40651" cap="flat">
              <a:solidFill>
                <a:srgbClr val="DEEBF7">
                  <a:alpha val="100000"/>
                </a:srgbClr>
              </a:solidFill>
              <a:prstDash val="solid"/>
              <a:round/>
            </a:ln>
          </p:spPr>
          <p:txBody>
            <a:bodyPr/>
            <a:lstStyle/>
            <a:p>
              <a:endParaRPr/>
            </a:p>
          </p:txBody>
        </p:sp>
        <p:sp>
          <p:nvSpPr>
            <p:cNvPr id="309" name="pt100"/>
            <p:cNvSpPr/>
            <p:nvPr/>
          </p:nvSpPr>
          <p:spPr>
            <a:xfrm>
              <a:off x="9569049" y="4449476"/>
              <a:ext cx="90303" cy="90303"/>
            </a:xfrm>
            <a:prstGeom prst="ellipse">
              <a:avLst/>
            </a:prstGeom>
            <a:solidFill>
              <a:srgbClr val="DEEBF7">
                <a:alpha val="100000"/>
              </a:srgbClr>
            </a:solidFill>
            <a:ln w="9000" cap="rnd">
              <a:solidFill>
                <a:srgbClr val="DEEBF7">
                  <a:alpha val="100000"/>
                </a:srgbClr>
              </a:solidFill>
              <a:prstDash val="solid"/>
              <a:round/>
            </a:ln>
          </p:spPr>
          <p:txBody>
            <a:bodyPr/>
            <a:lstStyle/>
            <a:p>
              <a:endParaRPr/>
            </a:p>
          </p:txBody>
        </p:sp>
        <p:sp>
          <p:nvSpPr>
            <p:cNvPr id="310" name="rc101"/>
            <p:cNvSpPr/>
            <p:nvPr/>
          </p:nvSpPr>
          <p:spPr>
            <a:xfrm>
              <a:off x="9504473" y="4604356"/>
              <a:ext cx="219455" cy="219456"/>
            </a:xfrm>
            <a:prstGeom prst="rect">
              <a:avLst/>
            </a:prstGeom>
            <a:solidFill>
              <a:srgbClr val="FFFFFF">
                <a:alpha val="100000"/>
              </a:srgbClr>
            </a:solidFill>
          </p:spPr>
          <p:txBody>
            <a:bodyPr/>
            <a:lstStyle/>
            <a:p>
              <a:endParaRPr/>
            </a:p>
          </p:txBody>
        </p:sp>
        <p:sp>
          <p:nvSpPr>
            <p:cNvPr id="311" name="pl102"/>
            <p:cNvSpPr/>
            <p:nvPr/>
          </p:nvSpPr>
          <p:spPr>
            <a:xfrm>
              <a:off x="9526419" y="4714084"/>
              <a:ext cx="175564" cy="0"/>
            </a:xfrm>
            <a:custGeom>
              <a:avLst/>
              <a:gdLst/>
              <a:ahLst/>
              <a:cxnLst/>
              <a:rect l="0" t="0" r="0" b="0"/>
              <a:pathLst>
                <a:path w="175564">
                  <a:moveTo>
                    <a:pt x="0" y="0"/>
                  </a:moveTo>
                  <a:lnTo>
                    <a:pt x="175564" y="0"/>
                  </a:lnTo>
                </a:path>
              </a:pathLst>
            </a:custGeom>
            <a:ln w="40651" cap="flat">
              <a:solidFill>
                <a:srgbClr val="9ECAE1">
                  <a:alpha val="100000"/>
                </a:srgbClr>
              </a:solidFill>
              <a:prstDash val="solid"/>
              <a:round/>
            </a:ln>
          </p:spPr>
          <p:txBody>
            <a:bodyPr/>
            <a:lstStyle/>
            <a:p>
              <a:endParaRPr/>
            </a:p>
          </p:txBody>
        </p:sp>
        <p:sp>
          <p:nvSpPr>
            <p:cNvPr id="312" name="pt103"/>
            <p:cNvSpPr/>
            <p:nvPr/>
          </p:nvSpPr>
          <p:spPr>
            <a:xfrm>
              <a:off x="9569049" y="4668932"/>
              <a:ext cx="90303" cy="90303"/>
            </a:xfrm>
            <a:prstGeom prst="ellipse">
              <a:avLst/>
            </a:prstGeom>
            <a:solidFill>
              <a:srgbClr val="9ECAE1">
                <a:alpha val="100000"/>
              </a:srgbClr>
            </a:solidFill>
            <a:ln w="9000" cap="rnd">
              <a:solidFill>
                <a:srgbClr val="9ECAE1">
                  <a:alpha val="100000"/>
                </a:srgbClr>
              </a:solidFill>
              <a:prstDash val="solid"/>
              <a:round/>
            </a:ln>
          </p:spPr>
          <p:txBody>
            <a:bodyPr/>
            <a:lstStyle/>
            <a:p>
              <a:endParaRPr/>
            </a:p>
          </p:txBody>
        </p:sp>
        <p:sp>
          <p:nvSpPr>
            <p:cNvPr id="313" name="rc104"/>
            <p:cNvSpPr/>
            <p:nvPr/>
          </p:nvSpPr>
          <p:spPr>
            <a:xfrm>
              <a:off x="9504473" y="4823812"/>
              <a:ext cx="219455" cy="219456"/>
            </a:xfrm>
            <a:prstGeom prst="rect">
              <a:avLst/>
            </a:prstGeom>
            <a:solidFill>
              <a:srgbClr val="FFFFFF">
                <a:alpha val="100000"/>
              </a:srgbClr>
            </a:solidFill>
          </p:spPr>
          <p:txBody>
            <a:bodyPr/>
            <a:lstStyle/>
            <a:p>
              <a:endParaRPr/>
            </a:p>
          </p:txBody>
        </p:sp>
        <p:sp>
          <p:nvSpPr>
            <p:cNvPr id="314" name="pl105"/>
            <p:cNvSpPr/>
            <p:nvPr/>
          </p:nvSpPr>
          <p:spPr>
            <a:xfrm>
              <a:off x="9526419" y="4933540"/>
              <a:ext cx="175564" cy="0"/>
            </a:xfrm>
            <a:custGeom>
              <a:avLst/>
              <a:gdLst/>
              <a:ahLst/>
              <a:cxnLst/>
              <a:rect l="0" t="0" r="0" b="0"/>
              <a:pathLst>
                <a:path w="175564">
                  <a:moveTo>
                    <a:pt x="0" y="0"/>
                  </a:moveTo>
                  <a:lnTo>
                    <a:pt x="175564" y="0"/>
                  </a:lnTo>
                </a:path>
              </a:pathLst>
            </a:custGeom>
            <a:ln w="40651" cap="flat">
              <a:solidFill>
                <a:srgbClr val="3182BD">
                  <a:alpha val="100000"/>
                </a:srgbClr>
              </a:solidFill>
              <a:prstDash val="solid"/>
              <a:round/>
            </a:ln>
          </p:spPr>
          <p:txBody>
            <a:bodyPr/>
            <a:lstStyle/>
            <a:p>
              <a:endParaRPr/>
            </a:p>
          </p:txBody>
        </p:sp>
        <p:sp>
          <p:nvSpPr>
            <p:cNvPr id="315" name="pt106"/>
            <p:cNvSpPr/>
            <p:nvPr/>
          </p:nvSpPr>
          <p:spPr>
            <a:xfrm>
              <a:off x="9569049" y="4888388"/>
              <a:ext cx="90303" cy="90303"/>
            </a:xfrm>
            <a:prstGeom prst="ellipse">
              <a:avLst/>
            </a:prstGeom>
            <a:solidFill>
              <a:srgbClr val="3182BD">
                <a:alpha val="100000"/>
              </a:srgbClr>
            </a:solidFill>
            <a:ln w="9000" cap="rnd">
              <a:solidFill>
                <a:srgbClr val="3182BD">
                  <a:alpha val="100000"/>
                </a:srgbClr>
              </a:solidFill>
              <a:prstDash val="solid"/>
              <a:round/>
            </a:ln>
          </p:spPr>
          <p:txBody>
            <a:bodyPr/>
            <a:lstStyle/>
            <a:p>
              <a:endParaRPr/>
            </a:p>
          </p:txBody>
        </p:sp>
        <p:sp>
          <p:nvSpPr>
            <p:cNvPr id="316" name="tx107"/>
            <p:cNvSpPr/>
            <p:nvPr/>
          </p:nvSpPr>
          <p:spPr>
            <a:xfrm>
              <a:off x="9799844" y="4453527"/>
              <a:ext cx="448865" cy="7758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646482">
                      <a:alpha val="100000"/>
                    </a:srgbClr>
                  </a:solidFill>
                  <a:latin typeface="Century Gothic"/>
                  <a:cs typeface="Century Gothic"/>
                </a:rPr>
                <a:t>Nacional</a:t>
              </a:r>
            </a:p>
          </p:txBody>
        </p:sp>
        <p:sp>
          <p:nvSpPr>
            <p:cNvPr id="317" name="tx108"/>
            <p:cNvSpPr/>
            <p:nvPr/>
          </p:nvSpPr>
          <p:spPr>
            <a:xfrm>
              <a:off x="9799844" y="4672983"/>
              <a:ext cx="372864" cy="7758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646482">
                      <a:alpha val="100000"/>
                    </a:srgbClr>
                  </a:solidFill>
                  <a:latin typeface="Century Gothic"/>
                  <a:cs typeface="Century Gothic"/>
                </a:rPr>
                <a:t>Privado</a:t>
              </a:r>
            </a:p>
          </p:txBody>
        </p:sp>
        <p:sp>
          <p:nvSpPr>
            <p:cNvPr id="318" name="tx109"/>
            <p:cNvSpPr/>
            <p:nvPr/>
          </p:nvSpPr>
          <p:spPr>
            <a:xfrm>
              <a:off x="9799844" y="4889363"/>
              <a:ext cx="364132" cy="80664"/>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646482">
                      <a:alpha val="100000"/>
                    </a:srgbClr>
                  </a:solidFill>
                  <a:latin typeface="Century Gothic"/>
                  <a:cs typeface="Century Gothic"/>
                </a:rPr>
                <a:t>Público</a:t>
              </a:r>
            </a:p>
          </p:txBody>
        </p:sp>
        <p:sp>
          <p:nvSpPr>
            <p:cNvPr id="319" name="tx110"/>
            <p:cNvSpPr/>
            <p:nvPr/>
          </p:nvSpPr>
          <p:spPr>
            <a:xfrm>
              <a:off x="6784709" y="3738084"/>
              <a:ext cx="4373016" cy="150614"/>
            </a:xfrm>
            <a:prstGeom prst="rect">
              <a:avLst/>
            </a:prstGeom>
            <a:noFill/>
          </p:spPr>
          <p:txBody>
            <a:bodyPr wrap="none" lIns="0" tIns="0" rIns="0" bIns="0" anchor="ctr" anchorCtr="1"/>
            <a:lstStyle/>
            <a:p>
              <a:pPr marL="0" marR="0" indent="0" algn="l">
                <a:lnSpc>
                  <a:spcPts val="1200"/>
                </a:lnSpc>
                <a:spcBef>
                  <a:spcPts val="0"/>
                </a:spcBef>
                <a:spcAft>
                  <a:spcPts val="0"/>
                </a:spcAft>
              </a:pPr>
              <a:r>
                <a:rPr sz="1200" b="1" dirty="0" err="1">
                  <a:solidFill>
                    <a:srgbClr val="646482">
                      <a:alpha val="100000"/>
                    </a:srgbClr>
                  </a:solidFill>
                  <a:latin typeface="Century Gothic"/>
                  <a:cs typeface="Century Gothic"/>
                </a:rPr>
                <a:t>Formación</a:t>
              </a:r>
              <a:r>
                <a:rPr sz="1200" b="1" dirty="0">
                  <a:solidFill>
                    <a:srgbClr val="646482">
                      <a:alpha val="100000"/>
                    </a:srgbClr>
                  </a:solidFill>
                  <a:latin typeface="Century Gothic"/>
                  <a:cs typeface="Century Gothic"/>
                </a:rPr>
                <a:t> </a:t>
              </a:r>
              <a:r>
                <a:rPr sz="1200" b="1" dirty="0" err="1">
                  <a:solidFill>
                    <a:srgbClr val="646482">
                      <a:alpha val="100000"/>
                    </a:srgbClr>
                  </a:solidFill>
                  <a:latin typeface="Century Gothic"/>
                  <a:cs typeface="Century Gothic"/>
                </a:rPr>
                <a:t>bruta</a:t>
              </a:r>
              <a:r>
                <a:rPr sz="1200" b="1" dirty="0">
                  <a:solidFill>
                    <a:srgbClr val="646482">
                      <a:alpha val="100000"/>
                    </a:srgbClr>
                  </a:solidFill>
                  <a:latin typeface="Century Gothic"/>
                  <a:cs typeface="Century Gothic"/>
                </a:rPr>
                <a:t> de capital </a:t>
              </a:r>
              <a:r>
                <a:rPr sz="1200" b="1" dirty="0" err="1">
                  <a:solidFill>
                    <a:srgbClr val="646482">
                      <a:alpha val="100000"/>
                    </a:srgbClr>
                  </a:solidFill>
                  <a:latin typeface="Century Gothic"/>
                  <a:cs typeface="Century Gothic"/>
                </a:rPr>
                <a:t>fijo</a:t>
              </a:r>
              <a:r>
                <a:rPr sz="1200" b="1" dirty="0">
                  <a:solidFill>
                    <a:srgbClr val="646482">
                      <a:alpha val="100000"/>
                    </a:srgbClr>
                  </a:solidFill>
                  <a:latin typeface="Century Gothic"/>
                  <a:cs typeface="Century Gothic"/>
                </a:rPr>
                <a:t> (</a:t>
              </a:r>
              <a:r>
                <a:rPr sz="1200" b="1" dirty="0" err="1">
                  <a:solidFill>
                    <a:srgbClr val="646482">
                      <a:alpha val="100000"/>
                    </a:srgbClr>
                  </a:solidFill>
                  <a:latin typeface="Century Gothic"/>
                  <a:cs typeface="Century Gothic"/>
                </a:rPr>
                <a:t>millones</a:t>
              </a:r>
              <a:r>
                <a:rPr sz="1200" b="1" dirty="0">
                  <a:solidFill>
                    <a:srgbClr val="646482">
                      <a:alpha val="100000"/>
                    </a:srgbClr>
                  </a:solidFill>
                  <a:latin typeface="Century Gothic"/>
                  <a:cs typeface="Century Gothic"/>
                </a:rPr>
                <a:t> de USD </a:t>
              </a:r>
              <a:r>
                <a:rPr sz="1200" b="1" dirty="0" err="1">
                  <a:solidFill>
                    <a:srgbClr val="646482">
                      <a:alpha val="100000"/>
                    </a:srgbClr>
                  </a:solidFill>
                  <a:latin typeface="Century Gothic"/>
                  <a:cs typeface="Century Gothic"/>
                </a:rPr>
                <a:t>corrientes</a:t>
              </a:r>
              <a:r>
                <a:rPr sz="1200" b="1" dirty="0">
                  <a:solidFill>
                    <a:srgbClr val="646482">
                      <a:alpha val="100000"/>
                    </a:srgbClr>
                  </a:solidFill>
                  <a:latin typeface="Century Gothic"/>
                  <a:cs typeface="Century Gothic"/>
                </a:rPr>
                <a:t>)</a:t>
              </a:r>
            </a:p>
          </p:txBody>
        </p:sp>
      </p:grpSp>
      <p:grpSp>
        <p:nvGrpSpPr>
          <p:cNvPr id="320" name="Grupo 319"/>
          <p:cNvGrpSpPr/>
          <p:nvPr/>
        </p:nvGrpSpPr>
        <p:grpSpPr>
          <a:xfrm>
            <a:off x="6193001" y="906930"/>
            <a:ext cx="5638800" cy="2590803"/>
            <a:chOff x="6187440" y="1097280"/>
            <a:chExt cx="5638800" cy="2590803"/>
          </a:xfrm>
        </p:grpSpPr>
        <p:sp>
          <p:nvSpPr>
            <p:cNvPr id="321" name="rc3"/>
            <p:cNvSpPr/>
            <p:nvPr/>
          </p:nvSpPr>
          <p:spPr>
            <a:xfrm>
              <a:off x="6187440" y="1097280"/>
              <a:ext cx="5638800" cy="25146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22" name="rc4"/>
            <p:cNvSpPr/>
            <p:nvPr/>
          </p:nvSpPr>
          <p:spPr>
            <a:xfrm>
              <a:off x="6187440" y="1173483"/>
              <a:ext cx="5638800" cy="2514600"/>
            </a:xfrm>
            <a:prstGeom prst="rect">
              <a:avLst/>
            </a:prstGeom>
            <a:solidFill>
              <a:srgbClr val="FFFFFF">
                <a:alpha val="100000"/>
              </a:srgbClr>
            </a:solidFill>
            <a:ln w="14782" cap="rnd">
              <a:solidFill>
                <a:srgbClr val="FFFFFF">
                  <a:alpha val="100000"/>
                </a:srgbClr>
              </a:solidFill>
              <a:prstDash val="solid"/>
              <a:round/>
            </a:ln>
          </p:spPr>
          <p:txBody>
            <a:bodyPr/>
            <a:lstStyle/>
            <a:p>
              <a:endParaRPr/>
            </a:p>
          </p:txBody>
        </p:sp>
        <p:sp>
          <p:nvSpPr>
            <p:cNvPr id="323" name="rc5"/>
            <p:cNvSpPr/>
            <p:nvPr/>
          </p:nvSpPr>
          <p:spPr>
            <a:xfrm>
              <a:off x="6418949" y="1554866"/>
              <a:ext cx="5331375" cy="1644250"/>
            </a:xfrm>
            <a:prstGeom prst="rect">
              <a:avLst/>
            </a:prstGeom>
            <a:solidFill>
              <a:srgbClr val="FFFFFF">
                <a:alpha val="100000"/>
              </a:srgbClr>
            </a:solidFill>
          </p:spPr>
          <p:txBody>
            <a:bodyPr/>
            <a:lstStyle/>
            <a:p>
              <a:endParaRPr/>
            </a:p>
          </p:txBody>
        </p:sp>
        <p:sp>
          <p:nvSpPr>
            <p:cNvPr id="324" name="pg6"/>
            <p:cNvSpPr/>
            <p:nvPr/>
          </p:nvSpPr>
          <p:spPr>
            <a:xfrm>
              <a:off x="6732007" y="1852824"/>
              <a:ext cx="4705259" cy="1271553"/>
            </a:xfrm>
            <a:custGeom>
              <a:avLst/>
              <a:gdLst/>
              <a:ahLst/>
              <a:cxnLst/>
              <a:rect l="0" t="0" r="0" b="0"/>
              <a:pathLst>
                <a:path w="4705259" h="1271553">
                  <a:moveTo>
                    <a:pt x="4695" y="618835"/>
                  </a:moveTo>
                  <a:lnTo>
                    <a:pt x="9391" y="615795"/>
                  </a:lnTo>
                  <a:lnTo>
                    <a:pt x="521763" y="284057"/>
                  </a:lnTo>
                  <a:lnTo>
                    <a:pt x="526458" y="281017"/>
                  </a:lnTo>
                  <a:lnTo>
                    <a:pt x="531154" y="281331"/>
                  </a:lnTo>
                  <a:lnTo>
                    <a:pt x="1043526" y="315581"/>
                  </a:lnTo>
                  <a:lnTo>
                    <a:pt x="1048222" y="315895"/>
                  </a:lnTo>
                  <a:lnTo>
                    <a:pt x="1052917" y="316002"/>
                  </a:lnTo>
                  <a:lnTo>
                    <a:pt x="1565289" y="327745"/>
                  </a:lnTo>
                  <a:lnTo>
                    <a:pt x="1569985" y="327853"/>
                  </a:lnTo>
                  <a:lnTo>
                    <a:pt x="1574681" y="329378"/>
                  </a:lnTo>
                  <a:lnTo>
                    <a:pt x="2087052" y="495736"/>
                  </a:lnTo>
                  <a:lnTo>
                    <a:pt x="2091748" y="497261"/>
                  </a:lnTo>
                  <a:lnTo>
                    <a:pt x="2096444" y="496965"/>
                  </a:lnTo>
                  <a:lnTo>
                    <a:pt x="2608815" y="464672"/>
                  </a:lnTo>
                  <a:lnTo>
                    <a:pt x="2613511" y="464376"/>
                  </a:lnTo>
                  <a:lnTo>
                    <a:pt x="2618207" y="463120"/>
                  </a:lnTo>
                  <a:lnTo>
                    <a:pt x="3130578" y="326119"/>
                  </a:lnTo>
                  <a:lnTo>
                    <a:pt x="3135274" y="324863"/>
                  </a:lnTo>
                  <a:lnTo>
                    <a:pt x="3139970" y="324711"/>
                  </a:lnTo>
                  <a:lnTo>
                    <a:pt x="3652341" y="308075"/>
                  </a:lnTo>
                  <a:lnTo>
                    <a:pt x="3657037" y="307923"/>
                  </a:lnTo>
                  <a:lnTo>
                    <a:pt x="3661733" y="305546"/>
                  </a:lnTo>
                  <a:lnTo>
                    <a:pt x="4174104" y="46223"/>
                  </a:lnTo>
                  <a:lnTo>
                    <a:pt x="4178800" y="43846"/>
                  </a:lnTo>
                  <a:lnTo>
                    <a:pt x="4183496" y="43452"/>
                  </a:lnTo>
                  <a:lnTo>
                    <a:pt x="4695868" y="394"/>
                  </a:lnTo>
                  <a:lnTo>
                    <a:pt x="4700563" y="0"/>
                  </a:lnTo>
                  <a:lnTo>
                    <a:pt x="4705259" y="1271553"/>
                  </a:lnTo>
                  <a:lnTo>
                    <a:pt x="4700563" y="925762"/>
                  </a:lnTo>
                  <a:lnTo>
                    <a:pt x="4695868" y="926408"/>
                  </a:lnTo>
                  <a:lnTo>
                    <a:pt x="4183496" y="996865"/>
                  </a:lnTo>
                  <a:lnTo>
                    <a:pt x="4178800" y="997511"/>
                  </a:lnTo>
                  <a:lnTo>
                    <a:pt x="4174104" y="997655"/>
                  </a:lnTo>
                  <a:lnTo>
                    <a:pt x="3661733" y="1013312"/>
                  </a:lnTo>
                  <a:lnTo>
                    <a:pt x="3657037" y="1013455"/>
                  </a:lnTo>
                  <a:lnTo>
                    <a:pt x="3652341" y="1013482"/>
                  </a:lnTo>
                  <a:lnTo>
                    <a:pt x="3139970" y="1016418"/>
                  </a:lnTo>
                  <a:lnTo>
                    <a:pt x="3135274" y="1016445"/>
                  </a:lnTo>
                  <a:lnTo>
                    <a:pt x="3130578" y="1016409"/>
                  </a:lnTo>
                  <a:lnTo>
                    <a:pt x="2618207" y="1012495"/>
                  </a:lnTo>
                  <a:lnTo>
                    <a:pt x="2613511" y="1012459"/>
                  </a:lnTo>
                  <a:lnTo>
                    <a:pt x="2608815" y="1012154"/>
                  </a:lnTo>
                  <a:lnTo>
                    <a:pt x="2096444" y="978882"/>
                  </a:lnTo>
                  <a:lnTo>
                    <a:pt x="2091748" y="978577"/>
                  </a:lnTo>
                  <a:lnTo>
                    <a:pt x="2087052" y="978739"/>
                  </a:lnTo>
                  <a:lnTo>
                    <a:pt x="1574681" y="996353"/>
                  </a:lnTo>
                  <a:lnTo>
                    <a:pt x="1569985" y="996515"/>
                  </a:lnTo>
                  <a:lnTo>
                    <a:pt x="1565289" y="996847"/>
                  </a:lnTo>
                  <a:lnTo>
                    <a:pt x="1052917" y="1033054"/>
                  </a:lnTo>
                  <a:lnTo>
                    <a:pt x="1048222" y="1033386"/>
                  </a:lnTo>
                  <a:lnTo>
                    <a:pt x="1043526" y="1033565"/>
                  </a:lnTo>
                  <a:lnTo>
                    <a:pt x="531154" y="1053137"/>
                  </a:lnTo>
                  <a:lnTo>
                    <a:pt x="526458" y="1053316"/>
                  </a:lnTo>
                  <a:lnTo>
                    <a:pt x="521763" y="1054114"/>
                  </a:lnTo>
                  <a:lnTo>
                    <a:pt x="9391" y="1141208"/>
                  </a:lnTo>
                  <a:lnTo>
                    <a:pt x="4695" y="1142006"/>
                  </a:lnTo>
                  <a:lnTo>
                    <a:pt x="0" y="1271553"/>
                  </a:lnTo>
                  <a:close/>
                </a:path>
              </a:pathLst>
            </a:custGeom>
            <a:solidFill>
              <a:srgbClr val="4BACC6">
                <a:alpha val="100000"/>
              </a:srgbClr>
            </a:solidFill>
          </p:spPr>
          <p:txBody>
            <a:bodyPr/>
            <a:lstStyle/>
            <a:p>
              <a:endParaRPr/>
            </a:p>
          </p:txBody>
        </p:sp>
        <p:sp>
          <p:nvSpPr>
            <p:cNvPr id="325" name="pl7"/>
            <p:cNvSpPr/>
            <p:nvPr/>
          </p:nvSpPr>
          <p:spPr>
            <a:xfrm>
              <a:off x="6736702" y="1852824"/>
              <a:ext cx="4695868" cy="618835"/>
            </a:xfrm>
            <a:custGeom>
              <a:avLst/>
              <a:gdLst/>
              <a:ahLst/>
              <a:cxnLst/>
              <a:rect l="0" t="0" r="0" b="0"/>
              <a:pathLst>
                <a:path w="4695868" h="618835">
                  <a:moveTo>
                    <a:pt x="0" y="618835"/>
                  </a:moveTo>
                  <a:lnTo>
                    <a:pt x="4695" y="615795"/>
                  </a:lnTo>
                  <a:lnTo>
                    <a:pt x="517067" y="284057"/>
                  </a:lnTo>
                  <a:lnTo>
                    <a:pt x="521763" y="281017"/>
                  </a:lnTo>
                  <a:lnTo>
                    <a:pt x="526458" y="281331"/>
                  </a:lnTo>
                  <a:lnTo>
                    <a:pt x="1038830" y="315581"/>
                  </a:lnTo>
                  <a:lnTo>
                    <a:pt x="1043526" y="315895"/>
                  </a:lnTo>
                  <a:lnTo>
                    <a:pt x="1048222" y="316002"/>
                  </a:lnTo>
                  <a:lnTo>
                    <a:pt x="1560593" y="327745"/>
                  </a:lnTo>
                  <a:lnTo>
                    <a:pt x="1565289" y="327853"/>
                  </a:lnTo>
                  <a:lnTo>
                    <a:pt x="1569985" y="329378"/>
                  </a:lnTo>
                  <a:lnTo>
                    <a:pt x="2082356" y="495736"/>
                  </a:lnTo>
                  <a:lnTo>
                    <a:pt x="2087052" y="497261"/>
                  </a:lnTo>
                  <a:lnTo>
                    <a:pt x="2091748" y="496965"/>
                  </a:lnTo>
                  <a:lnTo>
                    <a:pt x="2604119" y="464672"/>
                  </a:lnTo>
                  <a:lnTo>
                    <a:pt x="2608815" y="464376"/>
                  </a:lnTo>
                  <a:lnTo>
                    <a:pt x="2613511" y="463120"/>
                  </a:lnTo>
                  <a:lnTo>
                    <a:pt x="3125882" y="326119"/>
                  </a:lnTo>
                  <a:lnTo>
                    <a:pt x="3130578" y="324863"/>
                  </a:lnTo>
                  <a:lnTo>
                    <a:pt x="3135274" y="324711"/>
                  </a:lnTo>
                  <a:lnTo>
                    <a:pt x="3647645" y="308075"/>
                  </a:lnTo>
                  <a:lnTo>
                    <a:pt x="3652341" y="307923"/>
                  </a:lnTo>
                  <a:lnTo>
                    <a:pt x="3657037" y="305546"/>
                  </a:lnTo>
                  <a:lnTo>
                    <a:pt x="4169409" y="46223"/>
                  </a:lnTo>
                  <a:lnTo>
                    <a:pt x="4174104" y="43846"/>
                  </a:lnTo>
                  <a:lnTo>
                    <a:pt x="4178800" y="43452"/>
                  </a:lnTo>
                  <a:lnTo>
                    <a:pt x="4691172" y="394"/>
                  </a:lnTo>
                  <a:lnTo>
                    <a:pt x="4695868" y="0"/>
                  </a:lnTo>
                </a:path>
              </a:pathLst>
            </a:custGeom>
            <a:ln w="13550" cap="flat">
              <a:noFill/>
              <a:prstDash val="solid"/>
              <a:round/>
            </a:ln>
          </p:spPr>
          <p:txBody>
            <a:bodyPr/>
            <a:lstStyle/>
            <a:p>
              <a:endParaRPr/>
            </a:p>
          </p:txBody>
        </p:sp>
        <p:sp>
          <p:nvSpPr>
            <p:cNvPr id="326" name="pg8"/>
            <p:cNvSpPr/>
            <p:nvPr/>
          </p:nvSpPr>
          <p:spPr>
            <a:xfrm>
              <a:off x="6732007" y="2778586"/>
              <a:ext cx="4705259" cy="345790"/>
            </a:xfrm>
            <a:custGeom>
              <a:avLst/>
              <a:gdLst/>
              <a:ahLst/>
              <a:cxnLst/>
              <a:rect l="0" t="0" r="0" b="0"/>
              <a:pathLst>
                <a:path w="4705259" h="345790">
                  <a:moveTo>
                    <a:pt x="4695" y="216243"/>
                  </a:moveTo>
                  <a:lnTo>
                    <a:pt x="9391" y="215445"/>
                  </a:lnTo>
                  <a:lnTo>
                    <a:pt x="521763" y="128352"/>
                  </a:lnTo>
                  <a:lnTo>
                    <a:pt x="526458" y="127553"/>
                  </a:lnTo>
                  <a:lnTo>
                    <a:pt x="531154" y="127374"/>
                  </a:lnTo>
                  <a:lnTo>
                    <a:pt x="1043526" y="107803"/>
                  </a:lnTo>
                  <a:lnTo>
                    <a:pt x="1048222" y="107623"/>
                  </a:lnTo>
                  <a:lnTo>
                    <a:pt x="1052917" y="107291"/>
                  </a:lnTo>
                  <a:lnTo>
                    <a:pt x="1565289" y="71084"/>
                  </a:lnTo>
                  <a:lnTo>
                    <a:pt x="1569985" y="70752"/>
                  </a:lnTo>
                  <a:lnTo>
                    <a:pt x="1574681" y="70591"/>
                  </a:lnTo>
                  <a:lnTo>
                    <a:pt x="2087052" y="52976"/>
                  </a:lnTo>
                  <a:lnTo>
                    <a:pt x="2091748" y="52815"/>
                  </a:lnTo>
                  <a:lnTo>
                    <a:pt x="2096444" y="53120"/>
                  </a:lnTo>
                  <a:lnTo>
                    <a:pt x="2608815" y="86391"/>
                  </a:lnTo>
                  <a:lnTo>
                    <a:pt x="2613511" y="86696"/>
                  </a:lnTo>
                  <a:lnTo>
                    <a:pt x="2618207" y="86732"/>
                  </a:lnTo>
                  <a:lnTo>
                    <a:pt x="3130578" y="90647"/>
                  </a:lnTo>
                  <a:lnTo>
                    <a:pt x="3135274" y="90682"/>
                  </a:lnTo>
                  <a:lnTo>
                    <a:pt x="3139970" y="90655"/>
                  </a:lnTo>
                  <a:lnTo>
                    <a:pt x="3652341" y="87720"/>
                  </a:lnTo>
                  <a:lnTo>
                    <a:pt x="3657037" y="87693"/>
                  </a:lnTo>
                  <a:lnTo>
                    <a:pt x="3661733" y="87549"/>
                  </a:lnTo>
                  <a:lnTo>
                    <a:pt x="4174104" y="71892"/>
                  </a:lnTo>
                  <a:lnTo>
                    <a:pt x="4178800" y="71749"/>
                  </a:lnTo>
                  <a:lnTo>
                    <a:pt x="4183496" y="71103"/>
                  </a:lnTo>
                  <a:lnTo>
                    <a:pt x="4695868" y="645"/>
                  </a:lnTo>
                  <a:lnTo>
                    <a:pt x="4700563" y="0"/>
                  </a:lnTo>
                  <a:lnTo>
                    <a:pt x="4705259" y="345790"/>
                  </a:lnTo>
                  <a:lnTo>
                    <a:pt x="4700563" y="345790"/>
                  </a:lnTo>
                  <a:lnTo>
                    <a:pt x="4695868" y="345790"/>
                  </a:lnTo>
                  <a:lnTo>
                    <a:pt x="4183496" y="345790"/>
                  </a:lnTo>
                  <a:lnTo>
                    <a:pt x="4178800" y="345790"/>
                  </a:lnTo>
                  <a:lnTo>
                    <a:pt x="4174104" y="345790"/>
                  </a:lnTo>
                  <a:lnTo>
                    <a:pt x="3661733" y="345790"/>
                  </a:lnTo>
                  <a:lnTo>
                    <a:pt x="3657037" y="345790"/>
                  </a:lnTo>
                  <a:lnTo>
                    <a:pt x="3652341" y="345790"/>
                  </a:lnTo>
                  <a:lnTo>
                    <a:pt x="3139970" y="345790"/>
                  </a:lnTo>
                  <a:lnTo>
                    <a:pt x="3135274" y="345790"/>
                  </a:lnTo>
                  <a:lnTo>
                    <a:pt x="3130578" y="345790"/>
                  </a:lnTo>
                  <a:lnTo>
                    <a:pt x="2618207" y="345790"/>
                  </a:lnTo>
                  <a:lnTo>
                    <a:pt x="2613511" y="345790"/>
                  </a:lnTo>
                  <a:lnTo>
                    <a:pt x="2608815" y="345790"/>
                  </a:lnTo>
                  <a:lnTo>
                    <a:pt x="2096444" y="345790"/>
                  </a:lnTo>
                  <a:lnTo>
                    <a:pt x="2091748" y="345790"/>
                  </a:lnTo>
                  <a:lnTo>
                    <a:pt x="2087052" y="345790"/>
                  </a:lnTo>
                  <a:lnTo>
                    <a:pt x="1574681" y="345790"/>
                  </a:lnTo>
                  <a:lnTo>
                    <a:pt x="1569985" y="345790"/>
                  </a:lnTo>
                  <a:lnTo>
                    <a:pt x="1565289" y="345790"/>
                  </a:lnTo>
                  <a:lnTo>
                    <a:pt x="1052917" y="345790"/>
                  </a:lnTo>
                  <a:lnTo>
                    <a:pt x="1048222" y="345790"/>
                  </a:lnTo>
                  <a:lnTo>
                    <a:pt x="1043526" y="345790"/>
                  </a:lnTo>
                  <a:lnTo>
                    <a:pt x="531154" y="345790"/>
                  </a:lnTo>
                  <a:lnTo>
                    <a:pt x="526458" y="345790"/>
                  </a:lnTo>
                  <a:lnTo>
                    <a:pt x="521763" y="345790"/>
                  </a:lnTo>
                  <a:lnTo>
                    <a:pt x="9391" y="345790"/>
                  </a:lnTo>
                  <a:lnTo>
                    <a:pt x="4695" y="345790"/>
                  </a:lnTo>
                  <a:lnTo>
                    <a:pt x="0" y="345790"/>
                  </a:lnTo>
                  <a:close/>
                </a:path>
              </a:pathLst>
            </a:custGeom>
            <a:solidFill>
              <a:srgbClr val="DAEEF3">
                <a:alpha val="100000"/>
              </a:srgbClr>
            </a:solidFill>
          </p:spPr>
          <p:txBody>
            <a:bodyPr/>
            <a:lstStyle/>
            <a:p>
              <a:endParaRPr/>
            </a:p>
          </p:txBody>
        </p:sp>
        <p:sp>
          <p:nvSpPr>
            <p:cNvPr id="328" name="tx10"/>
            <p:cNvSpPr/>
            <p:nvPr/>
          </p:nvSpPr>
          <p:spPr>
            <a:xfrm>
              <a:off x="6807156" y="3006272"/>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$130</a:t>
              </a:r>
            </a:p>
          </p:txBody>
        </p:sp>
        <p:sp>
          <p:nvSpPr>
            <p:cNvPr id="329" name="tx11"/>
            <p:cNvSpPr/>
            <p:nvPr/>
          </p:nvSpPr>
          <p:spPr>
            <a:xfrm>
              <a:off x="6800374" y="2478400"/>
              <a:ext cx="240311" cy="88324"/>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$525</a:t>
              </a:r>
            </a:p>
          </p:txBody>
        </p:sp>
        <p:sp>
          <p:nvSpPr>
            <p:cNvPr id="330" name="tx12"/>
            <p:cNvSpPr/>
            <p:nvPr/>
          </p:nvSpPr>
          <p:spPr>
            <a:xfrm>
              <a:off x="7138310" y="2925688"/>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$219</a:t>
              </a:r>
            </a:p>
          </p:txBody>
        </p:sp>
        <p:sp>
          <p:nvSpPr>
            <p:cNvPr id="331" name="tx13"/>
            <p:cNvSpPr/>
            <p:nvPr/>
          </p:nvSpPr>
          <p:spPr>
            <a:xfrm>
              <a:off x="7138310" y="2302674"/>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smtClean="0">
                  <a:solidFill>
                    <a:schemeClr val="bg1"/>
                  </a:solidFill>
                  <a:latin typeface="Century Gothic"/>
                  <a:cs typeface="Century Gothic"/>
                </a:rPr>
                <a:t>$775</a:t>
              </a:r>
              <a:endParaRPr sz="853" dirty="0">
                <a:solidFill>
                  <a:schemeClr val="bg1"/>
                </a:solidFill>
                <a:latin typeface="Century Gothic"/>
                <a:cs typeface="Century Gothic"/>
              </a:endParaRPr>
            </a:p>
          </p:txBody>
        </p:sp>
        <p:sp>
          <p:nvSpPr>
            <p:cNvPr id="332" name="tx14"/>
            <p:cNvSpPr/>
            <p:nvPr/>
          </p:nvSpPr>
          <p:spPr>
            <a:xfrm>
              <a:off x="7660073" y="2894803"/>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$239</a:t>
              </a:r>
            </a:p>
          </p:txBody>
        </p:sp>
        <p:sp>
          <p:nvSpPr>
            <p:cNvPr id="333" name="tx15"/>
            <p:cNvSpPr/>
            <p:nvPr/>
          </p:nvSpPr>
          <p:spPr>
            <a:xfrm>
              <a:off x="7660073" y="2321109"/>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$720</a:t>
              </a:r>
            </a:p>
          </p:txBody>
        </p:sp>
        <p:sp>
          <p:nvSpPr>
            <p:cNvPr id="334" name="tx16"/>
            <p:cNvSpPr/>
            <p:nvPr/>
          </p:nvSpPr>
          <p:spPr>
            <a:xfrm>
              <a:off x="8181836" y="2868993"/>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$276</a:t>
              </a:r>
            </a:p>
          </p:txBody>
        </p:sp>
        <p:sp>
          <p:nvSpPr>
            <p:cNvPr id="335" name="tx17"/>
            <p:cNvSpPr/>
            <p:nvPr/>
          </p:nvSpPr>
          <p:spPr>
            <a:xfrm>
              <a:off x="8181836" y="2318419"/>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$671</a:t>
              </a:r>
            </a:p>
          </p:txBody>
        </p:sp>
        <p:sp>
          <p:nvSpPr>
            <p:cNvPr id="336" name="tx18"/>
            <p:cNvSpPr/>
            <p:nvPr/>
          </p:nvSpPr>
          <p:spPr>
            <a:xfrm>
              <a:off x="8703599" y="2856437"/>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$294</a:t>
              </a:r>
            </a:p>
          </p:txBody>
        </p:sp>
        <p:sp>
          <p:nvSpPr>
            <p:cNvPr id="337" name="tx19"/>
            <p:cNvSpPr/>
            <p:nvPr/>
          </p:nvSpPr>
          <p:spPr>
            <a:xfrm>
              <a:off x="8703599" y="2431623"/>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$483</a:t>
              </a:r>
            </a:p>
          </p:txBody>
        </p:sp>
        <p:sp>
          <p:nvSpPr>
            <p:cNvPr id="338" name="tx20"/>
            <p:cNvSpPr/>
            <p:nvPr/>
          </p:nvSpPr>
          <p:spPr>
            <a:xfrm>
              <a:off x="9225362" y="2880154"/>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$260</a:t>
              </a:r>
            </a:p>
          </p:txBody>
        </p:sp>
        <p:sp>
          <p:nvSpPr>
            <p:cNvPr id="339" name="tx21"/>
            <p:cNvSpPr/>
            <p:nvPr/>
          </p:nvSpPr>
          <p:spPr>
            <a:xfrm>
              <a:off x="9225362" y="2418768"/>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$550</a:t>
              </a:r>
            </a:p>
          </p:txBody>
        </p:sp>
        <p:sp>
          <p:nvSpPr>
            <p:cNvPr id="340" name="tx22"/>
            <p:cNvSpPr/>
            <p:nvPr/>
          </p:nvSpPr>
          <p:spPr>
            <a:xfrm>
              <a:off x="9747125" y="2882945"/>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$256</a:t>
              </a:r>
            </a:p>
          </p:txBody>
        </p:sp>
        <p:sp>
          <p:nvSpPr>
            <p:cNvPr id="341" name="tx23"/>
            <p:cNvSpPr/>
            <p:nvPr/>
          </p:nvSpPr>
          <p:spPr>
            <a:xfrm>
              <a:off x="9747125" y="2322305"/>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$694</a:t>
              </a:r>
            </a:p>
          </p:txBody>
        </p:sp>
        <p:sp>
          <p:nvSpPr>
            <p:cNvPr id="342" name="tx24"/>
            <p:cNvSpPr/>
            <p:nvPr/>
          </p:nvSpPr>
          <p:spPr>
            <a:xfrm>
              <a:off x="10268888" y="2880852"/>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46482">
                      <a:alpha val="100000"/>
                    </a:srgbClr>
                  </a:solidFill>
                  <a:latin typeface="Century Gothic"/>
                  <a:cs typeface="Century Gothic"/>
                </a:rPr>
                <a:t>$259</a:t>
              </a:r>
            </a:p>
          </p:txBody>
        </p:sp>
        <p:sp>
          <p:nvSpPr>
            <p:cNvPr id="343" name="tx25"/>
            <p:cNvSpPr/>
            <p:nvPr/>
          </p:nvSpPr>
          <p:spPr>
            <a:xfrm>
              <a:off x="10268888" y="2302674"/>
              <a:ext cx="240311" cy="108664"/>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$708</a:t>
              </a:r>
            </a:p>
          </p:txBody>
        </p:sp>
        <p:sp>
          <p:nvSpPr>
            <p:cNvPr id="344" name="tx26"/>
            <p:cNvSpPr/>
            <p:nvPr/>
          </p:nvSpPr>
          <p:spPr>
            <a:xfrm>
              <a:off x="10790651" y="2869691"/>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$275</a:t>
              </a:r>
            </a:p>
          </p:txBody>
        </p:sp>
        <p:sp>
          <p:nvSpPr>
            <p:cNvPr id="345" name="tx27"/>
            <p:cNvSpPr/>
            <p:nvPr/>
          </p:nvSpPr>
          <p:spPr>
            <a:xfrm>
              <a:off x="10790651" y="2119913"/>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$957</a:t>
              </a:r>
            </a:p>
          </p:txBody>
        </p:sp>
        <p:sp>
          <p:nvSpPr>
            <p:cNvPr id="346" name="tx28"/>
            <p:cNvSpPr/>
            <p:nvPr/>
          </p:nvSpPr>
          <p:spPr>
            <a:xfrm>
              <a:off x="11170414" y="2846451"/>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rgbClr val="646482">
                      <a:alpha val="100000"/>
                    </a:srgbClr>
                  </a:solidFill>
                  <a:latin typeface="Century Gothic"/>
                  <a:cs typeface="Century Gothic"/>
                </a:rPr>
                <a:t>$347</a:t>
              </a:r>
            </a:p>
          </p:txBody>
        </p:sp>
        <p:sp>
          <p:nvSpPr>
            <p:cNvPr id="347" name="tx29"/>
            <p:cNvSpPr/>
            <p:nvPr/>
          </p:nvSpPr>
          <p:spPr>
            <a:xfrm>
              <a:off x="11194607" y="2060453"/>
              <a:ext cx="240311" cy="101788"/>
            </a:xfrm>
            <a:prstGeom prst="rect">
              <a:avLst/>
            </a:prstGeom>
            <a:noFill/>
          </p:spPr>
          <p:txBody>
            <a:bodyPr wrap="none" lIns="0" tIns="0" rIns="0" bIns="0" anchor="ctr" anchorCtr="1"/>
            <a:lstStyle/>
            <a:p>
              <a:pPr marL="0" marR="0" indent="0" algn="l">
                <a:lnSpc>
                  <a:spcPts val="853"/>
                </a:lnSpc>
                <a:spcBef>
                  <a:spcPts val="0"/>
                </a:spcBef>
                <a:spcAft>
                  <a:spcPts val="0"/>
                </a:spcAft>
              </a:pPr>
              <a:r>
                <a:rPr sz="853" dirty="0">
                  <a:solidFill>
                    <a:schemeClr val="bg1"/>
                  </a:solidFill>
                  <a:latin typeface="Century Gothic"/>
                  <a:cs typeface="Century Gothic"/>
                </a:rPr>
                <a:t>$929</a:t>
              </a:r>
            </a:p>
          </p:txBody>
        </p:sp>
        <p:sp>
          <p:nvSpPr>
            <p:cNvPr id="348" name="pl30"/>
            <p:cNvSpPr/>
            <p:nvPr/>
          </p:nvSpPr>
          <p:spPr>
            <a:xfrm>
              <a:off x="6736702" y="319911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349" name="pl31"/>
            <p:cNvSpPr/>
            <p:nvPr/>
          </p:nvSpPr>
          <p:spPr>
            <a:xfrm>
              <a:off x="7258466" y="319911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350" name="pl32"/>
            <p:cNvSpPr/>
            <p:nvPr/>
          </p:nvSpPr>
          <p:spPr>
            <a:xfrm>
              <a:off x="7780229" y="319911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351" name="pl33"/>
            <p:cNvSpPr/>
            <p:nvPr/>
          </p:nvSpPr>
          <p:spPr>
            <a:xfrm>
              <a:off x="8301992" y="319911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352" name="pl34"/>
            <p:cNvSpPr/>
            <p:nvPr/>
          </p:nvSpPr>
          <p:spPr>
            <a:xfrm>
              <a:off x="8823755" y="319911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353" name="pl35"/>
            <p:cNvSpPr/>
            <p:nvPr/>
          </p:nvSpPr>
          <p:spPr>
            <a:xfrm>
              <a:off x="9345518" y="319911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354" name="pl36"/>
            <p:cNvSpPr/>
            <p:nvPr/>
          </p:nvSpPr>
          <p:spPr>
            <a:xfrm>
              <a:off x="9867281" y="319911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355" name="pl37"/>
            <p:cNvSpPr/>
            <p:nvPr/>
          </p:nvSpPr>
          <p:spPr>
            <a:xfrm>
              <a:off x="10389044" y="319911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356" name="pl38"/>
            <p:cNvSpPr/>
            <p:nvPr/>
          </p:nvSpPr>
          <p:spPr>
            <a:xfrm>
              <a:off x="10910807" y="319911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357" name="pl39"/>
            <p:cNvSpPr/>
            <p:nvPr/>
          </p:nvSpPr>
          <p:spPr>
            <a:xfrm>
              <a:off x="11432570" y="3199116"/>
              <a:ext cx="0" cy="37957"/>
            </a:xfrm>
            <a:custGeom>
              <a:avLst/>
              <a:gdLst/>
              <a:ahLst/>
              <a:cxnLst/>
              <a:rect l="0" t="0" r="0" b="0"/>
              <a:pathLst>
                <a:path h="37957">
                  <a:moveTo>
                    <a:pt x="0" y="37957"/>
                  </a:moveTo>
                  <a:lnTo>
                    <a:pt x="0" y="0"/>
                  </a:lnTo>
                </a:path>
              </a:pathLst>
            </a:custGeom>
            <a:ln w="14782" cap="flat">
              <a:solidFill>
                <a:srgbClr val="4D4D4D">
                  <a:alpha val="100000"/>
                </a:srgbClr>
              </a:solidFill>
              <a:prstDash val="solid"/>
              <a:round/>
            </a:ln>
          </p:spPr>
          <p:txBody>
            <a:bodyPr/>
            <a:lstStyle/>
            <a:p>
              <a:endParaRPr/>
            </a:p>
          </p:txBody>
        </p:sp>
        <p:sp>
          <p:nvSpPr>
            <p:cNvPr id="358" name="tx40"/>
            <p:cNvSpPr/>
            <p:nvPr/>
          </p:nvSpPr>
          <p:spPr>
            <a:xfrm>
              <a:off x="6601567" y="33392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dirty="0">
                  <a:solidFill>
                    <a:srgbClr val="646482">
                      <a:alpha val="100000"/>
                    </a:srgbClr>
                  </a:solidFill>
                  <a:latin typeface="Century Gothic"/>
                  <a:cs typeface="Century Gothic"/>
                </a:rPr>
                <a:t>2013</a:t>
              </a:r>
            </a:p>
          </p:txBody>
        </p:sp>
        <p:sp>
          <p:nvSpPr>
            <p:cNvPr id="359" name="tx41"/>
            <p:cNvSpPr/>
            <p:nvPr/>
          </p:nvSpPr>
          <p:spPr>
            <a:xfrm>
              <a:off x="7123330" y="33392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dirty="0">
                  <a:solidFill>
                    <a:srgbClr val="646482">
                      <a:alpha val="100000"/>
                    </a:srgbClr>
                  </a:solidFill>
                  <a:latin typeface="Century Gothic"/>
                  <a:cs typeface="Century Gothic"/>
                </a:rPr>
                <a:t>2014</a:t>
              </a:r>
            </a:p>
          </p:txBody>
        </p:sp>
        <p:sp>
          <p:nvSpPr>
            <p:cNvPr id="360" name="tx42"/>
            <p:cNvSpPr/>
            <p:nvPr/>
          </p:nvSpPr>
          <p:spPr>
            <a:xfrm>
              <a:off x="7645093" y="33392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2015</a:t>
              </a:r>
            </a:p>
          </p:txBody>
        </p:sp>
        <p:sp>
          <p:nvSpPr>
            <p:cNvPr id="361" name="tx43"/>
            <p:cNvSpPr/>
            <p:nvPr/>
          </p:nvSpPr>
          <p:spPr>
            <a:xfrm>
              <a:off x="8166856" y="33392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2016</a:t>
              </a:r>
            </a:p>
          </p:txBody>
        </p:sp>
        <p:sp>
          <p:nvSpPr>
            <p:cNvPr id="362" name="tx44"/>
            <p:cNvSpPr/>
            <p:nvPr/>
          </p:nvSpPr>
          <p:spPr>
            <a:xfrm>
              <a:off x="8688619" y="33392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2017</a:t>
              </a:r>
            </a:p>
          </p:txBody>
        </p:sp>
        <p:sp>
          <p:nvSpPr>
            <p:cNvPr id="363" name="tx45"/>
            <p:cNvSpPr/>
            <p:nvPr/>
          </p:nvSpPr>
          <p:spPr>
            <a:xfrm>
              <a:off x="9210382" y="33392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2018</a:t>
              </a:r>
            </a:p>
          </p:txBody>
        </p:sp>
        <p:sp>
          <p:nvSpPr>
            <p:cNvPr id="364" name="tx46"/>
            <p:cNvSpPr/>
            <p:nvPr/>
          </p:nvSpPr>
          <p:spPr>
            <a:xfrm>
              <a:off x="9732145" y="33392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2019</a:t>
              </a:r>
            </a:p>
          </p:txBody>
        </p:sp>
        <p:sp>
          <p:nvSpPr>
            <p:cNvPr id="365" name="tx47"/>
            <p:cNvSpPr/>
            <p:nvPr/>
          </p:nvSpPr>
          <p:spPr>
            <a:xfrm>
              <a:off x="10253908" y="33392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2020</a:t>
              </a:r>
            </a:p>
          </p:txBody>
        </p:sp>
        <p:sp>
          <p:nvSpPr>
            <p:cNvPr id="366" name="tx48"/>
            <p:cNvSpPr/>
            <p:nvPr/>
          </p:nvSpPr>
          <p:spPr>
            <a:xfrm>
              <a:off x="10775671" y="33392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2021</a:t>
              </a:r>
            </a:p>
          </p:txBody>
        </p:sp>
        <p:sp>
          <p:nvSpPr>
            <p:cNvPr id="367" name="tx49"/>
            <p:cNvSpPr/>
            <p:nvPr/>
          </p:nvSpPr>
          <p:spPr>
            <a:xfrm>
              <a:off x="11297435" y="3339237"/>
              <a:ext cx="270271" cy="91975"/>
            </a:xfrm>
            <a:prstGeom prst="rect">
              <a:avLst/>
            </a:prstGeom>
            <a:noFill/>
          </p:spPr>
          <p:txBody>
            <a:bodyPr wrap="none" lIns="0" tIns="0" rIns="0" bIns="0" anchor="ctr" anchorCtr="1"/>
            <a:lstStyle/>
            <a:p>
              <a:pPr marL="0" marR="0" indent="0" algn="l">
                <a:lnSpc>
                  <a:spcPts val="960"/>
                </a:lnSpc>
                <a:spcBef>
                  <a:spcPts val="0"/>
                </a:spcBef>
                <a:spcAft>
                  <a:spcPts val="0"/>
                </a:spcAft>
              </a:pPr>
              <a:r>
                <a:rPr sz="960">
                  <a:solidFill>
                    <a:srgbClr val="646482">
                      <a:alpha val="100000"/>
                    </a:srgbClr>
                  </a:solidFill>
                  <a:latin typeface="Century Gothic"/>
                  <a:cs typeface="Century Gothic"/>
                </a:rPr>
                <a:t>2022</a:t>
              </a:r>
            </a:p>
          </p:txBody>
        </p:sp>
        <p:sp>
          <p:nvSpPr>
            <p:cNvPr id="368" name="rc50"/>
            <p:cNvSpPr/>
            <p:nvPr/>
          </p:nvSpPr>
          <p:spPr>
            <a:xfrm>
              <a:off x="6675785" y="1665187"/>
              <a:ext cx="1618878" cy="371286"/>
            </a:xfrm>
            <a:prstGeom prst="rect">
              <a:avLst/>
            </a:prstGeom>
            <a:solidFill>
              <a:srgbClr val="FFFFFF">
                <a:alpha val="100000"/>
              </a:srgbClr>
            </a:solidFill>
          </p:spPr>
          <p:txBody>
            <a:bodyPr/>
            <a:lstStyle/>
            <a:p>
              <a:endParaRPr/>
            </a:p>
          </p:txBody>
        </p:sp>
        <p:sp>
          <p:nvSpPr>
            <p:cNvPr id="369" name="tx51"/>
            <p:cNvSpPr/>
            <p:nvPr/>
          </p:nvSpPr>
          <p:spPr>
            <a:xfrm>
              <a:off x="6751700" y="1800632"/>
              <a:ext cx="392348" cy="95808"/>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646482">
                      <a:alpha val="100000"/>
                    </a:srgbClr>
                  </a:solidFill>
                  <a:latin typeface="Century Gothic"/>
                  <a:cs typeface="Century Gothic"/>
                </a:rPr>
                <a:t>Sector</a:t>
              </a:r>
            </a:p>
          </p:txBody>
        </p:sp>
        <p:sp>
          <p:nvSpPr>
            <p:cNvPr id="370" name="rc52"/>
            <p:cNvSpPr/>
            <p:nvPr/>
          </p:nvSpPr>
          <p:spPr>
            <a:xfrm>
              <a:off x="7207311" y="1741103"/>
              <a:ext cx="219455" cy="219456"/>
            </a:xfrm>
            <a:prstGeom prst="rect">
              <a:avLst/>
            </a:prstGeom>
            <a:solidFill>
              <a:srgbClr val="FFFFFF">
                <a:alpha val="100000"/>
              </a:srgbClr>
            </a:solidFill>
          </p:spPr>
          <p:txBody>
            <a:bodyPr/>
            <a:lstStyle/>
            <a:p>
              <a:endParaRPr/>
            </a:p>
          </p:txBody>
        </p:sp>
        <p:sp>
          <p:nvSpPr>
            <p:cNvPr id="371" name="rc53"/>
            <p:cNvSpPr/>
            <p:nvPr/>
          </p:nvSpPr>
          <p:spPr>
            <a:xfrm>
              <a:off x="7216311" y="1750103"/>
              <a:ext cx="201456" cy="201456"/>
            </a:xfrm>
            <a:prstGeom prst="rect">
              <a:avLst/>
            </a:prstGeom>
            <a:solidFill>
              <a:srgbClr val="4BACC6">
                <a:alpha val="100000"/>
              </a:srgbClr>
            </a:solidFill>
            <a:ln w="13550" cap="flat">
              <a:noFill/>
              <a:prstDash val="solid"/>
              <a:miter/>
            </a:ln>
          </p:spPr>
          <p:txBody>
            <a:bodyPr/>
            <a:lstStyle/>
            <a:p>
              <a:endParaRPr/>
            </a:p>
          </p:txBody>
        </p:sp>
        <p:sp>
          <p:nvSpPr>
            <p:cNvPr id="372" name="rc54"/>
            <p:cNvSpPr/>
            <p:nvPr/>
          </p:nvSpPr>
          <p:spPr>
            <a:xfrm>
              <a:off x="7731936" y="1741103"/>
              <a:ext cx="219455" cy="219456"/>
            </a:xfrm>
            <a:prstGeom prst="rect">
              <a:avLst/>
            </a:prstGeom>
            <a:solidFill>
              <a:srgbClr val="FFFFFF">
                <a:alpha val="100000"/>
              </a:srgbClr>
            </a:solidFill>
          </p:spPr>
          <p:txBody>
            <a:bodyPr/>
            <a:lstStyle/>
            <a:p>
              <a:endParaRPr/>
            </a:p>
          </p:txBody>
        </p:sp>
        <p:sp>
          <p:nvSpPr>
            <p:cNvPr id="373" name="rc55"/>
            <p:cNvSpPr/>
            <p:nvPr/>
          </p:nvSpPr>
          <p:spPr>
            <a:xfrm>
              <a:off x="7740936" y="1750103"/>
              <a:ext cx="201456" cy="201456"/>
            </a:xfrm>
            <a:prstGeom prst="rect">
              <a:avLst/>
            </a:prstGeom>
            <a:solidFill>
              <a:srgbClr val="DAEEF3">
                <a:alpha val="100000"/>
              </a:srgbClr>
            </a:solidFill>
            <a:ln w="13550" cap="flat">
              <a:noFill/>
              <a:prstDash val="solid"/>
              <a:miter/>
            </a:ln>
          </p:spPr>
          <p:txBody>
            <a:bodyPr/>
            <a:lstStyle/>
            <a:p>
              <a:endParaRPr/>
            </a:p>
          </p:txBody>
        </p:sp>
        <p:sp>
          <p:nvSpPr>
            <p:cNvPr id="374" name="tx56"/>
            <p:cNvSpPr/>
            <p:nvPr/>
          </p:nvSpPr>
          <p:spPr>
            <a:xfrm>
              <a:off x="7490030" y="1810672"/>
              <a:ext cx="178643" cy="76646"/>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646482">
                      <a:alpha val="100000"/>
                    </a:srgbClr>
                  </a:solidFill>
                  <a:latin typeface="Century Gothic"/>
                  <a:cs typeface="Century Gothic"/>
                </a:rPr>
                <a:t>IESS</a:t>
              </a:r>
            </a:p>
          </p:txBody>
        </p:sp>
        <p:sp>
          <p:nvSpPr>
            <p:cNvPr id="375" name="tx57"/>
            <p:cNvSpPr/>
            <p:nvPr/>
          </p:nvSpPr>
          <p:spPr>
            <a:xfrm>
              <a:off x="8014655" y="1810672"/>
              <a:ext cx="204092" cy="76646"/>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646482">
                      <a:alpha val="100000"/>
                    </a:srgbClr>
                  </a:solidFill>
                  <a:latin typeface="Century Gothic"/>
                  <a:cs typeface="Century Gothic"/>
                </a:rPr>
                <a:t>MSP</a:t>
              </a:r>
            </a:p>
          </p:txBody>
        </p:sp>
        <p:sp>
          <p:nvSpPr>
            <p:cNvPr id="376" name="tx58"/>
            <p:cNvSpPr/>
            <p:nvPr/>
          </p:nvSpPr>
          <p:spPr>
            <a:xfrm>
              <a:off x="6418949" y="1134127"/>
              <a:ext cx="4150890" cy="148530"/>
            </a:xfrm>
            <a:prstGeom prst="rect">
              <a:avLst/>
            </a:prstGeom>
            <a:noFill/>
          </p:spPr>
          <p:txBody>
            <a:bodyPr wrap="none" lIns="0" tIns="0" rIns="0" bIns="0" anchor="ctr" anchorCtr="1"/>
            <a:lstStyle/>
            <a:p>
              <a:pPr marL="0" marR="0" indent="0" algn="l">
                <a:lnSpc>
                  <a:spcPts val="1200"/>
                </a:lnSpc>
                <a:spcBef>
                  <a:spcPts val="0"/>
                </a:spcBef>
                <a:spcAft>
                  <a:spcPts val="0"/>
                </a:spcAft>
              </a:pPr>
              <a:r>
                <a:rPr sz="1200" b="1" dirty="0" err="1">
                  <a:solidFill>
                    <a:srgbClr val="646482">
                      <a:alpha val="100000"/>
                    </a:srgbClr>
                  </a:solidFill>
                  <a:latin typeface="Century Gothic"/>
                  <a:cs typeface="Century Gothic"/>
                </a:rPr>
                <a:t>Derivaciones</a:t>
              </a:r>
              <a:r>
                <a:rPr sz="1200" b="1" dirty="0">
                  <a:solidFill>
                    <a:srgbClr val="646482">
                      <a:alpha val="100000"/>
                    </a:srgbClr>
                  </a:solidFill>
                  <a:latin typeface="Century Gothic"/>
                  <a:cs typeface="Century Gothic"/>
                </a:rPr>
                <a:t> de </a:t>
              </a:r>
              <a:r>
                <a:rPr sz="1200" b="1" dirty="0" err="1">
                  <a:solidFill>
                    <a:srgbClr val="646482">
                      <a:alpha val="100000"/>
                    </a:srgbClr>
                  </a:solidFill>
                  <a:latin typeface="Century Gothic"/>
                  <a:cs typeface="Century Gothic"/>
                </a:rPr>
                <a:t>pacientes</a:t>
              </a:r>
              <a:r>
                <a:rPr sz="1200" b="1" dirty="0">
                  <a:solidFill>
                    <a:srgbClr val="646482">
                      <a:alpha val="100000"/>
                    </a:srgbClr>
                  </a:solidFill>
                  <a:latin typeface="Century Gothic"/>
                  <a:cs typeface="Century Gothic"/>
                </a:rPr>
                <a:t> del sector </a:t>
              </a:r>
              <a:r>
                <a:rPr sz="1200" b="1" dirty="0" err="1">
                  <a:solidFill>
                    <a:srgbClr val="646482">
                      <a:alpha val="100000"/>
                    </a:srgbClr>
                  </a:solidFill>
                  <a:latin typeface="Century Gothic"/>
                  <a:cs typeface="Century Gothic"/>
                </a:rPr>
                <a:t>público</a:t>
              </a:r>
              <a:r>
                <a:rPr sz="1200" b="1" dirty="0">
                  <a:solidFill>
                    <a:srgbClr val="646482">
                      <a:alpha val="100000"/>
                    </a:srgbClr>
                  </a:solidFill>
                  <a:latin typeface="Century Gothic"/>
                  <a:cs typeface="Century Gothic"/>
                </a:rPr>
                <a:t> al </a:t>
              </a:r>
              <a:r>
                <a:rPr sz="1200" b="1" dirty="0" err="1">
                  <a:solidFill>
                    <a:srgbClr val="646482">
                      <a:alpha val="100000"/>
                    </a:srgbClr>
                  </a:solidFill>
                  <a:latin typeface="Century Gothic"/>
                  <a:cs typeface="Century Gothic"/>
                </a:rPr>
                <a:t>privado</a:t>
              </a:r>
              <a:endParaRPr sz="1200" b="1" dirty="0">
                <a:solidFill>
                  <a:srgbClr val="646482">
                    <a:alpha val="100000"/>
                  </a:srgbClr>
                </a:solidFill>
                <a:latin typeface="Century Gothic"/>
                <a:cs typeface="Century Gothic"/>
              </a:endParaRPr>
            </a:p>
          </p:txBody>
        </p:sp>
        <p:sp>
          <p:nvSpPr>
            <p:cNvPr id="377" name="tx59"/>
            <p:cNvSpPr/>
            <p:nvPr/>
          </p:nvSpPr>
          <p:spPr>
            <a:xfrm>
              <a:off x="6418949" y="1301250"/>
              <a:ext cx="2039466" cy="146000"/>
            </a:xfrm>
            <a:prstGeom prst="rect">
              <a:avLst/>
            </a:prstGeom>
            <a:noFill/>
          </p:spPr>
          <p:txBody>
            <a:bodyPr wrap="none" lIns="0" tIns="0" rIns="0" bIns="0" anchor="ctr" anchorCtr="1"/>
            <a:lstStyle/>
            <a:p>
              <a:pPr marL="0" marR="0" indent="0" algn="l">
                <a:lnSpc>
                  <a:spcPts val="1200"/>
                </a:lnSpc>
                <a:spcBef>
                  <a:spcPts val="0"/>
                </a:spcBef>
                <a:spcAft>
                  <a:spcPts val="0"/>
                </a:spcAft>
              </a:pPr>
              <a:r>
                <a:rPr sz="1200" dirty="0">
                  <a:solidFill>
                    <a:srgbClr val="646482">
                      <a:alpha val="100000"/>
                    </a:srgbClr>
                  </a:solidFill>
                  <a:latin typeface="Century Gothic"/>
                  <a:cs typeface="Century Gothic"/>
                </a:rPr>
                <a:t>(</a:t>
              </a:r>
              <a:r>
                <a:rPr sz="1200" dirty="0" err="1">
                  <a:solidFill>
                    <a:srgbClr val="646482">
                      <a:alpha val="100000"/>
                    </a:srgbClr>
                  </a:solidFill>
                  <a:latin typeface="Century Gothic"/>
                  <a:cs typeface="Century Gothic"/>
                </a:rPr>
                <a:t>millones</a:t>
              </a:r>
              <a:r>
                <a:rPr sz="1200" dirty="0">
                  <a:solidFill>
                    <a:srgbClr val="646482">
                      <a:alpha val="100000"/>
                    </a:srgbClr>
                  </a:solidFill>
                  <a:latin typeface="Century Gothic"/>
                  <a:cs typeface="Century Gothic"/>
                </a:rPr>
                <a:t> de USD </a:t>
              </a:r>
              <a:r>
                <a:rPr sz="1200" dirty="0" err="1">
                  <a:solidFill>
                    <a:srgbClr val="646482">
                      <a:alpha val="100000"/>
                    </a:srgbClr>
                  </a:solidFill>
                  <a:latin typeface="Century Gothic"/>
                  <a:cs typeface="Century Gothic"/>
                </a:rPr>
                <a:t>corrientes</a:t>
              </a:r>
              <a:r>
                <a:rPr sz="1200" dirty="0">
                  <a:solidFill>
                    <a:srgbClr val="646482">
                      <a:alpha val="100000"/>
                    </a:srgbClr>
                  </a:solidFill>
                  <a:latin typeface="Century Gothic"/>
                  <a:cs typeface="Century Gothic"/>
                </a:rPr>
                <a:t>)</a:t>
              </a:r>
            </a:p>
          </p:txBody>
        </p:sp>
      </p:grpSp>
    </p:spTree>
    <p:extLst>
      <p:ext uri="{BB962C8B-B14F-4D97-AF65-F5344CB8AC3E}">
        <p14:creationId xmlns:p14="http://schemas.microsoft.com/office/powerpoint/2010/main" val="12528930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38007" y="378560"/>
            <a:ext cx="7227771" cy="530024"/>
          </a:xfrm>
        </p:spPr>
        <p:txBody>
          <a:bodyPr>
            <a:normAutofit fontScale="90000"/>
          </a:bodyPr>
          <a:lstStyle/>
          <a:p>
            <a:r>
              <a:rPr lang="es-ES" dirty="0"/>
              <a:t>Resumen de las Cuentas Satélite de Salud</a:t>
            </a:r>
            <a:endParaRPr lang="es-EC" dirty="0"/>
          </a:p>
        </p:txBody>
      </p:sp>
      <p:sp>
        <p:nvSpPr>
          <p:cNvPr id="4" name="Marcador de texto 3"/>
          <p:cNvSpPr>
            <a:spLocks noGrp="1"/>
          </p:cNvSpPr>
          <p:nvPr>
            <p:ph type="body" sz="quarter" idx="11"/>
          </p:nvPr>
        </p:nvSpPr>
        <p:spPr/>
        <p:txBody>
          <a:bodyPr/>
          <a:lstStyle/>
          <a:p>
            <a:r>
              <a:rPr lang="es-ES" dirty="0"/>
              <a:t>03</a:t>
            </a:r>
            <a:endParaRPr lang="es-EC" dirty="0"/>
          </a:p>
        </p:txBody>
      </p:sp>
      <p:sp>
        <p:nvSpPr>
          <p:cNvPr id="5" name="Elipse 4">
            <a:extLst>
              <a:ext uri="{FF2B5EF4-FFF2-40B4-BE49-F238E27FC236}">
                <a16:creationId xmlns="" xmlns:a16="http://schemas.microsoft.com/office/drawing/2014/main" id="{DB50FB84-49E4-DEE7-D349-FEFE4DE3832A}"/>
              </a:ext>
            </a:extLst>
          </p:cNvPr>
          <p:cNvSpPr/>
          <p:nvPr/>
        </p:nvSpPr>
        <p:spPr>
          <a:xfrm>
            <a:off x="5109956" y="1891976"/>
            <a:ext cx="1862149" cy="756000"/>
          </a:xfrm>
          <a:prstGeom prst="ellipse">
            <a:avLst/>
          </a:prstGeom>
          <a:ln>
            <a:solidFill>
              <a:srgbClr val="B4B4C8"/>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s-EC" sz="1200" b="1" dirty="0">
                <a:solidFill>
                  <a:srgbClr val="656480"/>
                </a:solidFill>
              </a:rPr>
              <a:t>Valor agregado Bruto</a:t>
            </a:r>
          </a:p>
        </p:txBody>
      </p:sp>
      <p:sp>
        <p:nvSpPr>
          <p:cNvPr id="6" name="Elipse 5">
            <a:extLst>
              <a:ext uri="{FF2B5EF4-FFF2-40B4-BE49-F238E27FC236}">
                <a16:creationId xmlns="" xmlns:a16="http://schemas.microsoft.com/office/drawing/2014/main" id="{F7B49475-4194-C730-18B9-ADD8C965A5F4}"/>
              </a:ext>
            </a:extLst>
          </p:cNvPr>
          <p:cNvSpPr/>
          <p:nvPr/>
        </p:nvSpPr>
        <p:spPr>
          <a:xfrm>
            <a:off x="5099324" y="2771938"/>
            <a:ext cx="1862148" cy="694553"/>
          </a:xfrm>
          <a:prstGeom prst="ellipse">
            <a:avLst/>
          </a:prstGeom>
          <a:ln>
            <a:solidFill>
              <a:srgbClr val="B4B4C8"/>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s-EC" sz="1200" b="1" dirty="0">
                <a:solidFill>
                  <a:srgbClr val="656480"/>
                </a:solidFill>
              </a:rPr>
              <a:t>Gasto de consumo final de la salud</a:t>
            </a:r>
          </a:p>
        </p:txBody>
      </p:sp>
      <p:sp>
        <p:nvSpPr>
          <p:cNvPr id="8" name="Elipse 7">
            <a:extLst>
              <a:ext uri="{FF2B5EF4-FFF2-40B4-BE49-F238E27FC236}">
                <a16:creationId xmlns="" xmlns:a16="http://schemas.microsoft.com/office/drawing/2014/main" id="{1CCC7BD8-87C1-5880-2B4D-A5DABA162CA2}"/>
              </a:ext>
            </a:extLst>
          </p:cNvPr>
          <p:cNvSpPr/>
          <p:nvPr/>
        </p:nvSpPr>
        <p:spPr>
          <a:xfrm>
            <a:off x="5099323" y="3618315"/>
            <a:ext cx="1917494" cy="756000"/>
          </a:xfrm>
          <a:prstGeom prst="ellipse">
            <a:avLst/>
          </a:prstGeom>
          <a:ln>
            <a:solidFill>
              <a:srgbClr val="B4B4C8"/>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s-EC" sz="1200" b="1" dirty="0">
                <a:solidFill>
                  <a:srgbClr val="656480"/>
                </a:solidFill>
              </a:rPr>
              <a:t>Financiamiento de la salud</a:t>
            </a:r>
          </a:p>
        </p:txBody>
      </p:sp>
      <p:sp>
        <p:nvSpPr>
          <p:cNvPr id="10" name="Elipse 9">
            <a:extLst>
              <a:ext uri="{FF2B5EF4-FFF2-40B4-BE49-F238E27FC236}">
                <a16:creationId xmlns="" xmlns:a16="http://schemas.microsoft.com/office/drawing/2014/main" id="{136F5784-9DE1-BF05-9C3A-0635E4BD6CE0}"/>
              </a:ext>
            </a:extLst>
          </p:cNvPr>
          <p:cNvSpPr/>
          <p:nvPr/>
        </p:nvSpPr>
        <p:spPr>
          <a:xfrm>
            <a:off x="5119470" y="5528892"/>
            <a:ext cx="1917493" cy="729472"/>
          </a:xfrm>
          <a:prstGeom prst="ellipse">
            <a:avLst/>
          </a:prstGeom>
          <a:ln>
            <a:solidFill>
              <a:srgbClr val="B4B4C8"/>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s-EC" sz="1200" b="1" dirty="0">
                <a:solidFill>
                  <a:srgbClr val="656480"/>
                </a:solidFill>
              </a:rPr>
              <a:t>Gasto Bolsillo de los Hogares</a:t>
            </a:r>
          </a:p>
        </p:txBody>
      </p:sp>
      <p:sp>
        <p:nvSpPr>
          <p:cNvPr id="12" name="Elipse 11">
            <a:extLst>
              <a:ext uri="{FF2B5EF4-FFF2-40B4-BE49-F238E27FC236}">
                <a16:creationId xmlns="" xmlns:a16="http://schemas.microsoft.com/office/drawing/2014/main" id="{5B6D8BEB-68FF-58CB-428D-29ED4E730559}"/>
              </a:ext>
            </a:extLst>
          </p:cNvPr>
          <p:cNvSpPr/>
          <p:nvPr/>
        </p:nvSpPr>
        <p:spPr>
          <a:xfrm>
            <a:off x="5124217" y="4586578"/>
            <a:ext cx="1908000" cy="750484"/>
          </a:xfrm>
          <a:prstGeom prst="ellipse">
            <a:avLst/>
          </a:prstGeom>
          <a:ln>
            <a:solidFill>
              <a:srgbClr val="B4B4C8"/>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s-EC" sz="1200" b="1" dirty="0">
                <a:solidFill>
                  <a:srgbClr val="656480"/>
                </a:solidFill>
              </a:rPr>
              <a:t>Gasto Nacional en Salud</a:t>
            </a:r>
          </a:p>
        </p:txBody>
      </p:sp>
      <p:sp>
        <p:nvSpPr>
          <p:cNvPr id="14" name="Rectángulo redondeado 14">
            <a:extLst>
              <a:ext uri="{FF2B5EF4-FFF2-40B4-BE49-F238E27FC236}">
                <a16:creationId xmlns="" xmlns:a16="http://schemas.microsoft.com/office/drawing/2014/main" id="{315920D2-EB69-AD5B-C236-2127A935687B}"/>
              </a:ext>
            </a:extLst>
          </p:cNvPr>
          <p:cNvSpPr/>
          <p:nvPr/>
        </p:nvSpPr>
        <p:spPr>
          <a:xfrm>
            <a:off x="5004470" y="1333221"/>
            <a:ext cx="2101606" cy="450880"/>
          </a:xfrm>
          <a:prstGeom prst="roundRect">
            <a:avLst/>
          </a:prstGeom>
          <a:solidFill>
            <a:srgbClr val="FFBE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b="1" dirty="0">
                <a:solidFill>
                  <a:srgbClr val="646482"/>
                </a:solidFill>
              </a:rPr>
              <a:t>Indicadores  </a:t>
            </a:r>
            <a:endParaRPr lang="es-EC" b="1" dirty="0">
              <a:solidFill>
                <a:srgbClr val="646482"/>
              </a:solidFill>
            </a:endParaRPr>
          </a:p>
        </p:txBody>
      </p:sp>
      <p:sp>
        <p:nvSpPr>
          <p:cNvPr id="15" name="Flecha: hacia abajo 62">
            <a:extLst>
              <a:ext uri="{FF2B5EF4-FFF2-40B4-BE49-F238E27FC236}">
                <a16:creationId xmlns="" xmlns:a16="http://schemas.microsoft.com/office/drawing/2014/main" id="{9BF5A35F-165A-258D-D8CC-810AB596C474}"/>
              </a:ext>
            </a:extLst>
          </p:cNvPr>
          <p:cNvSpPr/>
          <p:nvPr/>
        </p:nvSpPr>
        <p:spPr>
          <a:xfrm rot="5400000">
            <a:off x="9465473" y="-625150"/>
            <a:ext cx="450880" cy="4369564"/>
          </a:xfrm>
          <a:prstGeom prst="roundRect">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C" b="1" dirty="0">
                <a:solidFill>
                  <a:schemeClr val="bg1"/>
                </a:solidFill>
              </a:rPr>
              <a:t>¿Qué pasó en el año 2022?</a:t>
            </a:r>
          </a:p>
        </p:txBody>
      </p:sp>
      <p:sp>
        <p:nvSpPr>
          <p:cNvPr id="17" name="Rectángulo: esquinas redondeadas 4">
            <a:extLst>
              <a:ext uri="{FF2B5EF4-FFF2-40B4-BE49-F238E27FC236}">
                <a16:creationId xmlns="" xmlns:a16="http://schemas.microsoft.com/office/drawing/2014/main" id="{9FDCBE40-49AC-2086-347A-929CA9675E39}"/>
              </a:ext>
            </a:extLst>
          </p:cNvPr>
          <p:cNvSpPr/>
          <p:nvPr/>
        </p:nvSpPr>
        <p:spPr>
          <a:xfrm>
            <a:off x="273442" y="1986856"/>
            <a:ext cx="4242634" cy="597600"/>
          </a:xfrm>
          <a:prstGeom prst="roundRect">
            <a:avLst/>
          </a:prstGeom>
          <a:solidFill>
            <a:schemeClr val="bg1"/>
          </a:solidFill>
          <a:ln>
            <a:solidFill>
              <a:srgbClr val="00C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dirty="0">
                <a:solidFill>
                  <a:srgbClr val="646480"/>
                </a:solidFill>
              </a:rPr>
              <a:t>El VAB de la salud* creció 14,3%</a:t>
            </a:r>
            <a:r>
              <a:rPr lang="es-ES" sz="1200" dirty="0">
                <a:solidFill>
                  <a:srgbClr val="FF0000"/>
                </a:solidFill>
              </a:rPr>
              <a:t> </a:t>
            </a:r>
            <a:r>
              <a:rPr lang="es-ES" sz="1200" dirty="0">
                <a:solidFill>
                  <a:srgbClr val="646480"/>
                </a:solidFill>
              </a:rPr>
              <a:t>en relación al 2020.</a:t>
            </a:r>
            <a:endParaRPr lang="es-EC" sz="1200" dirty="0">
              <a:solidFill>
                <a:srgbClr val="646480"/>
              </a:solidFill>
            </a:endParaRPr>
          </a:p>
        </p:txBody>
      </p:sp>
      <p:sp>
        <p:nvSpPr>
          <p:cNvPr id="18" name="Rectángulo: esquinas redondeadas 4">
            <a:extLst>
              <a:ext uri="{FF2B5EF4-FFF2-40B4-BE49-F238E27FC236}">
                <a16:creationId xmlns="" xmlns:a16="http://schemas.microsoft.com/office/drawing/2014/main" id="{33AA09D7-B5B3-11F0-4758-8DF203922467}"/>
              </a:ext>
            </a:extLst>
          </p:cNvPr>
          <p:cNvSpPr/>
          <p:nvPr/>
        </p:nvSpPr>
        <p:spPr>
          <a:xfrm>
            <a:off x="273439" y="2836986"/>
            <a:ext cx="4242637" cy="597600"/>
          </a:xfrm>
          <a:prstGeom prst="roundRect">
            <a:avLst/>
          </a:prstGeom>
          <a:noFill/>
          <a:ln>
            <a:solidFill>
              <a:srgbClr val="00C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C" sz="1200" dirty="0">
                <a:solidFill>
                  <a:srgbClr val="646480"/>
                </a:solidFill>
              </a:rPr>
              <a:t>El gasto de consumo final total en salud aumentó $</a:t>
            </a:r>
            <a:r>
              <a:rPr lang="es-EC" sz="1200" dirty="0" smtClean="0">
                <a:solidFill>
                  <a:srgbClr val="646480"/>
                </a:solidFill>
              </a:rPr>
              <a:t>660,9 millones </a:t>
            </a:r>
            <a:r>
              <a:rPr lang="es-ES" sz="1200" dirty="0">
                <a:solidFill>
                  <a:srgbClr val="646480"/>
                </a:solidFill>
              </a:rPr>
              <a:t>en relación al 2020. </a:t>
            </a:r>
            <a:endParaRPr lang="es-EC" sz="1200" dirty="0">
              <a:solidFill>
                <a:srgbClr val="646480"/>
              </a:solidFill>
            </a:endParaRPr>
          </a:p>
        </p:txBody>
      </p:sp>
      <p:sp>
        <p:nvSpPr>
          <p:cNvPr id="19" name="Rectángulo: esquinas redondeadas 4">
            <a:extLst>
              <a:ext uri="{FF2B5EF4-FFF2-40B4-BE49-F238E27FC236}">
                <a16:creationId xmlns="" xmlns:a16="http://schemas.microsoft.com/office/drawing/2014/main" id="{D7943D1B-AB46-6B7C-FDD3-4CDB1B1222E1}"/>
              </a:ext>
            </a:extLst>
          </p:cNvPr>
          <p:cNvSpPr/>
          <p:nvPr/>
        </p:nvSpPr>
        <p:spPr>
          <a:xfrm>
            <a:off x="275146" y="3704295"/>
            <a:ext cx="4226201" cy="716037"/>
          </a:xfrm>
          <a:prstGeom prst="roundRect">
            <a:avLst/>
          </a:prstGeom>
          <a:solidFill>
            <a:schemeClr val="bg1"/>
          </a:solidFill>
          <a:ln>
            <a:solidFill>
              <a:srgbClr val="00C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dirty="0">
                <a:solidFill>
                  <a:srgbClr val="646480"/>
                </a:solidFill>
              </a:rPr>
              <a:t>Para producir los servicios característicos de salud se financiaron $7.685 millones desde los sectores público y privado; $452 millones más que el 2020.</a:t>
            </a:r>
            <a:endParaRPr lang="es-EC" sz="1200" dirty="0">
              <a:solidFill>
                <a:srgbClr val="646480"/>
              </a:solidFill>
            </a:endParaRPr>
          </a:p>
        </p:txBody>
      </p:sp>
      <p:sp>
        <p:nvSpPr>
          <p:cNvPr id="20" name="Rectángulo: esquinas redondeadas 4">
            <a:extLst>
              <a:ext uri="{FF2B5EF4-FFF2-40B4-BE49-F238E27FC236}">
                <a16:creationId xmlns="" xmlns:a16="http://schemas.microsoft.com/office/drawing/2014/main" id="{832B95B4-2E68-8ACB-7173-08D5DDACDE05}"/>
              </a:ext>
            </a:extLst>
          </p:cNvPr>
          <p:cNvSpPr/>
          <p:nvPr/>
        </p:nvSpPr>
        <p:spPr>
          <a:xfrm>
            <a:off x="273442" y="5507292"/>
            <a:ext cx="4242634" cy="597600"/>
          </a:xfrm>
          <a:prstGeom prst="roundRect">
            <a:avLst/>
          </a:prstGeom>
          <a:solidFill>
            <a:schemeClr val="bg1"/>
          </a:solidFill>
          <a:ln>
            <a:solidFill>
              <a:srgbClr val="00C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dirty="0">
                <a:solidFill>
                  <a:srgbClr val="646480"/>
                </a:solidFill>
              </a:rPr>
              <a:t>El gasto de bolsillo de los hogares en salud para el año 2021 representó 31,1%</a:t>
            </a:r>
            <a:endParaRPr lang="es-EC" sz="1200" dirty="0">
              <a:solidFill>
                <a:srgbClr val="646480"/>
              </a:solidFill>
            </a:endParaRPr>
          </a:p>
        </p:txBody>
      </p:sp>
      <p:sp>
        <p:nvSpPr>
          <p:cNvPr id="21" name="Rectángulo: esquinas redondeadas 4">
            <a:extLst>
              <a:ext uri="{FF2B5EF4-FFF2-40B4-BE49-F238E27FC236}">
                <a16:creationId xmlns="" xmlns:a16="http://schemas.microsoft.com/office/drawing/2014/main" id="{C7205C02-474D-4476-9226-C21D0BF52860}"/>
              </a:ext>
            </a:extLst>
          </p:cNvPr>
          <p:cNvSpPr/>
          <p:nvPr/>
        </p:nvSpPr>
        <p:spPr>
          <a:xfrm>
            <a:off x="273442" y="4626339"/>
            <a:ext cx="4242634" cy="597600"/>
          </a:xfrm>
          <a:prstGeom prst="roundRect">
            <a:avLst/>
          </a:prstGeom>
          <a:solidFill>
            <a:schemeClr val="bg1"/>
          </a:solidFill>
          <a:ln>
            <a:solidFill>
              <a:srgbClr val="00C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C" sz="1200" dirty="0">
                <a:solidFill>
                  <a:srgbClr val="646480"/>
                </a:solidFill>
              </a:rPr>
              <a:t>Respecto del año 2021 el gasto nacional en salud aumentó 8,6% alcanzando $7.406 millones de dólares.</a:t>
            </a:r>
          </a:p>
        </p:txBody>
      </p:sp>
      <p:sp>
        <p:nvSpPr>
          <p:cNvPr id="22" name="Flecha: hacia abajo 62">
            <a:extLst>
              <a:ext uri="{FF2B5EF4-FFF2-40B4-BE49-F238E27FC236}">
                <a16:creationId xmlns="" xmlns:a16="http://schemas.microsoft.com/office/drawing/2014/main" id="{9BF5A35F-165A-258D-D8CC-810AB596C474}"/>
              </a:ext>
            </a:extLst>
          </p:cNvPr>
          <p:cNvSpPr/>
          <p:nvPr/>
        </p:nvSpPr>
        <p:spPr>
          <a:xfrm rot="5400000">
            <a:off x="2190422" y="-707532"/>
            <a:ext cx="450880" cy="4474361"/>
          </a:xfrm>
          <a:prstGeom prst="roundRect">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C" b="1" dirty="0">
                <a:solidFill>
                  <a:schemeClr val="bg1"/>
                </a:solidFill>
              </a:rPr>
              <a:t>¿Qué pasó en el año 2021?</a:t>
            </a:r>
          </a:p>
        </p:txBody>
      </p:sp>
      <p:sp>
        <p:nvSpPr>
          <p:cNvPr id="23" name="Flecha: a la derecha 38">
            <a:extLst>
              <a:ext uri="{FF2B5EF4-FFF2-40B4-BE49-F238E27FC236}">
                <a16:creationId xmlns="" xmlns:a16="http://schemas.microsoft.com/office/drawing/2014/main" id="{FD720148-722F-631E-4AD5-3D575FBD6362}"/>
              </a:ext>
            </a:extLst>
          </p:cNvPr>
          <p:cNvSpPr/>
          <p:nvPr/>
        </p:nvSpPr>
        <p:spPr>
          <a:xfrm rot="16200000">
            <a:off x="7259021" y="2153518"/>
            <a:ext cx="324000" cy="252000"/>
          </a:xfrm>
          <a:prstGeom prst="rightArrow">
            <a:avLst/>
          </a:prstGeom>
          <a:solidFill>
            <a:srgbClr val="D3EDA5"/>
          </a:solidFill>
          <a:ln w="3175">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s-EC"/>
          </a:p>
        </p:txBody>
      </p:sp>
      <p:sp>
        <p:nvSpPr>
          <p:cNvPr id="28" name="Rectángulo: esquinas redondeadas 4">
            <a:extLst>
              <a:ext uri="{FF2B5EF4-FFF2-40B4-BE49-F238E27FC236}">
                <a16:creationId xmlns="" xmlns:a16="http://schemas.microsoft.com/office/drawing/2014/main" id="{9FDCBE40-49AC-2086-347A-929CA9675E39}"/>
              </a:ext>
            </a:extLst>
          </p:cNvPr>
          <p:cNvSpPr/>
          <p:nvPr/>
        </p:nvSpPr>
        <p:spPr>
          <a:xfrm>
            <a:off x="7622382" y="1971719"/>
            <a:ext cx="4242634" cy="597600"/>
          </a:xfrm>
          <a:prstGeom prst="roundRect">
            <a:avLst/>
          </a:prstGeom>
          <a:solidFill>
            <a:schemeClr val="bg1"/>
          </a:solidFill>
          <a:ln>
            <a:solidFill>
              <a:srgbClr val="00C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dirty="0">
                <a:solidFill>
                  <a:srgbClr val="646480"/>
                </a:solidFill>
              </a:rPr>
              <a:t>El VAB de la salud* creció 10,6% en relación al 2021.</a:t>
            </a:r>
            <a:endParaRPr lang="es-EC" sz="1200" dirty="0">
              <a:solidFill>
                <a:srgbClr val="646480"/>
              </a:solidFill>
            </a:endParaRPr>
          </a:p>
        </p:txBody>
      </p:sp>
      <p:sp>
        <p:nvSpPr>
          <p:cNvPr id="29" name="Rectángulo: esquinas redondeadas 4">
            <a:extLst>
              <a:ext uri="{FF2B5EF4-FFF2-40B4-BE49-F238E27FC236}">
                <a16:creationId xmlns="" xmlns:a16="http://schemas.microsoft.com/office/drawing/2014/main" id="{33AA09D7-B5B3-11F0-4758-8DF203922467}"/>
              </a:ext>
            </a:extLst>
          </p:cNvPr>
          <p:cNvSpPr/>
          <p:nvPr/>
        </p:nvSpPr>
        <p:spPr>
          <a:xfrm>
            <a:off x="7622775" y="2859633"/>
            <a:ext cx="4242635" cy="597600"/>
          </a:xfrm>
          <a:prstGeom prst="roundRect">
            <a:avLst/>
          </a:prstGeom>
          <a:noFill/>
          <a:ln>
            <a:solidFill>
              <a:srgbClr val="00C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C" sz="1200" dirty="0">
                <a:solidFill>
                  <a:srgbClr val="646480"/>
                </a:solidFill>
              </a:rPr>
              <a:t>El gasto de consumo final total en salud disminuyó $104,6 millones </a:t>
            </a:r>
            <a:r>
              <a:rPr lang="es-ES" sz="1200" dirty="0">
                <a:solidFill>
                  <a:srgbClr val="646480"/>
                </a:solidFill>
              </a:rPr>
              <a:t>en relación al 2021. </a:t>
            </a:r>
            <a:endParaRPr lang="es-EC" sz="1200" dirty="0">
              <a:solidFill>
                <a:srgbClr val="646480"/>
              </a:solidFill>
            </a:endParaRPr>
          </a:p>
        </p:txBody>
      </p:sp>
      <p:sp>
        <p:nvSpPr>
          <p:cNvPr id="30" name="Rectángulo: esquinas redondeadas 4">
            <a:extLst>
              <a:ext uri="{FF2B5EF4-FFF2-40B4-BE49-F238E27FC236}">
                <a16:creationId xmlns="" xmlns:a16="http://schemas.microsoft.com/office/drawing/2014/main" id="{D7943D1B-AB46-6B7C-FDD3-4CDB1B1222E1}"/>
              </a:ext>
            </a:extLst>
          </p:cNvPr>
          <p:cNvSpPr/>
          <p:nvPr/>
        </p:nvSpPr>
        <p:spPr>
          <a:xfrm>
            <a:off x="7622775" y="3712004"/>
            <a:ext cx="4209416" cy="716037"/>
          </a:xfrm>
          <a:prstGeom prst="roundRect">
            <a:avLst/>
          </a:prstGeom>
          <a:solidFill>
            <a:schemeClr val="bg1"/>
          </a:solidFill>
          <a:ln>
            <a:solidFill>
              <a:srgbClr val="00C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dirty="0">
                <a:solidFill>
                  <a:srgbClr val="646480"/>
                </a:solidFill>
              </a:rPr>
              <a:t>Para producir los servicios característicos de salud se financiaron $7.908 millones desde les sectores público y privado; $223 millones más que el 2021.</a:t>
            </a:r>
            <a:endParaRPr lang="es-EC" sz="1200" dirty="0">
              <a:solidFill>
                <a:srgbClr val="646480"/>
              </a:solidFill>
            </a:endParaRPr>
          </a:p>
        </p:txBody>
      </p:sp>
      <p:sp>
        <p:nvSpPr>
          <p:cNvPr id="33" name="Rectángulo: esquinas redondeadas 4">
            <a:extLst>
              <a:ext uri="{FF2B5EF4-FFF2-40B4-BE49-F238E27FC236}">
                <a16:creationId xmlns="" xmlns:a16="http://schemas.microsoft.com/office/drawing/2014/main" id="{C7205C02-474D-4476-9226-C21D0BF52860}"/>
              </a:ext>
            </a:extLst>
          </p:cNvPr>
          <p:cNvSpPr/>
          <p:nvPr/>
        </p:nvSpPr>
        <p:spPr>
          <a:xfrm>
            <a:off x="7640358" y="4663020"/>
            <a:ext cx="4222597" cy="597600"/>
          </a:xfrm>
          <a:prstGeom prst="roundRect">
            <a:avLst/>
          </a:prstGeom>
          <a:solidFill>
            <a:schemeClr val="bg1"/>
          </a:solidFill>
          <a:ln>
            <a:solidFill>
              <a:srgbClr val="00C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C" sz="1200" dirty="0">
                <a:solidFill>
                  <a:srgbClr val="646480"/>
                </a:solidFill>
              </a:rPr>
              <a:t>Respecto del año 2022 el gasto nacional en salud decreció 0,4% alcanzando $7.373 millones de dólares.</a:t>
            </a:r>
          </a:p>
        </p:txBody>
      </p:sp>
      <p:sp>
        <p:nvSpPr>
          <p:cNvPr id="34" name="Rectángulo: esquinas redondeadas 4">
            <a:extLst>
              <a:ext uri="{FF2B5EF4-FFF2-40B4-BE49-F238E27FC236}">
                <a16:creationId xmlns="" xmlns:a16="http://schemas.microsoft.com/office/drawing/2014/main" id="{832B95B4-2E68-8ACB-7173-08D5DDACDE05}"/>
              </a:ext>
            </a:extLst>
          </p:cNvPr>
          <p:cNvSpPr/>
          <p:nvPr/>
        </p:nvSpPr>
        <p:spPr>
          <a:xfrm>
            <a:off x="7622775" y="5536460"/>
            <a:ext cx="4232614" cy="597600"/>
          </a:xfrm>
          <a:prstGeom prst="roundRect">
            <a:avLst/>
          </a:prstGeom>
          <a:solidFill>
            <a:schemeClr val="bg1"/>
          </a:solidFill>
          <a:ln>
            <a:solidFill>
              <a:srgbClr val="00C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EC"/>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dirty="0">
                <a:solidFill>
                  <a:srgbClr val="646480"/>
                </a:solidFill>
              </a:rPr>
              <a:t>El gasto de bolsillo de los hogares en salud para el año 2022 representó el 32,6%</a:t>
            </a:r>
            <a:endParaRPr lang="es-EC" sz="1200" dirty="0">
              <a:solidFill>
                <a:srgbClr val="646480"/>
              </a:solidFill>
            </a:endParaRPr>
          </a:p>
        </p:txBody>
      </p:sp>
      <p:pic>
        <p:nvPicPr>
          <p:cNvPr id="56" name="Imagen 5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5695" y="2888562"/>
            <a:ext cx="500400" cy="500400"/>
          </a:xfrm>
          <a:prstGeom prst="rect">
            <a:avLst/>
          </a:prstGeom>
          <a:solidFill>
            <a:schemeClr val="bg1"/>
          </a:solidFill>
        </p:spPr>
      </p:pic>
      <p:pic>
        <p:nvPicPr>
          <p:cNvPr id="57" name="Imagen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5695" y="3787606"/>
            <a:ext cx="500400" cy="500400"/>
          </a:xfrm>
          <a:prstGeom prst="rect">
            <a:avLst/>
          </a:prstGeom>
          <a:solidFill>
            <a:schemeClr val="bg1"/>
          </a:solidFill>
        </p:spPr>
      </p:pic>
      <p:pic>
        <p:nvPicPr>
          <p:cNvPr id="58" name="Imagen 5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5695" y="4732695"/>
            <a:ext cx="500400" cy="500400"/>
          </a:xfrm>
          <a:prstGeom prst="rect">
            <a:avLst/>
          </a:prstGeom>
          <a:solidFill>
            <a:schemeClr val="bg1"/>
          </a:solidFill>
        </p:spPr>
      </p:pic>
      <p:pic>
        <p:nvPicPr>
          <p:cNvPr id="59" name="Imagen 5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1012" y="5664503"/>
            <a:ext cx="500400" cy="500400"/>
          </a:xfrm>
          <a:prstGeom prst="rect">
            <a:avLst/>
          </a:prstGeom>
          <a:solidFill>
            <a:schemeClr val="bg1"/>
          </a:solidFill>
        </p:spPr>
      </p:pic>
      <p:pic>
        <p:nvPicPr>
          <p:cNvPr id="52" name="Imagen 5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31150" y="2024687"/>
            <a:ext cx="500481" cy="500481"/>
          </a:xfrm>
          <a:prstGeom prst="rect">
            <a:avLst/>
          </a:prstGeom>
          <a:solidFill>
            <a:schemeClr val="bg1"/>
          </a:solidFill>
        </p:spPr>
      </p:pic>
      <p:sp>
        <p:nvSpPr>
          <p:cNvPr id="36" name="CuadroTexto 35">
            <a:extLst>
              <a:ext uri="{FF2B5EF4-FFF2-40B4-BE49-F238E27FC236}">
                <a16:creationId xmlns="" xmlns:a16="http://schemas.microsoft.com/office/drawing/2014/main" id="{70D0B098-2C9C-832E-F72B-B7ACCAAD62C3}"/>
              </a:ext>
            </a:extLst>
          </p:cNvPr>
          <p:cNvSpPr txBox="1"/>
          <p:nvPr/>
        </p:nvSpPr>
        <p:spPr>
          <a:xfrm>
            <a:off x="690403" y="6472750"/>
            <a:ext cx="8521611" cy="230832"/>
          </a:xfrm>
          <a:prstGeom prst="rect">
            <a:avLst/>
          </a:prstGeom>
          <a:noFill/>
        </p:spPr>
        <p:txBody>
          <a:bodyPr wrap="square">
            <a:spAutoFit/>
          </a:bodyPr>
          <a:lstStyle/>
          <a:p>
            <a:pPr lvl="0"/>
            <a:r>
              <a:rPr lang="es-EC" sz="900" b="1" dirty="0">
                <a:solidFill>
                  <a:srgbClr val="787894"/>
                </a:solidFill>
              </a:rPr>
              <a:t>*VAB de la salud</a:t>
            </a:r>
            <a:r>
              <a:rPr lang="es-EC" sz="900" dirty="0">
                <a:solidFill>
                  <a:srgbClr val="787894"/>
                </a:solidFill>
              </a:rPr>
              <a:t>: el dato comprende valores constantes de las actividades características de la salud.</a:t>
            </a:r>
          </a:p>
        </p:txBody>
      </p:sp>
      <p:sp>
        <p:nvSpPr>
          <p:cNvPr id="7" name="Elipse 6"/>
          <p:cNvSpPr/>
          <p:nvPr/>
        </p:nvSpPr>
        <p:spPr>
          <a:xfrm>
            <a:off x="4674009" y="5717134"/>
            <a:ext cx="277200" cy="280800"/>
          </a:xfrm>
          <a:prstGeom prst="ellipse">
            <a:avLst/>
          </a:prstGeom>
          <a:solidFill>
            <a:srgbClr val="FFBEAA"/>
          </a:solidFill>
          <a:ln>
            <a:solidFill>
              <a:srgbClr val="FFBE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42" name="Elipse 41"/>
          <p:cNvSpPr/>
          <p:nvPr/>
        </p:nvSpPr>
        <p:spPr>
          <a:xfrm>
            <a:off x="7274177" y="5717134"/>
            <a:ext cx="275780" cy="280254"/>
          </a:xfrm>
          <a:prstGeom prst="ellipse">
            <a:avLst/>
          </a:prstGeom>
          <a:solidFill>
            <a:srgbClr val="D3EDA5"/>
          </a:solidFill>
          <a:ln>
            <a:solidFill>
              <a:srgbClr val="D3ED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39" name="Flecha: a la derecha 38">
            <a:extLst>
              <a:ext uri="{FF2B5EF4-FFF2-40B4-BE49-F238E27FC236}">
                <a16:creationId xmlns="" xmlns:a16="http://schemas.microsoft.com/office/drawing/2014/main" id="{FD720148-722F-631E-4AD5-3D575FBD6362}"/>
              </a:ext>
            </a:extLst>
          </p:cNvPr>
          <p:cNvSpPr/>
          <p:nvPr/>
        </p:nvSpPr>
        <p:spPr>
          <a:xfrm rot="16200000">
            <a:off x="4599451" y="2158947"/>
            <a:ext cx="324000" cy="252000"/>
          </a:xfrm>
          <a:prstGeom prst="rightArrow">
            <a:avLst/>
          </a:prstGeom>
          <a:solidFill>
            <a:srgbClr val="D3EDA5"/>
          </a:solidFill>
          <a:ln w="3175">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s-EC"/>
          </a:p>
        </p:txBody>
      </p:sp>
      <p:sp>
        <p:nvSpPr>
          <p:cNvPr id="40" name="Flecha: a la derecha 38">
            <a:extLst>
              <a:ext uri="{FF2B5EF4-FFF2-40B4-BE49-F238E27FC236}">
                <a16:creationId xmlns="" xmlns:a16="http://schemas.microsoft.com/office/drawing/2014/main" id="{FD720148-722F-631E-4AD5-3D575FBD6362}"/>
              </a:ext>
            </a:extLst>
          </p:cNvPr>
          <p:cNvSpPr/>
          <p:nvPr/>
        </p:nvSpPr>
        <p:spPr>
          <a:xfrm rot="16200000">
            <a:off x="4597173" y="3057144"/>
            <a:ext cx="324000" cy="252000"/>
          </a:xfrm>
          <a:prstGeom prst="rightArrow">
            <a:avLst/>
          </a:prstGeom>
          <a:solidFill>
            <a:srgbClr val="D3EDA5"/>
          </a:solidFill>
          <a:ln w="3175">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s-EC"/>
          </a:p>
        </p:txBody>
      </p:sp>
      <p:sp>
        <p:nvSpPr>
          <p:cNvPr id="41" name="Flecha: a la derecha 38">
            <a:extLst>
              <a:ext uri="{FF2B5EF4-FFF2-40B4-BE49-F238E27FC236}">
                <a16:creationId xmlns="" xmlns:a16="http://schemas.microsoft.com/office/drawing/2014/main" id="{FD720148-722F-631E-4AD5-3D575FBD6362}"/>
              </a:ext>
            </a:extLst>
          </p:cNvPr>
          <p:cNvSpPr/>
          <p:nvPr/>
        </p:nvSpPr>
        <p:spPr>
          <a:xfrm rot="16200000">
            <a:off x="4612655" y="3944022"/>
            <a:ext cx="324000" cy="252000"/>
          </a:xfrm>
          <a:prstGeom prst="rightArrow">
            <a:avLst/>
          </a:prstGeom>
          <a:solidFill>
            <a:srgbClr val="D3EDA5"/>
          </a:solidFill>
          <a:ln w="3175">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s-EC"/>
          </a:p>
        </p:txBody>
      </p:sp>
      <p:sp>
        <p:nvSpPr>
          <p:cNvPr id="43" name="Flecha: a la derecha 38">
            <a:extLst>
              <a:ext uri="{FF2B5EF4-FFF2-40B4-BE49-F238E27FC236}">
                <a16:creationId xmlns="" xmlns:a16="http://schemas.microsoft.com/office/drawing/2014/main" id="{FD720148-722F-631E-4AD5-3D575FBD6362}"/>
              </a:ext>
            </a:extLst>
          </p:cNvPr>
          <p:cNvSpPr/>
          <p:nvPr/>
        </p:nvSpPr>
        <p:spPr>
          <a:xfrm rot="5400000">
            <a:off x="7256720" y="3023312"/>
            <a:ext cx="324000" cy="252000"/>
          </a:xfrm>
          <a:prstGeom prst="rightArrow">
            <a:avLst/>
          </a:prstGeom>
          <a:solidFill>
            <a:srgbClr val="FFBEAA"/>
          </a:solidFill>
          <a:ln w="3175">
            <a:solidFill>
              <a:srgbClr val="FFBEAA"/>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s-EC"/>
          </a:p>
        </p:txBody>
      </p:sp>
      <p:sp>
        <p:nvSpPr>
          <p:cNvPr id="45" name="Flecha: a la derecha 38">
            <a:extLst>
              <a:ext uri="{FF2B5EF4-FFF2-40B4-BE49-F238E27FC236}">
                <a16:creationId xmlns="" xmlns:a16="http://schemas.microsoft.com/office/drawing/2014/main" id="{FD720148-722F-631E-4AD5-3D575FBD6362}"/>
              </a:ext>
            </a:extLst>
          </p:cNvPr>
          <p:cNvSpPr/>
          <p:nvPr/>
        </p:nvSpPr>
        <p:spPr>
          <a:xfrm rot="16200000">
            <a:off x="4600202" y="4835820"/>
            <a:ext cx="324000" cy="252000"/>
          </a:xfrm>
          <a:prstGeom prst="rightArrow">
            <a:avLst/>
          </a:prstGeom>
          <a:solidFill>
            <a:srgbClr val="D3EDA5"/>
          </a:solidFill>
          <a:ln w="3175">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s-EC"/>
          </a:p>
        </p:txBody>
      </p:sp>
      <p:sp>
        <p:nvSpPr>
          <p:cNvPr id="46" name="Flecha: a la derecha 38">
            <a:extLst>
              <a:ext uri="{FF2B5EF4-FFF2-40B4-BE49-F238E27FC236}">
                <a16:creationId xmlns="" xmlns:a16="http://schemas.microsoft.com/office/drawing/2014/main" id="{FD720148-722F-631E-4AD5-3D575FBD6362}"/>
              </a:ext>
            </a:extLst>
          </p:cNvPr>
          <p:cNvSpPr/>
          <p:nvPr/>
        </p:nvSpPr>
        <p:spPr>
          <a:xfrm rot="5400000">
            <a:off x="7225985" y="4902062"/>
            <a:ext cx="324000" cy="252000"/>
          </a:xfrm>
          <a:prstGeom prst="rightArrow">
            <a:avLst/>
          </a:prstGeom>
          <a:solidFill>
            <a:srgbClr val="FFBEAA"/>
          </a:solidFill>
          <a:ln w="3175">
            <a:solidFill>
              <a:srgbClr val="FFBEAA"/>
            </a:soli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s-EC"/>
          </a:p>
        </p:txBody>
      </p:sp>
      <p:sp>
        <p:nvSpPr>
          <p:cNvPr id="47" name="Flecha: a la derecha 38">
            <a:extLst>
              <a:ext uri="{FF2B5EF4-FFF2-40B4-BE49-F238E27FC236}">
                <a16:creationId xmlns="" xmlns:a16="http://schemas.microsoft.com/office/drawing/2014/main" id="{FD720148-722F-631E-4AD5-3D575FBD6362}"/>
              </a:ext>
            </a:extLst>
          </p:cNvPr>
          <p:cNvSpPr/>
          <p:nvPr/>
        </p:nvSpPr>
        <p:spPr>
          <a:xfrm rot="16200000">
            <a:off x="7241457" y="3987180"/>
            <a:ext cx="324000" cy="252000"/>
          </a:xfrm>
          <a:prstGeom prst="rightArrow">
            <a:avLst/>
          </a:prstGeom>
          <a:solidFill>
            <a:srgbClr val="D3EDA5"/>
          </a:solidFill>
          <a:ln w="3175">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28199025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02324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 xmlns:a16="http://schemas.microsoft.com/office/drawing/2014/main" id="{F828EE13-4988-0041-BB0D-C31588BCDC4E}"/>
              </a:ext>
            </a:extLst>
          </p:cNvPr>
          <p:cNvSpPr txBox="1"/>
          <p:nvPr/>
        </p:nvSpPr>
        <p:spPr>
          <a:xfrm>
            <a:off x="1137029" y="2756592"/>
            <a:ext cx="1436985" cy="630942"/>
          </a:xfrm>
          <a:prstGeom prst="rect">
            <a:avLst/>
          </a:prstGeom>
          <a:noFill/>
        </p:spPr>
        <p:txBody>
          <a:bodyPr wrap="square" rtlCol="0">
            <a:spAutoFit/>
          </a:bodyPr>
          <a:lstStyle/>
          <a:p>
            <a:r>
              <a:rPr lang="es-EC" sz="3500" b="1" dirty="0">
                <a:ln w="12700">
                  <a:noFill/>
                </a:ln>
                <a:solidFill>
                  <a:srgbClr val="78778F"/>
                </a:solidFill>
              </a:rPr>
              <a:t>01.</a:t>
            </a:r>
          </a:p>
        </p:txBody>
      </p:sp>
      <p:sp>
        <p:nvSpPr>
          <p:cNvPr id="6" name="CuadroTexto 5">
            <a:extLst>
              <a:ext uri="{FF2B5EF4-FFF2-40B4-BE49-F238E27FC236}">
                <a16:creationId xmlns="" xmlns:a16="http://schemas.microsoft.com/office/drawing/2014/main" id="{8CF9D3A0-778F-2143-A85E-F3058951A952}"/>
              </a:ext>
            </a:extLst>
          </p:cNvPr>
          <p:cNvSpPr txBox="1"/>
          <p:nvPr/>
        </p:nvSpPr>
        <p:spPr>
          <a:xfrm>
            <a:off x="1993334" y="2756592"/>
            <a:ext cx="4588546" cy="630942"/>
          </a:xfrm>
          <a:prstGeom prst="rect">
            <a:avLst/>
          </a:prstGeom>
          <a:noFill/>
        </p:spPr>
        <p:txBody>
          <a:bodyPr wrap="square" rtlCol="0">
            <a:spAutoFit/>
          </a:bodyPr>
          <a:lstStyle/>
          <a:p>
            <a:r>
              <a:rPr lang="es-EC" sz="3500" b="1" dirty="0">
                <a:ln w="12700">
                  <a:noFill/>
                </a:ln>
                <a:solidFill>
                  <a:srgbClr val="78778F"/>
                </a:solidFill>
              </a:rPr>
              <a:t>Aspectos Generales</a:t>
            </a:r>
          </a:p>
        </p:txBody>
      </p:sp>
      <p:sp>
        <p:nvSpPr>
          <p:cNvPr id="44" name="CuadroTexto 43">
            <a:extLst>
              <a:ext uri="{FF2B5EF4-FFF2-40B4-BE49-F238E27FC236}">
                <a16:creationId xmlns="" xmlns:a16="http://schemas.microsoft.com/office/drawing/2014/main" id="{F84D2D28-DDF3-F645-8DED-DF4CFEF19CD0}"/>
              </a:ext>
            </a:extLst>
          </p:cNvPr>
          <p:cNvSpPr txBox="1"/>
          <p:nvPr/>
        </p:nvSpPr>
        <p:spPr>
          <a:xfrm>
            <a:off x="1137029" y="4104436"/>
            <a:ext cx="1436985" cy="630942"/>
          </a:xfrm>
          <a:prstGeom prst="rect">
            <a:avLst/>
          </a:prstGeom>
          <a:noFill/>
        </p:spPr>
        <p:txBody>
          <a:bodyPr wrap="square" rtlCol="0">
            <a:spAutoFit/>
          </a:bodyPr>
          <a:lstStyle/>
          <a:p>
            <a:r>
              <a:rPr lang="es-EC" sz="3500" b="1" dirty="0">
                <a:ln w="12700">
                  <a:noFill/>
                </a:ln>
                <a:solidFill>
                  <a:srgbClr val="78778F"/>
                </a:solidFill>
              </a:rPr>
              <a:t>02.</a:t>
            </a:r>
          </a:p>
        </p:txBody>
      </p:sp>
      <p:sp>
        <p:nvSpPr>
          <p:cNvPr id="45" name="CuadroTexto 44">
            <a:extLst>
              <a:ext uri="{FF2B5EF4-FFF2-40B4-BE49-F238E27FC236}">
                <a16:creationId xmlns="" xmlns:a16="http://schemas.microsoft.com/office/drawing/2014/main" id="{ECEEA456-CA32-F74E-B5B9-F68E208A675C}"/>
              </a:ext>
            </a:extLst>
          </p:cNvPr>
          <p:cNvSpPr txBox="1"/>
          <p:nvPr/>
        </p:nvSpPr>
        <p:spPr>
          <a:xfrm>
            <a:off x="1993333" y="4104436"/>
            <a:ext cx="4950685" cy="630942"/>
          </a:xfrm>
          <a:prstGeom prst="rect">
            <a:avLst/>
          </a:prstGeom>
          <a:noFill/>
        </p:spPr>
        <p:txBody>
          <a:bodyPr wrap="square" rtlCol="0">
            <a:spAutoFit/>
          </a:bodyPr>
          <a:lstStyle/>
          <a:p>
            <a:r>
              <a:rPr lang="es-EC" sz="3500" b="1" dirty="0">
                <a:ln w="12700">
                  <a:noFill/>
                </a:ln>
                <a:solidFill>
                  <a:srgbClr val="78778F"/>
                </a:solidFill>
              </a:rPr>
              <a:t>Principales Resultados</a:t>
            </a:r>
          </a:p>
        </p:txBody>
      </p:sp>
      <p:sp>
        <p:nvSpPr>
          <p:cNvPr id="12" name="CuadroTexto 11">
            <a:extLst>
              <a:ext uri="{FF2B5EF4-FFF2-40B4-BE49-F238E27FC236}">
                <a16:creationId xmlns="" xmlns:a16="http://schemas.microsoft.com/office/drawing/2014/main" id="{270C06F6-8AE5-824A-B4AC-7124ED1776F6}"/>
              </a:ext>
            </a:extLst>
          </p:cNvPr>
          <p:cNvSpPr txBox="1"/>
          <p:nvPr/>
        </p:nvSpPr>
        <p:spPr>
          <a:xfrm rot="5400000">
            <a:off x="5006221" y="3013006"/>
            <a:ext cx="6157386" cy="1400383"/>
          </a:xfrm>
          <a:prstGeom prst="rect">
            <a:avLst/>
          </a:prstGeom>
          <a:noFill/>
        </p:spPr>
        <p:txBody>
          <a:bodyPr wrap="square" rtlCol="0">
            <a:spAutoFit/>
          </a:bodyPr>
          <a:lstStyle/>
          <a:p>
            <a:r>
              <a:rPr lang="es-EC" sz="8500" b="1" dirty="0">
                <a:ln w="12700">
                  <a:noFill/>
                </a:ln>
                <a:solidFill>
                  <a:schemeClr val="bg1">
                    <a:alpha val="15000"/>
                  </a:schemeClr>
                </a:solidFill>
              </a:rPr>
              <a:t>Contenido</a:t>
            </a:r>
            <a:endParaRPr lang="es-EC" sz="8500" dirty="0">
              <a:ln w="12700">
                <a:noFill/>
              </a:ln>
              <a:solidFill>
                <a:schemeClr val="bg1">
                  <a:alpha val="15000"/>
                </a:schemeClr>
              </a:solidFill>
            </a:endParaRPr>
          </a:p>
        </p:txBody>
      </p:sp>
      <p:sp>
        <p:nvSpPr>
          <p:cNvPr id="14" name="Título 4">
            <a:extLst>
              <a:ext uri="{FF2B5EF4-FFF2-40B4-BE49-F238E27FC236}">
                <a16:creationId xmlns="" xmlns:a16="http://schemas.microsoft.com/office/drawing/2014/main" id="{34B094CE-1732-D947-8D40-385C8D14765A}"/>
              </a:ext>
            </a:extLst>
          </p:cNvPr>
          <p:cNvSpPr>
            <a:spLocks noGrp="1"/>
          </p:cNvSpPr>
          <p:nvPr>
            <p:ph type="title"/>
          </p:nvPr>
        </p:nvSpPr>
        <p:spPr>
          <a:xfrm>
            <a:off x="1203262" y="1124986"/>
            <a:ext cx="3690256" cy="789272"/>
          </a:xfrm>
        </p:spPr>
        <p:txBody>
          <a:bodyPr/>
          <a:lstStyle/>
          <a:p>
            <a:endParaRPr lang="es-EC" dirty="0">
              <a:solidFill>
                <a:schemeClr val="bg1"/>
              </a:solidFill>
            </a:endParaRPr>
          </a:p>
        </p:txBody>
      </p:sp>
    </p:spTree>
    <p:extLst>
      <p:ext uri="{BB962C8B-B14F-4D97-AF65-F5344CB8AC3E}">
        <p14:creationId xmlns:p14="http://schemas.microsoft.com/office/powerpoint/2010/main" val="17240417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ED21298-D27F-8144-9661-E73371FFB3BA}"/>
              </a:ext>
            </a:extLst>
          </p:cNvPr>
          <p:cNvSpPr>
            <a:spLocks noGrp="1"/>
          </p:cNvSpPr>
          <p:nvPr>
            <p:ph type="title"/>
          </p:nvPr>
        </p:nvSpPr>
        <p:spPr/>
        <p:txBody>
          <a:bodyPr/>
          <a:lstStyle/>
          <a:p>
            <a:r>
              <a:rPr lang="es-ES_tradnl" dirty="0"/>
              <a:t>Aspectos Generales</a:t>
            </a:r>
          </a:p>
        </p:txBody>
      </p:sp>
      <p:sp>
        <p:nvSpPr>
          <p:cNvPr id="3" name="Marcador de texto 2">
            <a:extLst>
              <a:ext uri="{FF2B5EF4-FFF2-40B4-BE49-F238E27FC236}">
                <a16:creationId xmlns="" xmlns:a16="http://schemas.microsoft.com/office/drawing/2014/main" id="{9E7CD4BE-14FF-924D-80B2-C6C9AD4E939D}"/>
              </a:ext>
            </a:extLst>
          </p:cNvPr>
          <p:cNvSpPr>
            <a:spLocks noGrp="1"/>
          </p:cNvSpPr>
          <p:nvPr>
            <p:ph type="body" sz="quarter" idx="11"/>
          </p:nvPr>
        </p:nvSpPr>
        <p:spPr>
          <a:xfrm>
            <a:off x="2798518" y="3620653"/>
            <a:ext cx="7077075" cy="1600030"/>
          </a:xfrm>
        </p:spPr>
        <p:txBody>
          <a:bodyPr>
            <a:normAutofit/>
          </a:bodyPr>
          <a:lstStyle/>
          <a:p>
            <a:pPr marL="457200" indent="-457200">
              <a:buFont typeface="Arial" panose="020B0604020202020204" pitchFamily="34" charset="0"/>
              <a:buChar char="•"/>
            </a:pPr>
            <a:r>
              <a:rPr lang="es-ES_tradnl" dirty="0"/>
              <a:t>Antecedentes </a:t>
            </a:r>
          </a:p>
          <a:p>
            <a:pPr marL="457200" indent="-457200">
              <a:buFont typeface="Arial" panose="020B0604020202020204" pitchFamily="34" charset="0"/>
              <a:buChar char="•"/>
            </a:pPr>
            <a:r>
              <a:rPr lang="es-ES_tradnl" dirty="0"/>
              <a:t>Niveles de atención de la salud</a:t>
            </a:r>
          </a:p>
          <a:p>
            <a:pPr marL="457200" indent="-457200">
              <a:buFont typeface="Arial" panose="020B0604020202020204" pitchFamily="34" charset="0"/>
              <a:buChar char="•"/>
            </a:pPr>
            <a:r>
              <a:rPr lang="es-ES_tradnl" dirty="0"/>
              <a:t>Marco conceptual</a:t>
            </a:r>
          </a:p>
        </p:txBody>
      </p:sp>
      <p:sp>
        <p:nvSpPr>
          <p:cNvPr id="4" name="Marcador de texto 3">
            <a:extLst>
              <a:ext uri="{FF2B5EF4-FFF2-40B4-BE49-F238E27FC236}">
                <a16:creationId xmlns="" xmlns:a16="http://schemas.microsoft.com/office/drawing/2014/main" id="{3E75C911-486E-9A4E-9E68-9D523AC31EBD}"/>
              </a:ext>
            </a:extLst>
          </p:cNvPr>
          <p:cNvSpPr>
            <a:spLocks noGrp="1"/>
          </p:cNvSpPr>
          <p:nvPr>
            <p:ph type="body" sz="quarter" idx="13"/>
          </p:nvPr>
        </p:nvSpPr>
        <p:spPr/>
        <p:txBody>
          <a:bodyPr/>
          <a:lstStyle/>
          <a:p>
            <a:r>
              <a:rPr lang="es-ES_tradnl" dirty="0"/>
              <a:t>01.</a:t>
            </a:r>
          </a:p>
        </p:txBody>
      </p:sp>
      <p:cxnSp>
        <p:nvCxnSpPr>
          <p:cNvPr id="6" name="Conector recto 5">
            <a:extLst>
              <a:ext uri="{FF2B5EF4-FFF2-40B4-BE49-F238E27FC236}">
                <a16:creationId xmlns="" xmlns:a16="http://schemas.microsoft.com/office/drawing/2014/main" id="{C9BD060E-1705-5243-96BC-B657DABA0CA7}"/>
              </a:ext>
            </a:extLst>
          </p:cNvPr>
          <p:cNvCxnSpPr/>
          <p:nvPr/>
        </p:nvCxnSpPr>
        <p:spPr>
          <a:xfrm>
            <a:off x="1270660" y="3593226"/>
            <a:ext cx="928010" cy="0"/>
          </a:xfrm>
          <a:prstGeom prst="line">
            <a:avLst/>
          </a:prstGeom>
          <a:ln w="50800" cap="rnd">
            <a:solidFill>
              <a:srgbClr val="B4B4C8">
                <a:alpha val="2543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39408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40875179-1D11-7841-A086-49EA4ACC3DEF}"/>
              </a:ext>
            </a:extLst>
          </p:cNvPr>
          <p:cNvSpPr>
            <a:spLocks noGrp="1"/>
          </p:cNvSpPr>
          <p:nvPr>
            <p:ph type="title"/>
          </p:nvPr>
        </p:nvSpPr>
        <p:spPr>
          <a:xfrm>
            <a:off x="674220" y="378560"/>
            <a:ext cx="7227771" cy="530024"/>
          </a:xfrm>
        </p:spPr>
        <p:txBody>
          <a:bodyPr/>
          <a:lstStyle/>
          <a:p>
            <a:r>
              <a:rPr lang="es-419" dirty="0"/>
              <a:t>Antecedentes</a:t>
            </a:r>
          </a:p>
        </p:txBody>
      </p:sp>
      <p:sp>
        <p:nvSpPr>
          <p:cNvPr id="4" name="Marcador de texto 3">
            <a:extLst>
              <a:ext uri="{FF2B5EF4-FFF2-40B4-BE49-F238E27FC236}">
                <a16:creationId xmlns="" xmlns:a16="http://schemas.microsoft.com/office/drawing/2014/main" id="{62781E00-D213-AF49-BABA-E4BB8552D51A}"/>
              </a:ext>
            </a:extLst>
          </p:cNvPr>
          <p:cNvSpPr>
            <a:spLocks noGrp="1"/>
          </p:cNvSpPr>
          <p:nvPr>
            <p:ph type="body" sz="quarter" idx="11"/>
          </p:nvPr>
        </p:nvSpPr>
        <p:spPr/>
        <p:txBody>
          <a:bodyPr/>
          <a:lstStyle/>
          <a:p>
            <a:r>
              <a:rPr lang="es-419" dirty="0"/>
              <a:t>06</a:t>
            </a:r>
          </a:p>
        </p:txBody>
      </p:sp>
      <p:graphicFrame>
        <p:nvGraphicFramePr>
          <p:cNvPr id="5" name="Diagrama 5"/>
          <p:cNvGraphicFramePr/>
          <p:nvPr>
            <p:extLst>
              <p:ext uri="{D42A27DB-BD31-4B8C-83A1-F6EECF244321}">
                <p14:modId xmlns:p14="http://schemas.microsoft.com/office/powerpoint/2010/main" val="2020064620"/>
              </p:ext>
            </p:extLst>
          </p:nvPr>
        </p:nvGraphicFramePr>
        <p:xfrm>
          <a:off x="0" y="813628"/>
          <a:ext cx="11779624" cy="56054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Imagen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3549" y="1279777"/>
            <a:ext cx="2377823" cy="2377823"/>
          </a:xfrm>
          <a:prstGeom prst="rect">
            <a:avLst/>
          </a:prstGeom>
        </p:spPr>
      </p:pic>
      <p:sp>
        <p:nvSpPr>
          <p:cNvPr id="6" name="Cheurón 5"/>
          <p:cNvSpPr/>
          <p:nvPr/>
        </p:nvSpPr>
        <p:spPr>
          <a:xfrm>
            <a:off x="4245365" y="1400800"/>
            <a:ext cx="214313" cy="342900"/>
          </a:xfrm>
          <a:prstGeom prst="chevron">
            <a:avLst/>
          </a:prstGeom>
          <a:solidFill>
            <a:srgbClr val="32B4B4"/>
          </a:solidFill>
          <a:ln>
            <a:solidFill>
              <a:srgbClr val="007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7" name="Cheurón 6"/>
          <p:cNvSpPr/>
          <p:nvPr/>
        </p:nvSpPr>
        <p:spPr>
          <a:xfrm>
            <a:off x="4203894" y="4154221"/>
            <a:ext cx="214313" cy="342900"/>
          </a:xfrm>
          <a:prstGeom prst="chevron">
            <a:avLst/>
          </a:prstGeom>
          <a:solidFill>
            <a:srgbClr val="32B4B4"/>
          </a:solidFill>
          <a:ln>
            <a:solidFill>
              <a:srgbClr val="007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8" name="Cheurón 7"/>
          <p:cNvSpPr/>
          <p:nvPr/>
        </p:nvSpPr>
        <p:spPr>
          <a:xfrm>
            <a:off x="4245365" y="2777510"/>
            <a:ext cx="214313" cy="342900"/>
          </a:xfrm>
          <a:prstGeom prst="chevron">
            <a:avLst/>
          </a:prstGeom>
          <a:solidFill>
            <a:srgbClr val="32B4B4"/>
          </a:solidFill>
          <a:ln>
            <a:solidFill>
              <a:srgbClr val="007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9" name="Cheurón 8"/>
          <p:cNvSpPr/>
          <p:nvPr/>
        </p:nvSpPr>
        <p:spPr>
          <a:xfrm>
            <a:off x="4245365" y="5536814"/>
            <a:ext cx="214313" cy="342900"/>
          </a:xfrm>
          <a:prstGeom prst="chevron">
            <a:avLst/>
          </a:prstGeom>
          <a:solidFill>
            <a:srgbClr val="32B4B4"/>
          </a:solidFill>
          <a:ln>
            <a:solidFill>
              <a:srgbClr val="007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chemeClr val="tx1"/>
              </a:solidFill>
            </a:endParaRPr>
          </a:p>
        </p:txBody>
      </p:sp>
    </p:spTree>
    <p:extLst>
      <p:ext uri="{BB962C8B-B14F-4D97-AF65-F5344CB8AC3E}">
        <p14:creationId xmlns:p14="http://schemas.microsoft.com/office/powerpoint/2010/main" val="38451093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45822" y="369507"/>
            <a:ext cx="7227771" cy="530024"/>
          </a:xfrm>
        </p:spPr>
        <p:txBody>
          <a:bodyPr/>
          <a:lstStyle/>
          <a:p>
            <a:r>
              <a:rPr lang="es-ES" dirty="0"/>
              <a:t>Ámbitos de estudio</a:t>
            </a:r>
            <a:endParaRPr lang="es-EC" dirty="0"/>
          </a:p>
        </p:txBody>
      </p:sp>
      <p:sp>
        <p:nvSpPr>
          <p:cNvPr id="4" name="Marcador de texto 3"/>
          <p:cNvSpPr>
            <a:spLocks noGrp="1"/>
          </p:cNvSpPr>
          <p:nvPr>
            <p:ph type="body" sz="quarter" idx="11"/>
          </p:nvPr>
        </p:nvSpPr>
        <p:spPr/>
        <p:txBody>
          <a:bodyPr/>
          <a:lstStyle/>
          <a:p>
            <a:r>
              <a:rPr lang="es-ES" dirty="0"/>
              <a:t>07</a:t>
            </a:r>
            <a:endParaRPr lang="es-EC" dirty="0"/>
          </a:p>
        </p:txBody>
      </p:sp>
      <p:sp>
        <p:nvSpPr>
          <p:cNvPr id="5" name="Marcador de contenido 2">
            <a:extLst>
              <a:ext uri="{FF2B5EF4-FFF2-40B4-BE49-F238E27FC236}">
                <a16:creationId xmlns="" xmlns:a16="http://schemas.microsoft.com/office/drawing/2014/main" id="{ED4A6D47-788B-9941-B1F2-38F82ECED2F8}"/>
              </a:ext>
            </a:extLst>
          </p:cNvPr>
          <p:cNvSpPr txBox="1">
            <a:spLocks/>
          </p:cNvSpPr>
          <p:nvPr/>
        </p:nvSpPr>
        <p:spPr>
          <a:xfrm>
            <a:off x="1030008" y="1027394"/>
            <a:ext cx="10085294" cy="561271"/>
          </a:xfrm>
          <a:prstGeom prst="roundRect">
            <a:avLst/>
          </a:prstGeom>
          <a:ln>
            <a:solidFill>
              <a:srgbClr val="4BACC6"/>
            </a:solid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6E6E7C"/>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ES" sz="1400" dirty="0">
                <a:solidFill>
                  <a:srgbClr val="656480"/>
                </a:solidFill>
              </a:rPr>
              <a:t>El ámbito de estudio de las CSS comprende los servicios característicos (directos) de la salud, y se complementa con el estudio de bienes y servicios conexos de apoyo a la salud.</a:t>
            </a:r>
            <a:endParaRPr lang="es-EC" sz="1400" dirty="0"/>
          </a:p>
        </p:txBody>
      </p:sp>
      <p:grpSp>
        <p:nvGrpSpPr>
          <p:cNvPr id="40" name="Grupo 39"/>
          <p:cNvGrpSpPr/>
          <p:nvPr/>
        </p:nvGrpSpPr>
        <p:grpSpPr>
          <a:xfrm>
            <a:off x="3599215" y="2805089"/>
            <a:ext cx="6211981" cy="1351504"/>
            <a:chOff x="4069042" y="2812179"/>
            <a:chExt cx="6211981" cy="1351504"/>
          </a:xfrm>
        </p:grpSpPr>
        <p:grpSp>
          <p:nvGrpSpPr>
            <p:cNvPr id="18" name="Grupo 17"/>
            <p:cNvGrpSpPr/>
            <p:nvPr/>
          </p:nvGrpSpPr>
          <p:grpSpPr>
            <a:xfrm>
              <a:off x="4069042" y="2812179"/>
              <a:ext cx="6211981" cy="1351504"/>
              <a:chOff x="3948018" y="2541496"/>
              <a:chExt cx="6211981" cy="1263602"/>
            </a:xfrm>
          </p:grpSpPr>
          <p:sp>
            <p:nvSpPr>
              <p:cNvPr id="21" name="Redondear rectángulo de esquina diagonal 20"/>
              <p:cNvSpPr/>
              <p:nvPr/>
            </p:nvSpPr>
            <p:spPr>
              <a:xfrm>
                <a:off x="3948018" y="2541496"/>
                <a:ext cx="1306606" cy="1263602"/>
              </a:xfrm>
              <a:prstGeom prst="round2DiagRect">
                <a:avLst/>
              </a:prstGeom>
              <a:noFill/>
              <a:ln w="19050">
                <a:solidFill>
                  <a:srgbClr val="0078A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1120" tIns="781124" rIns="71120" bIns="426124" numCol="1" spcCol="1270" anchor="ctr" anchorCtr="0">
                <a:noAutofit/>
              </a:bodyPr>
              <a:lstStyle/>
              <a:p>
                <a:pPr algn="ctr" defTabSz="444500">
                  <a:lnSpc>
                    <a:spcPct val="90000"/>
                  </a:lnSpc>
                  <a:spcBef>
                    <a:spcPct val="0"/>
                  </a:spcBef>
                  <a:spcAft>
                    <a:spcPct val="35000"/>
                  </a:spcAft>
                </a:pPr>
                <a:r>
                  <a:rPr lang="es-ES" sz="1050" dirty="0">
                    <a:solidFill>
                      <a:srgbClr val="646482"/>
                    </a:solidFill>
                  </a:rPr>
                  <a:t>Servicios con internación</a:t>
                </a:r>
                <a:endParaRPr lang="es-EC" sz="1050" dirty="0">
                  <a:solidFill>
                    <a:srgbClr val="646482"/>
                  </a:solidFill>
                </a:endParaRPr>
              </a:p>
            </p:txBody>
          </p:sp>
          <p:sp>
            <p:nvSpPr>
              <p:cNvPr id="23" name="Redondear rectángulo de esquina diagonal 22"/>
              <p:cNvSpPr/>
              <p:nvPr/>
            </p:nvSpPr>
            <p:spPr>
              <a:xfrm>
                <a:off x="5583144" y="2541496"/>
                <a:ext cx="1306606" cy="1263602"/>
              </a:xfrm>
              <a:prstGeom prst="round2DiagRect">
                <a:avLst/>
              </a:prstGeom>
              <a:noFill/>
              <a:ln w="19050">
                <a:solidFill>
                  <a:srgbClr val="0078A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1120" tIns="781124" rIns="71120" bIns="426124" numCol="1" spcCol="1270" anchor="ctr" anchorCtr="0">
                <a:noAutofit/>
              </a:bodyPr>
              <a:lstStyle/>
              <a:p>
                <a:pPr algn="ctr" defTabSz="444500">
                  <a:lnSpc>
                    <a:spcPct val="90000"/>
                  </a:lnSpc>
                  <a:spcBef>
                    <a:spcPct val="0"/>
                  </a:spcBef>
                  <a:spcAft>
                    <a:spcPct val="35000"/>
                  </a:spcAft>
                </a:pPr>
                <a:r>
                  <a:rPr lang="es-ES" sz="1050" dirty="0">
                    <a:solidFill>
                      <a:srgbClr val="646482"/>
                    </a:solidFill>
                  </a:rPr>
                  <a:t>Servicios ambulatorios</a:t>
                </a:r>
                <a:endParaRPr lang="es-EC" sz="1050" dirty="0">
                  <a:solidFill>
                    <a:srgbClr val="646482"/>
                  </a:solidFill>
                </a:endParaRPr>
              </a:p>
            </p:txBody>
          </p:sp>
          <p:sp>
            <p:nvSpPr>
              <p:cNvPr id="25" name="Redondear rectángulo de esquina diagonal 24"/>
              <p:cNvSpPr/>
              <p:nvPr/>
            </p:nvSpPr>
            <p:spPr>
              <a:xfrm>
                <a:off x="7218269" y="2541496"/>
                <a:ext cx="1306606" cy="1263602"/>
              </a:xfrm>
              <a:prstGeom prst="round2DiagRect">
                <a:avLst/>
              </a:prstGeom>
              <a:noFill/>
              <a:ln w="19050">
                <a:solidFill>
                  <a:srgbClr val="0078A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1120" tIns="781124" rIns="71120" bIns="426124" numCol="1" spcCol="1270" anchor="ctr" anchorCtr="0">
                <a:noAutofit/>
              </a:bodyPr>
              <a:lstStyle/>
              <a:p>
                <a:pPr algn="ctr" defTabSz="444500">
                  <a:lnSpc>
                    <a:spcPct val="90000"/>
                  </a:lnSpc>
                  <a:spcBef>
                    <a:spcPct val="0"/>
                  </a:spcBef>
                  <a:spcAft>
                    <a:spcPct val="35000"/>
                  </a:spcAft>
                </a:pPr>
                <a:r>
                  <a:rPr lang="es-ES" sz="1050" dirty="0">
                    <a:solidFill>
                      <a:srgbClr val="646482"/>
                    </a:solidFill>
                  </a:rPr>
                  <a:t>Servicios odontológicos</a:t>
                </a:r>
                <a:endParaRPr lang="es-EC" sz="1050" dirty="0">
                  <a:solidFill>
                    <a:srgbClr val="646482"/>
                  </a:solidFill>
                </a:endParaRPr>
              </a:p>
            </p:txBody>
          </p:sp>
          <p:sp>
            <p:nvSpPr>
              <p:cNvPr id="27" name="Redondear rectángulo de esquina diagonal 26"/>
              <p:cNvSpPr/>
              <p:nvPr/>
            </p:nvSpPr>
            <p:spPr>
              <a:xfrm>
                <a:off x="8853393" y="2541496"/>
                <a:ext cx="1306606" cy="1263602"/>
              </a:xfrm>
              <a:prstGeom prst="round2DiagRect">
                <a:avLst/>
              </a:prstGeom>
              <a:noFill/>
              <a:ln w="19050">
                <a:solidFill>
                  <a:srgbClr val="0078A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1120" tIns="781124" rIns="71120" bIns="426124" numCol="1" spcCol="1270" anchor="ctr" anchorCtr="0">
                <a:noAutofit/>
              </a:bodyPr>
              <a:lstStyle/>
              <a:p>
                <a:pPr lvl="0" algn="ctr" defTabSz="444500">
                  <a:lnSpc>
                    <a:spcPct val="90000"/>
                  </a:lnSpc>
                  <a:spcBef>
                    <a:spcPts val="1200"/>
                  </a:spcBef>
                </a:pPr>
                <a:endParaRPr lang="es-ES" sz="1050" kern="1200" dirty="0">
                  <a:solidFill>
                    <a:srgbClr val="646482"/>
                  </a:solidFill>
                </a:endParaRPr>
              </a:p>
              <a:p>
                <a:pPr lvl="0" algn="ctr" defTabSz="444500">
                  <a:lnSpc>
                    <a:spcPct val="90000"/>
                  </a:lnSpc>
                  <a:spcBef>
                    <a:spcPct val="0"/>
                  </a:spcBef>
                  <a:spcAft>
                    <a:spcPct val="35000"/>
                  </a:spcAft>
                </a:pPr>
                <a:r>
                  <a:rPr lang="es-ES" sz="1050" dirty="0">
                    <a:solidFill>
                      <a:srgbClr val="646482"/>
                    </a:solidFill>
                  </a:rPr>
                  <a:t>Otros servicios de salud humana</a:t>
                </a:r>
                <a:endParaRPr lang="es-EC" sz="1050" dirty="0">
                  <a:solidFill>
                    <a:srgbClr val="646482"/>
                  </a:solidFill>
                </a:endParaRPr>
              </a:p>
            </p:txBody>
          </p:sp>
        </p:grpSp>
        <p:pic>
          <p:nvPicPr>
            <p:cNvPr id="31" name="Imagen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48720" y="2889945"/>
              <a:ext cx="558000" cy="558000"/>
            </a:xfrm>
            <a:prstGeom prst="rect">
              <a:avLst/>
            </a:prstGeom>
          </p:spPr>
        </p:pic>
        <p:pic>
          <p:nvPicPr>
            <p:cNvPr id="32" name="Imagen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3596" y="2866075"/>
              <a:ext cx="558000" cy="558000"/>
            </a:xfrm>
            <a:prstGeom prst="rect">
              <a:avLst/>
            </a:prstGeom>
          </p:spPr>
        </p:pic>
        <p:pic>
          <p:nvPicPr>
            <p:cNvPr id="33" name="Imagen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7238" y="2866075"/>
              <a:ext cx="558000" cy="558000"/>
            </a:xfrm>
            <a:prstGeom prst="rect">
              <a:avLst/>
            </a:prstGeom>
          </p:spPr>
        </p:pic>
        <p:pic>
          <p:nvPicPr>
            <p:cNvPr id="34" name="Imagen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2717" y="2857075"/>
              <a:ext cx="558000" cy="558000"/>
            </a:xfrm>
            <a:prstGeom prst="rect">
              <a:avLst/>
            </a:prstGeom>
          </p:spPr>
        </p:pic>
      </p:grpSp>
      <p:cxnSp>
        <p:nvCxnSpPr>
          <p:cNvPr id="51" name="Conector angular 50"/>
          <p:cNvCxnSpPr/>
          <p:nvPr/>
        </p:nvCxnSpPr>
        <p:spPr>
          <a:xfrm>
            <a:off x="6705206" y="2461292"/>
            <a:ext cx="781610" cy="317269"/>
          </a:xfrm>
          <a:prstGeom prst="bentConnector3">
            <a:avLst>
              <a:gd name="adj1" fmla="val 99892"/>
            </a:avLst>
          </a:prstGeom>
          <a:ln w="19050">
            <a:solidFill>
              <a:srgbClr val="0078AF"/>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ector angular 54"/>
          <p:cNvCxnSpPr/>
          <p:nvPr/>
        </p:nvCxnSpPr>
        <p:spPr>
          <a:xfrm>
            <a:off x="7486816" y="2461292"/>
            <a:ext cx="1635124" cy="316903"/>
          </a:xfrm>
          <a:prstGeom prst="bentConnector3">
            <a:avLst>
              <a:gd name="adj1" fmla="val 100165"/>
            </a:avLst>
          </a:prstGeom>
          <a:ln w="19050">
            <a:solidFill>
              <a:srgbClr val="0078AF"/>
            </a:solidFill>
            <a:tailEnd type="triangle"/>
          </a:ln>
        </p:spPr>
        <p:style>
          <a:lnRef idx="1">
            <a:schemeClr val="accent1"/>
          </a:lnRef>
          <a:fillRef idx="0">
            <a:schemeClr val="accent1"/>
          </a:fillRef>
          <a:effectRef idx="0">
            <a:schemeClr val="accent1"/>
          </a:effectRef>
          <a:fontRef idx="minor">
            <a:schemeClr val="tx1"/>
          </a:fontRef>
        </p:style>
      </p:cxnSp>
      <p:cxnSp>
        <p:nvCxnSpPr>
          <p:cNvPr id="60" name="Conector recto 59"/>
          <p:cNvCxnSpPr/>
          <p:nvPr/>
        </p:nvCxnSpPr>
        <p:spPr>
          <a:xfrm flipH="1">
            <a:off x="6705205" y="2161748"/>
            <a:ext cx="1" cy="285617"/>
          </a:xfrm>
          <a:prstGeom prst="line">
            <a:avLst/>
          </a:prstGeom>
          <a:ln w="19050">
            <a:solidFill>
              <a:srgbClr val="0078AF"/>
            </a:solidFill>
          </a:ln>
        </p:spPr>
        <p:style>
          <a:lnRef idx="1">
            <a:schemeClr val="accent1"/>
          </a:lnRef>
          <a:fillRef idx="0">
            <a:schemeClr val="accent1"/>
          </a:fillRef>
          <a:effectRef idx="0">
            <a:schemeClr val="accent1"/>
          </a:effectRef>
          <a:fontRef idx="minor">
            <a:schemeClr val="tx1"/>
          </a:fontRef>
        </p:style>
      </p:cxnSp>
      <p:cxnSp>
        <p:nvCxnSpPr>
          <p:cNvPr id="63" name="Conector recto de flecha 62"/>
          <p:cNvCxnSpPr/>
          <p:nvPr/>
        </p:nvCxnSpPr>
        <p:spPr>
          <a:xfrm>
            <a:off x="5878800" y="2461292"/>
            <a:ext cx="0" cy="33035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nvGrpSpPr>
          <p:cNvPr id="71" name="16 Grupo"/>
          <p:cNvGrpSpPr/>
          <p:nvPr/>
        </p:nvGrpSpPr>
        <p:grpSpPr>
          <a:xfrm>
            <a:off x="2781652" y="1751475"/>
            <a:ext cx="7707053" cy="449369"/>
            <a:chOff x="151186" y="48023"/>
            <a:chExt cx="6988238" cy="538940"/>
          </a:xfrm>
        </p:grpSpPr>
        <p:sp>
          <p:nvSpPr>
            <p:cNvPr id="72" name="17 Octágono"/>
            <p:cNvSpPr/>
            <p:nvPr/>
          </p:nvSpPr>
          <p:spPr>
            <a:xfrm>
              <a:off x="151186" y="48023"/>
              <a:ext cx="6988238" cy="538940"/>
            </a:xfrm>
            <a:prstGeom prst="octagon">
              <a:avLst/>
            </a:prstGeom>
            <a:solidFill>
              <a:sysClr val="window" lastClr="FFFFFF"/>
            </a:solidFill>
            <a:ln w="19050" cap="flat" cmpd="sng" algn="ctr">
              <a:solidFill>
                <a:srgbClr val="0078AF"/>
              </a:solid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EC"/>
            </a:p>
          </p:txBody>
        </p:sp>
        <p:sp>
          <p:nvSpPr>
            <p:cNvPr id="73" name="Octágono 4"/>
            <p:cNvSpPr/>
            <p:nvPr/>
          </p:nvSpPr>
          <p:spPr>
            <a:xfrm>
              <a:off x="151187" y="117925"/>
              <a:ext cx="6895786" cy="396781"/>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85344" tIns="85344" rIns="85344" bIns="85344" numCol="1" spcCol="1270" anchor="ctr" anchorCtr="0">
              <a:noAutofit/>
            </a:bodyPr>
            <a:lstStyle/>
            <a:p>
              <a:pPr lvl="0" algn="ctr"/>
              <a:r>
                <a:rPr lang="es-SV" sz="1400" b="1" dirty="0">
                  <a:solidFill>
                    <a:srgbClr val="656480"/>
                  </a:solidFill>
                </a:rPr>
                <a:t>Servicios individuales</a:t>
              </a:r>
              <a:endParaRPr lang="es-ES" sz="1400" dirty="0">
                <a:solidFill>
                  <a:srgbClr val="656480"/>
                </a:solidFill>
              </a:endParaRPr>
            </a:p>
          </p:txBody>
        </p:sp>
      </p:grpSp>
      <p:grpSp>
        <p:nvGrpSpPr>
          <p:cNvPr id="79" name="Grupo 78"/>
          <p:cNvGrpSpPr/>
          <p:nvPr/>
        </p:nvGrpSpPr>
        <p:grpSpPr>
          <a:xfrm>
            <a:off x="4338867" y="4456564"/>
            <a:ext cx="3206966" cy="504000"/>
            <a:chOff x="3583800" y="4933054"/>
            <a:chExt cx="3206966" cy="504000"/>
          </a:xfrm>
        </p:grpSpPr>
        <p:sp>
          <p:nvSpPr>
            <p:cNvPr id="74" name="39 Octágono"/>
            <p:cNvSpPr/>
            <p:nvPr/>
          </p:nvSpPr>
          <p:spPr>
            <a:xfrm>
              <a:off x="3583800" y="4933054"/>
              <a:ext cx="3206966" cy="504000"/>
            </a:xfrm>
            <a:prstGeom prst="octagon">
              <a:avLst/>
            </a:prstGeom>
            <a:solidFill>
              <a:sysClr val="window" lastClr="FFFFFF"/>
            </a:solidFill>
            <a:ln w="19050" cap="flat" cmpd="sng" algn="ctr">
              <a:solidFill>
                <a:srgbClr val="0078AF"/>
              </a:solid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EC"/>
            </a:p>
          </p:txBody>
        </p:sp>
        <p:sp>
          <p:nvSpPr>
            <p:cNvPr id="75" name="Octágono 4"/>
            <p:cNvSpPr/>
            <p:nvPr/>
          </p:nvSpPr>
          <p:spPr>
            <a:xfrm>
              <a:off x="3634896" y="4970324"/>
              <a:ext cx="3155870" cy="4294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344" tIns="85344" rIns="85344" bIns="85344" numCol="1" spcCol="1270" anchor="ctr" anchorCtr="0">
              <a:noAutofit/>
            </a:bodyPr>
            <a:lstStyle/>
            <a:p>
              <a:pPr lvl="0" algn="ctr"/>
              <a:r>
                <a:rPr lang="es-SV" sz="1400" dirty="0">
                  <a:solidFill>
                    <a:srgbClr val="656480"/>
                  </a:solidFill>
                </a:rPr>
                <a:t>Regulación y administración de los servicios de salud</a:t>
              </a:r>
              <a:endParaRPr lang="es-ES" sz="1400" dirty="0">
                <a:solidFill>
                  <a:srgbClr val="656480"/>
                </a:solidFill>
              </a:endParaRPr>
            </a:p>
          </p:txBody>
        </p:sp>
      </p:grpSp>
      <p:grpSp>
        <p:nvGrpSpPr>
          <p:cNvPr id="80" name="Grupo 79"/>
          <p:cNvGrpSpPr/>
          <p:nvPr/>
        </p:nvGrpSpPr>
        <p:grpSpPr>
          <a:xfrm>
            <a:off x="7718668" y="4456564"/>
            <a:ext cx="3206966" cy="504000"/>
            <a:chOff x="3583800" y="4933054"/>
            <a:chExt cx="3206966" cy="504000"/>
          </a:xfrm>
        </p:grpSpPr>
        <p:sp>
          <p:nvSpPr>
            <p:cNvPr id="81" name="39 Octágono"/>
            <p:cNvSpPr/>
            <p:nvPr/>
          </p:nvSpPr>
          <p:spPr>
            <a:xfrm>
              <a:off x="3583800" y="4933054"/>
              <a:ext cx="3206966" cy="504000"/>
            </a:xfrm>
            <a:prstGeom prst="octagon">
              <a:avLst/>
            </a:prstGeom>
            <a:solidFill>
              <a:sysClr val="window" lastClr="FFFFFF"/>
            </a:solidFill>
            <a:ln w="19050" cap="flat" cmpd="sng" algn="ctr">
              <a:solidFill>
                <a:srgbClr val="0078AF"/>
              </a:solid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EC"/>
            </a:p>
          </p:txBody>
        </p:sp>
        <p:sp>
          <p:nvSpPr>
            <p:cNvPr id="82" name="Octágono 4"/>
            <p:cNvSpPr/>
            <p:nvPr/>
          </p:nvSpPr>
          <p:spPr>
            <a:xfrm>
              <a:off x="3634896" y="4970324"/>
              <a:ext cx="3155870" cy="4294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344" tIns="85344" rIns="85344" bIns="85344" numCol="1" spcCol="1270" anchor="ctr" anchorCtr="0">
              <a:noAutofit/>
            </a:bodyPr>
            <a:lstStyle/>
            <a:p>
              <a:pPr lvl="0" algn="ctr"/>
              <a:r>
                <a:rPr lang="es-SV" sz="1400" dirty="0">
                  <a:solidFill>
                    <a:srgbClr val="656480"/>
                  </a:solidFill>
                </a:rPr>
                <a:t>Servicios de salud pública</a:t>
              </a:r>
              <a:endParaRPr lang="es-ES" sz="1400" dirty="0">
                <a:solidFill>
                  <a:srgbClr val="656480"/>
                </a:solidFill>
              </a:endParaRPr>
            </a:p>
          </p:txBody>
        </p:sp>
      </p:grpSp>
      <p:sp>
        <p:nvSpPr>
          <p:cNvPr id="90" name="Redondear rectángulo de esquina diagonal 89"/>
          <p:cNvSpPr/>
          <p:nvPr/>
        </p:nvSpPr>
        <p:spPr>
          <a:xfrm>
            <a:off x="2673196" y="4408718"/>
            <a:ext cx="1242050" cy="599692"/>
          </a:xfrm>
          <a:prstGeom prst="round2DiagRect">
            <a:avLst/>
          </a:prstGeom>
          <a:noFill/>
          <a:ln w="19050">
            <a:solidFill>
              <a:srgbClr val="007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rgbClr val="646482"/>
                </a:solidFill>
              </a:rPr>
              <a:t>Servicios colectivos</a:t>
            </a:r>
            <a:endParaRPr lang="es-EC" sz="1400" b="1" dirty="0">
              <a:solidFill>
                <a:srgbClr val="646482"/>
              </a:solidFill>
            </a:endParaRPr>
          </a:p>
        </p:txBody>
      </p:sp>
      <p:cxnSp>
        <p:nvCxnSpPr>
          <p:cNvPr id="93" name="Conector recto de flecha 92"/>
          <p:cNvCxnSpPr>
            <a:stCxn id="90" idx="0"/>
          </p:cNvCxnSpPr>
          <p:nvPr/>
        </p:nvCxnSpPr>
        <p:spPr>
          <a:xfrm>
            <a:off x="3915246" y="4708564"/>
            <a:ext cx="423777"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99" name="Proceso alternativo 21">
            <a:extLst>
              <a:ext uri="{FF2B5EF4-FFF2-40B4-BE49-F238E27FC236}">
                <a16:creationId xmlns="" xmlns:a16="http://schemas.microsoft.com/office/drawing/2014/main" id="{E2B5B87D-C686-4E29-7717-EB94D7B9B62A}"/>
              </a:ext>
            </a:extLst>
          </p:cNvPr>
          <p:cNvSpPr/>
          <p:nvPr/>
        </p:nvSpPr>
        <p:spPr>
          <a:xfrm>
            <a:off x="814420" y="3202202"/>
            <a:ext cx="1440000" cy="450000"/>
          </a:xfrm>
          <a:prstGeom prst="flowChartAlternateProcess">
            <a:avLst/>
          </a:prstGeom>
          <a:solidFill>
            <a:srgbClr val="646482"/>
          </a:solidFill>
          <a:ln>
            <a:solidFill>
              <a:srgbClr val="646482"/>
            </a:solidFill>
            <a:prstDash val="solid"/>
          </a:ln>
        </p:spPr>
        <p:style>
          <a:lnRef idx="2">
            <a:schemeClr val="accent2"/>
          </a:lnRef>
          <a:fillRef idx="1">
            <a:schemeClr val="lt1"/>
          </a:fillRef>
          <a:effectRef idx="0">
            <a:schemeClr val="accent2"/>
          </a:effectRef>
          <a:fontRef idx="minor">
            <a:schemeClr val="dk1"/>
          </a:fontRef>
        </p:style>
        <p:txBody>
          <a:bodyPr rtlCol="0" anchor="ctr"/>
          <a:lstStyle/>
          <a:p>
            <a:pPr algn="ctr"/>
            <a:r>
              <a:rPr lang="es-ES" sz="1300" b="1" dirty="0">
                <a:solidFill>
                  <a:schemeClr val="bg1"/>
                </a:solidFill>
              </a:rPr>
              <a:t>Productos Característicos</a:t>
            </a:r>
            <a:endParaRPr lang="es-EC" sz="1300" b="1" dirty="0">
              <a:solidFill>
                <a:schemeClr val="bg1"/>
              </a:solidFill>
            </a:endParaRPr>
          </a:p>
        </p:txBody>
      </p:sp>
      <p:sp>
        <p:nvSpPr>
          <p:cNvPr id="100" name="Flecha doblada 99"/>
          <p:cNvSpPr/>
          <p:nvPr/>
        </p:nvSpPr>
        <p:spPr>
          <a:xfrm>
            <a:off x="1527181" y="1809760"/>
            <a:ext cx="1125050" cy="1144538"/>
          </a:xfrm>
          <a:prstGeom prst="bentArrow">
            <a:avLst>
              <a:gd name="adj1" fmla="val 10563"/>
              <a:gd name="adj2" fmla="val 12969"/>
              <a:gd name="adj3" fmla="val 11766"/>
              <a:gd name="adj4" fmla="val 14876"/>
            </a:avLst>
          </a:prstGeom>
          <a:solidFill>
            <a:srgbClr val="FFA3A3"/>
          </a:solidFill>
          <a:ln>
            <a:solidFill>
              <a:srgbClr val="FFA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104" name="Flecha doblada 103"/>
          <p:cNvSpPr/>
          <p:nvPr/>
        </p:nvSpPr>
        <p:spPr>
          <a:xfrm flipV="1">
            <a:off x="1527181" y="3897125"/>
            <a:ext cx="1059597" cy="1023186"/>
          </a:xfrm>
          <a:prstGeom prst="bentArrow">
            <a:avLst>
              <a:gd name="adj1" fmla="val 11766"/>
              <a:gd name="adj2" fmla="val 12969"/>
              <a:gd name="adj3" fmla="val 11766"/>
              <a:gd name="adj4" fmla="val 14876"/>
            </a:avLst>
          </a:prstGeom>
          <a:solidFill>
            <a:srgbClr val="FFA3A3"/>
          </a:solidFill>
          <a:ln>
            <a:solidFill>
              <a:srgbClr val="FFA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105" name="Proceso alternativo 21">
            <a:extLst>
              <a:ext uri="{FF2B5EF4-FFF2-40B4-BE49-F238E27FC236}">
                <a16:creationId xmlns="" xmlns:a16="http://schemas.microsoft.com/office/drawing/2014/main" id="{E2B5B87D-C686-4E29-7717-EB94D7B9B62A}"/>
              </a:ext>
            </a:extLst>
          </p:cNvPr>
          <p:cNvSpPr/>
          <p:nvPr/>
        </p:nvSpPr>
        <p:spPr>
          <a:xfrm>
            <a:off x="832546" y="5491248"/>
            <a:ext cx="1440000" cy="450000"/>
          </a:xfrm>
          <a:prstGeom prst="flowChartAlternateProcess">
            <a:avLst/>
          </a:prstGeom>
          <a:solidFill>
            <a:srgbClr val="646482"/>
          </a:solidFill>
          <a:ln>
            <a:solidFill>
              <a:srgbClr val="646482"/>
            </a:solidFill>
            <a:prstDash val="solid"/>
          </a:ln>
        </p:spPr>
        <p:style>
          <a:lnRef idx="2">
            <a:schemeClr val="accent2"/>
          </a:lnRef>
          <a:fillRef idx="1">
            <a:schemeClr val="lt1"/>
          </a:fillRef>
          <a:effectRef idx="0">
            <a:schemeClr val="accent2"/>
          </a:effectRef>
          <a:fontRef idx="minor">
            <a:schemeClr val="dk1"/>
          </a:fontRef>
        </p:style>
        <p:txBody>
          <a:bodyPr rtlCol="0" anchor="ctr"/>
          <a:lstStyle/>
          <a:p>
            <a:pPr algn="ctr"/>
            <a:r>
              <a:rPr lang="es-ES" sz="1200" b="1" dirty="0">
                <a:solidFill>
                  <a:schemeClr val="bg1"/>
                </a:solidFill>
              </a:rPr>
              <a:t>Productos Conexos</a:t>
            </a:r>
            <a:endParaRPr lang="es-EC" sz="1200" b="1" dirty="0">
              <a:solidFill>
                <a:schemeClr val="bg1"/>
              </a:solidFill>
            </a:endParaRPr>
          </a:p>
        </p:txBody>
      </p:sp>
      <p:sp>
        <p:nvSpPr>
          <p:cNvPr id="106" name="51 Flecha derecha"/>
          <p:cNvSpPr/>
          <p:nvPr/>
        </p:nvSpPr>
        <p:spPr>
          <a:xfrm>
            <a:off x="2448722" y="5626329"/>
            <a:ext cx="818912" cy="236809"/>
          </a:xfrm>
          <a:prstGeom prst="rightArrow">
            <a:avLst/>
          </a:prstGeom>
          <a:solidFill>
            <a:srgbClr val="FFA3A3"/>
          </a:solidFill>
          <a:ln>
            <a:solidFill>
              <a:srgbClr val="FFA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120" name="Diagrama 9">
            <a:extLst>
              <a:ext uri="{FF2B5EF4-FFF2-40B4-BE49-F238E27FC236}">
                <a16:creationId xmlns="" xmlns:a16="http://schemas.microsoft.com/office/drawing/2014/main" id="{12357A89-8DA7-7E4A-3D83-93DACEF79C10}"/>
              </a:ext>
            </a:extLst>
          </p:cNvPr>
          <p:cNvGraphicFramePr/>
          <p:nvPr/>
        </p:nvGraphicFramePr>
        <p:xfrm>
          <a:off x="3442381" y="5248180"/>
          <a:ext cx="7061182" cy="102599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cxnSp>
        <p:nvCxnSpPr>
          <p:cNvPr id="49" name="Conector recto de flecha 48"/>
          <p:cNvCxnSpPr/>
          <p:nvPr/>
        </p:nvCxnSpPr>
        <p:spPr>
          <a:xfrm>
            <a:off x="4285079" y="2461292"/>
            <a:ext cx="0" cy="33035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5" name="Conector recto 14"/>
          <p:cNvCxnSpPr/>
          <p:nvPr/>
        </p:nvCxnSpPr>
        <p:spPr>
          <a:xfrm flipH="1">
            <a:off x="4285080" y="2461292"/>
            <a:ext cx="2420126" cy="0"/>
          </a:xfrm>
          <a:prstGeom prst="line">
            <a:avLst/>
          </a:prstGeom>
          <a:ln w="19050">
            <a:solidFill>
              <a:srgbClr val="0078A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11942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6 Tabla"/>
          <p:cNvGraphicFramePr>
            <a:graphicFrameLocks noGrp="1"/>
          </p:cNvGraphicFramePr>
          <p:nvPr/>
        </p:nvGraphicFramePr>
        <p:xfrm>
          <a:off x="1076709" y="1194476"/>
          <a:ext cx="10191925" cy="4802907"/>
        </p:xfrm>
        <a:graphic>
          <a:graphicData uri="http://schemas.openxmlformats.org/drawingml/2006/table">
            <a:tbl>
              <a:tblPr>
                <a:effectLst>
                  <a:outerShdw blurRad="50800" dist="38100" dir="2700000" algn="tl" rotWithShape="0">
                    <a:srgbClr val="4BACC6">
                      <a:alpha val="40000"/>
                    </a:srgbClr>
                  </a:outerShdw>
                </a:effectLst>
              </a:tblPr>
              <a:tblGrid>
                <a:gridCol w="2141249">
                  <a:extLst>
                    <a:ext uri="{9D8B030D-6E8A-4147-A177-3AD203B41FA5}">
                      <a16:colId xmlns="" xmlns:a16="http://schemas.microsoft.com/office/drawing/2014/main" val="20000"/>
                    </a:ext>
                  </a:extLst>
                </a:gridCol>
                <a:gridCol w="285633">
                  <a:extLst>
                    <a:ext uri="{9D8B030D-6E8A-4147-A177-3AD203B41FA5}">
                      <a16:colId xmlns="" xmlns:a16="http://schemas.microsoft.com/office/drawing/2014/main" val="20001"/>
                    </a:ext>
                  </a:extLst>
                </a:gridCol>
                <a:gridCol w="3270505">
                  <a:extLst>
                    <a:ext uri="{9D8B030D-6E8A-4147-A177-3AD203B41FA5}">
                      <a16:colId xmlns="" xmlns:a16="http://schemas.microsoft.com/office/drawing/2014/main" val="20002"/>
                    </a:ext>
                  </a:extLst>
                </a:gridCol>
                <a:gridCol w="285633">
                  <a:extLst>
                    <a:ext uri="{9D8B030D-6E8A-4147-A177-3AD203B41FA5}">
                      <a16:colId xmlns="" xmlns:a16="http://schemas.microsoft.com/office/drawing/2014/main" val="20003"/>
                    </a:ext>
                  </a:extLst>
                </a:gridCol>
                <a:gridCol w="4208905">
                  <a:extLst>
                    <a:ext uri="{9D8B030D-6E8A-4147-A177-3AD203B41FA5}">
                      <a16:colId xmlns="" xmlns:a16="http://schemas.microsoft.com/office/drawing/2014/main" val="20004"/>
                    </a:ext>
                  </a:extLst>
                </a:gridCol>
              </a:tblGrid>
              <a:tr h="373821">
                <a:tc>
                  <a:txBody>
                    <a:bodyPr/>
                    <a:lstStyle/>
                    <a:p>
                      <a:pPr algn="ctr" rtl="0" fontAlgn="ctr"/>
                      <a:r>
                        <a:rPr lang="es-ES" sz="1100" b="1" i="0" u="none" strike="noStrike" dirty="0">
                          <a:solidFill>
                            <a:srgbClr val="FFFFFF"/>
                          </a:solidFill>
                          <a:effectLst/>
                          <a:latin typeface="Century Gothic" panose="020B0502020202020204" pitchFamily="34" charset="0"/>
                        </a:rPr>
                        <a:t>Industrias de</a:t>
                      </a:r>
                      <a:r>
                        <a:rPr lang="es-ES" sz="1100" b="1" i="0" u="none" strike="noStrike" baseline="0" dirty="0">
                          <a:solidFill>
                            <a:srgbClr val="FFFFFF"/>
                          </a:solidFill>
                          <a:effectLst/>
                          <a:latin typeface="Century Gothic" panose="020B0502020202020204" pitchFamily="34" charset="0"/>
                        </a:rPr>
                        <a:t> las CSS</a:t>
                      </a:r>
                      <a:endParaRPr lang="es-ES" sz="1100" b="1" i="0" u="none" strike="noStrike" dirty="0">
                        <a:solidFill>
                          <a:srgbClr val="FFFFFF"/>
                        </a:solidFill>
                        <a:effectLst/>
                        <a:latin typeface="Century Gothic" panose="020B0502020202020204" pitchFamily="34" charset="0"/>
                      </a:endParaRPr>
                    </a:p>
                  </a:txBody>
                  <a:tcPr marL="4704" marR="4704" marT="4704" marB="0" anchor="ctr">
                    <a:lnL>
                      <a:noFill/>
                    </a:lnL>
                    <a:lnR>
                      <a:noFill/>
                    </a:lnR>
                    <a:lnT>
                      <a:noFill/>
                    </a:lnT>
                    <a:lnB>
                      <a:noFill/>
                    </a:lnB>
                    <a:solidFill>
                      <a:srgbClr val="656480"/>
                    </a:solidFill>
                  </a:tcPr>
                </a:tc>
                <a:tc>
                  <a:txBody>
                    <a:bodyPr/>
                    <a:lstStyle/>
                    <a:p>
                      <a:pPr algn="ctr" fontAlgn="ctr"/>
                      <a:r>
                        <a:rPr lang="es-ES" sz="1100" b="0" i="0" u="none" strike="noStrike" dirty="0">
                          <a:solidFill>
                            <a:srgbClr val="000000"/>
                          </a:solidFill>
                          <a:effectLst/>
                          <a:latin typeface="Century Gothic" panose="020B0502020202020204" pitchFamily="34" charset="0"/>
                        </a:rPr>
                        <a:t> </a:t>
                      </a:r>
                    </a:p>
                  </a:txBody>
                  <a:tcPr marL="4704" marR="4704" marT="4704" marB="0" anchor="ctr">
                    <a:lnL>
                      <a:noFill/>
                    </a:lnL>
                    <a:lnR>
                      <a:noFill/>
                    </a:lnR>
                    <a:lnT>
                      <a:noFill/>
                    </a:lnT>
                    <a:lnB>
                      <a:noFill/>
                    </a:lnB>
                    <a:noFill/>
                  </a:tcPr>
                </a:tc>
                <a:tc>
                  <a:txBody>
                    <a:bodyPr/>
                    <a:lstStyle/>
                    <a:p>
                      <a:pPr algn="ctr" rtl="0" fontAlgn="ctr"/>
                      <a:r>
                        <a:rPr lang="es-ES" sz="1100" b="1" i="0" u="none" strike="noStrike" dirty="0">
                          <a:solidFill>
                            <a:srgbClr val="FFFFFF"/>
                          </a:solidFill>
                          <a:effectLst/>
                          <a:latin typeface="Century Gothic" panose="020B0502020202020204" pitchFamily="34" charset="0"/>
                        </a:rPr>
                        <a:t>Niveles del SNS</a:t>
                      </a:r>
                    </a:p>
                  </a:txBody>
                  <a:tcPr marL="4704" marR="4704" marT="4704" marB="0" anchor="ctr">
                    <a:lnL>
                      <a:noFill/>
                    </a:lnL>
                    <a:lnR>
                      <a:noFill/>
                    </a:lnR>
                    <a:lnT>
                      <a:noFill/>
                    </a:lnT>
                    <a:lnB>
                      <a:noFill/>
                    </a:lnB>
                    <a:solidFill>
                      <a:srgbClr val="656480"/>
                    </a:solidFill>
                  </a:tcPr>
                </a:tc>
                <a:tc>
                  <a:txBody>
                    <a:bodyPr/>
                    <a:lstStyle/>
                    <a:p>
                      <a:pPr algn="l" fontAlgn="b"/>
                      <a:endParaRPr lang="es-ES" sz="1100" b="0" i="0" u="none" strike="noStrike" dirty="0">
                        <a:solidFill>
                          <a:srgbClr val="000000"/>
                        </a:solidFill>
                        <a:effectLst/>
                        <a:latin typeface="Century Gothic" panose="020B0502020202020204" pitchFamily="34" charset="0"/>
                      </a:endParaRPr>
                    </a:p>
                  </a:txBody>
                  <a:tcPr marL="4704" marR="4704" marT="4704" marB="0" anchor="b">
                    <a:lnL>
                      <a:noFill/>
                    </a:lnL>
                    <a:lnR>
                      <a:noFill/>
                    </a:lnR>
                    <a:lnT>
                      <a:noFill/>
                    </a:lnT>
                    <a:lnB>
                      <a:noFill/>
                    </a:lnB>
                  </a:tcPr>
                </a:tc>
                <a:tc>
                  <a:txBody>
                    <a:bodyPr/>
                    <a:lstStyle/>
                    <a:p>
                      <a:pPr algn="ctr" rtl="0" fontAlgn="ctr"/>
                      <a:r>
                        <a:rPr lang="es-ES" sz="1100" b="1" i="0" u="none" strike="noStrike" dirty="0">
                          <a:solidFill>
                            <a:srgbClr val="FFFFFF"/>
                          </a:solidFill>
                          <a:effectLst/>
                          <a:latin typeface="Century Gothic" panose="020B0502020202020204" pitchFamily="34" charset="0"/>
                        </a:rPr>
                        <a:t>Subniveles</a:t>
                      </a:r>
                      <a:r>
                        <a:rPr lang="es-ES" sz="1100" b="1" i="0" u="none" strike="noStrike" baseline="0" dirty="0">
                          <a:solidFill>
                            <a:srgbClr val="FFFFFF"/>
                          </a:solidFill>
                          <a:effectLst/>
                          <a:latin typeface="Century Gothic" panose="020B0502020202020204" pitchFamily="34" charset="0"/>
                        </a:rPr>
                        <a:t> del SNS</a:t>
                      </a:r>
                      <a:endParaRPr lang="es-ES" sz="1100" b="1" i="0" u="none" strike="noStrike" dirty="0">
                        <a:solidFill>
                          <a:srgbClr val="FFFFFF"/>
                        </a:solidFill>
                        <a:effectLst/>
                        <a:latin typeface="Century Gothic" panose="020B0502020202020204" pitchFamily="34" charset="0"/>
                      </a:endParaRPr>
                    </a:p>
                  </a:txBody>
                  <a:tcPr marL="4704" marR="4704" marT="4704" marB="0" anchor="ctr">
                    <a:lnL>
                      <a:noFill/>
                    </a:lnL>
                    <a:lnR>
                      <a:noFill/>
                    </a:lnR>
                    <a:lnT>
                      <a:noFill/>
                    </a:lnT>
                    <a:lnB>
                      <a:noFill/>
                    </a:lnB>
                    <a:solidFill>
                      <a:srgbClr val="646482"/>
                    </a:solidFill>
                  </a:tcPr>
                </a:tc>
                <a:extLst>
                  <a:ext uri="{0D108BD9-81ED-4DB2-BD59-A6C34878D82A}">
                    <a16:rowId xmlns="" xmlns:a16="http://schemas.microsoft.com/office/drawing/2014/main" val="10000"/>
                  </a:ext>
                </a:extLst>
              </a:tr>
              <a:tr h="163679">
                <a:tc>
                  <a:txBody>
                    <a:bodyPr/>
                    <a:lstStyle/>
                    <a:p>
                      <a:pPr algn="ctr" fontAlgn="ctr"/>
                      <a:r>
                        <a:rPr lang="es-ES" sz="900" b="0" i="0" u="none" strike="noStrike" dirty="0">
                          <a:solidFill>
                            <a:srgbClr val="000000"/>
                          </a:solidFill>
                          <a:effectLst/>
                          <a:latin typeface="Century Gothic" panose="020B0502020202020204" pitchFamily="34" charset="0"/>
                        </a:rPr>
                        <a:t> </a:t>
                      </a:r>
                    </a:p>
                  </a:txBody>
                  <a:tcPr marL="4704" marR="4704" marT="4704" marB="0" anchor="ctr">
                    <a:lnL>
                      <a:noFill/>
                    </a:lnL>
                    <a:lnR>
                      <a:noFill/>
                    </a:lnR>
                    <a:lnT>
                      <a:noFill/>
                    </a:lnT>
                    <a:lnB w="12700" cap="flat" cmpd="sng" algn="ctr">
                      <a:solidFill>
                        <a:srgbClr val="9393AB"/>
                      </a:solidFill>
                      <a:prstDash val="solid"/>
                      <a:round/>
                      <a:headEnd type="none" w="med" len="med"/>
                      <a:tailEnd type="none" w="med" len="med"/>
                    </a:lnB>
                  </a:tcPr>
                </a:tc>
                <a:tc>
                  <a:txBody>
                    <a:bodyPr/>
                    <a:lstStyle/>
                    <a:p>
                      <a:pPr algn="ctr" fontAlgn="ctr"/>
                      <a:endParaRPr lang="es-ES" sz="900" b="0" i="0" u="none" strike="noStrike">
                        <a:solidFill>
                          <a:srgbClr val="000000"/>
                        </a:solidFill>
                        <a:effectLst/>
                        <a:latin typeface="Century Gothic" panose="020B0502020202020204" pitchFamily="34" charset="0"/>
                      </a:endParaRPr>
                    </a:p>
                  </a:txBody>
                  <a:tcPr marL="4704" marR="4704" marT="4704" marB="0" anchor="ctr">
                    <a:lnL>
                      <a:noFill/>
                    </a:lnL>
                    <a:lnR>
                      <a:noFill/>
                    </a:lnR>
                    <a:lnT>
                      <a:noFill/>
                    </a:lnT>
                    <a:lnB>
                      <a:noFill/>
                    </a:lnB>
                  </a:tcPr>
                </a:tc>
                <a:tc>
                  <a:txBody>
                    <a:bodyPr/>
                    <a:lstStyle/>
                    <a:p>
                      <a:pPr algn="ctr" fontAlgn="ctr"/>
                      <a:r>
                        <a:rPr lang="es-ES" sz="900" b="0" i="0" u="none" strike="noStrike" dirty="0">
                          <a:solidFill>
                            <a:srgbClr val="000000"/>
                          </a:solidFill>
                          <a:effectLst/>
                          <a:latin typeface="Century Gothic" panose="020B0502020202020204" pitchFamily="34" charset="0"/>
                        </a:rPr>
                        <a:t> </a:t>
                      </a:r>
                    </a:p>
                  </a:txBody>
                  <a:tcPr marL="4704" marR="4704" marT="4704" marB="0" anchor="ctr">
                    <a:lnL>
                      <a:noFill/>
                    </a:lnL>
                    <a:lnR>
                      <a:noFill/>
                    </a:lnR>
                    <a:lnT>
                      <a:noFill/>
                    </a:lnT>
                    <a:lnB w="12700" cap="flat" cmpd="sng" algn="ctr">
                      <a:solidFill>
                        <a:srgbClr val="9393AB"/>
                      </a:solidFill>
                      <a:prstDash val="solid"/>
                      <a:round/>
                      <a:headEnd type="none" w="med" len="med"/>
                      <a:tailEnd type="none" w="med" len="med"/>
                    </a:lnB>
                  </a:tcPr>
                </a:tc>
                <a:tc>
                  <a:txBody>
                    <a:bodyPr/>
                    <a:lstStyle/>
                    <a:p>
                      <a:pPr algn="l" fontAlgn="b"/>
                      <a:endParaRPr lang="es-ES" sz="900" b="0" i="0" u="none" strike="noStrike">
                        <a:solidFill>
                          <a:srgbClr val="000000"/>
                        </a:solidFill>
                        <a:effectLst/>
                        <a:latin typeface="Century Gothic" panose="020B0502020202020204" pitchFamily="34" charset="0"/>
                      </a:endParaRPr>
                    </a:p>
                  </a:txBody>
                  <a:tcPr marL="4704" marR="4704" marT="4704" marB="0" anchor="b">
                    <a:lnL>
                      <a:noFill/>
                    </a:lnL>
                    <a:lnR>
                      <a:noFill/>
                    </a:lnR>
                    <a:lnT>
                      <a:noFill/>
                    </a:lnT>
                    <a:lnB>
                      <a:noFill/>
                    </a:lnB>
                  </a:tcPr>
                </a:tc>
                <a:tc>
                  <a:txBody>
                    <a:bodyPr/>
                    <a:lstStyle/>
                    <a:p>
                      <a:pPr algn="ctr" fontAlgn="ctr"/>
                      <a:r>
                        <a:rPr lang="es-ES" sz="900" b="0" i="0" u="none" strike="noStrike" dirty="0">
                          <a:solidFill>
                            <a:srgbClr val="000000"/>
                          </a:solidFill>
                          <a:effectLst/>
                          <a:latin typeface="Century Gothic" panose="020B0502020202020204" pitchFamily="34" charset="0"/>
                        </a:rPr>
                        <a:t> </a:t>
                      </a:r>
                    </a:p>
                  </a:txBody>
                  <a:tcPr marL="4704" marR="4704" marT="4704" marB="0" anchor="ctr">
                    <a:lnL>
                      <a:noFill/>
                    </a:lnL>
                    <a:lnR>
                      <a:noFill/>
                    </a:lnR>
                    <a:lnT>
                      <a:noFill/>
                    </a:lnT>
                    <a:lnB w="12700" cap="flat" cmpd="sng" algn="ctr">
                      <a:solidFill>
                        <a:srgbClr val="9393AB"/>
                      </a:solidFill>
                      <a:prstDash val="solid"/>
                      <a:round/>
                      <a:headEnd type="none" w="med" len="med"/>
                      <a:tailEnd type="none" w="med" len="med"/>
                    </a:lnB>
                  </a:tcPr>
                </a:tc>
                <a:extLst>
                  <a:ext uri="{0D108BD9-81ED-4DB2-BD59-A6C34878D82A}">
                    <a16:rowId xmlns="" xmlns:a16="http://schemas.microsoft.com/office/drawing/2014/main" val="10001"/>
                  </a:ext>
                </a:extLst>
              </a:tr>
              <a:tr h="190179">
                <a:tc rowSpan="4">
                  <a:txBody>
                    <a:bodyPr/>
                    <a:lstStyle/>
                    <a:p>
                      <a:pPr algn="l" rtl="0" fontAlgn="ctr"/>
                      <a:r>
                        <a:rPr lang="es-ES" sz="1000" b="0" i="0" u="none" strike="noStrike" dirty="0">
                          <a:solidFill>
                            <a:srgbClr val="6E6E7C"/>
                          </a:solidFill>
                          <a:effectLst/>
                          <a:latin typeface="Century Gothic" panose="020B0502020202020204" pitchFamily="34" charset="0"/>
                        </a:rPr>
                        <a:t>Regulación de las actividades de salud</a:t>
                      </a:r>
                      <a:r>
                        <a:rPr lang="es-ES" sz="1000" b="0" i="0" u="none" strike="noStrike" baseline="0" dirty="0">
                          <a:solidFill>
                            <a:srgbClr val="6E6E7C"/>
                          </a:solidFill>
                          <a:effectLst/>
                          <a:latin typeface="Century Gothic" panose="020B0502020202020204" pitchFamily="34" charset="0"/>
                        </a:rPr>
                        <a:t>*</a:t>
                      </a:r>
                      <a:endParaRPr lang="es-ES" sz="1000" b="0" i="0" u="none" strike="noStrike" dirty="0">
                        <a:solidFill>
                          <a:srgbClr val="6E6E7C"/>
                        </a:solidFill>
                        <a:effectLst/>
                        <a:latin typeface="Century Gothic" panose="020B0502020202020204" pitchFamily="34" charset="0"/>
                      </a:endParaRPr>
                    </a:p>
                  </a:txBody>
                  <a:tcPr marL="169349"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s-ES" sz="900" b="0" i="0" u="none" strike="noStrike" dirty="0">
                          <a:solidFill>
                            <a:srgbClr val="000000"/>
                          </a:solidFill>
                          <a:effectLst/>
                          <a:latin typeface="Century Gothic" panose="020B0502020202020204" pitchFamily="34" charset="0"/>
                        </a:rPr>
                        <a:t> </a:t>
                      </a: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rowSpan="3">
                  <a:txBody>
                    <a:bodyPr/>
                    <a:lstStyle/>
                    <a:p>
                      <a:pPr algn="l" rtl="0" fontAlgn="ctr"/>
                      <a:r>
                        <a:rPr lang="es-ES" sz="1000" b="0" i="0" u="none" strike="noStrike" dirty="0">
                          <a:solidFill>
                            <a:srgbClr val="6E6E7C"/>
                          </a:solidFill>
                          <a:effectLst/>
                          <a:latin typeface="Century Gothic" panose="020B0502020202020204" pitchFamily="34" charset="0"/>
                        </a:rPr>
                        <a:t>Instituciones de rectoría, administración y programas de salud</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tc>
                  <a:txBody>
                    <a:bodyPr/>
                    <a:lstStyle/>
                    <a:p>
                      <a:pPr algn="l" fontAlgn="b"/>
                      <a:endParaRPr lang="es-ES" sz="900" b="0" i="0" u="none" strike="noStrike">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algn="l" rtl="0" fontAlgn="ctr"/>
                      <a:r>
                        <a:rPr lang="es-ES" sz="900" b="0" i="0" u="none" strike="noStrike" dirty="0">
                          <a:solidFill>
                            <a:srgbClr val="6E6E7C"/>
                          </a:solidFill>
                          <a:effectLst/>
                          <a:latin typeface="Century Gothic" panose="020B0502020202020204" pitchFamily="34" charset="0"/>
                        </a:rPr>
                        <a:t>Instituciones de rectoría y administración de la salud</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extLst>
                  <a:ext uri="{0D108BD9-81ED-4DB2-BD59-A6C34878D82A}">
                    <a16:rowId xmlns="" xmlns:a16="http://schemas.microsoft.com/office/drawing/2014/main" val="10002"/>
                  </a:ext>
                </a:extLst>
              </a:tr>
              <a:tr h="190179">
                <a:tc vMerge="1">
                  <a:txBody>
                    <a:bodyPr/>
                    <a:lstStyle/>
                    <a:p>
                      <a:pPr algn="l" rtl="0" fontAlgn="ctr"/>
                      <a:endParaRPr lang="es-ES" sz="1200" b="0" i="0" u="none" strike="noStrike" dirty="0">
                        <a:solidFill>
                          <a:srgbClr val="6E6E7C"/>
                        </a:solidFill>
                        <a:effectLst/>
                        <a:latin typeface="Century Gothic"/>
                      </a:endParaRPr>
                    </a:p>
                  </a:txBody>
                  <a:tcPr marL="169349" marR="4704" marT="4704" marB="0" anchor="ctr">
                    <a:lnL w="12700" cap="flat" cmpd="sng" algn="ctr">
                      <a:solidFill>
                        <a:srgbClr val="E1748D"/>
                      </a:solidFill>
                      <a:prstDash val="solid"/>
                      <a:round/>
                      <a:headEnd type="none" w="med" len="med"/>
                      <a:tailEnd type="none" w="med" len="med"/>
                    </a:lnL>
                    <a:lnR w="12700" cap="flat" cmpd="sng" algn="ctr">
                      <a:solidFill>
                        <a:srgbClr val="E1748D"/>
                      </a:solidFill>
                      <a:prstDash val="solid"/>
                      <a:round/>
                      <a:headEnd type="none" w="med" len="med"/>
                      <a:tailEnd type="none" w="med" len="med"/>
                    </a:lnR>
                    <a:lnT w="12700" cap="flat" cmpd="sng" algn="ctr">
                      <a:solidFill>
                        <a:srgbClr val="E1748D"/>
                      </a:solidFill>
                      <a:prstDash val="solid"/>
                      <a:round/>
                      <a:headEnd type="none" w="med" len="med"/>
                      <a:tailEnd type="none" w="med" len="med"/>
                    </a:lnT>
                    <a:lnB w="12700" cap="flat" cmpd="sng" algn="ctr">
                      <a:solidFill>
                        <a:srgbClr val="E1748D"/>
                      </a:solidFill>
                      <a:prstDash val="solid"/>
                      <a:round/>
                      <a:headEnd type="none" w="med" len="med"/>
                      <a:tailEnd type="none" w="med" len="med"/>
                    </a:lnB>
                    <a:solidFill>
                      <a:srgbClr val="FFD5DD"/>
                    </a:solidFill>
                  </a:tcPr>
                </a:tc>
                <a:tc>
                  <a:txBody>
                    <a:bodyPr/>
                    <a:lstStyle/>
                    <a:p>
                      <a:pPr algn="l" fontAlgn="ctr"/>
                      <a:r>
                        <a:rPr lang="es-ES" sz="1000" b="0" i="0" u="none" strike="noStrike" dirty="0">
                          <a:solidFill>
                            <a:srgbClr val="000000"/>
                          </a:solidFill>
                          <a:effectLst/>
                          <a:latin typeface="Century Gothic" panose="020B0502020202020204" pitchFamily="34" charset="0"/>
                        </a:rPr>
                        <a:t> </a:t>
                      </a: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vMerge="1">
                  <a:txBody>
                    <a:bodyPr/>
                    <a:lstStyle/>
                    <a:p>
                      <a:endParaRPr lang="es-ES"/>
                    </a:p>
                  </a:txBody>
                  <a:tcPr/>
                </a:tc>
                <a:tc>
                  <a:txBody>
                    <a:bodyPr/>
                    <a:lstStyle/>
                    <a:p>
                      <a:pPr algn="l" fontAlgn="b"/>
                      <a:endParaRPr lang="es-ES" sz="900" b="0" i="0" u="none" strike="noStrike">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algn="l" rtl="0" fontAlgn="ctr"/>
                      <a:r>
                        <a:rPr lang="es-ES" sz="900" b="0" i="0" u="none" strike="noStrike" dirty="0">
                          <a:solidFill>
                            <a:srgbClr val="6E6E7C"/>
                          </a:solidFill>
                          <a:effectLst/>
                          <a:latin typeface="Century Gothic" panose="020B0502020202020204" pitchFamily="34" charset="0"/>
                        </a:rPr>
                        <a:t>Instituciones de investigación, control y promoción de la salud</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extLst>
                  <a:ext uri="{0D108BD9-81ED-4DB2-BD59-A6C34878D82A}">
                    <a16:rowId xmlns="" xmlns:a16="http://schemas.microsoft.com/office/drawing/2014/main" val="10003"/>
                  </a:ext>
                </a:extLst>
              </a:tr>
              <a:tr h="190179">
                <a:tc vMerge="1">
                  <a:txBody>
                    <a:bodyPr/>
                    <a:lstStyle/>
                    <a:p>
                      <a:endParaRPr lang="es-ES"/>
                    </a:p>
                  </a:txBody>
                  <a:tcPr/>
                </a:tc>
                <a:tc>
                  <a:txBody>
                    <a:bodyPr/>
                    <a:lstStyle/>
                    <a:p>
                      <a:pPr algn="l" fontAlgn="ctr"/>
                      <a:r>
                        <a:rPr lang="es-ES" sz="1000" b="0" i="0" u="none" strike="noStrike" dirty="0">
                          <a:solidFill>
                            <a:srgbClr val="000000"/>
                          </a:solidFill>
                          <a:effectLst/>
                          <a:latin typeface="Century Gothic" panose="020B0502020202020204" pitchFamily="34" charset="0"/>
                        </a:rPr>
                        <a:t> </a:t>
                      </a: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vMerge="1">
                  <a:txBody>
                    <a:bodyPr/>
                    <a:lstStyle/>
                    <a:p>
                      <a:pPr algn="l" rtl="0" fontAlgn="ctr"/>
                      <a:endParaRPr lang="es-ES" sz="1200" b="0" i="0" u="none" strike="noStrike" dirty="0">
                        <a:solidFill>
                          <a:srgbClr val="6E6E7C"/>
                        </a:solidFill>
                        <a:effectLst/>
                        <a:latin typeface="Century Gothic"/>
                      </a:endParaRPr>
                    </a:p>
                  </a:txBody>
                  <a:tcPr marL="211687" marR="4704" marT="4704" marB="0" anchor="ctr">
                    <a:lnL w="12700" cap="flat" cmpd="sng" algn="ctr">
                      <a:solidFill>
                        <a:srgbClr val="E1748D"/>
                      </a:solidFill>
                      <a:prstDash val="solid"/>
                      <a:round/>
                      <a:headEnd type="none" w="med" len="med"/>
                      <a:tailEnd type="none" w="med" len="med"/>
                    </a:lnL>
                    <a:lnR w="12700" cap="flat" cmpd="sng" algn="ctr">
                      <a:solidFill>
                        <a:srgbClr val="E1748D"/>
                      </a:solidFill>
                      <a:prstDash val="solid"/>
                      <a:round/>
                      <a:headEnd type="none" w="med" len="med"/>
                      <a:tailEnd type="none" w="med" len="med"/>
                    </a:lnR>
                    <a:lnT w="12700" cap="flat" cmpd="sng" algn="ctr">
                      <a:solidFill>
                        <a:srgbClr val="E1748D"/>
                      </a:solidFill>
                      <a:prstDash val="solid"/>
                      <a:round/>
                      <a:headEnd type="none" w="med" len="med"/>
                      <a:tailEnd type="none" w="med" len="med"/>
                    </a:lnT>
                    <a:lnB w="12700" cap="flat" cmpd="sng" algn="ctr">
                      <a:solidFill>
                        <a:srgbClr val="E1748D"/>
                      </a:solidFill>
                      <a:prstDash val="solid"/>
                      <a:round/>
                      <a:headEnd type="none" w="med" len="med"/>
                      <a:tailEnd type="none" w="med" len="med"/>
                    </a:lnB>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algn="l" rtl="0" fontAlgn="ctr"/>
                      <a:r>
                        <a:rPr lang="es-ES" sz="900" b="0" i="0" u="none" strike="noStrike" dirty="0">
                          <a:solidFill>
                            <a:srgbClr val="6E6E7C"/>
                          </a:solidFill>
                          <a:effectLst/>
                          <a:latin typeface="Century Gothic" panose="020B0502020202020204" pitchFamily="34" charset="0"/>
                        </a:rPr>
                        <a:t>Programas de vacunación COVID-19</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extLst>
                  <a:ext uri="{0D108BD9-81ED-4DB2-BD59-A6C34878D82A}">
                    <a16:rowId xmlns="" xmlns:a16="http://schemas.microsoft.com/office/drawing/2014/main" val="10004"/>
                  </a:ext>
                </a:extLst>
              </a:tr>
              <a:tr h="271648">
                <a:tc vMerge="1">
                  <a:txBody>
                    <a:bodyPr/>
                    <a:lstStyle/>
                    <a:p>
                      <a:pPr algn="l" rtl="0" fontAlgn="ctr"/>
                      <a:endParaRPr lang="es-ES" sz="1000" b="0" i="0" u="none" strike="noStrike" dirty="0">
                        <a:solidFill>
                          <a:srgbClr val="6E6E7C"/>
                        </a:solidFill>
                        <a:effectLst/>
                        <a:latin typeface="Century Gothic" panose="020B0502020202020204" pitchFamily="34" charset="0"/>
                      </a:endParaRPr>
                    </a:p>
                  </a:txBody>
                  <a:tcPr marL="169349" marR="4704" marT="4704"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B0DCE6"/>
                    </a:solidFill>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s-ES" sz="1000" dirty="0">
                          <a:solidFill>
                            <a:srgbClr val="6E6E7C"/>
                          </a:solidFill>
                          <a:latin typeface="Century Gothic" panose="020B0502020202020204" pitchFamily="34" charset="0"/>
                        </a:rPr>
                        <a:t>Planes de seguridad social</a:t>
                      </a:r>
                      <a:r>
                        <a:rPr lang="es-ES" sz="1000" baseline="0" dirty="0">
                          <a:solidFill>
                            <a:srgbClr val="6E6E7C"/>
                          </a:solidFill>
                          <a:latin typeface="Century Gothic" panose="020B0502020202020204" pitchFamily="34" charset="0"/>
                        </a:rPr>
                        <a:t> </a:t>
                      </a:r>
                      <a:r>
                        <a:rPr lang="es-ES" sz="1000" dirty="0">
                          <a:solidFill>
                            <a:srgbClr val="6E6E7C"/>
                          </a:solidFill>
                          <a:latin typeface="Century Gothic" panose="020B0502020202020204" pitchFamily="34" charset="0"/>
                        </a:rPr>
                        <a:t>obligatoria</a:t>
                      </a:r>
                      <a:endParaRPr lang="es-EC" sz="1000" dirty="0">
                        <a:solidFill>
                          <a:srgbClr val="6E6E7C"/>
                        </a:solidFill>
                        <a:latin typeface="Century Gothic" panose="020B0502020202020204" pitchFamily="34" charset="0"/>
                      </a:endParaRP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s-ES" sz="900" dirty="0">
                          <a:solidFill>
                            <a:srgbClr val="6E6E7C"/>
                          </a:solidFill>
                          <a:latin typeface="Century Gothic" panose="020B0502020202020204" pitchFamily="34" charset="0"/>
                        </a:rPr>
                        <a:t>Planes de seguridad social obligatoria</a:t>
                      </a:r>
                      <a:endParaRPr lang="es-EC" sz="900" dirty="0">
                        <a:solidFill>
                          <a:srgbClr val="6E6E7C"/>
                        </a:solidFill>
                        <a:latin typeface="Century Gothic" panose="020B0502020202020204" pitchFamily="34" charset="0"/>
                      </a:endParaRP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extLst>
                  <a:ext uri="{0D108BD9-81ED-4DB2-BD59-A6C34878D82A}">
                    <a16:rowId xmlns="" xmlns:a16="http://schemas.microsoft.com/office/drawing/2014/main" val="10005"/>
                  </a:ext>
                </a:extLst>
              </a:tr>
              <a:tr h="190179">
                <a:tc rowSpan="10">
                  <a:txBody>
                    <a:bodyPr/>
                    <a:lstStyle/>
                    <a:p>
                      <a:pPr algn="l" rtl="0" fontAlgn="ctr"/>
                      <a:r>
                        <a:rPr lang="es-ES" sz="1000" b="0" i="0" u="none" strike="noStrike" dirty="0">
                          <a:solidFill>
                            <a:srgbClr val="6E6E7C"/>
                          </a:solidFill>
                          <a:effectLst/>
                          <a:latin typeface="Century Gothic" panose="020B0502020202020204" pitchFamily="34" charset="0"/>
                        </a:rPr>
                        <a:t>Actividades de servicios médicos y odontológicos ambulatorios</a:t>
                      </a:r>
                    </a:p>
                  </a:txBody>
                  <a:tcPr marL="169349"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lnTlToBr w="12700" cmpd="sng">
                      <a:noFill/>
                      <a:prstDash val="solid"/>
                    </a:lnTlToBr>
                    <a:lnBlToTr w="12700" cmpd="sng">
                      <a:noFill/>
                      <a:prstDash val="solid"/>
                    </a:lnBlToTr>
                    <a:solidFill>
                      <a:srgbClr val="DAEEF3"/>
                    </a:solidFill>
                  </a:tcPr>
                </a:tc>
                <a:tc>
                  <a:txBody>
                    <a:bodyPr/>
                    <a:lstStyle/>
                    <a:p>
                      <a:pPr algn="l" fontAlgn="ctr"/>
                      <a:r>
                        <a:rPr lang="es-ES" sz="1000" b="0" i="0" u="none" strike="noStrike">
                          <a:solidFill>
                            <a:srgbClr val="000000"/>
                          </a:solidFill>
                          <a:effectLst/>
                          <a:latin typeface="Century Gothic" panose="020B0502020202020204" pitchFamily="34" charset="0"/>
                        </a:rPr>
                        <a:t> </a:t>
                      </a: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rowSpan="5">
                  <a:txBody>
                    <a:bodyPr/>
                    <a:lstStyle/>
                    <a:p>
                      <a:pPr algn="l" rtl="0" fontAlgn="ctr"/>
                      <a:r>
                        <a:rPr lang="es-ES" sz="1000" b="0" i="0" u="none" strike="noStrike" dirty="0">
                          <a:solidFill>
                            <a:srgbClr val="6E6E7C"/>
                          </a:solidFill>
                          <a:effectLst/>
                          <a:latin typeface="Century Gothic" panose="020B0502020202020204" pitchFamily="34" charset="0"/>
                        </a:rPr>
                        <a:t>Primer nivel de atención</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marL="0" lvl="0" algn="l" defTabSz="914400" rtl="0" eaLnBrk="1" fontAlgn="ctr" latinLnBrk="0" hangingPunct="1"/>
                      <a:r>
                        <a:rPr lang="es-EC" sz="900" b="0" i="0" u="none" strike="noStrike" kern="1200" dirty="0">
                          <a:solidFill>
                            <a:srgbClr val="6E6E7C"/>
                          </a:solidFill>
                          <a:effectLst/>
                          <a:latin typeface="Century Gothic" panose="020B0502020202020204" pitchFamily="34" charset="0"/>
                          <a:ea typeface="+mn-ea"/>
                          <a:cs typeface="+mn-cs"/>
                        </a:rPr>
                        <a:t>Puestos de salud</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06"/>
                  </a:ext>
                </a:extLst>
              </a:tr>
              <a:tr h="190179">
                <a:tc vMerge="1">
                  <a:txBody>
                    <a:bodyPr/>
                    <a:lstStyle/>
                    <a:p>
                      <a:endParaRPr lang="es-EC"/>
                    </a:p>
                  </a:txBody>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vMerge="1">
                  <a:txBody>
                    <a:bodyPr/>
                    <a:lstStyle/>
                    <a:p>
                      <a:pPr algn="l" rtl="0" fontAlgn="ctr"/>
                      <a:endParaRPr lang="es-ES" sz="90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E5F4F7"/>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a:txBody>
                    <a:bodyPr/>
                    <a:lstStyle/>
                    <a:p>
                      <a:pPr marL="0" lvl="0" algn="l" defTabSz="914400" rtl="0" eaLnBrk="1" fontAlgn="ctr" latinLnBrk="0" hangingPunct="1"/>
                      <a:r>
                        <a:rPr lang="es-EC" sz="900" b="0" i="0" u="none" strike="noStrike" kern="1200" dirty="0">
                          <a:solidFill>
                            <a:srgbClr val="6E6E7C"/>
                          </a:solidFill>
                          <a:effectLst/>
                          <a:latin typeface="Century Gothic" panose="020B0502020202020204" pitchFamily="34" charset="0"/>
                          <a:ea typeface="+mn-ea"/>
                          <a:cs typeface="+mn-cs"/>
                        </a:rPr>
                        <a:t>Consultorios generales</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07"/>
                  </a:ext>
                </a:extLst>
              </a:tr>
              <a:tr h="190179">
                <a:tc vMerge="1">
                  <a:txBody>
                    <a:bodyPr/>
                    <a:lstStyle/>
                    <a:p>
                      <a:endParaRPr lang="es-EC"/>
                    </a:p>
                  </a:txBody>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vMerge="1">
                  <a:txBody>
                    <a:bodyPr/>
                    <a:lstStyle/>
                    <a:p>
                      <a:pPr algn="l" rtl="0" fontAlgn="ctr"/>
                      <a:endParaRPr lang="es-ES" sz="90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E5F4F7"/>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a:txBody>
                    <a:bodyPr/>
                    <a:lstStyle/>
                    <a:p>
                      <a:pPr marL="0" lvl="0" algn="l" defTabSz="914400" rtl="0" eaLnBrk="1" fontAlgn="ctr" latinLnBrk="0" hangingPunct="1"/>
                      <a:r>
                        <a:rPr lang="es-EC" sz="900" b="0" i="0" u="none" strike="noStrike" kern="1200" dirty="0">
                          <a:solidFill>
                            <a:srgbClr val="6E6E7C"/>
                          </a:solidFill>
                          <a:effectLst/>
                          <a:latin typeface="Century Gothic" panose="020B0502020202020204" pitchFamily="34" charset="0"/>
                          <a:ea typeface="+mn-ea"/>
                          <a:cs typeface="+mn-cs"/>
                        </a:rPr>
                        <a:t>Centros de salud A, B y C</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08"/>
                  </a:ext>
                </a:extLst>
              </a:tr>
              <a:tr h="190179">
                <a:tc vMerge="1">
                  <a:txBody>
                    <a:bodyPr/>
                    <a:lstStyle/>
                    <a:p>
                      <a:endParaRPr lang="es-EC"/>
                    </a:p>
                  </a:txBody>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vMerge="1">
                  <a:txBody>
                    <a:bodyPr/>
                    <a:lstStyle/>
                    <a:p>
                      <a:pPr algn="l" rtl="0" fontAlgn="ctr"/>
                      <a:endParaRPr lang="es-ES" sz="90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E5F4F7"/>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a:txBody>
                    <a:bodyPr/>
                    <a:lstStyle/>
                    <a:p>
                      <a:pPr marL="0" lvl="0" algn="l" defTabSz="914400" rtl="0" eaLnBrk="1" fontAlgn="ctr" latinLnBrk="0" hangingPunct="1"/>
                      <a:r>
                        <a:rPr lang="es-ES" sz="900" b="0" i="0" u="none" strike="noStrike" kern="1200" dirty="0">
                          <a:solidFill>
                            <a:srgbClr val="6E6E7C"/>
                          </a:solidFill>
                          <a:effectLst/>
                          <a:latin typeface="Century Gothic" panose="020B0502020202020204" pitchFamily="34" charset="0"/>
                          <a:ea typeface="+mn-ea"/>
                          <a:cs typeface="+mn-cs"/>
                        </a:rPr>
                        <a:t>Centros de salud en centros de privación de libertad</a:t>
                      </a:r>
                      <a:endParaRPr lang="es-EC" sz="900" b="0" i="0" u="none" strike="noStrike" kern="1200" dirty="0">
                        <a:solidFill>
                          <a:srgbClr val="6E6E7C"/>
                        </a:solidFill>
                        <a:effectLst/>
                        <a:latin typeface="Century Gothic" panose="020B0502020202020204" pitchFamily="34" charset="0"/>
                        <a:ea typeface="+mn-ea"/>
                        <a:cs typeface="+mn-cs"/>
                      </a:endParaRP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09"/>
                  </a:ext>
                </a:extLst>
              </a:tr>
              <a:tr h="190179">
                <a:tc vMerge="1">
                  <a:txBody>
                    <a:bodyPr/>
                    <a:lstStyle/>
                    <a:p>
                      <a:endParaRPr lang="es-EC"/>
                    </a:p>
                  </a:txBody>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vMerge="1">
                  <a:txBody>
                    <a:bodyPr/>
                    <a:lstStyle/>
                    <a:p>
                      <a:pPr algn="l" rtl="0" fontAlgn="ctr"/>
                      <a:endParaRPr lang="es-ES" sz="90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E5F4F7"/>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a:txBody>
                    <a:bodyPr/>
                    <a:lstStyle/>
                    <a:p>
                      <a:pPr marL="0" lvl="0" algn="l" defTabSz="914400" rtl="0" eaLnBrk="1" fontAlgn="ctr" latinLnBrk="0" hangingPunct="1"/>
                      <a:r>
                        <a:rPr lang="es-ES" sz="900" b="0" i="0" u="none" strike="noStrike" kern="1200" dirty="0">
                          <a:solidFill>
                            <a:srgbClr val="6E6E7C"/>
                          </a:solidFill>
                          <a:effectLst/>
                          <a:latin typeface="Century Gothic" panose="020B0502020202020204" pitchFamily="34" charset="0"/>
                          <a:ea typeface="+mn-ea"/>
                          <a:cs typeface="+mn-cs"/>
                        </a:rPr>
                        <a:t>Centros de salud en el trabajo</a:t>
                      </a:r>
                      <a:endParaRPr lang="es-EC" sz="900" b="0" i="0" u="none" strike="noStrike" kern="1200" dirty="0">
                        <a:solidFill>
                          <a:srgbClr val="6E6E7C"/>
                        </a:solidFill>
                        <a:effectLst/>
                        <a:latin typeface="Century Gothic" panose="020B0502020202020204" pitchFamily="34" charset="0"/>
                        <a:ea typeface="+mn-ea"/>
                        <a:cs typeface="+mn-cs"/>
                      </a:endParaRP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10"/>
                  </a:ext>
                </a:extLst>
              </a:tr>
              <a:tr h="190179">
                <a:tc vMerge="1">
                  <a:txBody>
                    <a:bodyPr/>
                    <a:lstStyle/>
                    <a:p>
                      <a:pPr algn="l" rtl="0" fontAlgn="ctr"/>
                      <a:endParaRPr lang="es-ES" sz="1200" b="0" i="0" u="none" strike="noStrike" dirty="0">
                        <a:solidFill>
                          <a:srgbClr val="6E6E7C"/>
                        </a:solidFill>
                        <a:effectLst/>
                        <a:latin typeface="Century Gothic"/>
                      </a:endParaRPr>
                    </a:p>
                  </a:txBody>
                  <a:tcPr marL="169349" marR="4704" marT="4704" marB="0" anchor="ctr">
                    <a:lnL w="12700" cap="flat" cmpd="sng" algn="ctr">
                      <a:solidFill>
                        <a:srgbClr val="E1748D"/>
                      </a:solidFill>
                      <a:prstDash val="solid"/>
                      <a:round/>
                      <a:headEnd type="none" w="med" len="med"/>
                      <a:tailEnd type="none" w="med" len="med"/>
                    </a:lnL>
                    <a:lnR w="12700" cap="flat" cmpd="sng" algn="ctr">
                      <a:solidFill>
                        <a:srgbClr val="E1748D"/>
                      </a:solidFill>
                      <a:prstDash val="solid"/>
                      <a:round/>
                      <a:headEnd type="none" w="med" len="med"/>
                      <a:tailEnd type="none" w="med" len="med"/>
                    </a:lnR>
                    <a:lnT w="12700" cap="flat" cmpd="sng" algn="ctr">
                      <a:solidFill>
                        <a:srgbClr val="E1748D"/>
                      </a:solidFill>
                      <a:prstDash val="solid"/>
                      <a:round/>
                      <a:headEnd type="none" w="med" len="med"/>
                      <a:tailEnd type="none" w="med" len="med"/>
                    </a:lnT>
                    <a:lnB w="12700" cap="flat" cmpd="sng" algn="ctr">
                      <a:solidFill>
                        <a:srgbClr val="E1748D"/>
                      </a:solidFill>
                      <a:prstDash val="solid"/>
                      <a:round/>
                      <a:headEnd type="none" w="med" len="med"/>
                      <a:tailEnd type="none" w="med" len="med"/>
                    </a:lnB>
                    <a:solidFill>
                      <a:srgbClr val="FFF7F9"/>
                    </a:solidFill>
                  </a:tcPr>
                </a:tc>
                <a:tc>
                  <a:txBody>
                    <a:bodyPr/>
                    <a:lstStyle/>
                    <a:p>
                      <a:pPr algn="l" fontAlgn="ctr"/>
                      <a:r>
                        <a:rPr lang="es-ES" sz="1000" b="0" i="0" u="none" strike="noStrike" dirty="0">
                          <a:solidFill>
                            <a:srgbClr val="000000"/>
                          </a:solidFill>
                          <a:effectLst/>
                          <a:latin typeface="Century Gothic" panose="020B0502020202020204" pitchFamily="34" charset="0"/>
                        </a:rPr>
                        <a:t> </a:t>
                      </a: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rowSpan="4">
                  <a:txBody>
                    <a:bodyPr/>
                    <a:lstStyle/>
                    <a:p>
                      <a:pPr algn="l" rtl="0" fontAlgn="ctr"/>
                      <a:r>
                        <a:rPr lang="es-ES" sz="1000" b="0" i="0" u="none" strike="noStrike" dirty="0">
                          <a:solidFill>
                            <a:srgbClr val="6E6E7C"/>
                          </a:solidFill>
                          <a:effectLst/>
                          <a:latin typeface="Century Gothic" panose="020B0502020202020204" pitchFamily="34" charset="0"/>
                        </a:rPr>
                        <a:t>Segundo nivel de atención</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a:txBody>
                    <a:bodyPr/>
                    <a:lstStyle/>
                    <a:p>
                      <a:pPr marL="0" lvl="0" algn="l" defTabSz="914400" rtl="0" eaLnBrk="1" fontAlgn="ctr" latinLnBrk="0" hangingPunct="1"/>
                      <a:r>
                        <a:rPr lang="es-EC" sz="900" b="0" i="0" u="none" strike="noStrike" kern="1200" dirty="0">
                          <a:solidFill>
                            <a:srgbClr val="6E6E7C"/>
                          </a:solidFill>
                          <a:effectLst/>
                          <a:latin typeface="Century Gothic" panose="020B0502020202020204" pitchFamily="34" charset="0"/>
                          <a:ea typeface="+mn-ea"/>
                          <a:cs typeface="+mn-cs"/>
                        </a:rPr>
                        <a:t>Consultorios de especialidades</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11"/>
                  </a:ext>
                </a:extLst>
              </a:tr>
              <a:tr h="190179">
                <a:tc vMerge="1">
                  <a:txBody>
                    <a:bodyPr/>
                    <a:lstStyle/>
                    <a:p>
                      <a:endParaRPr lang="es-EC"/>
                    </a:p>
                  </a:txBody>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vMerge="1">
                  <a:txBody>
                    <a:bodyPr/>
                    <a:lstStyle/>
                    <a:p>
                      <a:pPr algn="l" rtl="0" fontAlgn="ctr"/>
                      <a:endParaRPr lang="es-ES" sz="90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E5F4F7"/>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a:txBody>
                    <a:bodyPr/>
                    <a:lstStyle/>
                    <a:p>
                      <a:pPr marL="0" lvl="0" algn="l" defTabSz="914400" rtl="0" eaLnBrk="1" fontAlgn="ctr" latinLnBrk="0" hangingPunct="1"/>
                      <a:r>
                        <a:rPr lang="es-EC" sz="900" b="0" i="0" u="none" strike="noStrike" kern="1200" dirty="0">
                          <a:solidFill>
                            <a:srgbClr val="6E6E7C"/>
                          </a:solidFill>
                          <a:effectLst/>
                          <a:latin typeface="Century Gothic" panose="020B0502020202020204" pitchFamily="34" charset="0"/>
                          <a:ea typeface="+mn-ea"/>
                          <a:cs typeface="+mn-cs"/>
                        </a:rPr>
                        <a:t>Centros de especialidades</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12"/>
                  </a:ext>
                </a:extLst>
              </a:tr>
              <a:tr h="190179">
                <a:tc vMerge="1">
                  <a:txBody>
                    <a:bodyPr/>
                    <a:lstStyle/>
                    <a:p>
                      <a:endParaRPr lang="es-EC"/>
                    </a:p>
                  </a:txBody>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vMerge="1">
                  <a:txBody>
                    <a:bodyPr/>
                    <a:lstStyle/>
                    <a:p>
                      <a:pPr algn="l" rtl="0" fontAlgn="ctr"/>
                      <a:endParaRPr lang="es-ES" sz="90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E5F4F7"/>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a:txBody>
                    <a:bodyPr/>
                    <a:lstStyle/>
                    <a:p>
                      <a:pPr marL="0" lvl="0" algn="l" defTabSz="914400" rtl="0" eaLnBrk="1" fontAlgn="ctr" latinLnBrk="0" hangingPunct="1"/>
                      <a:r>
                        <a:rPr lang="es-ES" sz="900" b="0" i="0" u="none" strike="noStrike" kern="1200" dirty="0">
                          <a:solidFill>
                            <a:srgbClr val="6E6E7C"/>
                          </a:solidFill>
                          <a:effectLst/>
                          <a:latin typeface="Century Gothic" panose="020B0502020202020204" pitchFamily="34" charset="0"/>
                          <a:ea typeface="+mn-ea"/>
                          <a:cs typeface="+mn-cs"/>
                        </a:rPr>
                        <a:t>Hospitales del día</a:t>
                      </a:r>
                      <a:endParaRPr lang="es-EC" sz="900" b="0" i="0" u="none" strike="noStrike" kern="1200" dirty="0">
                        <a:solidFill>
                          <a:srgbClr val="6E6E7C"/>
                        </a:solidFill>
                        <a:effectLst/>
                        <a:latin typeface="Century Gothic" panose="020B0502020202020204" pitchFamily="34" charset="0"/>
                        <a:ea typeface="+mn-ea"/>
                        <a:cs typeface="+mn-cs"/>
                      </a:endParaRP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13"/>
                  </a:ext>
                </a:extLst>
              </a:tr>
              <a:tr h="190179">
                <a:tc vMerge="1">
                  <a:txBody>
                    <a:bodyPr/>
                    <a:lstStyle/>
                    <a:p>
                      <a:endParaRPr lang="es-EC"/>
                    </a:p>
                  </a:txBody>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vMerge="1">
                  <a:txBody>
                    <a:bodyPr/>
                    <a:lstStyle/>
                    <a:p>
                      <a:pPr algn="l" rtl="0" fontAlgn="ctr"/>
                      <a:endParaRPr lang="es-ES" sz="90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E5F4F7"/>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a:txBody>
                    <a:bodyPr/>
                    <a:lstStyle/>
                    <a:p>
                      <a:pPr marL="0" lvl="0" algn="l" defTabSz="914400" rtl="0" eaLnBrk="1" fontAlgn="ctr" latinLnBrk="0" hangingPunct="1"/>
                      <a:r>
                        <a:rPr lang="es-ES" sz="900" b="0" i="0" u="none" strike="noStrike" kern="1200" dirty="0">
                          <a:solidFill>
                            <a:srgbClr val="6E6E7C"/>
                          </a:solidFill>
                          <a:effectLst/>
                          <a:latin typeface="Century Gothic" panose="020B0502020202020204" pitchFamily="34" charset="0"/>
                          <a:ea typeface="+mn-ea"/>
                          <a:cs typeface="+mn-cs"/>
                        </a:rPr>
                        <a:t>Centros de atención ambulatoria en salud mental</a:t>
                      </a:r>
                      <a:endParaRPr lang="es-EC" sz="900" b="0" i="0" u="none" strike="noStrike" kern="1200" dirty="0">
                        <a:solidFill>
                          <a:srgbClr val="6E6E7C"/>
                        </a:solidFill>
                        <a:effectLst/>
                        <a:latin typeface="Century Gothic" panose="020B0502020202020204" pitchFamily="34" charset="0"/>
                        <a:ea typeface="+mn-ea"/>
                        <a:cs typeface="+mn-cs"/>
                      </a:endParaRP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14"/>
                  </a:ext>
                </a:extLst>
              </a:tr>
              <a:tr h="190179">
                <a:tc vMerge="1">
                  <a:txBody>
                    <a:bodyPr/>
                    <a:lstStyle/>
                    <a:p>
                      <a:endParaRPr lang="es-ES"/>
                    </a:p>
                  </a:txBody>
                  <a:tcPr/>
                </a:tc>
                <a:tc>
                  <a:txBody>
                    <a:bodyPr/>
                    <a:lstStyle/>
                    <a:p>
                      <a:pPr algn="l" fontAlgn="ctr"/>
                      <a:r>
                        <a:rPr lang="es-ES" sz="1000" b="0" i="0" u="none" strike="noStrike" dirty="0">
                          <a:solidFill>
                            <a:srgbClr val="000000"/>
                          </a:solidFill>
                          <a:effectLst/>
                          <a:latin typeface="Century Gothic" panose="020B0502020202020204" pitchFamily="34" charset="0"/>
                        </a:rPr>
                        <a:t> </a:t>
                      </a: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a:txBody>
                    <a:bodyPr/>
                    <a:lstStyle/>
                    <a:p>
                      <a:pPr algn="l" rtl="0" fontAlgn="ctr"/>
                      <a:r>
                        <a:rPr lang="es-ES" sz="1000" b="0" i="0" u="none" strike="noStrike" dirty="0">
                          <a:solidFill>
                            <a:srgbClr val="6E6E7C"/>
                          </a:solidFill>
                          <a:effectLst/>
                          <a:latin typeface="Century Gothic" panose="020B0502020202020204" pitchFamily="34" charset="0"/>
                        </a:rPr>
                        <a:t>Tercer nivel de atención</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noFill/>
                  </a:tcPr>
                </a:tc>
                <a:tc>
                  <a:txBody>
                    <a:bodyPr/>
                    <a:lstStyle/>
                    <a:p>
                      <a:pPr marL="0" lvl="0" algn="l" defTabSz="914400" rtl="0" eaLnBrk="1" fontAlgn="ctr" latinLnBrk="0" hangingPunct="1"/>
                      <a:r>
                        <a:rPr lang="es-EC" sz="900" b="0" i="0" u="none" strike="noStrike" kern="1200" dirty="0">
                          <a:solidFill>
                            <a:srgbClr val="6E6E7C"/>
                          </a:solidFill>
                          <a:effectLst/>
                          <a:latin typeface="Century Gothic" panose="020B0502020202020204" pitchFamily="34" charset="0"/>
                          <a:ea typeface="+mn-ea"/>
                          <a:cs typeface="+mn-cs"/>
                        </a:rPr>
                        <a:t>Centros especializados</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15"/>
                  </a:ext>
                </a:extLst>
              </a:tr>
              <a:tr h="190179">
                <a:tc rowSpan="4">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s-ES" sz="1000" b="0" i="0" u="none" strike="noStrike" dirty="0">
                          <a:solidFill>
                            <a:srgbClr val="6E6E7C"/>
                          </a:solidFill>
                          <a:effectLst/>
                          <a:latin typeface="Century Gothic" panose="020B0502020202020204" pitchFamily="34" charset="0"/>
                        </a:rPr>
                        <a:t>Actividades de hospitales</a:t>
                      </a:r>
                    </a:p>
                  </a:txBody>
                  <a:tcPr marL="169349"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endParaRPr lang="es-ES" sz="1000" b="0" i="0" u="none" strike="noStrike">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rowSpan="2">
                  <a:txBody>
                    <a:bodyPr/>
                    <a:lstStyle/>
                    <a:p>
                      <a:pPr algn="l" rtl="0" fontAlgn="ctr"/>
                      <a:r>
                        <a:rPr lang="es-ES" sz="1000" b="0" i="0" u="none" strike="noStrike" dirty="0">
                          <a:solidFill>
                            <a:srgbClr val="6E6E7C"/>
                          </a:solidFill>
                          <a:effectLst/>
                          <a:latin typeface="Century Gothic" panose="020B0502020202020204" pitchFamily="34" charset="0"/>
                        </a:rPr>
                        <a:t>Segundo nivel de atención</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marL="0" lvl="0" algn="l" defTabSz="914400" rtl="0" eaLnBrk="1" fontAlgn="ctr" latinLnBrk="0" hangingPunct="1"/>
                      <a:r>
                        <a:rPr lang="es-EC" sz="900" b="0" i="0" u="none" strike="noStrike" kern="1200" dirty="0">
                          <a:solidFill>
                            <a:srgbClr val="6E6E7C"/>
                          </a:solidFill>
                          <a:effectLst/>
                          <a:latin typeface="Century Gothic" panose="020B0502020202020204" pitchFamily="34" charset="0"/>
                          <a:ea typeface="+mn-ea"/>
                          <a:cs typeface="+mn-cs"/>
                        </a:rPr>
                        <a:t>Hospitales básicos</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extLst>
                  <a:ext uri="{0D108BD9-81ED-4DB2-BD59-A6C34878D82A}">
                    <a16:rowId xmlns="" xmlns:a16="http://schemas.microsoft.com/office/drawing/2014/main" val="10016"/>
                  </a:ext>
                </a:extLst>
              </a:tr>
              <a:tr h="190179">
                <a:tc vMerge="1">
                  <a:txBody>
                    <a:bodyPr/>
                    <a:lstStyle/>
                    <a:p>
                      <a:pPr algn="l" rtl="0" fontAlgn="ctr"/>
                      <a:endParaRPr lang="es-ES" sz="1000" b="0" i="0" u="none" strike="noStrike" dirty="0">
                        <a:solidFill>
                          <a:srgbClr val="6E6E7C"/>
                        </a:solidFill>
                        <a:effectLst/>
                        <a:latin typeface="Century Gothic" panose="020B0502020202020204" pitchFamily="34" charset="0"/>
                      </a:endParaRPr>
                    </a:p>
                  </a:txBody>
                  <a:tcPr marL="169349"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lnTlToBr w="12700" cmpd="sng">
                      <a:noFill/>
                      <a:prstDash val="solid"/>
                    </a:lnTlToBr>
                    <a:lnBlToTr w="12700" cmpd="sng">
                      <a:noFill/>
                      <a:prstDash val="solid"/>
                    </a:lnBlToTr>
                    <a:solidFill>
                      <a:srgbClr val="DAEEF3"/>
                    </a:solidFill>
                  </a:tcPr>
                </a:tc>
                <a:tc>
                  <a:txBody>
                    <a:bodyPr/>
                    <a:lstStyle/>
                    <a:p>
                      <a:pPr algn="l" fontAlgn="ctr"/>
                      <a:endParaRPr lang="es-ES" sz="1000" b="0" i="0" u="none" strike="noStrike">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vMerge="1">
                  <a:txBody>
                    <a:bodyPr/>
                    <a:lstStyle/>
                    <a:p>
                      <a:pPr algn="l" rtl="0" fontAlgn="ctr"/>
                      <a:endParaRPr lang="es-ES" sz="100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marL="0" lvl="0" algn="l" defTabSz="914400" rtl="0" eaLnBrk="1" fontAlgn="ctr" latinLnBrk="0" hangingPunct="1"/>
                      <a:r>
                        <a:rPr lang="es-EC" sz="900" b="0" i="0" u="none" strike="noStrike" kern="1200" dirty="0">
                          <a:solidFill>
                            <a:srgbClr val="6E6E7C"/>
                          </a:solidFill>
                          <a:effectLst/>
                          <a:latin typeface="Century Gothic" panose="020B0502020202020204" pitchFamily="34" charset="0"/>
                          <a:ea typeface="+mn-ea"/>
                          <a:cs typeface="+mn-cs"/>
                        </a:rPr>
                        <a:t>Hospitales generales</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extLst>
                  <a:ext uri="{0D108BD9-81ED-4DB2-BD59-A6C34878D82A}">
                    <a16:rowId xmlns="" xmlns:a16="http://schemas.microsoft.com/office/drawing/2014/main" val="10017"/>
                  </a:ext>
                </a:extLst>
              </a:tr>
              <a:tr h="190179">
                <a:tc vMerge="1">
                  <a:txBody>
                    <a:bodyPr/>
                    <a:lstStyle/>
                    <a:p>
                      <a:pPr algn="l" rtl="0" fontAlgn="ctr"/>
                      <a:endParaRPr lang="es-ES" sz="1000" b="0" i="0" u="none" strike="noStrike" dirty="0">
                        <a:solidFill>
                          <a:srgbClr val="6E6E7C"/>
                        </a:solidFill>
                        <a:effectLst/>
                        <a:latin typeface="Century Gothic" panose="020B0502020202020204" pitchFamily="34" charset="0"/>
                      </a:endParaRPr>
                    </a:p>
                  </a:txBody>
                  <a:tcPr marL="169349"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lnTlToBr w="12700" cmpd="sng">
                      <a:noFill/>
                      <a:prstDash val="solid"/>
                    </a:lnTlToBr>
                    <a:lnBlToTr w="12700" cmpd="sng">
                      <a:noFill/>
                      <a:prstDash val="solid"/>
                    </a:lnBlToTr>
                    <a:solidFill>
                      <a:srgbClr val="DAEEF3"/>
                    </a:solidFill>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rowSpan="2">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s-ES" sz="900" b="0" i="0" u="none" strike="noStrike" dirty="0">
                          <a:solidFill>
                            <a:srgbClr val="6E6E7C"/>
                          </a:solidFill>
                          <a:effectLst/>
                          <a:latin typeface="Century Gothic" panose="020B0502020202020204" pitchFamily="34" charset="0"/>
                        </a:rPr>
                        <a:t>Tercer nivel de atención</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marL="0" lvl="0" algn="l" defTabSz="914400" rtl="0" eaLnBrk="1" fontAlgn="ctr" latinLnBrk="0" hangingPunct="1"/>
                      <a:r>
                        <a:rPr lang="es-EC" sz="900" b="0" i="0" u="none" strike="noStrike" kern="1200" dirty="0">
                          <a:solidFill>
                            <a:srgbClr val="6E6E7C"/>
                          </a:solidFill>
                          <a:effectLst/>
                          <a:latin typeface="Century Gothic" panose="020B0502020202020204" pitchFamily="34" charset="0"/>
                          <a:ea typeface="+mn-ea"/>
                          <a:cs typeface="+mn-cs"/>
                        </a:rPr>
                        <a:t>Hospitales especializados</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extLst>
                  <a:ext uri="{0D108BD9-81ED-4DB2-BD59-A6C34878D82A}">
                    <a16:rowId xmlns="" xmlns:a16="http://schemas.microsoft.com/office/drawing/2014/main" val="10018"/>
                  </a:ext>
                </a:extLst>
              </a:tr>
              <a:tr h="190179">
                <a:tc vMerge="1">
                  <a:txBody>
                    <a:bodyPr/>
                    <a:lstStyle/>
                    <a:p>
                      <a:pPr algn="l" rtl="0" fontAlgn="ctr"/>
                      <a:endParaRPr lang="es-ES" sz="1000" b="0" i="0" u="none" strike="noStrike" dirty="0">
                        <a:solidFill>
                          <a:srgbClr val="6E6E7C"/>
                        </a:solidFill>
                        <a:effectLst/>
                        <a:latin typeface="Century Gothic" panose="020B0502020202020204" pitchFamily="34" charset="0"/>
                      </a:endParaRPr>
                    </a:p>
                  </a:txBody>
                  <a:tcPr marL="169349"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lnTlToBr w="12700" cmpd="sng">
                      <a:noFill/>
                      <a:prstDash val="solid"/>
                    </a:lnTlToBr>
                    <a:lnBlToTr w="12700" cmpd="sng">
                      <a:noFill/>
                      <a:prstDash val="solid"/>
                    </a:lnBlToTr>
                    <a:solidFill>
                      <a:srgbClr val="DAEEF3"/>
                    </a:solidFill>
                  </a:tcPr>
                </a:tc>
                <a:tc>
                  <a:txBody>
                    <a:bodyPr/>
                    <a:lstStyle/>
                    <a:p>
                      <a:pPr algn="l" fontAlgn="ctr"/>
                      <a:endParaRPr lang="es-ES" sz="1000" b="0" i="0" u="none" strike="noStrike">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vMerge="1">
                  <a:txBody>
                    <a:bodyPr/>
                    <a:lstStyle/>
                    <a:p>
                      <a:pPr algn="l" rtl="0" fontAlgn="ctr"/>
                      <a:endParaRPr lang="es-ES" sz="90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marL="0" lvl="0" algn="l" defTabSz="914400" rtl="0" eaLnBrk="1" fontAlgn="ctr" latinLnBrk="0" hangingPunct="1"/>
                      <a:r>
                        <a:rPr lang="es-EC" sz="900" b="0" i="0" u="none" strike="noStrike" kern="1200" dirty="0">
                          <a:solidFill>
                            <a:srgbClr val="6E6E7C"/>
                          </a:solidFill>
                          <a:effectLst/>
                          <a:latin typeface="Century Gothic" panose="020B0502020202020204" pitchFamily="34" charset="0"/>
                          <a:ea typeface="+mn-ea"/>
                          <a:cs typeface="+mn-cs"/>
                        </a:rPr>
                        <a:t>Hospitales de especialidades</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noFill/>
                  </a:tcPr>
                </a:tc>
                <a:extLst>
                  <a:ext uri="{0D108BD9-81ED-4DB2-BD59-A6C34878D82A}">
                    <a16:rowId xmlns="" xmlns:a16="http://schemas.microsoft.com/office/drawing/2014/main" val="10019"/>
                  </a:ext>
                </a:extLst>
              </a:tr>
              <a:tr h="190179">
                <a:tc rowSpan="4">
                  <a:txBody>
                    <a:bodyPr/>
                    <a:lstStyle/>
                    <a:p>
                      <a:pPr algn="l" rtl="0" fontAlgn="ctr"/>
                      <a:r>
                        <a:rPr lang="es-ES" sz="1000" b="0" i="0" u="none" strike="noStrike" dirty="0">
                          <a:solidFill>
                            <a:srgbClr val="6E6E7C"/>
                          </a:solidFill>
                          <a:effectLst/>
                          <a:latin typeface="Century Gothic" panose="020B0502020202020204" pitchFamily="34" charset="0"/>
                        </a:rPr>
                        <a:t>Otras actividades relacionadas con la salud humana privados</a:t>
                      </a:r>
                    </a:p>
                  </a:txBody>
                  <a:tcPr marL="169349"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lnTlToBr w="12700" cmpd="sng">
                      <a:noFill/>
                      <a:prstDash val="solid"/>
                    </a:lnTlToBr>
                    <a:lnBlToTr w="12700" cmpd="sng">
                      <a:noFill/>
                      <a:prstDash val="solid"/>
                    </a:lnBlToTr>
                    <a:solidFill>
                      <a:srgbClr val="DAEEF3"/>
                    </a:solidFill>
                  </a:tcPr>
                </a:tc>
                <a:tc>
                  <a:txBody>
                    <a:bodyPr/>
                    <a:lstStyle/>
                    <a:p>
                      <a:pPr algn="l" fontAlgn="ctr"/>
                      <a:endParaRPr lang="es-ES" sz="1000" b="0" i="0" u="none" strike="noStrike">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rowSpan="3">
                  <a:txBody>
                    <a:bodyPr/>
                    <a:lstStyle/>
                    <a:p>
                      <a:pPr algn="l" rtl="0" fontAlgn="ctr"/>
                      <a:r>
                        <a:rPr lang="es-ES" sz="1000" b="0" i="0" u="none" strike="noStrike" dirty="0">
                          <a:solidFill>
                            <a:srgbClr val="6E6E7C"/>
                          </a:solidFill>
                          <a:effectLst/>
                          <a:latin typeface="Century Gothic" panose="020B0502020202020204" pitchFamily="34" charset="0"/>
                        </a:rPr>
                        <a:t>Otros servicios de apoyo a la salud</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marL="0" lvl="0" algn="l" defTabSz="914400" rtl="0" eaLnBrk="1" fontAlgn="ctr" latinLnBrk="0" hangingPunct="1"/>
                      <a:r>
                        <a:rPr lang="es-ES" sz="900" b="0" i="0" u="none" strike="noStrike" kern="1200" dirty="0">
                          <a:solidFill>
                            <a:srgbClr val="6E6E7C"/>
                          </a:solidFill>
                          <a:effectLst/>
                          <a:latin typeface="Century Gothic" panose="020B0502020202020204" pitchFamily="34" charset="0"/>
                          <a:ea typeface="+mn-ea"/>
                          <a:cs typeface="+mn-cs"/>
                        </a:rPr>
                        <a:t>Establecimientos de laboratorios, radiología e imagen</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20"/>
                  </a:ext>
                </a:extLst>
              </a:tr>
              <a:tr h="190179">
                <a:tc vMerge="1">
                  <a:txBody>
                    <a:bodyPr/>
                    <a:lstStyle/>
                    <a:p>
                      <a:endParaRPr lang="es-EC"/>
                    </a:p>
                  </a:txBody>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vMerge="1">
                  <a:txBody>
                    <a:bodyPr/>
                    <a:lstStyle/>
                    <a:p>
                      <a:pPr algn="l" rtl="0" fontAlgn="ctr"/>
                      <a:endParaRPr lang="es-ES" sz="105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B0DCE6"/>
                    </a:solidFill>
                  </a:tcPr>
                </a:tc>
                <a:tc>
                  <a:txBody>
                    <a:bodyPr/>
                    <a:lstStyle/>
                    <a:p>
                      <a:pPr algn="l" fontAlgn="b"/>
                      <a:endParaRPr lang="es-ES" sz="9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marL="0" lvl="0" algn="l" defTabSz="914400" rtl="0" eaLnBrk="1" fontAlgn="ctr" latinLnBrk="0" hangingPunct="1"/>
                      <a:r>
                        <a:rPr lang="es-ES" sz="900" b="0" i="0" u="none" strike="noStrike" kern="1200" dirty="0">
                          <a:solidFill>
                            <a:srgbClr val="6E6E7C"/>
                          </a:solidFill>
                          <a:effectLst/>
                          <a:latin typeface="Century Gothic" panose="020B0502020202020204" pitchFamily="34" charset="0"/>
                          <a:ea typeface="+mn-ea"/>
                          <a:cs typeface="+mn-cs"/>
                        </a:rPr>
                        <a:t>Establecimientos de bancos de sangre, tejidos y células</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21"/>
                  </a:ext>
                </a:extLst>
              </a:tr>
              <a:tr h="190179">
                <a:tc vMerge="1">
                  <a:txBody>
                    <a:bodyPr/>
                    <a:lstStyle/>
                    <a:p>
                      <a:endParaRPr lang="es-EC"/>
                    </a:p>
                  </a:txBody>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vMerge="1">
                  <a:txBody>
                    <a:bodyPr/>
                    <a:lstStyle/>
                    <a:p>
                      <a:pPr algn="l" rtl="0" fontAlgn="ctr"/>
                      <a:endParaRPr lang="es-ES" sz="1050" b="0" i="0" u="none" strike="noStrike" dirty="0">
                        <a:solidFill>
                          <a:srgbClr val="6E6E7C"/>
                        </a:solidFill>
                        <a:effectLst/>
                        <a:latin typeface="Century Gothic" panose="020B0502020202020204" pitchFamily="34" charset="0"/>
                      </a:endParaRPr>
                    </a:p>
                  </a:txBody>
                  <a:tcPr marL="211687" marR="4704" marT="4704" marB="0" anchor="ctr">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B0DCE6"/>
                    </a:solidFill>
                  </a:tcPr>
                </a:tc>
                <a:tc>
                  <a:txBody>
                    <a:bodyPr/>
                    <a:lstStyle/>
                    <a:p>
                      <a:pPr algn="l" fontAlgn="b"/>
                      <a:endParaRPr lang="es-ES" sz="900" b="0" i="0" u="none" strike="noStrike">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marL="0" lvl="0" algn="l" defTabSz="914400" rtl="0" eaLnBrk="1" fontAlgn="ctr" latinLnBrk="0" hangingPunct="1"/>
                      <a:r>
                        <a:rPr lang="es-ES" sz="900" b="0" i="0" u="none" strike="noStrike" kern="1200" dirty="0">
                          <a:solidFill>
                            <a:srgbClr val="6E6E7C"/>
                          </a:solidFill>
                          <a:effectLst/>
                          <a:latin typeface="Century Gothic" panose="020B0502020202020204" pitchFamily="34" charset="0"/>
                          <a:ea typeface="+mn-ea"/>
                          <a:cs typeface="+mn-cs"/>
                        </a:rPr>
                        <a:t>Otros establecimientos de apoyo a la salud</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22"/>
                  </a:ext>
                </a:extLst>
              </a:tr>
              <a:tr h="190179">
                <a:tc vMerge="1">
                  <a:txBody>
                    <a:bodyPr/>
                    <a:lstStyle/>
                    <a:p>
                      <a:pPr algn="l" rtl="0" fontAlgn="ctr"/>
                      <a:endParaRPr lang="es-ES" sz="900" b="0" i="0" u="none" strike="noStrike" dirty="0">
                        <a:solidFill>
                          <a:srgbClr val="6E6E7C"/>
                        </a:solidFill>
                        <a:effectLst/>
                        <a:latin typeface="Century Gothic" panose="020B0502020202020204" pitchFamily="34" charset="0"/>
                      </a:endParaRPr>
                    </a:p>
                  </a:txBody>
                  <a:tcPr marL="169349" marR="4704" marT="4704" marB="0" anchor="ctr">
                    <a:lnL w="12700" cap="flat" cmpd="sng" algn="ctr">
                      <a:solidFill>
                        <a:srgbClr val="E1748D"/>
                      </a:solidFill>
                      <a:prstDash val="solid"/>
                      <a:round/>
                      <a:headEnd type="none" w="med" len="med"/>
                      <a:tailEnd type="none" w="med" len="med"/>
                    </a:lnL>
                    <a:lnR w="12700" cap="flat" cmpd="sng" algn="ctr">
                      <a:solidFill>
                        <a:srgbClr val="E1748D"/>
                      </a:solidFill>
                      <a:prstDash val="solid"/>
                      <a:round/>
                      <a:headEnd type="none" w="med" len="med"/>
                      <a:tailEnd type="none" w="med" len="med"/>
                    </a:lnR>
                    <a:lnT w="12700" cap="flat" cmpd="sng" algn="ctr">
                      <a:solidFill>
                        <a:srgbClr val="E1748D"/>
                      </a:solidFill>
                      <a:prstDash val="solid"/>
                      <a:round/>
                      <a:headEnd type="none" w="med" len="med"/>
                      <a:tailEnd type="none" w="med" len="med"/>
                    </a:lnT>
                    <a:lnB w="12700" cap="flat" cmpd="sng" algn="ctr">
                      <a:solidFill>
                        <a:srgbClr val="E1748D"/>
                      </a:solidFill>
                      <a:prstDash val="solid"/>
                      <a:round/>
                      <a:headEnd type="none" w="med" len="med"/>
                      <a:tailEnd type="none" w="med" len="med"/>
                    </a:lnB>
                    <a:solidFill>
                      <a:srgbClr val="FFD5DD"/>
                    </a:solidFill>
                  </a:tcPr>
                </a:tc>
                <a:tc>
                  <a:txBody>
                    <a:bodyPr/>
                    <a:lstStyle/>
                    <a:p>
                      <a:pPr algn="l" fontAlgn="ctr"/>
                      <a:endParaRPr lang="es-ES" sz="1000" b="0" i="0" u="none" strike="noStrike" dirty="0">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algn="l" rtl="0" fontAlgn="ctr"/>
                      <a:r>
                        <a:rPr lang="es-ES" sz="1000" b="0" i="0" u="none" strike="noStrike" dirty="0">
                          <a:solidFill>
                            <a:srgbClr val="6E6E7C"/>
                          </a:solidFill>
                          <a:effectLst/>
                          <a:latin typeface="Century Gothic" panose="020B0502020202020204" pitchFamily="34" charset="0"/>
                        </a:rPr>
                        <a:t>Establecimientos de atención residencial</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tc>
                  <a:txBody>
                    <a:bodyPr/>
                    <a:lstStyle/>
                    <a:p>
                      <a:pPr algn="l" fontAlgn="b"/>
                      <a:endParaRPr lang="es-ES" sz="900" b="0" i="0" u="none" strike="noStrike">
                        <a:solidFill>
                          <a:srgbClr val="000000"/>
                        </a:solidFill>
                        <a:effectLst/>
                        <a:latin typeface="Century Gothic" panose="020B0502020202020204" pitchFamily="34" charset="0"/>
                      </a:endParaRPr>
                    </a:p>
                  </a:txBody>
                  <a:tcPr marL="4704"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a:noFill/>
                    </a:lnT>
                    <a:lnB>
                      <a:noFill/>
                    </a:lnB>
                  </a:tcPr>
                </a:tc>
                <a:tc>
                  <a:txBody>
                    <a:bodyPr/>
                    <a:lstStyle/>
                    <a:p>
                      <a:pPr algn="l" rtl="0" fontAlgn="ctr"/>
                      <a:r>
                        <a:rPr lang="es-ES" sz="900" b="0" i="0" u="none" strike="noStrike" kern="1200" dirty="0">
                          <a:solidFill>
                            <a:srgbClr val="6E6E7C"/>
                          </a:solidFill>
                          <a:effectLst/>
                          <a:latin typeface="Century Gothic" panose="020B0502020202020204" pitchFamily="34" charset="0"/>
                          <a:ea typeface="+mn-ea"/>
                          <a:cs typeface="+mn-cs"/>
                        </a:rPr>
                        <a:t>Establecimientos de asistencia social residenciales a la salud</a:t>
                      </a:r>
                    </a:p>
                  </a:txBody>
                  <a:tcPr marL="211687" marR="4704" marT="4704" marB="0" anchor="ctr">
                    <a:lnL w="12700" cap="flat" cmpd="sng" algn="ctr">
                      <a:solidFill>
                        <a:srgbClr val="9393AB"/>
                      </a:solidFill>
                      <a:prstDash val="solid"/>
                      <a:round/>
                      <a:headEnd type="none" w="med" len="med"/>
                      <a:tailEnd type="none" w="med" len="med"/>
                    </a:lnL>
                    <a:lnR w="12700" cap="flat" cmpd="sng" algn="ctr">
                      <a:solidFill>
                        <a:srgbClr val="9393AB"/>
                      </a:solidFill>
                      <a:prstDash val="solid"/>
                      <a:round/>
                      <a:headEnd type="none" w="med" len="med"/>
                      <a:tailEnd type="none" w="med" len="med"/>
                    </a:lnR>
                    <a:lnT w="12700" cap="flat" cmpd="sng" algn="ctr">
                      <a:solidFill>
                        <a:srgbClr val="9393AB"/>
                      </a:solidFill>
                      <a:prstDash val="solid"/>
                      <a:round/>
                      <a:headEnd type="none" w="med" len="med"/>
                      <a:tailEnd type="none" w="med" len="med"/>
                    </a:lnT>
                    <a:lnB w="12700" cap="flat" cmpd="sng" algn="ctr">
                      <a:solidFill>
                        <a:srgbClr val="9393AB"/>
                      </a:solidFill>
                      <a:prstDash val="solid"/>
                      <a:round/>
                      <a:headEnd type="none" w="med" len="med"/>
                      <a:tailEnd type="none" w="med" len="med"/>
                    </a:lnB>
                    <a:solidFill>
                      <a:srgbClr val="DAEEF3"/>
                    </a:solidFill>
                  </a:tcPr>
                </a:tc>
                <a:extLst>
                  <a:ext uri="{0D108BD9-81ED-4DB2-BD59-A6C34878D82A}">
                    <a16:rowId xmlns="" xmlns:a16="http://schemas.microsoft.com/office/drawing/2014/main" val="10023"/>
                  </a:ext>
                </a:extLst>
              </a:tr>
            </a:tbl>
          </a:graphicData>
        </a:graphic>
      </p:graphicFrame>
      <p:sp>
        <p:nvSpPr>
          <p:cNvPr id="11" name="CuadroTexto 6"/>
          <p:cNvSpPr txBox="1"/>
          <p:nvPr/>
        </p:nvSpPr>
        <p:spPr>
          <a:xfrm>
            <a:off x="1076710" y="6126863"/>
            <a:ext cx="9596309" cy="369332"/>
          </a:xfrm>
          <a:prstGeom prst="rect">
            <a:avLst/>
          </a:prstGeom>
          <a:noFill/>
          <a:ln w="12700">
            <a:solidFill>
              <a:srgbClr val="FF7878"/>
            </a:solidFill>
            <a:prstDash val="dash"/>
          </a:ln>
        </p:spPr>
        <p:txBody>
          <a:bodyPr wrap="square" rtlCol="0">
            <a:spAutoFit/>
          </a:bodyPr>
          <a:lstStyle/>
          <a:p>
            <a:pPr algn="just"/>
            <a:r>
              <a:rPr lang="es-ES" sz="900" b="1" dirty="0">
                <a:solidFill>
                  <a:srgbClr val="6E6E7C"/>
                </a:solidFill>
              </a:rPr>
              <a:t>*Nota: </a:t>
            </a:r>
            <a:r>
              <a:rPr lang="es-ES" sz="900" dirty="0">
                <a:solidFill>
                  <a:srgbClr val="6E6E7C"/>
                </a:solidFill>
              </a:rPr>
              <a:t>La industria de regulación de las actividades de salud pública abarca las </a:t>
            </a:r>
            <a:r>
              <a:rPr lang="es-ES" sz="900" dirty="0">
                <a:solidFill>
                  <a:srgbClr val="6E6E7C"/>
                </a:solidFill>
                <a:latin typeface="Century Gothic" panose="020B0502020202020204" pitchFamily="34" charset="0"/>
              </a:rPr>
              <a:t>instituciones de rectoría, administración y programas de salud y regulación de planes de seguridad social.</a:t>
            </a:r>
            <a:endParaRPr lang="es-EC" sz="900" dirty="0">
              <a:solidFill>
                <a:srgbClr val="6E6E7C"/>
              </a:solidFill>
              <a:latin typeface="Century Gothic" panose="020B0502020202020204" pitchFamily="34" charset="0"/>
            </a:endParaRPr>
          </a:p>
        </p:txBody>
      </p:sp>
      <p:sp>
        <p:nvSpPr>
          <p:cNvPr id="5" name="Marcador de texto 4"/>
          <p:cNvSpPr>
            <a:spLocks noGrp="1"/>
          </p:cNvSpPr>
          <p:nvPr>
            <p:ph type="body" sz="quarter" idx="11"/>
          </p:nvPr>
        </p:nvSpPr>
        <p:spPr/>
        <p:txBody>
          <a:bodyPr/>
          <a:lstStyle/>
          <a:p>
            <a:r>
              <a:rPr lang="es-ES" dirty="0"/>
              <a:t>08</a:t>
            </a:r>
            <a:endParaRPr lang="es-EC" dirty="0"/>
          </a:p>
        </p:txBody>
      </p:sp>
      <p:sp>
        <p:nvSpPr>
          <p:cNvPr id="6" name="Título 1">
            <a:extLst>
              <a:ext uri="{FF2B5EF4-FFF2-40B4-BE49-F238E27FC236}">
                <a16:creationId xmlns="" xmlns:a16="http://schemas.microsoft.com/office/drawing/2014/main" id="{40875179-1D11-7841-A086-49EA4ACC3DEF}"/>
              </a:ext>
            </a:extLst>
          </p:cNvPr>
          <p:cNvSpPr txBox="1">
            <a:spLocks/>
          </p:cNvSpPr>
          <p:nvPr/>
        </p:nvSpPr>
        <p:spPr>
          <a:xfrm>
            <a:off x="945820" y="387613"/>
            <a:ext cx="8066509" cy="632118"/>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3000" b="1" kern="1200">
                <a:solidFill>
                  <a:srgbClr val="646482"/>
                </a:solidFill>
                <a:latin typeface="+mj-lt"/>
                <a:ea typeface="+mj-ea"/>
                <a:cs typeface="+mj-cs"/>
              </a:defRPr>
            </a:lvl1pPr>
          </a:lstStyle>
          <a:p>
            <a:pPr>
              <a:spcBef>
                <a:spcPts val="600"/>
              </a:spcBef>
              <a:spcAft>
                <a:spcPts val="600"/>
              </a:spcAft>
            </a:pPr>
            <a:r>
              <a:rPr lang="es-ES" sz="3200" dirty="0">
                <a:latin typeface="Century Gothic" panose="020B0502020202020204" pitchFamily="34" charset="0"/>
              </a:rPr>
              <a:t>Relación de las industrias de CSS con los niveles y subniveles de atención del SNS</a:t>
            </a:r>
            <a:endParaRPr lang="es-419" dirty="0"/>
          </a:p>
        </p:txBody>
      </p:sp>
    </p:spTree>
    <p:extLst>
      <p:ext uri="{BB962C8B-B14F-4D97-AF65-F5344CB8AC3E}">
        <p14:creationId xmlns:p14="http://schemas.microsoft.com/office/powerpoint/2010/main" val="2724634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40875179-1D11-7841-A086-49EA4ACC3DEF}"/>
              </a:ext>
            </a:extLst>
          </p:cNvPr>
          <p:cNvSpPr>
            <a:spLocks noGrp="1"/>
          </p:cNvSpPr>
          <p:nvPr>
            <p:ph type="title"/>
          </p:nvPr>
        </p:nvSpPr>
        <p:spPr>
          <a:xfrm>
            <a:off x="1052629" y="375547"/>
            <a:ext cx="8429291" cy="530024"/>
          </a:xfrm>
        </p:spPr>
        <p:txBody>
          <a:bodyPr>
            <a:noAutofit/>
          </a:bodyPr>
          <a:lstStyle/>
          <a:p>
            <a:r>
              <a:rPr lang="es-EC" sz="2600" dirty="0">
                <a:solidFill>
                  <a:srgbClr val="00C8FF"/>
                </a:solidFill>
              </a:rPr>
              <a:t>Flujo económico de los servicios de salud</a:t>
            </a:r>
            <a:endParaRPr lang="x-none" sz="2600" dirty="0">
              <a:solidFill>
                <a:srgbClr val="00C8FF"/>
              </a:solidFill>
            </a:endParaRPr>
          </a:p>
        </p:txBody>
      </p:sp>
      <p:grpSp>
        <p:nvGrpSpPr>
          <p:cNvPr id="5" name="Grupo 4">
            <a:extLst>
              <a:ext uri="{FF2B5EF4-FFF2-40B4-BE49-F238E27FC236}">
                <a16:creationId xmlns="" xmlns:a16="http://schemas.microsoft.com/office/drawing/2014/main" id="{6F042B40-EEE9-7F8E-EFA0-EB5DF9B229D2}"/>
              </a:ext>
            </a:extLst>
          </p:cNvPr>
          <p:cNvGrpSpPr/>
          <p:nvPr/>
        </p:nvGrpSpPr>
        <p:grpSpPr>
          <a:xfrm>
            <a:off x="743376" y="1189072"/>
            <a:ext cx="9928580" cy="4976821"/>
            <a:chOff x="1319232" y="1109439"/>
            <a:chExt cx="9619979" cy="5323698"/>
          </a:xfrm>
        </p:grpSpPr>
        <p:sp>
          <p:nvSpPr>
            <p:cNvPr id="6" name="Marcador de texto 4">
              <a:extLst>
                <a:ext uri="{FF2B5EF4-FFF2-40B4-BE49-F238E27FC236}">
                  <a16:creationId xmlns="" xmlns:a16="http://schemas.microsoft.com/office/drawing/2014/main" id="{C7756227-3078-ABDF-FDE0-D0BADA80E850}"/>
                </a:ext>
              </a:extLst>
            </p:cNvPr>
            <p:cNvSpPr txBox="1">
              <a:spLocks/>
            </p:cNvSpPr>
            <p:nvPr/>
          </p:nvSpPr>
          <p:spPr>
            <a:xfrm>
              <a:off x="6474521" y="5383782"/>
              <a:ext cx="3562595" cy="213738"/>
            </a:xfrm>
            <a:prstGeom prst="rect">
              <a:avLst/>
            </a:prstGeom>
          </p:spPr>
          <p:txBody>
            <a:bodyPr vert="horz" lIns="91440" tIns="45720" rIns="91440" bIns="45720" rtlCol="0">
              <a:normAutofit fontScale="3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30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dirty="0"/>
                <a:t>Aspectos Metodológicos</a:t>
              </a:r>
            </a:p>
          </p:txBody>
        </p:sp>
        <p:grpSp>
          <p:nvGrpSpPr>
            <p:cNvPr id="7" name="Grupo 6">
              <a:extLst>
                <a:ext uri="{FF2B5EF4-FFF2-40B4-BE49-F238E27FC236}">
                  <a16:creationId xmlns="" xmlns:a16="http://schemas.microsoft.com/office/drawing/2014/main" id="{484A956E-A450-3857-B4F8-FE006086F57D}"/>
                </a:ext>
              </a:extLst>
            </p:cNvPr>
            <p:cNvGrpSpPr/>
            <p:nvPr/>
          </p:nvGrpSpPr>
          <p:grpSpPr>
            <a:xfrm>
              <a:off x="3202370" y="1771994"/>
              <a:ext cx="5403772" cy="344465"/>
              <a:chOff x="1520913" y="2251573"/>
              <a:chExt cx="5803622" cy="939886"/>
            </a:xfrm>
          </p:grpSpPr>
          <p:sp>
            <p:nvSpPr>
              <p:cNvPr id="31" name="69 CuadroTexto">
                <a:extLst>
                  <a:ext uri="{FF2B5EF4-FFF2-40B4-BE49-F238E27FC236}">
                    <a16:creationId xmlns="" xmlns:a16="http://schemas.microsoft.com/office/drawing/2014/main" id="{3420CEF9-4946-D309-D9F1-1FE1513BB827}"/>
                  </a:ext>
                </a:extLst>
              </p:cNvPr>
              <p:cNvSpPr txBox="1"/>
              <p:nvPr/>
            </p:nvSpPr>
            <p:spPr>
              <a:xfrm>
                <a:off x="1520913" y="2293144"/>
                <a:ext cx="2284923" cy="898315"/>
              </a:xfrm>
              <a:prstGeom prst="rect">
                <a:avLst/>
              </a:prstGeom>
              <a:noFill/>
            </p:spPr>
            <p:txBody>
              <a:bodyPr wrap="square" rtlCol="0">
                <a:spAutoFit/>
              </a:bodyPr>
              <a:lstStyle/>
              <a:p>
                <a:pPr algn="ctr"/>
                <a:r>
                  <a:rPr lang="es-EC" sz="1400" b="1" dirty="0">
                    <a:solidFill>
                      <a:srgbClr val="00C8FF"/>
                    </a:solidFill>
                  </a:rPr>
                  <a:t>Demanda</a:t>
                </a:r>
              </a:p>
            </p:txBody>
          </p:sp>
          <p:sp>
            <p:nvSpPr>
              <p:cNvPr id="32" name="70 CuadroTexto">
                <a:extLst>
                  <a:ext uri="{FF2B5EF4-FFF2-40B4-BE49-F238E27FC236}">
                    <a16:creationId xmlns="" xmlns:a16="http://schemas.microsoft.com/office/drawing/2014/main" id="{FF062C15-E3A8-F313-7793-27429C505742}"/>
                  </a:ext>
                </a:extLst>
              </p:cNvPr>
              <p:cNvSpPr txBox="1"/>
              <p:nvPr/>
            </p:nvSpPr>
            <p:spPr>
              <a:xfrm>
                <a:off x="5014963" y="2251573"/>
                <a:ext cx="2309572" cy="898315"/>
              </a:xfrm>
              <a:prstGeom prst="rect">
                <a:avLst/>
              </a:prstGeom>
              <a:noFill/>
            </p:spPr>
            <p:txBody>
              <a:bodyPr wrap="square" rtlCol="0">
                <a:spAutoFit/>
              </a:bodyPr>
              <a:lstStyle/>
              <a:p>
                <a:pPr algn="ctr"/>
                <a:r>
                  <a:rPr lang="es-EC" sz="1400" b="1" dirty="0">
                    <a:solidFill>
                      <a:srgbClr val="00C8FF"/>
                    </a:solidFill>
                  </a:rPr>
                  <a:t>Oferta</a:t>
                </a:r>
              </a:p>
            </p:txBody>
          </p:sp>
        </p:grpSp>
        <p:grpSp>
          <p:nvGrpSpPr>
            <p:cNvPr id="28" name="Grupo 27">
              <a:extLst>
                <a:ext uri="{FF2B5EF4-FFF2-40B4-BE49-F238E27FC236}">
                  <a16:creationId xmlns="" xmlns:a16="http://schemas.microsoft.com/office/drawing/2014/main" id="{A19C2795-F021-3EC9-CF92-042F6EB9B44D}"/>
                </a:ext>
              </a:extLst>
            </p:cNvPr>
            <p:cNvGrpSpPr/>
            <p:nvPr/>
          </p:nvGrpSpPr>
          <p:grpSpPr>
            <a:xfrm>
              <a:off x="6455692" y="2127691"/>
              <a:ext cx="2150450" cy="2089834"/>
              <a:chOff x="5187080" y="2452952"/>
              <a:chExt cx="1903841" cy="2166840"/>
            </a:xfrm>
            <a:solidFill>
              <a:schemeClr val="accent1">
                <a:lumMod val="20000"/>
                <a:lumOff val="80000"/>
              </a:schemeClr>
            </a:solidFill>
          </p:grpSpPr>
          <p:sp>
            <p:nvSpPr>
              <p:cNvPr id="29" name="Rectángulo redondeado 108">
                <a:extLst>
                  <a:ext uri="{FF2B5EF4-FFF2-40B4-BE49-F238E27FC236}">
                    <a16:creationId xmlns="" xmlns:a16="http://schemas.microsoft.com/office/drawing/2014/main" id="{F2CB23DE-98A8-FF9E-0219-33AE4C292268}"/>
                  </a:ext>
                </a:extLst>
              </p:cNvPr>
              <p:cNvSpPr/>
              <p:nvPr/>
            </p:nvSpPr>
            <p:spPr>
              <a:xfrm>
                <a:off x="5187080" y="2452952"/>
                <a:ext cx="1903841" cy="1996406"/>
              </a:xfrm>
              <a:prstGeom prst="rect">
                <a:avLst/>
              </a:prstGeom>
              <a:ln>
                <a:solidFill>
                  <a:srgbClr val="65648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s-EC" sz="1200" b="1" u="sng" dirty="0">
                    <a:solidFill>
                      <a:srgbClr val="6E6E7C"/>
                    </a:solidFill>
                  </a:rPr>
                  <a:t>Cuenta Producción</a:t>
                </a:r>
              </a:p>
              <a:p>
                <a:endParaRPr lang="es-EC" sz="1100" b="1" u="sng" dirty="0">
                  <a:solidFill>
                    <a:srgbClr val="6E6E7C"/>
                  </a:solidFill>
                </a:endParaRPr>
              </a:p>
              <a:p>
                <a:r>
                  <a:rPr lang="es-EC" sz="1100" b="1" u="sng" dirty="0">
                    <a:solidFill>
                      <a:srgbClr val="6E6E7C"/>
                    </a:solidFill>
                  </a:rPr>
                  <a:t>1. Producción pública: </a:t>
                </a:r>
              </a:p>
              <a:p>
                <a:r>
                  <a:rPr lang="es-EC" sz="1100" dirty="0">
                    <a:solidFill>
                      <a:srgbClr val="6E6E7C"/>
                    </a:solidFill>
                  </a:rPr>
                  <a:t>+ Gobierno</a:t>
                </a:r>
              </a:p>
              <a:p>
                <a:r>
                  <a:rPr lang="es-EC" sz="1100" dirty="0">
                    <a:solidFill>
                      <a:srgbClr val="6E6E7C"/>
                    </a:solidFill>
                  </a:rPr>
                  <a:t>- Consumo intermedio</a:t>
                </a:r>
              </a:p>
              <a:p>
                <a:endParaRPr lang="es-EC" sz="1100" b="1" u="sng" dirty="0">
                  <a:solidFill>
                    <a:srgbClr val="6E6E7C"/>
                  </a:solidFill>
                </a:endParaRPr>
              </a:p>
              <a:p>
                <a:r>
                  <a:rPr lang="es-EC" sz="1100" b="1" u="sng" dirty="0">
                    <a:solidFill>
                      <a:srgbClr val="6E6E7C"/>
                    </a:solidFill>
                  </a:rPr>
                  <a:t>2. Producción privada: </a:t>
                </a:r>
              </a:p>
              <a:p>
                <a:r>
                  <a:rPr lang="es-EC" sz="1100" dirty="0">
                    <a:solidFill>
                      <a:srgbClr val="6E6E7C"/>
                    </a:solidFill>
                  </a:rPr>
                  <a:t>+ Sociedades + ISFLSH</a:t>
                </a:r>
              </a:p>
              <a:p>
                <a:r>
                  <a:rPr lang="es-EC" sz="1100" dirty="0">
                    <a:solidFill>
                      <a:srgbClr val="6E6E7C"/>
                    </a:solidFill>
                  </a:rPr>
                  <a:t>+ Hogares productores</a:t>
                </a:r>
              </a:p>
              <a:p>
                <a:r>
                  <a:rPr lang="es-EC" sz="1100" dirty="0">
                    <a:solidFill>
                      <a:srgbClr val="6E6E7C"/>
                    </a:solidFill>
                  </a:rPr>
                  <a:t>- Consumo intermedio</a:t>
                </a:r>
              </a:p>
            </p:txBody>
          </p:sp>
          <p:cxnSp>
            <p:nvCxnSpPr>
              <p:cNvPr id="30" name="Conector recto 29">
                <a:extLst>
                  <a:ext uri="{FF2B5EF4-FFF2-40B4-BE49-F238E27FC236}">
                    <a16:creationId xmlns="" xmlns:a16="http://schemas.microsoft.com/office/drawing/2014/main" id="{56FAC2FD-96D2-E6C2-D8D5-680C40F43EF1}"/>
                  </a:ext>
                </a:extLst>
              </p:cNvPr>
              <p:cNvCxnSpPr>
                <a:cxnSpLocks/>
              </p:cNvCxnSpPr>
              <p:nvPr/>
            </p:nvCxnSpPr>
            <p:spPr>
              <a:xfrm flipH="1">
                <a:off x="6053594" y="4452725"/>
                <a:ext cx="2" cy="167067"/>
              </a:xfrm>
              <a:prstGeom prst="line">
                <a:avLst/>
              </a:prstGeom>
              <a:grpFill/>
              <a:ln w="19050">
                <a:solidFill>
                  <a:srgbClr val="286F88"/>
                </a:solidFill>
              </a:ln>
            </p:spPr>
            <p:style>
              <a:lnRef idx="2">
                <a:schemeClr val="accent4">
                  <a:shade val="50000"/>
                </a:schemeClr>
              </a:lnRef>
              <a:fillRef idx="1">
                <a:schemeClr val="accent4"/>
              </a:fillRef>
              <a:effectRef idx="0">
                <a:schemeClr val="accent4"/>
              </a:effectRef>
              <a:fontRef idx="minor">
                <a:schemeClr val="lt1"/>
              </a:fontRef>
            </p:style>
          </p:cxnSp>
        </p:grpSp>
        <p:grpSp>
          <p:nvGrpSpPr>
            <p:cNvPr id="9" name="Grupo 8">
              <a:extLst>
                <a:ext uri="{FF2B5EF4-FFF2-40B4-BE49-F238E27FC236}">
                  <a16:creationId xmlns="" xmlns:a16="http://schemas.microsoft.com/office/drawing/2014/main" id="{8770253F-67EF-FA25-CA32-E17A14BB64F4}"/>
                </a:ext>
              </a:extLst>
            </p:cNvPr>
            <p:cNvGrpSpPr/>
            <p:nvPr/>
          </p:nvGrpSpPr>
          <p:grpSpPr>
            <a:xfrm>
              <a:off x="1319232" y="2317667"/>
              <a:ext cx="9619979" cy="2391220"/>
              <a:chOff x="122641" y="2162486"/>
              <a:chExt cx="9425167" cy="3523032"/>
            </a:xfrm>
          </p:grpSpPr>
          <p:sp>
            <p:nvSpPr>
              <p:cNvPr id="21" name="8 CuadroTexto">
                <a:extLst>
                  <a:ext uri="{FF2B5EF4-FFF2-40B4-BE49-F238E27FC236}">
                    <a16:creationId xmlns="" xmlns:a16="http://schemas.microsoft.com/office/drawing/2014/main" id="{FE961D5B-296B-1A8F-FC67-9ACDEA8B6DD0}"/>
                  </a:ext>
                </a:extLst>
              </p:cNvPr>
              <p:cNvSpPr txBox="1"/>
              <p:nvPr/>
            </p:nvSpPr>
            <p:spPr>
              <a:xfrm>
                <a:off x="7794687" y="4801285"/>
                <a:ext cx="1753121" cy="884233"/>
              </a:xfrm>
              <a:prstGeom prst="rect">
                <a:avLst/>
              </a:prstGeom>
              <a:noFill/>
            </p:spPr>
            <p:txBody>
              <a:bodyPr wrap="square" rtlCol="0">
                <a:spAutoFit/>
              </a:bodyPr>
              <a:lstStyle/>
              <a:p>
                <a:pPr algn="ctr"/>
                <a:r>
                  <a:rPr lang="es-EC" sz="1100" b="1" dirty="0">
                    <a:solidFill>
                      <a:srgbClr val="6E6E7C"/>
                    </a:solidFill>
                  </a:rPr>
                  <a:t>Productores </a:t>
                </a:r>
              </a:p>
              <a:p>
                <a:pPr algn="ctr"/>
                <a:r>
                  <a:rPr lang="es-EC" sz="1100" b="1" dirty="0">
                    <a:solidFill>
                      <a:srgbClr val="6E6E7C"/>
                    </a:solidFill>
                  </a:rPr>
                  <a:t>de no mercado: </a:t>
                </a:r>
              </a:p>
              <a:p>
                <a:pPr algn="ctr"/>
                <a:r>
                  <a:rPr lang="es-EC" sz="1100" dirty="0">
                    <a:solidFill>
                      <a:srgbClr val="6E6E7C"/>
                    </a:solidFill>
                  </a:rPr>
                  <a:t>Gobierno e ISFLSH*</a:t>
                </a:r>
              </a:p>
            </p:txBody>
          </p:sp>
          <p:grpSp>
            <p:nvGrpSpPr>
              <p:cNvPr id="22" name="Grupo 21">
                <a:extLst>
                  <a:ext uri="{FF2B5EF4-FFF2-40B4-BE49-F238E27FC236}">
                    <a16:creationId xmlns="" xmlns:a16="http://schemas.microsoft.com/office/drawing/2014/main" id="{56F7D76F-1846-D50A-6683-38B0F3B0DC13}"/>
                  </a:ext>
                </a:extLst>
              </p:cNvPr>
              <p:cNvGrpSpPr/>
              <p:nvPr/>
            </p:nvGrpSpPr>
            <p:grpSpPr>
              <a:xfrm>
                <a:off x="122641" y="3230031"/>
                <a:ext cx="1175079" cy="1170732"/>
                <a:chOff x="65288" y="2247483"/>
                <a:chExt cx="1926996" cy="1379918"/>
              </a:xfrm>
            </p:grpSpPr>
            <p:sp>
              <p:nvSpPr>
                <p:cNvPr id="25" name="Rectángulo redondeado 21">
                  <a:extLst>
                    <a:ext uri="{FF2B5EF4-FFF2-40B4-BE49-F238E27FC236}">
                      <a16:creationId xmlns="" xmlns:a16="http://schemas.microsoft.com/office/drawing/2014/main" id="{E1AA3CB6-4481-B71B-5BAE-20EBD7DB8A09}"/>
                    </a:ext>
                  </a:extLst>
                </p:cNvPr>
                <p:cNvSpPr/>
                <p:nvPr/>
              </p:nvSpPr>
              <p:spPr>
                <a:xfrm>
                  <a:off x="295290" y="2247483"/>
                  <a:ext cx="1585715" cy="1379918"/>
                </a:xfrm>
                <a:prstGeom prst="roundRect">
                  <a:avLst/>
                </a:prstGeom>
                <a:blipFill rotWithShape="0">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s-EC" sz="1100" dirty="0"/>
                </a:p>
              </p:txBody>
            </p:sp>
            <p:sp>
              <p:nvSpPr>
                <p:cNvPr id="26" name="Rectángulo 25">
                  <a:extLst>
                    <a:ext uri="{FF2B5EF4-FFF2-40B4-BE49-F238E27FC236}">
                      <a16:creationId xmlns="" xmlns:a16="http://schemas.microsoft.com/office/drawing/2014/main" id="{B52E0666-A099-FF07-C775-155D0BC48151}"/>
                    </a:ext>
                  </a:extLst>
                </p:cNvPr>
                <p:cNvSpPr/>
                <p:nvPr/>
              </p:nvSpPr>
              <p:spPr>
                <a:xfrm>
                  <a:off x="65288" y="2292669"/>
                  <a:ext cx="1926996" cy="12068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3012" tIns="253012" rIns="253012" bIns="253012" numCol="1" spcCol="1270" anchor="ctr" anchorCtr="0">
                  <a:noAutofit/>
                </a:bodyPr>
                <a:lstStyle/>
                <a:p>
                  <a:pPr algn="ctr" defTabSz="2363794">
                    <a:lnSpc>
                      <a:spcPct val="90000"/>
                    </a:lnSpc>
                    <a:spcAft>
                      <a:spcPct val="35000"/>
                    </a:spcAft>
                  </a:pPr>
                  <a:endParaRPr lang="es-ES" sz="1100" b="1" dirty="0">
                    <a:solidFill>
                      <a:schemeClr val="tx1"/>
                    </a:solidFill>
                  </a:endParaRPr>
                </a:p>
              </p:txBody>
            </p:sp>
          </p:grpSp>
          <p:sp>
            <p:nvSpPr>
              <p:cNvPr id="23" name="Rectángulo 22">
                <a:extLst>
                  <a:ext uri="{FF2B5EF4-FFF2-40B4-BE49-F238E27FC236}">
                    <a16:creationId xmlns="" xmlns:a16="http://schemas.microsoft.com/office/drawing/2014/main" id="{2EF25218-191F-A538-B42F-905BAF1DC999}"/>
                  </a:ext>
                </a:extLst>
              </p:cNvPr>
              <p:cNvSpPr/>
              <p:nvPr/>
            </p:nvSpPr>
            <p:spPr>
              <a:xfrm>
                <a:off x="157195" y="4525469"/>
                <a:ext cx="1140526" cy="634833"/>
              </a:xfrm>
              <a:prstGeom prst="rect">
                <a:avLst/>
              </a:prstGeom>
            </p:spPr>
            <p:txBody>
              <a:bodyPr wrap="none">
                <a:spAutoFit/>
              </a:bodyPr>
              <a:lstStyle/>
              <a:p>
                <a:pPr algn="ctr"/>
                <a:r>
                  <a:rPr lang="es-EC" sz="1100" b="1" dirty="0">
                    <a:solidFill>
                      <a:srgbClr val="6E6E7C"/>
                    </a:solidFill>
                  </a:rPr>
                  <a:t>Hogares</a:t>
                </a:r>
              </a:p>
              <a:p>
                <a:pPr algn="ctr"/>
                <a:r>
                  <a:rPr lang="es-EC" sz="1100" b="1" dirty="0">
                    <a:solidFill>
                      <a:srgbClr val="6E6E7C"/>
                    </a:solidFill>
                  </a:rPr>
                  <a:t>Consumidores</a:t>
                </a:r>
              </a:p>
            </p:txBody>
          </p:sp>
          <p:sp>
            <p:nvSpPr>
              <p:cNvPr id="24" name="Rectángulo 23">
                <a:extLst>
                  <a:ext uri="{FF2B5EF4-FFF2-40B4-BE49-F238E27FC236}">
                    <a16:creationId xmlns="" xmlns:a16="http://schemas.microsoft.com/office/drawing/2014/main" id="{C2E936EF-DAFC-A4D6-5790-6B2AB61A4E8B}"/>
                  </a:ext>
                </a:extLst>
              </p:cNvPr>
              <p:cNvSpPr/>
              <p:nvPr/>
            </p:nvSpPr>
            <p:spPr>
              <a:xfrm>
                <a:off x="7732471" y="2162486"/>
                <a:ext cx="1753121" cy="1632432"/>
              </a:xfrm>
              <a:prstGeom prst="rect">
                <a:avLst/>
              </a:prstGeom>
            </p:spPr>
            <p:txBody>
              <a:bodyPr wrap="square">
                <a:spAutoFit/>
              </a:bodyPr>
              <a:lstStyle/>
              <a:p>
                <a:pPr algn="ctr"/>
                <a:r>
                  <a:rPr lang="es-EC" sz="1100" b="1" dirty="0">
                    <a:solidFill>
                      <a:srgbClr val="6E6E7C"/>
                    </a:solidFill>
                  </a:rPr>
                  <a:t>Productores</a:t>
                </a:r>
              </a:p>
              <a:p>
                <a:pPr algn="ctr"/>
                <a:r>
                  <a:rPr lang="es-EC" sz="1100" b="1" dirty="0">
                    <a:solidFill>
                      <a:srgbClr val="6E6E7C"/>
                    </a:solidFill>
                  </a:rPr>
                  <a:t> de mercado:</a:t>
                </a:r>
              </a:p>
              <a:p>
                <a:pPr algn="ctr"/>
                <a:r>
                  <a:rPr lang="es-EC" sz="1100" dirty="0">
                    <a:solidFill>
                      <a:srgbClr val="6E6E7C"/>
                    </a:solidFill>
                  </a:rPr>
                  <a:t>Sociedades no financieras y</a:t>
                </a:r>
              </a:p>
              <a:p>
                <a:pPr algn="ctr"/>
                <a:r>
                  <a:rPr lang="es-EC" sz="1100" dirty="0">
                    <a:solidFill>
                      <a:srgbClr val="6E6E7C"/>
                    </a:solidFill>
                  </a:rPr>
                  <a:t> hogares productores</a:t>
                </a:r>
              </a:p>
              <a:p>
                <a:pPr algn="ctr"/>
                <a:endParaRPr lang="es-EC" sz="1100" b="1" dirty="0">
                  <a:solidFill>
                    <a:srgbClr val="6E6E7C"/>
                  </a:solidFill>
                </a:endParaRPr>
              </a:p>
            </p:txBody>
          </p:sp>
        </p:grpSp>
        <p:sp>
          <p:nvSpPr>
            <p:cNvPr id="10" name="25 Proceso alternativo">
              <a:extLst>
                <a:ext uri="{FF2B5EF4-FFF2-40B4-BE49-F238E27FC236}">
                  <a16:creationId xmlns="" xmlns:a16="http://schemas.microsoft.com/office/drawing/2014/main" id="{C36A0E95-5680-D329-C57F-0441C645A8C5}"/>
                </a:ext>
              </a:extLst>
            </p:cNvPr>
            <p:cNvSpPr/>
            <p:nvPr/>
          </p:nvSpPr>
          <p:spPr>
            <a:xfrm>
              <a:off x="4265373" y="1109439"/>
              <a:ext cx="3265544" cy="568262"/>
            </a:xfrm>
            <a:prstGeom prst="flowChartAlternateProcess">
              <a:avLst/>
            </a:prstGeom>
            <a:solidFill>
              <a:srgbClr val="656480"/>
            </a:solidFill>
            <a:ln>
              <a:noFill/>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r>
                <a:rPr lang="es-ES" sz="1200" b="1" dirty="0">
                  <a:solidFill>
                    <a:schemeClr val="bg1"/>
                  </a:solidFill>
                </a:rPr>
                <a:t>Mercado de los servicios de la salud</a:t>
              </a:r>
            </a:p>
          </p:txBody>
        </p:sp>
        <p:sp>
          <p:nvSpPr>
            <p:cNvPr id="11" name="25 Proceso alternativo">
              <a:extLst>
                <a:ext uri="{FF2B5EF4-FFF2-40B4-BE49-F238E27FC236}">
                  <a16:creationId xmlns="" xmlns:a16="http://schemas.microsoft.com/office/drawing/2014/main" id="{465A60E2-CDC8-9133-4B8E-368E76EAE32C}"/>
                </a:ext>
              </a:extLst>
            </p:cNvPr>
            <p:cNvSpPr/>
            <p:nvPr/>
          </p:nvSpPr>
          <p:spPr>
            <a:xfrm>
              <a:off x="4528441" y="5851433"/>
              <a:ext cx="2739408" cy="581704"/>
            </a:xfrm>
            <a:prstGeom prst="flowChartAlternateProcess">
              <a:avLst/>
            </a:prstGeom>
            <a:solidFill>
              <a:srgbClr val="656480"/>
            </a:solidFill>
            <a:ln>
              <a:noFill/>
              <a:prstDash val="dashDot"/>
            </a:ln>
          </p:spPr>
          <p:style>
            <a:lnRef idx="2">
              <a:schemeClr val="accent2"/>
            </a:lnRef>
            <a:fillRef idx="1">
              <a:schemeClr val="lt1"/>
            </a:fillRef>
            <a:effectRef idx="0">
              <a:schemeClr val="accent2"/>
            </a:effectRef>
            <a:fontRef idx="minor">
              <a:schemeClr val="dk1"/>
            </a:fontRef>
          </p:style>
          <p:txBody>
            <a:bodyPr rtlCol="0" anchor="ctr"/>
            <a:lstStyle/>
            <a:p>
              <a:pPr algn="ctr"/>
              <a:r>
                <a:rPr lang="es-ES" sz="1200" b="1" dirty="0">
                  <a:solidFill>
                    <a:schemeClr val="bg1"/>
                  </a:solidFill>
                </a:rPr>
                <a:t>Transferencias en especie servicios de salud a hogares</a:t>
              </a:r>
            </a:p>
          </p:txBody>
        </p:sp>
        <p:grpSp>
          <p:nvGrpSpPr>
            <p:cNvPr id="12" name="Grupo 11">
              <a:extLst>
                <a:ext uri="{FF2B5EF4-FFF2-40B4-BE49-F238E27FC236}">
                  <a16:creationId xmlns="" xmlns:a16="http://schemas.microsoft.com/office/drawing/2014/main" id="{A26FF424-2BFA-445F-FF32-E0256B63FEAA}"/>
                </a:ext>
              </a:extLst>
            </p:cNvPr>
            <p:cNvGrpSpPr/>
            <p:nvPr/>
          </p:nvGrpSpPr>
          <p:grpSpPr>
            <a:xfrm>
              <a:off x="2629321" y="2127692"/>
              <a:ext cx="3232820" cy="3506118"/>
              <a:chOff x="4735741" y="1653764"/>
              <a:chExt cx="3232820" cy="2831196"/>
            </a:xfrm>
          </p:grpSpPr>
          <p:graphicFrame>
            <p:nvGraphicFramePr>
              <p:cNvPr id="17" name="Diagrama 16">
                <a:extLst>
                  <a:ext uri="{FF2B5EF4-FFF2-40B4-BE49-F238E27FC236}">
                    <a16:creationId xmlns="" xmlns:a16="http://schemas.microsoft.com/office/drawing/2014/main" id="{CBBC0BE2-95B2-56EA-6CEF-8BCB526A66DF}"/>
                  </a:ext>
                </a:extLst>
              </p:cNvPr>
              <p:cNvGraphicFramePr/>
              <p:nvPr/>
            </p:nvGraphicFramePr>
            <p:xfrm>
              <a:off x="4735741" y="3370612"/>
              <a:ext cx="3232820" cy="111434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18" name="Grupo 17">
                <a:extLst>
                  <a:ext uri="{FF2B5EF4-FFF2-40B4-BE49-F238E27FC236}">
                    <a16:creationId xmlns="" xmlns:a16="http://schemas.microsoft.com/office/drawing/2014/main" id="{DEC9289F-9158-F9DA-A468-6A333A44CF76}"/>
                  </a:ext>
                </a:extLst>
              </p:cNvPr>
              <p:cNvGrpSpPr/>
              <p:nvPr/>
            </p:nvGrpSpPr>
            <p:grpSpPr>
              <a:xfrm>
                <a:off x="5308790" y="1653764"/>
                <a:ext cx="2126003" cy="1703435"/>
                <a:chOff x="5641484" y="2418171"/>
                <a:chExt cx="1882198" cy="2187484"/>
              </a:xfrm>
              <a:solidFill>
                <a:schemeClr val="accent1">
                  <a:lumMod val="20000"/>
                  <a:lumOff val="80000"/>
                </a:schemeClr>
              </a:solidFill>
            </p:grpSpPr>
            <p:sp>
              <p:nvSpPr>
                <p:cNvPr id="19" name="Rectángulo redondeado 108">
                  <a:extLst>
                    <a:ext uri="{FF2B5EF4-FFF2-40B4-BE49-F238E27FC236}">
                      <a16:creationId xmlns="" xmlns:a16="http://schemas.microsoft.com/office/drawing/2014/main" id="{3B7BE497-5E49-7736-2A0E-162AD9BEBA91}"/>
                    </a:ext>
                  </a:extLst>
                </p:cNvPr>
                <p:cNvSpPr/>
                <p:nvPr/>
              </p:nvSpPr>
              <p:spPr>
                <a:xfrm>
                  <a:off x="5641484" y="2418171"/>
                  <a:ext cx="1882198" cy="1996626"/>
                </a:xfrm>
                <a:prstGeom prst="rect">
                  <a:avLst/>
                </a:prstGeom>
                <a:ln>
                  <a:solidFill>
                    <a:srgbClr val="65648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s-EC" sz="1200" b="1" u="sng" dirty="0">
                      <a:solidFill>
                        <a:srgbClr val="6E6E7C"/>
                      </a:solidFill>
                    </a:rPr>
                    <a:t>Gasto de consumo final</a:t>
                  </a:r>
                </a:p>
                <a:p>
                  <a:endParaRPr lang="es-EC" sz="1100" b="1" u="sng" dirty="0">
                    <a:solidFill>
                      <a:srgbClr val="6E6E7C"/>
                    </a:solidFill>
                  </a:endParaRPr>
                </a:p>
                <a:p>
                  <a:r>
                    <a:rPr lang="es-EC" sz="1100" b="1" u="sng" dirty="0">
                      <a:solidFill>
                        <a:srgbClr val="6E6E7C"/>
                      </a:solidFill>
                    </a:rPr>
                    <a:t>1. Gasto público: </a:t>
                  </a:r>
                </a:p>
                <a:p>
                  <a:r>
                    <a:rPr lang="es-EC" sz="1100" dirty="0">
                      <a:solidFill>
                        <a:srgbClr val="6E6E7C"/>
                      </a:solidFill>
                    </a:rPr>
                    <a:t>+ Individual gobierno</a:t>
                  </a:r>
                </a:p>
                <a:p>
                  <a:r>
                    <a:rPr lang="es-EC" sz="1100" dirty="0">
                      <a:solidFill>
                        <a:srgbClr val="6E6E7C"/>
                      </a:solidFill>
                    </a:rPr>
                    <a:t>+ Colectivo gobierno</a:t>
                  </a:r>
                </a:p>
                <a:p>
                  <a:endParaRPr lang="es-EC" sz="1100" b="1" u="sng" dirty="0">
                    <a:solidFill>
                      <a:srgbClr val="6E6E7C"/>
                    </a:solidFill>
                  </a:endParaRPr>
                </a:p>
                <a:p>
                  <a:r>
                    <a:rPr lang="es-EC" sz="1100" b="1" u="sng" dirty="0">
                      <a:solidFill>
                        <a:srgbClr val="6E6E7C"/>
                      </a:solidFill>
                    </a:rPr>
                    <a:t>2. Gasto privado:</a:t>
                  </a:r>
                </a:p>
                <a:p>
                  <a:r>
                    <a:rPr lang="es-EC" sz="1100" dirty="0">
                      <a:solidFill>
                        <a:srgbClr val="6E6E7C"/>
                      </a:solidFill>
                    </a:rPr>
                    <a:t>+ Hogares (gasto de bolsillo)</a:t>
                  </a:r>
                </a:p>
                <a:p>
                  <a:r>
                    <a:rPr lang="es-EC" sz="1100" dirty="0">
                      <a:solidFill>
                        <a:srgbClr val="6E6E7C"/>
                      </a:solidFill>
                    </a:rPr>
                    <a:t>+ ISFLH</a:t>
                  </a:r>
                </a:p>
                <a:p>
                  <a:endParaRPr lang="es-EC" sz="1100" dirty="0">
                    <a:solidFill>
                      <a:srgbClr val="6E6E7C"/>
                    </a:solidFill>
                  </a:endParaRPr>
                </a:p>
              </p:txBody>
            </p:sp>
            <p:cxnSp>
              <p:nvCxnSpPr>
                <p:cNvPr id="20" name="Conector recto 19">
                  <a:extLst>
                    <a:ext uri="{FF2B5EF4-FFF2-40B4-BE49-F238E27FC236}">
                      <a16:creationId xmlns="" xmlns:a16="http://schemas.microsoft.com/office/drawing/2014/main" id="{C8BE052C-F8D2-E013-0A30-52968B97A8C8}"/>
                    </a:ext>
                  </a:extLst>
                </p:cNvPr>
                <p:cNvCxnSpPr>
                  <a:cxnSpLocks/>
                </p:cNvCxnSpPr>
                <p:nvPr/>
              </p:nvCxnSpPr>
              <p:spPr>
                <a:xfrm>
                  <a:off x="6552001" y="4438588"/>
                  <a:ext cx="0" cy="167067"/>
                </a:xfrm>
                <a:prstGeom prst="line">
                  <a:avLst/>
                </a:prstGeom>
                <a:grpFill/>
                <a:ln w="19050">
                  <a:solidFill>
                    <a:srgbClr val="0078AF"/>
                  </a:solidFill>
                </a:ln>
              </p:spPr>
              <p:style>
                <a:lnRef idx="2">
                  <a:schemeClr val="accent4">
                    <a:shade val="50000"/>
                  </a:schemeClr>
                </a:lnRef>
                <a:fillRef idx="1">
                  <a:schemeClr val="accent4"/>
                </a:fillRef>
                <a:effectRef idx="0">
                  <a:schemeClr val="accent4"/>
                </a:effectRef>
                <a:fontRef idx="minor">
                  <a:schemeClr val="lt1"/>
                </a:fontRef>
              </p:style>
            </p:cxnSp>
          </p:grpSp>
        </p:grpSp>
      </p:grpSp>
      <p:sp>
        <p:nvSpPr>
          <p:cNvPr id="33" name="CuadroTexto 32">
            <a:extLst>
              <a:ext uri="{FF2B5EF4-FFF2-40B4-BE49-F238E27FC236}">
                <a16:creationId xmlns="" xmlns:a16="http://schemas.microsoft.com/office/drawing/2014/main" id="{672D0399-844F-8706-FDE7-1E17BD56FD82}"/>
              </a:ext>
            </a:extLst>
          </p:cNvPr>
          <p:cNvSpPr txBox="1"/>
          <p:nvPr/>
        </p:nvSpPr>
        <p:spPr>
          <a:xfrm>
            <a:off x="887790" y="6369334"/>
            <a:ext cx="6096000" cy="400110"/>
          </a:xfrm>
          <a:prstGeom prst="rect">
            <a:avLst/>
          </a:prstGeom>
          <a:noFill/>
        </p:spPr>
        <p:txBody>
          <a:bodyPr wrap="square">
            <a:spAutoFit/>
          </a:bodyPr>
          <a:lstStyle/>
          <a:p>
            <a:r>
              <a:rPr lang="es-EC" sz="1000" dirty="0">
                <a:solidFill>
                  <a:srgbClr val="6E6E7C"/>
                </a:solidFill>
              </a:rPr>
              <a:t>*ISFLSH: Instituciones sin fines de lucro que sirven a los hogares</a:t>
            </a:r>
          </a:p>
          <a:p>
            <a:r>
              <a:rPr lang="es-EC" sz="1000" dirty="0">
                <a:solidFill>
                  <a:srgbClr val="6E6E7C"/>
                </a:solidFill>
              </a:rPr>
              <a:t>** VAB: Valor agregado bruto</a:t>
            </a:r>
            <a:endParaRPr lang="es-EC" sz="1000" dirty="0"/>
          </a:p>
        </p:txBody>
      </p:sp>
      <p:sp>
        <p:nvSpPr>
          <p:cNvPr id="36" name="Cerrar llave 35">
            <a:extLst>
              <a:ext uri="{FF2B5EF4-FFF2-40B4-BE49-F238E27FC236}">
                <a16:creationId xmlns="" xmlns:a16="http://schemas.microsoft.com/office/drawing/2014/main" id="{20BBFCC8-1E85-313B-3EE6-0646DCBA600C}"/>
              </a:ext>
            </a:extLst>
          </p:cNvPr>
          <p:cNvSpPr/>
          <p:nvPr/>
        </p:nvSpPr>
        <p:spPr>
          <a:xfrm>
            <a:off x="10432876" y="2463468"/>
            <a:ext cx="173541" cy="1957008"/>
          </a:xfrm>
          <a:prstGeom prst="rightBrace">
            <a:avLst>
              <a:gd name="adj1" fmla="val 80763"/>
              <a:gd name="adj2" fmla="val 48758"/>
            </a:avLst>
          </a:prstGeom>
          <a:noFill/>
          <a:ln w="28575">
            <a:solidFill>
              <a:srgbClr val="00C8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dirty="0">
              <a:ln w="9525">
                <a:solidFill>
                  <a:schemeClr val="tx1"/>
                </a:solidFill>
              </a:ln>
            </a:endParaRPr>
          </a:p>
        </p:txBody>
      </p:sp>
      <p:sp>
        <p:nvSpPr>
          <p:cNvPr id="37" name="CuadroTexto 36">
            <a:extLst>
              <a:ext uri="{FF2B5EF4-FFF2-40B4-BE49-F238E27FC236}">
                <a16:creationId xmlns="" xmlns:a16="http://schemas.microsoft.com/office/drawing/2014/main" id="{34255237-A79A-95E1-4801-586AA1AC06DC}"/>
              </a:ext>
            </a:extLst>
          </p:cNvPr>
          <p:cNvSpPr txBox="1"/>
          <p:nvPr/>
        </p:nvSpPr>
        <p:spPr>
          <a:xfrm>
            <a:off x="10780547" y="3140267"/>
            <a:ext cx="1293862" cy="510778"/>
          </a:xfrm>
          <a:prstGeom prst="roundRect">
            <a:avLst/>
          </a:prstGeom>
          <a:solidFill>
            <a:srgbClr val="656480"/>
          </a:solidFill>
          <a:ln>
            <a:noFill/>
            <a:prstDash val="dash"/>
          </a:ln>
        </p:spPr>
        <p:style>
          <a:lnRef idx="2">
            <a:schemeClr val="accent2"/>
          </a:lnRef>
          <a:fillRef idx="1">
            <a:schemeClr val="lt1"/>
          </a:fillRef>
          <a:effectRef idx="0">
            <a:schemeClr val="accent2"/>
          </a:effectRef>
          <a:fontRef idx="minor">
            <a:schemeClr val="dk1"/>
          </a:fontRef>
        </p:style>
        <p:txBody>
          <a:bodyPr vert="horz" wrap="square" rtlCol="0">
            <a:spAutoFit/>
          </a:bodyPr>
          <a:lstStyle/>
          <a:p>
            <a:pPr algn="ctr"/>
            <a:r>
              <a:rPr lang="es-EC" sz="1200" b="1" dirty="0">
                <a:solidFill>
                  <a:schemeClr val="bg1"/>
                </a:solidFill>
              </a:rPr>
              <a:t>Sectores institucionales </a:t>
            </a:r>
          </a:p>
        </p:txBody>
      </p:sp>
      <p:pic>
        <p:nvPicPr>
          <p:cNvPr id="38" name="Picture 2">
            <a:extLst>
              <a:ext uri="{FF2B5EF4-FFF2-40B4-BE49-F238E27FC236}">
                <a16:creationId xmlns="" xmlns:a16="http://schemas.microsoft.com/office/drawing/2014/main" id="{2F98FA24-11CB-0800-062C-C139464BF7FF}"/>
              </a:ext>
            </a:extLst>
          </p:cNvPr>
          <p:cNvPicPr>
            <a:picLocks noChangeAspect="1" noChangeArrowheads="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396677" y="3305824"/>
            <a:ext cx="626516" cy="575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0" name="Diagrama 39">
            <a:extLst>
              <a:ext uri="{FF2B5EF4-FFF2-40B4-BE49-F238E27FC236}">
                <a16:creationId xmlns="" xmlns:a16="http://schemas.microsoft.com/office/drawing/2014/main" id="{CBBC0BE2-95B2-56EA-6CEF-8BCB526A66DF}"/>
              </a:ext>
            </a:extLst>
          </p:cNvPr>
          <p:cNvGraphicFramePr/>
          <p:nvPr/>
        </p:nvGraphicFramePr>
        <p:xfrm>
          <a:off x="5416637" y="4113040"/>
          <a:ext cx="3336527" cy="1290079"/>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35" name="Flecha: doblada 46">
            <a:extLst>
              <a:ext uri="{FF2B5EF4-FFF2-40B4-BE49-F238E27FC236}">
                <a16:creationId xmlns="" xmlns:a16="http://schemas.microsoft.com/office/drawing/2014/main" id="{3B345CC4-82D7-4759-A8E8-50E135A22FC1}"/>
              </a:ext>
            </a:extLst>
          </p:cNvPr>
          <p:cNvSpPr/>
          <p:nvPr/>
        </p:nvSpPr>
        <p:spPr>
          <a:xfrm rot="16200000" flipH="1">
            <a:off x="1704261" y="805354"/>
            <a:ext cx="1529298" cy="2558935"/>
          </a:xfrm>
          <a:prstGeom prst="bentArrow">
            <a:avLst>
              <a:gd name="adj1" fmla="val 9545"/>
              <a:gd name="adj2" fmla="val 12860"/>
              <a:gd name="adj3" fmla="val 25000"/>
              <a:gd name="adj4" fmla="val 35614"/>
            </a:avLst>
          </a:prstGeom>
          <a:solidFill>
            <a:srgbClr val="0078AF"/>
          </a:solidFill>
          <a:ln>
            <a:solidFill>
              <a:srgbClr val="007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chemeClr val="tx1"/>
              </a:solidFill>
            </a:endParaRPr>
          </a:p>
        </p:txBody>
      </p:sp>
      <p:sp>
        <p:nvSpPr>
          <p:cNvPr id="39" name="Flecha: doblada 10">
            <a:extLst>
              <a:ext uri="{FF2B5EF4-FFF2-40B4-BE49-F238E27FC236}">
                <a16:creationId xmlns="" xmlns:a16="http://schemas.microsoft.com/office/drawing/2014/main" id="{12650E8B-FFB9-4C92-9F28-5F6D7518ADFA}"/>
              </a:ext>
            </a:extLst>
          </p:cNvPr>
          <p:cNvSpPr/>
          <p:nvPr/>
        </p:nvSpPr>
        <p:spPr>
          <a:xfrm rot="16200000">
            <a:off x="1685615" y="3777289"/>
            <a:ext cx="1802855" cy="2795200"/>
          </a:xfrm>
          <a:prstGeom prst="bentArrow">
            <a:avLst>
              <a:gd name="adj1" fmla="val 10551"/>
              <a:gd name="adj2" fmla="val 11784"/>
              <a:gd name="adj3" fmla="val 25000"/>
              <a:gd name="adj4" fmla="val 35614"/>
            </a:avLst>
          </a:prstGeom>
          <a:solidFill>
            <a:srgbClr val="0078AF"/>
          </a:solidFill>
          <a:ln>
            <a:solidFill>
              <a:srgbClr val="007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chemeClr val="tx1"/>
              </a:solidFill>
            </a:endParaRPr>
          </a:p>
        </p:txBody>
      </p:sp>
      <p:sp>
        <p:nvSpPr>
          <p:cNvPr id="41" name="Flecha: doblada 37">
            <a:extLst>
              <a:ext uri="{FF2B5EF4-FFF2-40B4-BE49-F238E27FC236}">
                <a16:creationId xmlns="" xmlns:a16="http://schemas.microsoft.com/office/drawing/2014/main" id="{79DC052A-1F2E-445F-A862-6BE040E3F622}"/>
              </a:ext>
            </a:extLst>
          </p:cNvPr>
          <p:cNvSpPr/>
          <p:nvPr/>
        </p:nvSpPr>
        <p:spPr>
          <a:xfrm rot="10800000" flipV="1">
            <a:off x="7217928" y="1199222"/>
            <a:ext cx="2593771" cy="1132345"/>
          </a:xfrm>
          <a:prstGeom prst="bentArrow">
            <a:avLst>
              <a:gd name="adj1" fmla="val 13196"/>
              <a:gd name="adj2" fmla="val 16128"/>
              <a:gd name="adj3" fmla="val 28651"/>
              <a:gd name="adj4" fmla="val 35614"/>
            </a:avLst>
          </a:prstGeom>
          <a:solidFill>
            <a:srgbClr val="0078AF"/>
          </a:solidFill>
          <a:ln>
            <a:solidFill>
              <a:srgbClr val="007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ln>
                <a:solidFill>
                  <a:srgbClr val="E1748D"/>
                </a:solidFill>
              </a:ln>
              <a:solidFill>
                <a:srgbClr val="EEB0BF"/>
              </a:solidFill>
            </a:endParaRPr>
          </a:p>
        </p:txBody>
      </p:sp>
      <p:sp>
        <p:nvSpPr>
          <p:cNvPr id="42" name="Flecha: doblada 36">
            <a:extLst>
              <a:ext uri="{FF2B5EF4-FFF2-40B4-BE49-F238E27FC236}">
                <a16:creationId xmlns="" xmlns:a16="http://schemas.microsoft.com/office/drawing/2014/main" id="{2F0F4C68-CCA2-4512-8C4B-E3B6F42B4E00}"/>
              </a:ext>
            </a:extLst>
          </p:cNvPr>
          <p:cNvSpPr/>
          <p:nvPr/>
        </p:nvSpPr>
        <p:spPr>
          <a:xfrm rot="10800000">
            <a:off x="6904665" y="4740503"/>
            <a:ext cx="2907034" cy="1425387"/>
          </a:xfrm>
          <a:prstGeom prst="bentArrow">
            <a:avLst>
              <a:gd name="adj1" fmla="val 10051"/>
              <a:gd name="adj2" fmla="val 15701"/>
              <a:gd name="adj3" fmla="val 23620"/>
              <a:gd name="adj4" fmla="val 35614"/>
            </a:avLst>
          </a:prstGeom>
          <a:solidFill>
            <a:srgbClr val="0078AF"/>
          </a:solidFill>
          <a:ln>
            <a:solidFill>
              <a:srgbClr val="007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chemeClr val="tx1"/>
              </a:solidFill>
            </a:endParaRPr>
          </a:p>
        </p:txBody>
      </p:sp>
      <p:sp>
        <p:nvSpPr>
          <p:cNvPr id="3" name="Marcador de texto 2"/>
          <p:cNvSpPr>
            <a:spLocks noGrp="1"/>
          </p:cNvSpPr>
          <p:nvPr>
            <p:ph type="body" sz="quarter" idx="11"/>
          </p:nvPr>
        </p:nvSpPr>
        <p:spPr/>
        <p:txBody>
          <a:bodyPr/>
          <a:lstStyle/>
          <a:p>
            <a:r>
              <a:rPr lang="es-ES" dirty="0"/>
              <a:t>09</a:t>
            </a:r>
            <a:endParaRPr lang="es-EC" dirty="0"/>
          </a:p>
        </p:txBody>
      </p:sp>
    </p:spTree>
    <p:extLst>
      <p:ext uri="{BB962C8B-B14F-4D97-AF65-F5344CB8AC3E}">
        <p14:creationId xmlns:p14="http://schemas.microsoft.com/office/powerpoint/2010/main" val="3234762201"/>
      </p:ext>
    </p:extLst>
  </p:cSld>
  <p:clrMapOvr>
    <a:masterClrMapping/>
  </p:clrMapOvr>
  <p:timing>
    <p:tnLst>
      <p:par>
        <p:cTn id="1" dur="indefinite" restart="never" nodeType="tmRoot"/>
      </p:par>
    </p:tnLst>
  </p:timing>
</p:sld>
</file>

<file path=ppt/theme/theme1.xml><?xml version="1.0" encoding="utf-8"?>
<a:theme xmlns:a="http://schemas.openxmlformats.org/drawingml/2006/main" name="INEC_CS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5868</TotalTime>
  <Words>4381</Words>
  <Application>Microsoft Office PowerPoint</Application>
  <PresentationFormat>Panorámica</PresentationFormat>
  <Paragraphs>1222</Paragraphs>
  <Slides>30</Slides>
  <Notes>7</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30</vt:i4>
      </vt:variant>
    </vt:vector>
  </HeadingPairs>
  <TitlesOfParts>
    <vt:vector size="35" baseType="lpstr">
      <vt:lpstr>Arial</vt:lpstr>
      <vt:lpstr>Calibri</vt:lpstr>
      <vt:lpstr>Century Gothic</vt:lpstr>
      <vt:lpstr>Wingdings</vt:lpstr>
      <vt:lpstr>INEC_CSS</vt:lpstr>
      <vt:lpstr>Cuentas Satélites de Salud (CSS)</vt:lpstr>
      <vt:lpstr>A nuestros usuarios</vt:lpstr>
      <vt:lpstr>Resumen de las Cuentas Satélite de Salud</vt:lpstr>
      <vt:lpstr>Presentación de PowerPoint</vt:lpstr>
      <vt:lpstr>Aspectos Generales</vt:lpstr>
      <vt:lpstr>Antecedentes</vt:lpstr>
      <vt:lpstr>Ámbitos de estudio</vt:lpstr>
      <vt:lpstr>Presentación de PowerPoint</vt:lpstr>
      <vt:lpstr>Flujo económico de los servicios de salud</vt:lpstr>
      <vt:lpstr>Presentación de PowerPoint</vt:lpstr>
      <vt:lpstr>Fuentes de información de las CSS</vt:lpstr>
      <vt:lpstr>Principales Resultados</vt:lpstr>
      <vt:lpstr>VAB de la Salud respecto del PIB</vt:lpstr>
      <vt:lpstr>Producción de la actividades características según industrias</vt:lpstr>
      <vt:lpstr>Gasto de consumo final total</vt:lpstr>
      <vt:lpstr>Gasto de consumo final según productos característicos</vt:lpstr>
      <vt:lpstr>Gasto de Bolsillo en Salud</vt:lpstr>
      <vt:lpstr>Financiamiento de los servicios característicos de la salud</vt:lpstr>
      <vt:lpstr>Gasto Nacional en Salud (GNS)</vt:lpstr>
      <vt:lpstr>Efectos del COVID-19 en la producción de la salud  Periodo 2020-2022</vt:lpstr>
      <vt:lpstr>Costos adicionales por el COVID-19 en el sector público</vt:lpstr>
      <vt:lpstr>Principales Resultados</vt:lpstr>
      <vt:lpstr>Erogaciones del primer nivel de atención por sector</vt:lpstr>
      <vt:lpstr>Erogaciones del primer nivel de atención por tipología</vt:lpstr>
      <vt:lpstr>Erogaciones del segundo nivel de atención por sector</vt:lpstr>
      <vt:lpstr>Erogaciones del segundo nivel de atención por tipología</vt:lpstr>
      <vt:lpstr>Erogaciones del tercer nivel de atención por sector</vt:lpstr>
      <vt:lpstr>Erogaciones del tercer nivel de atención por tipología</vt:lpstr>
      <vt:lpstr>Otros indicadores</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cajasmarcia@gmail.com</dc:creator>
  <cp:lastModifiedBy>INEC Mireya Barrera</cp:lastModifiedBy>
  <cp:revision>337</cp:revision>
  <cp:lastPrinted>2023-11-24T13:16:15Z</cp:lastPrinted>
  <dcterms:created xsi:type="dcterms:W3CDTF">2021-05-27T23:45:58Z</dcterms:created>
  <dcterms:modified xsi:type="dcterms:W3CDTF">2023-12-19T18:33:30Z</dcterms:modified>
</cp:coreProperties>
</file>