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1.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3"/>
  </p:notesMasterIdLst>
  <p:sldIdLst>
    <p:sldId id="267" r:id="rId2"/>
    <p:sldId id="269" r:id="rId3"/>
    <p:sldId id="470" r:id="rId4"/>
    <p:sldId id="270" r:id="rId5"/>
    <p:sldId id="274" r:id="rId6"/>
    <p:sldId id="268" r:id="rId7"/>
    <p:sldId id="275" r:id="rId8"/>
    <p:sldId id="276" r:id="rId9"/>
    <p:sldId id="277" r:id="rId10"/>
    <p:sldId id="278" r:id="rId11"/>
    <p:sldId id="279" r:id="rId12"/>
    <p:sldId id="468" r:id="rId13"/>
    <p:sldId id="280" r:id="rId14"/>
    <p:sldId id="281" r:id="rId15"/>
    <p:sldId id="282" r:id="rId16"/>
    <p:sldId id="283" r:id="rId17"/>
    <p:sldId id="284" r:id="rId18"/>
    <p:sldId id="285" r:id="rId19"/>
    <p:sldId id="286" r:id="rId20"/>
    <p:sldId id="287" r:id="rId21"/>
    <p:sldId id="288" r:id="rId22"/>
    <p:sldId id="289" r:id="rId23"/>
    <p:sldId id="437" r:id="rId24"/>
    <p:sldId id="290" r:id="rId25"/>
    <p:sldId id="291" r:id="rId26"/>
    <p:sldId id="292" r:id="rId27"/>
    <p:sldId id="293" r:id="rId28"/>
    <p:sldId id="294" r:id="rId29"/>
    <p:sldId id="295" r:id="rId30"/>
    <p:sldId id="296" r:id="rId31"/>
    <p:sldId id="297" r:id="rId32"/>
    <p:sldId id="298" r:id="rId33"/>
    <p:sldId id="299" r:id="rId34"/>
    <p:sldId id="300" r:id="rId35"/>
    <p:sldId id="469" r:id="rId36"/>
    <p:sldId id="301" r:id="rId37"/>
    <p:sldId id="303" r:id="rId38"/>
    <p:sldId id="304" r:id="rId39"/>
    <p:sldId id="438" r:id="rId40"/>
    <p:sldId id="439" r:id="rId41"/>
    <p:sldId id="440" r:id="rId42"/>
    <p:sldId id="441" r:id="rId43"/>
    <p:sldId id="442" r:id="rId44"/>
    <p:sldId id="443"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2" r:id="rId62"/>
    <p:sldId id="444" r:id="rId63"/>
    <p:sldId id="445" r:id="rId64"/>
    <p:sldId id="467" r:id="rId65"/>
    <p:sldId id="323" r:id="rId66"/>
    <p:sldId id="447" r:id="rId67"/>
    <p:sldId id="324" r:id="rId68"/>
    <p:sldId id="446"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466" r:id="rId107"/>
    <p:sldId id="362" r:id="rId108"/>
    <p:sldId id="363" r:id="rId109"/>
    <p:sldId id="364" r:id="rId110"/>
    <p:sldId id="365" r:id="rId111"/>
    <p:sldId id="366" r:id="rId112"/>
    <p:sldId id="367" r:id="rId113"/>
    <p:sldId id="368" r:id="rId114"/>
    <p:sldId id="369" r:id="rId115"/>
    <p:sldId id="370" r:id="rId116"/>
    <p:sldId id="448" r:id="rId117"/>
    <p:sldId id="371" r:id="rId118"/>
    <p:sldId id="372" r:id="rId119"/>
    <p:sldId id="373" r:id="rId120"/>
    <p:sldId id="374" r:id="rId121"/>
    <p:sldId id="375" r:id="rId122"/>
    <p:sldId id="376" r:id="rId123"/>
    <p:sldId id="377" r:id="rId124"/>
    <p:sldId id="378" r:id="rId125"/>
    <p:sldId id="380" r:id="rId126"/>
    <p:sldId id="379" r:id="rId127"/>
    <p:sldId id="381" r:id="rId128"/>
    <p:sldId id="382" r:id="rId129"/>
    <p:sldId id="383" r:id="rId130"/>
    <p:sldId id="384" r:id="rId131"/>
    <p:sldId id="385" r:id="rId132"/>
    <p:sldId id="386" r:id="rId133"/>
    <p:sldId id="387" r:id="rId134"/>
    <p:sldId id="388" r:id="rId135"/>
    <p:sldId id="449" r:id="rId136"/>
    <p:sldId id="450" r:id="rId137"/>
    <p:sldId id="389" r:id="rId138"/>
    <p:sldId id="451" r:id="rId139"/>
    <p:sldId id="452" r:id="rId140"/>
    <p:sldId id="391" r:id="rId141"/>
    <p:sldId id="392" r:id="rId142"/>
    <p:sldId id="393" r:id="rId143"/>
    <p:sldId id="394" r:id="rId144"/>
    <p:sldId id="395" r:id="rId145"/>
    <p:sldId id="396" r:id="rId146"/>
    <p:sldId id="397" r:id="rId147"/>
    <p:sldId id="398" r:id="rId148"/>
    <p:sldId id="399" r:id="rId149"/>
    <p:sldId id="400" r:id="rId150"/>
    <p:sldId id="401" r:id="rId151"/>
    <p:sldId id="402" r:id="rId152"/>
    <p:sldId id="403" r:id="rId153"/>
    <p:sldId id="404" r:id="rId154"/>
    <p:sldId id="405" r:id="rId155"/>
    <p:sldId id="406" r:id="rId156"/>
    <p:sldId id="407" r:id="rId157"/>
    <p:sldId id="408" r:id="rId158"/>
    <p:sldId id="409" r:id="rId159"/>
    <p:sldId id="410" r:id="rId160"/>
    <p:sldId id="411" r:id="rId161"/>
    <p:sldId id="453" r:id="rId162"/>
    <p:sldId id="454" r:id="rId163"/>
    <p:sldId id="414" r:id="rId164"/>
    <p:sldId id="455" r:id="rId165"/>
    <p:sldId id="415" r:id="rId166"/>
    <p:sldId id="456" r:id="rId167"/>
    <p:sldId id="457" r:id="rId168"/>
    <p:sldId id="458" r:id="rId169"/>
    <p:sldId id="459" r:id="rId170"/>
    <p:sldId id="420" r:id="rId171"/>
    <p:sldId id="421" r:id="rId172"/>
    <p:sldId id="422" r:id="rId173"/>
    <p:sldId id="423" r:id="rId174"/>
    <p:sldId id="424" r:id="rId175"/>
    <p:sldId id="460" r:id="rId176"/>
    <p:sldId id="426" r:id="rId177"/>
    <p:sldId id="427" r:id="rId178"/>
    <p:sldId id="430" r:id="rId179"/>
    <p:sldId id="429" r:id="rId180"/>
    <p:sldId id="431" r:id="rId181"/>
    <p:sldId id="461" r:id="rId182"/>
    <p:sldId id="462" r:id="rId183"/>
    <p:sldId id="432" r:id="rId184"/>
    <p:sldId id="433" r:id="rId185"/>
    <p:sldId id="463" r:id="rId186"/>
    <p:sldId id="464" r:id="rId187"/>
    <p:sldId id="465" r:id="rId188"/>
    <p:sldId id="434" r:id="rId189"/>
    <p:sldId id="435" r:id="rId190"/>
    <p:sldId id="436" r:id="rId191"/>
    <p:sldId id="271" r:id="rId192"/>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71FF"/>
    <a:srgbClr val="212D5A"/>
    <a:srgbClr val="8996FF"/>
    <a:srgbClr val="5E7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47"/>
    <p:restoredTop sz="93973" autoAdjust="0"/>
  </p:normalViewPr>
  <p:slideViewPr>
    <p:cSldViewPr snapToGrid="0" snapToObjects="1">
      <p:cViewPr varScale="1">
        <p:scale>
          <a:sx n="83" d="100"/>
          <a:sy n="83" d="100"/>
        </p:scale>
        <p:origin x="60" y="4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viewProps" Target="view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diagrams/_rels/data1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image" Target="../media/image64.png"/><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diagrams/_rels/data1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64.png"/><Relationship Id="rId4" Type="http://schemas.openxmlformats.org/officeDocument/2006/relationships/image" Target="../media/image73.png"/></Relationships>
</file>

<file path=ppt/diagrams/_rels/data16.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image" Target="../media/image142.png"/></Relationships>
</file>

<file path=ppt/diagrams/_rels/data1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image" Target="../media/image144.png"/><Relationship Id="rId4" Type="http://schemas.openxmlformats.org/officeDocument/2006/relationships/image" Target="../media/image147.png"/></Relationships>
</file>

<file path=ppt/diagrams/_rels/data18.xml.rels><?xml version="1.0" encoding="UTF-8" standalone="yes"?>
<Relationships xmlns="http://schemas.openxmlformats.org/package/2006/relationships"><Relationship Id="rId8" Type="http://schemas.openxmlformats.org/officeDocument/2006/relationships/image" Target="../media/image188.png"/><Relationship Id="rId3" Type="http://schemas.openxmlformats.org/officeDocument/2006/relationships/image" Target="../media/image183.png"/><Relationship Id="rId7" Type="http://schemas.openxmlformats.org/officeDocument/2006/relationships/image" Target="../media/image187.png"/><Relationship Id="rId2" Type="http://schemas.openxmlformats.org/officeDocument/2006/relationships/image" Target="../media/image182.png"/><Relationship Id="rId1" Type="http://schemas.openxmlformats.org/officeDocument/2006/relationships/image" Target="../media/image181.png"/><Relationship Id="rId6" Type="http://schemas.openxmlformats.org/officeDocument/2006/relationships/image" Target="../media/image186.png"/><Relationship Id="rId5" Type="http://schemas.openxmlformats.org/officeDocument/2006/relationships/image" Target="../media/image185.png"/><Relationship Id="rId4" Type="http://schemas.openxmlformats.org/officeDocument/2006/relationships/image" Target="../media/image184.png"/></Relationships>
</file>

<file path=ppt/diagrams/_rels/data24.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image" Target="../media/image257.png"/></Relationships>
</file>

<file path=ppt/diagrams/_rels/data25.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image" Target="../media/image313.png"/><Relationship Id="rId1" Type="http://schemas.openxmlformats.org/officeDocument/2006/relationships/image" Target="../media/image312.png"/></Relationships>
</file>

<file path=ppt/diagrams/_rels/data26.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9.png"/><Relationship Id="rId1" Type="http://schemas.openxmlformats.org/officeDocument/2006/relationships/image" Target="../media/image318.png"/><Relationship Id="rId4" Type="http://schemas.openxmlformats.org/officeDocument/2006/relationships/image" Target="../media/image321.png"/></Relationships>
</file>

<file path=ppt/diagrams/_rels/data27.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image" Target="../media/image324.png"/><Relationship Id="rId1" Type="http://schemas.openxmlformats.org/officeDocument/2006/relationships/image" Target="../media/image323.png"/><Relationship Id="rId6" Type="http://schemas.openxmlformats.org/officeDocument/2006/relationships/image" Target="../media/image328.png"/><Relationship Id="rId5" Type="http://schemas.openxmlformats.org/officeDocument/2006/relationships/image" Target="../media/image327.png"/><Relationship Id="rId4" Type="http://schemas.openxmlformats.org/officeDocument/2006/relationships/image" Target="../media/image326.png"/></Relationships>
</file>

<file path=ppt/diagrams/_rels/data28.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image" Target="../media/image331.png"/><Relationship Id="rId1" Type="http://schemas.openxmlformats.org/officeDocument/2006/relationships/image" Target="../media/image330.png"/><Relationship Id="rId5" Type="http://schemas.openxmlformats.org/officeDocument/2006/relationships/image" Target="../media/image334.png"/><Relationship Id="rId4" Type="http://schemas.openxmlformats.org/officeDocument/2006/relationships/image" Target="../media/image333.png"/></Relationships>
</file>

<file path=ppt/diagrams/_rels/data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 Id="rId4" Type="http://schemas.openxmlformats.org/officeDocument/2006/relationships/image" Target="../media/image22.png"/></Relationships>
</file>

<file path=ppt/diagrams/_rels/data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58.png"/><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diagrams/_rels/drawing1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image" Target="../media/image64.png"/><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diagrams/_rels/drawing1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64.png"/><Relationship Id="rId4" Type="http://schemas.openxmlformats.org/officeDocument/2006/relationships/image" Target="../media/image73.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 Id="rId4" Type="http://schemas.openxmlformats.org/officeDocument/2006/relationships/image" Target="../media/image22.png"/></Relationships>
</file>

<file path=ppt/diagrams/_rels/drawing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58.png"/><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36F7C8-A787-40BA-BD89-67D9A90C0B60}" type="doc">
      <dgm:prSet loTypeId="urn:microsoft.com/office/officeart/2005/8/layout/list1" loCatId="list" qsTypeId="urn:microsoft.com/office/officeart/2005/8/quickstyle/simple1" qsCatId="simple" csTypeId="urn:microsoft.com/office/officeart/2005/8/colors/accent6_1" csCatId="accent6" phldr="1"/>
      <dgm:spPr/>
      <dgm:t>
        <a:bodyPr/>
        <a:lstStyle/>
        <a:p>
          <a:endParaRPr lang="es-EC"/>
        </a:p>
      </dgm:t>
    </dgm:pt>
    <dgm:pt modelId="{7250BD04-1008-4866-89B0-1D16300916BE}">
      <dgm:prSet phldrT="[Texto]" custT="1"/>
      <dgm:spPr>
        <a:solidFill>
          <a:schemeClr val="bg1"/>
        </a:solidFill>
        <a:ln w="19050">
          <a:solidFill>
            <a:srgbClr val="9C525E"/>
          </a:solidFill>
        </a:ln>
      </dgm:spPr>
      <dgm:t>
        <a:bodyPr/>
        <a:lstStyle/>
        <a:p>
          <a:pPr algn="l"/>
          <a:r>
            <a:rPr lang="es-MX" sz="1100" b="1" dirty="0">
              <a:solidFill>
                <a:schemeClr val="tx1"/>
              </a:solidFill>
            </a:rPr>
            <a:t>Objetivo</a:t>
          </a:r>
          <a:endParaRPr lang="es-EC" sz="1100" b="1" dirty="0">
            <a:solidFill>
              <a:schemeClr val="tx1"/>
            </a:solidFill>
          </a:endParaRPr>
        </a:p>
      </dgm:t>
    </dgm:pt>
    <dgm:pt modelId="{6FE9BFDD-B866-4E74-BF89-67C5180D1DF0}" type="parTrans" cxnId="{4CF62F94-79F1-48BE-A369-64D4A82CDA36}">
      <dgm:prSet/>
      <dgm:spPr/>
      <dgm:t>
        <a:bodyPr/>
        <a:lstStyle/>
        <a:p>
          <a:endParaRPr lang="es-EC" sz="1100">
            <a:solidFill>
              <a:schemeClr val="tx1"/>
            </a:solidFill>
          </a:endParaRPr>
        </a:p>
      </dgm:t>
    </dgm:pt>
    <dgm:pt modelId="{88946260-442F-4480-A257-EA758A59AF83}" type="sibTrans" cxnId="{4CF62F94-79F1-48BE-A369-64D4A82CDA36}">
      <dgm:prSet/>
      <dgm:spPr/>
      <dgm:t>
        <a:bodyPr/>
        <a:lstStyle/>
        <a:p>
          <a:endParaRPr lang="es-EC" sz="1100">
            <a:solidFill>
              <a:schemeClr val="tx1"/>
            </a:solidFill>
          </a:endParaRPr>
        </a:p>
      </dgm:t>
    </dgm:pt>
    <dgm:pt modelId="{075D6D47-5B3C-41F7-938C-8DF7A0D857BE}">
      <dgm:prSet phldrT="[Texto]" custT="1"/>
      <dgm:spPr>
        <a:noFill/>
        <a:ln>
          <a:solidFill>
            <a:schemeClr val="bg1">
              <a:lumMod val="50000"/>
            </a:schemeClr>
          </a:solidFill>
        </a:ln>
      </dgm:spPr>
      <dgm:t>
        <a:bodyPr/>
        <a:lstStyle/>
        <a:p>
          <a:pPr algn="just"/>
          <a:r>
            <a:rPr lang="es-EC" sz="1100" dirty="0">
              <a:solidFill>
                <a:schemeClr val="tx1"/>
              </a:solidFill>
              <a:ea typeface="Century Gothic" charset="0"/>
              <a:cs typeface="Century Gothic" charset="0"/>
            </a:rPr>
            <a:t>Producir información estadística </a:t>
          </a:r>
          <a:r>
            <a:rPr lang="es-MX" sz="1100" dirty="0">
              <a:solidFill>
                <a:schemeClr val="tx1"/>
              </a:solidFill>
              <a:ea typeface="Century Gothic" charset="0"/>
              <a:cs typeface="Century Gothic" charset="0"/>
            </a:rPr>
            <a:t>del sector agropecuario, misma que permite la ejecución y evaluación de los programas y proyectos que implementa el Estado, en beneficio de la población.</a:t>
          </a:r>
          <a:endParaRPr lang="es-EC" sz="1100" dirty="0">
            <a:solidFill>
              <a:schemeClr val="tx1"/>
            </a:solidFill>
          </a:endParaRPr>
        </a:p>
      </dgm:t>
    </dgm:pt>
    <dgm:pt modelId="{24CBEC18-68A5-4CC5-8B6F-0CFBCEC046E2}" type="parTrans" cxnId="{D006290E-A9A4-46F8-91AB-181DC6F9C237}">
      <dgm:prSet/>
      <dgm:spPr/>
      <dgm:t>
        <a:bodyPr/>
        <a:lstStyle/>
        <a:p>
          <a:endParaRPr lang="es-EC" sz="1100">
            <a:solidFill>
              <a:schemeClr val="tx1"/>
            </a:solidFill>
          </a:endParaRPr>
        </a:p>
      </dgm:t>
    </dgm:pt>
    <dgm:pt modelId="{3DC4394A-FF91-4FB9-BB0B-39DF76EB4A94}" type="sibTrans" cxnId="{D006290E-A9A4-46F8-91AB-181DC6F9C237}">
      <dgm:prSet/>
      <dgm:spPr/>
      <dgm:t>
        <a:bodyPr/>
        <a:lstStyle/>
        <a:p>
          <a:endParaRPr lang="es-EC" sz="1100">
            <a:solidFill>
              <a:schemeClr val="tx1"/>
            </a:solidFill>
          </a:endParaRPr>
        </a:p>
      </dgm:t>
    </dgm:pt>
    <dgm:pt modelId="{3DEED417-EE58-489E-8158-60E63C24D4AE}">
      <dgm:prSet phldrT="[Texto]" custT="1"/>
      <dgm:spPr>
        <a:ln w="19050">
          <a:solidFill>
            <a:srgbClr val="9C525E"/>
          </a:solidFill>
        </a:ln>
      </dgm:spPr>
      <dgm:t>
        <a:bodyPr/>
        <a:lstStyle/>
        <a:p>
          <a:r>
            <a:rPr lang="es-MX" sz="1100" b="1" dirty="0">
              <a:solidFill>
                <a:schemeClr val="tx1"/>
              </a:solidFill>
            </a:rPr>
            <a:t>Marco de muestreo.- Marcos múltiples</a:t>
          </a:r>
          <a:endParaRPr lang="es-EC" sz="1100" b="1" dirty="0">
            <a:solidFill>
              <a:schemeClr val="tx1"/>
            </a:solidFill>
          </a:endParaRPr>
        </a:p>
      </dgm:t>
    </dgm:pt>
    <dgm:pt modelId="{E034EFB9-3CA2-45A8-A37B-0066D0C05DCA}" type="parTrans" cxnId="{50EB45C8-D2C8-45B2-ADF0-0719D50D5CCB}">
      <dgm:prSet/>
      <dgm:spPr/>
      <dgm:t>
        <a:bodyPr/>
        <a:lstStyle/>
        <a:p>
          <a:endParaRPr lang="es-EC" sz="1100">
            <a:solidFill>
              <a:schemeClr val="tx1"/>
            </a:solidFill>
          </a:endParaRPr>
        </a:p>
      </dgm:t>
    </dgm:pt>
    <dgm:pt modelId="{762DB671-E8AF-47E7-A96E-0B565A405944}" type="sibTrans" cxnId="{50EB45C8-D2C8-45B2-ADF0-0719D50D5CCB}">
      <dgm:prSet/>
      <dgm:spPr/>
      <dgm:t>
        <a:bodyPr/>
        <a:lstStyle/>
        <a:p>
          <a:endParaRPr lang="es-EC" sz="1100">
            <a:solidFill>
              <a:schemeClr val="tx1"/>
            </a:solidFill>
          </a:endParaRPr>
        </a:p>
      </dgm:t>
    </dgm:pt>
    <dgm:pt modelId="{9F538E3E-9392-4564-86B4-3025FFB316BD}">
      <dgm:prSet phldrT="[Texto]" custT="1"/>
      <dgm:spPr>
        <a:noFill/>
        <a:ln>
          <a:solidFill>
            <a:schemeClr val="bg1">
              <a:lumMod val="50000"/>
            </a:schemeClr>
          </a:solidFill>
        </a:ln>
      </dgm:spPr>
      <dgm:t>
        <a:bodyPr/>
        <a:lstStyle/>
        <a:p>
          <a:r>
            <a:rPr lang="es-EC" sz="1100" dirty="0">
              <a:solidFill>
                <a:schemeClr val="tx1"/>
              </a:solidFill>
            </a:rPr>
            <a:t>Marco de áreas</a:t>
          </a:r>
        </a:p>
      </dgm:t>
    </dgm:pt>
    <dgm:pt modelId="{CE122A5C-3090-4799-B4B0-BEFF03064184}" type="parTrans" cxnId="{F541C8C1-363E-475D-AA37-3CE8FEAAA374}">
      <dgm:prSet/>
      <dgm:spPr/>
      <dgm:t>
        <a:bodyPr/>
        <a:lstStyle/>
        <a:p>
          <a:endParaRPr lang="es-EC" sz="1100">
            <a:solidFill>
              <a:schemeClr val="tx1"/>
            </a:solidFill>
          </a:endParaRPr>
        </a:p>
      </dgm:t>
    </dgm:pt>
    <dgm:pt modelId="{A557C20E-FAF2-4A35-B69E-27285548FDD4}" type="sibTrans" cxnId="{F541C8C1-363E-475D-AA37-3CE8FEAAA374}">
      <dgm:prSet/>
      <dgm:spPr/>
      <dgm:t>
        <a:bodyPr/>
        <a:lstStyle/>
        <a:p>
          <a:endParaRPr lang="es-EC" sz="1100">
            <a:solidFill>
              <a:schemeClr val="tx1"/>
            </a:solidFill>
          </a:endParaRPr>
        </a:p>
      </dgm:t>
    </dgm:pt>
    <dgm:pt modelId="{E875E968-40D9-46DF-8371-878EB9971719}">
      <dgm:prSet phldrT="[Texto]" custT="1"/>
      <dgm:spPr>
        <a:noFill/>
        <a:ln>
          <a:solidFill>
            <a:schemeClr val="bg1">
              <a:lumMod val="50000"/>
            </a:schemeClr>
          </a:solidFill>
        </a:ln>
      </dgm:spPr>
      <dgm:t>
        <a:bodyPr/>
        <a:lstStyle/>
        <a:p>
          <a:r>
            <a:rPr lang="es-EC" sz="1100" dirty="0">
              <a:solidFill>
                <a:schemeClr val="tx1"/>
              </a:solidFill>
            </a:rPr>
            <a:t>Marco de lista</a:t>
          </a:r>
        </a:p>
      </dgm:t>
    </dgm:pt>
    <dgm:pt modelId="{9A904E41-82D3-422B-B012-D1BF95879035}" type="parTrans" cxnId="{116FCB46-CEDA-4CE8-9628-1CC94E0D0D21}">
      <dgm:prSet/>
      <dgm:spPr/>
      <dgm:t>
        <a:bodyPr/>
        <a:lstStyle/>
        <a:p>
          <a:endParaRPr lang="es-EC" sz="1100">
            <a:solidFill>
              <a:schemeClr val="tx1"/>
            </a:solidFill>
          </a:endParaRPr>
        </a:p>
      </dgm:t>
    </dgm:pt>
    <dgm:pt modelId="{9B5F7099-4F2D-4BA5-ACF0-7ACF07BE1002}" type="sibTrans" cxnId="{116FCB46-CEDA-4CE8-9628-1CC94E0D0D21}">
      <dgm:prSet/>
      <dgm:spPr/>
      <dgm:t>
        <a:bodyPr/>
        <a:lstStyle/>
        <a:p>
          <a:endParaRPr lang="es-EC" sz="1100">
            <a:solidFill>
              <a:schemeClr val="tx1"/>
            </a:solidFill>
          </a:endParaRPr>
        </a:p>
      </dgm:t>
    </dgm:pt>
    <dgm:pt modelId="{9C7154D1-5696-4E71-BFF1-9E8494CED883}">
      <dgm:prSet phldrT="[Texto]" custT="1"/>
      <dgm:spPr>
        <a:ln w="19050">
          <a:solidFill>
            <a:srgbClr val="9C525E"/>
          </a:solidFill>
        </a:ln>
      </dgm:spPr>
      <dgm:t>
        <a:bodyPr/>
        <a:lstStyle/>
        <a:p>
          <a:r>
            <a:rPr lang="es-MX" sz="1100" b="1" dirty="0">
              <a:solidFill>
                <a:schemeClr val="tx1"/>
              </a:solidFill>
            </a:rPr>
            <a:t>Cobertura geográfica</a:t>
          </a:r>
          <a:endParaRPr lang="es-EC" sz="1100" b="1" dirty="0">
            <a:solidFill>
              <a:schemeClr val="tx1"/>
            </a:solidFill>
          </a:endParaRPr>
        </a:p>
      </dgm:t>
    </dgm:pt>
    <dgm:pt modelId="{9977EECA-D407-4C97-A9FC-5EFB68D11C7B}" type="parTrans" cxnId="{EB6FF9AA-9903-47F6-ADF6-88838D25981E}">
      <dgm:prSet/>
      <dgm:spPr/>
      <dgm:t>
        <a:bodyPr/>
        <a:lstStyle/>
        <a:p>
          <a:endParaRPr lang="es-EC" sz="1100">
            <a:solidFill>
              <a:schemeClr val="tx1"/>
            </a:solidFill>
          </a:endParaRPr>
        </a:p>
      </dgm:t>
    </dgm:pt>
    <dgm:pt modelId="{A9D4086A-9844-42F3-A285-42F8D44D5AA7}" type="sibTrans" cxnId="{EB6FF9AA-9903-47F6-ADF6-88838D25981E}">
      <dgm:prSet/>
      <dgm:spPr/>
      <dgm:t>
        <a:bodyPr/>
        <a:lstStyle/>
        <a:p>
          <a:endParaRPr lang="es-EC" sz="1100">
            <a:solidFill>
              <a:schemeClr val="tx1"/>
            </a:solidFill>
          </a:endParaRPr>
        </a:p>
      </dgm:t>
    </dgm:pt>
    <dgm:pt modelId="{72DB36FA-2C5D-4BD9-B120-E588E74A8E66}">
      <dgm:prSet phldrT="[Texto]" custT="1"/>
      <dgm:spPr>
        <a:noFill/>
        <a:ln>
          <a:solidFill>
            <a:schemeClr val="bg1">
              <a:lumMod val="50000"/>
            </a:schemeClr>
          </a:solidFill>
        </a:ln>
      </dgm:spPr>
      <dgm:t>
        <a:bodyPr/>
        <a:lstStyle/>
        <a:p>
          <a:r>
            <a:rPr lang="es-MX" sz="1100" dirty="0">
              <a:solidFill>
                <a:schemeClr val="tx1"/>
              </a:solidFill>
            </a:rPr>
            <a:t>Nacional (Excepto Galápagos)</a:t>
          </a:r>
          <a:endParaRPr lang="es-EC" sz="1100" dirty="0">
            <a:solidFill>
              <a:schemeClr val="tx1"/>
            </a:solidFill>
          </a:endParaRPr>
        </a:p>
      </dgm:t>
    </dgm:pt>
    <dgm:pt modelId="{57BB106C-BDE3-434E-8398-9F19C1710D94}" type="parTrans" cxnId="{9EAEAADA-311D-43A9-B552-8CD23C26E79B}">
      <dgm:prSet/>
      <dgm:spPr/>
      <dgm:t>
        <a:bodyPr/>
        <a:lstStyle/>
        <a:p>
          <a:endParaRPr lang="es-EC" sz="1100">
            <a:solidFill>
              <a:schemeClr val="tx1"/>
            </a:solidFill>
          </a:endParaRPr>
        </a:p>
      </dgm:t>
    </dgm:pt>
    <dgm:pt modelId="{9CA6EF8E-A6FE-477D-867C-0AF95B7D78F5}" type="sibTrans" cxnId="{9EAEAADA-311D-43A9-B552-8CD23C26E79B}">
      <dgm:prSet/>
      <dgm:spPr/>
      <dgm:t>
        <a:bodyPr/>
        <a:lstStyle/>
        <a:p>
          <a:endParaRPr lang="es-EC" sz="1100">
            <a:solidFill>
              <a:schemeClr val="tx1"/>
            </a:solidFill>
          </a:endParaRPr>
        </a:p>
      </dgm:t>
    </dgm:pt>
    <dgm:pt modelId="{631F2893-EE0C-46C7-BC0A-0E8D0F85AB84}">
      <dgm:prSet phldrT="[Texto]" custT="1"/>
      <dgm:spPr>
        <a:ln w="19050">
          <a:solidFill>
            <a:srgbClr val="9C525E"/>
          </a:solidFill>
        </a:ln>
      </dgm:spPr>
      <dgm:t>
        <a:bodyPr/>
        <a:lstStyle/>
        <a:p>
          <a:r>
            <a:rPr lang="es-MX" sz="1100" b="1" dirty="0">
              <a:solidFill>
                <a:schemeClr val="tx1"/>
              </a:solidFill>
            </a:rPr>
            <a:t>Período de recolección</a:t>
          </a:r>
          <a:endParaRPr lang="es-EC" sz="1100" b="1" dirty="0">
            <a:solidFill>
              <a:schemeClr val="tx1"/>
            </a:solidFill>
          </a:endParaRPr>
        </a:p>
      </dgm:t>
    </dgm:pt>
    <dgm:pt modelId="{465D62AE-F656-4D84-B055-6DC80E42799A}" type="parTrans" cxnId="{B43D56C4-1853-4396-BB49-1691A8FFFCD1}">
      <dgm:prSet/>
      <dgm:spPr/>
      <dgm:t>
        <a:bodyPr/>
        <a:lstStyle/>
        <a:p>
          <a:endParaRPr lang="es-EC" sz="1100">
            <a:solidFill>
              <a:schemeClr val="tx1"/>
            </a:solidFill>
          </a:endParaRPr>
        </a:p>
      </dgm:t>
    </dgm:pt>
    <dgm:pt modelId="{789453F9-86D4-4AC2-B983-DBCA25D4E976}" type="sibTrans" cxnId="{B43D56C4-1853-4396-BB49-1691A8FFFCD1}">
      <dgm:prSet/>
      <dgm:spPr/>
      <dgm:t>
        <a:bodyPr/>
        <a:lstStyle/>
        <a:p>
          <a:endParaRPr lang="es-EC" sz="1100">
            <a:solidFill>
              <a:schemeClr val="tx1"/>
            </a:solidFill>
          </a:endParaRPr>
        </a:p>
      </dgm:t>
    </dgm:pt>
    <dgm:pt modelId="{914DFBE7-6DF6-43A6-AA17-BD800432E190}">
      <dgm:prSet phldrT="[Texto]" custT="1"/>
      <dgm:spPr>
        <a:noFill/>
        <a:ln>
          <a:solidFill>
            <a:schemeClr val="bg1">
              <a:lumMod val="50000"/>
            </a:schemeClr>
          </a:solidFill>
        </a:ln>
      </dgm:spPr>
      <dgm:t>
        <a:bodyPr/>
        <a:lstStyle/>
        <a:p>
          <a:r>
            <a:rPr lang="es-MX" sz="1100" dirty="0">
              <a:solidFill>
                <a:schemeClr val="tx1"/>
              </a:solidFill>
            </a:rPr>
            <a:t>Septiembre- Noviembre</a:t>
          </a:r>
          <a:endParaRPr lang="es-EC" sz="1100" dirty="0">
            <a:solidFill>
              <a:schemeClr val="tx1"/>
            </a:solidFill>
          </a:endParaRPr>
        </a:p>
      </dgm:t>
    </dgm:pt>
    <dgm:pt modelId="{CE17AD8A-91F3-4C1A-B3C3-2931189CA29E}" type="parTrans" cxnId="{3BA64548-9902-4FA1-90C0-724B98DF809B}">
      <dgm:prSet/>
      <dgm:spPr/>
      <dgm:t>
        <a:bodyPr/>
        <a:lstStyle/>
        <a:p>
          <a:endParaRPr lang="es-EC" sz="1100">
            <a:solidFill>
              <a:schemeClr val="tx1"/>
            </a:solidFill>
          </a:endParaRPr>
        </a:p>
      </dgm:t>
    </dgm:pt>
    <dgm:pt modelId="{83CED8EC-0124-4EBF-B9C3-3623571187ED}" type="sibTrans" cxnId="{3BA64548-9902-4FA1-90C0-724B98DF809B}">
      <dgm:prSet/>
      <dgm:spPr/>
      <dgm:t>
        <a:bodyPr/>
        <a:lstStyle/>
        <a:p>
          <a:endParaRPr lang="es-EC" sz="1100">
            <a:solidFill>
              <a:schemeClr val="tx1"/>
            </a:solidFill>
          </a:endParaRPr>
        </a:p>
      </dgm:t>
    </dgm:pt>
    <dgm:pt modelId="{46A6204E-085D-450B-A0B5-270B6A08CABB}">
      <dgm:prSet phldrT="[Texto]" custT="1"/>
      <dgm:spPr>
        <a:ln w="19050">
          <a:solidFill>
            <a:srgbClr val="9C525E"/>
          </a:solidFill>
        </a:ln>
      </dgm:spPr>
      <dgm:t>
        <a:bodyPr/>
        <a:lstStyle/>
        <a:p>
          <a:r>
            <a:rPr lang="es-MX" sz="1100" b="1" dirty="0">
              <a:solidFill>
                <a:schemeClr val="tx1"/>
              </a:solidFill>
            </a:rPr>
            <a:t>Unidad de observación</a:t>
          </a:r>
          <a:endParaRPr lang="es-EC" sz="1100" b="1" dirty="0">
            <a:solidFill>
              <a:schemeClr val="tx1"/>
            </a:solidFill>
          </a:endParaRPr>
        </a:p>
      </dgm:t>
    </dgm:pt>
    <dgm:pt modelId="{7AA2C8A6-C4CF-43D5-AE14-1B377D6B9861}" type="parTrans" cxnId="{71822B7B-C00D-47F3-967D-FD600E0A8721}">
      <dgm:prSet/>
      <dgm:spPr/>
      <dgm:t>
        <a:bodyPr/>
        <a:lstStyle/>
        <a:p>
          <a:endParaRPr lang="es-EC" sz="1100">
            <a:solidFill>
              <a:schemeClr val="tx1"/>
            </a:solidFill>
          </a:endParaRPr>
        </a:p>
      </dgm:t>
    </dgm:pt>
    <dgm:pt modelId="{44F56DE5-D1BA-48F7-9BCC-789AE5BB205F}" type="sibTrans" cxnId="{71822B7B-C00D-47F3-967D-FD600E0A8721}">
      <dgm:prSet/>
      <dgm:spPr/>
      <dgm:t>
        <a:bodyPr/>
        <a:lstStyle/>
        <a:p>
          <a:endParaRPr lang="es-EC" sz="1100">
            <a:solidFill>
              <a:schemeClr val="tx1"/>
            </a:solidFill>
          </a:endParaRPr>
        </a:p>
      </dgm:t>
    </dgm:pt>
    <dgm:pt modelId="{57A0A3A0-AB55-42F8-91DE-06586B09C91A}">
      <dgm:prSet phldrT="[Texto]" custT="1"/>
      <dgm:spPr>
        <a:noFill/>
        <a:ln>
          <a:solidFill>
            <a:schemeClr val="bg1">
              <a:lumMod val="50000"/>
            </a:schemeClr>
          </a:solidFill>
        </a:ln>
      </dgm:spPr>
      <dgm:t>
        <a:bodyPr/>
        <a:lstStyle/>
        <a:p>
          <a:r>
            <a:rPr lang="es-MX" sz="1100" dirty="0">
              <a:solidFill>
                <a:schemeClr val="tx1"/>
              </a:solidFill>
            </a:rPr>
            <a:t>Marco de áreas: Segmento</a:t>
          </a:r>
          <a:endParaRPr lang="es-EC" sz="1100" dirty="0">
            <a:solidFill>
              <a:schemeClr val="tx1"/>
            </a:solidFill>
          </a:endParaRPr>
        </a:p>
      </dgm:t>
    </dgm:pt>
    <dgm:pt modelId="{6AABF5F3-C244-4116-BF82-9BAA775DDA2F}" type="parTrans" cxnId="{9B06CAF1-49AC-4927-B265-B0ACD25FE5F5}">
      <dgm:prSet/>
      <dgm:spPr/>
      <dgm:t>
        <a:bodyPr/>
        <a:lstStyle/>
        <a:p>
          <a:endParaRPr lang="es-EC" sz="1100">
            <a:solidFill>
              <a:schemeClr val="tx1"/>
            </a:solidFill>
          </a:endParaRPr>
        </a:p>
      </dgm:t>
    </dgm:pt>
    <dgm:pt modelId="{8041DFE6-A6B0-42C7-A100-C3F1B6915295}" type="sibTrans" cxnId="{9B06CAF1-49AC-4927-B265-B0ACD25FE5F5}">
      <dgm:prSet/>
      <dgm:spPr/>
      <dgm:t>
        <a:bodyPr/>
        <a:lstStyle/>
        <a:p>
          <a:endParaRPr lang="es-EC" sz="1100">
            <a:solidFill>
              <a:schemeClr val="tx1"/>
            </a:solidFill>
          </a:endParaRPr>
        </a:p>
      </dgm:t>
    </dgm:pt>
    <dgm:pt modelId="{81F4DAF3-7D29-4421-BEB4-D91A8C1C5B72}">
      <dgm:prSet phldrT="[Texto]" custT="1"/>
      <dgm:spPr>
        <a:noFill/>
        <a:ln>
          <a:solidFill>
            <a:schemeClr val="bg1">
              <a:lumMod val="50000"/>
            </a:schemeClr>
          </a:solidFill>
        </a:ln>
      </dgm:spPr>
      <dgm:t>
        <a:bodyPr/>
        <a:lstStyle/>
        <a:p>
          <a:r>
            <a:rPr lang="es-MX" sz="1100" dirty="0">
              <a:solidFill>
                <a:schemeClr val="tx1"/>
              </a:solidFill>
            </a:rPr>
            <a:t>Marco de lista: Unidades de producción</a:t>
          </a:r>
          <a:endParaRPr lang="es-EC" sz="1100" dirty="0">
            <a:solidFill>
              <a:schemeClr val="tx1"/>
            </a:solidFill>
          </a:endParaRPr>
        </a:p>
      </dgm:t>
    </dgm:pt>
    <dgm:pt modelId="{21BE0B7E-6091-4944-BD29-E950643D8F0A}" type="parTrans" cxnId="{96E01DD4-9F7C-4273-BD78-4D9CCBF65C26}">
      <dgm:prSet/>
      <dgm:spPr/>
      <dgm:t>
        <a:bodyPr/>
        <a:lstStyle/>
        <a:p>
          <a:endParaRPr lang="es-EC" sz="1100">
            <a:solidFill>
              <a:schemeClr val="tx1"/>
            </a:solidFill>
          </a:endParaRPr>
        </a:p>
      </dgm:t>
    </dgm:pt>
    <dgm:pt modelId="{F6063EAF-816B-49BE-A567-5D7771EFF783}" type="sibTrans" cxnId="{96E01DD4-9F7C-4273-BD78-4D9CCBF65C26}">
      <dgm:prSet/>
      <dgm:spPr/>
      <dgm:t>
        <a:bodyPr/>
        <a:lstStyle/>
        <a:p>
          <a:endParaRPr lang="es-EC" sz="1100">
            <a:solidFill>
              <a:schemeClr val="tx1"/>
            </a:solidFill>
          </a:endParaRPr>
        </a:p>
      </dgm:t>
    </dgm:pt>
    <dgm:pt modelId="{55730A05-C255-4BF1-9EEA-EF2893A03C2C}">
      <dgm:prSet phldrT="[Texto]" custT="1"/>
      <dgm:spPr>
        <a:ln w="19050">
          <a:solidFill>
            <a:srgbClr val="9C525E"/>
          </a:solidFill>
        </a:ln>
      </dgm:spPr>
      <dgm:t>
        <a:bodyPr/>
        <a:lstStyle/>
        <a:p>
          <a:r>
            <a:rPr lang="es-MX" sz="1100" b="1" dirty="0">
              <a:solidFill>
                <a:schemeClr val="tx1"/>
              </a:solidFill>
            </a:rPr>
            <a:t>Nivel de desagregación</a:t>
          </a:r>
        </a:p>
      </dgm:t>
    </dgm:pt>
    <dgm:pt modelId="{F356B8F0-D5D5-4E65-9B52-1AE480715C68}" type="parTrans" cxnId="{427BDE22-5A28-4095-B6B3-BFEED92B9784}">
      <dgm:prSet/>
      <dgm:spPr/>
      <dgm:t>
        <a:bodyPr/>
        <a:lstStyle/>
        <a:p>
          <a:endParaRPr lang="es-EC" sz="1100">
            <a:solidFill>
              <a:schemeClr val="tx1"/>
            </a:solidFill>
          </a:endParaRPr>
        </a:p>
      </dgm:t>
    </dgm:pt>
    <dgm:pt modelId="{B3376FB7-DE89-4EF5-8CDD-CB74DCDFC81E}" type="sibTrans" cxnId="{427BDE22-5A28-4095-B6B3-BFEED92B9784}">
      <dgm:prSet/>
      <dgm:spPr/>
      <dgm:t>
        <a:bodyPr/>
        <a:lstStyle/>
        <a:p>
          <a:endParaRPr lang="es-EC" sz="1100">
            <a:solidFill>
              <a:schemeClr val="tx1"/>
            </a:solidFill>
          </a:endParaRPr>
        </a:p>
      </dgm:t>
    </dgm:pt>
    <dgm:pt modelId="{671E02DB-88E8-4E9A-AD6B-00BCA008881C}">
      <dgm:prSet phldrT="[Texto]" custT="1"/>
      <dgm:spPr>
        <a:noFill/>
        <a:ln>
          <a:solidFill>
            <a:schemeClr val="bg1">
              <a:lumMod val="50000"/>
            </a:schemeClr>
          </a:solidFill>
        </a:ln>
      </dgm:spPr>
      <dgm:t>
        <a:bodyPr/>
        <a:lstStyle/>
        <a:p>
          <a:r>
            <a:rPr lang="es-MX" sz="1100" dirty="0">
              <a:solidFill>
                <a:schemeClr val="tx1"/>
              </a:solidFill>
            </a:rPr>
            <a:t>Nacional, regional y </a:t>
          </a:r>
          <a:r>
            <a:rPr lang="es-MX" sz="1100" dirty="0" smtClean="0">
              <a:solidFill>
                <a:schemeClr val="tx1"/>
              </a:solidFill>
            </a:rPr>
            <a:t>provincial </a:t>
          </a:r>
          <a:endParaRPr lang="es-MX" sz="1100" dirty="0">
            <a:solidFill>
              <a:schemeClr val="tx1"/>
            </a:solidFill>
          </a:endParaRPr>
        </a:p>
      </dgm:t>
    </dgm:pt>
    <dgm:pt modelId="{B30C996C-DC36-41E2-B79F-48820160712E}" type="parTrans" cxnId="{90825A4D-96CC-4827-8247-B611594F0D6C}">
      <dgm:prSet/>
      <dgm:spPr/>
      <dgm:t>
        <a:bodyPr/>
        <a:lstStyle/>
        <a:p>
          <a:endParaRPr lang="es-EC">
            <a:solidFill>
              <a:schemeClr val="tx1"/>
            </a:solidFill>
          </a:endParaRPr>
        </a:p>
      </dgm:t>
    </dgm:pt>
    <dgm:pt modelId="{8C89D116-D4EC-4399-8273-63E3C29A9645}" type="sibTrans" cxnId="{90825A4D-96CC-4827-8247-B611594F0D6C}">
      <dgm:prSet/>
      <dgm:spPr/>
      <dgm:t>
        <a:bodyPr/>
        <a:lstStyle/>
        <a:p>
          <a:endParaRPr lang="es-EC">
            <a:solidFill>
              <a:schemeClr val="tx1"/>
            </a:solidFill>
          </a:endParaRPr>
        </a:p>
      </dgm:t>
    </dgm:pt>
    <dgm:pt modelId="{D7D45A25-190D-4921-98D0-E8BB33280698}">
      <dgm:prSet phldrT="[Texto]" custT="1"/>
      <dgm:spPr>
        <a:noFill/>
        <a:ln>
          <a:solidFill>
            <a:schemeClr val="bg1">
              <a:lumMod val="50000"/>
            </a:schemeClr>
          </a:solidFill>
        </a:ln>
      </dgm:spPr>
      <dgm:t>
        <a:bodyPr/>
        <a:lstStyle/>
        <a:p>
          <a:r>
            <a:rPr lang="es-MX" sz="1100" dirty="0" smtClean="0">
              <a:solidFill>
                <a:schemeClr val="tx1"/>
              </a:solidFill>
            </a:rPr>
            <a:t>Tipo de productores </a:t>
          </a:r>
          <a:endParaRPr lang="es-MX" sz="1100" dirty="0">
            <a:solidFill>
              <a:schemeClr val="tx1"/>
            </a:solidFill>
          </a:endParaRPr>
        </a:p>
      </dgm:t>
    </dgm:pt>
    <dgm:pt modelId="{F74AF579-1AED-48D5-8988-4F59998B1DD7}" type="parTrans" cxnId="{3A757860-D71F-4B94-80C6-91E524DE02CE}">
      <dgm:prSet/>
      <dgm:spPr/>
      <dgm:t>
        <a:bodyPr/>
        <a:lstStyle/>
        <a:p>
          <a:endParaRPr lang="es-EC"/>
        </a:p>
      </dgm:t>
    </dgm:pt>
    <dgm:pt modelId="{F850330F-5CBA-4604-A379-A586477B6B69}" type="sibTrans" cxnId="{3A757860-D71F-4B94-80C6-91E524DE02CE}">
      <dgm:prSet/>
      <dgm:spPr/>
      <dgm:t>
        <a:bodyPr/>
        <a:lstStyle/>
        <a:p>
          <a:endParaRPr lang="es-EC"/>
        </a:p>
      </dgm:t>
    </dgm:pt>
    <dgm:pt modelId="{933A675F-1E8B-42D2-B18C-C05207C870E5}">
      <dgm:prSet phldrT="[Texto]" custT="1"/>
      <dgm:spPr>
        <a:noFill/>
        <a:ln>
          <a:solidFill>
            <a:schemeClr val="bg1">
              <a:lumMod val="50000"/>
            </a:schemeClr>
          </a:solidFill>
        </a:ln>
      </dgm:spPr>
      <dgm:t>
        <a:bodyPr/>
        <a:lstStyle/>
        <a:p>
          <a:r>
            <a:rPr lang="es-MX" sz="1100" dirty="0" smtClean="0">
              <a:solidFill>
                <a:schemeClr val="tx1"/>
              </a:solidFill>
            </a:rPr>
            <a:t>Sexo</a:t>
          </a:r>
          <a:endParaRPr lang="es-MX" sz="1100" dirty="0">
            <a:solidFill>
              <a:schemeClr val="tx1"/>
            </a:solidFill>
          </a:endParaRPr>
        </a:p>
      </dgm:t>
    </dgm:pt>
    <dgm:pt modelId="{D4691A84-4C11-419F-82F6-069C8BCE52A5}" type="parTrans" cxnId="{635CF25D-9CA2-48E8-8F52-602601A27B4C}">
      <dgm:prSet/>
      <dgm:spPr/>
      <dgm:t>
        <a:bodyPr/>
        <a:lstStyle/>
        <a:p>
          <a:endParaRPr lang="es-EC"/>
        </a:p>
      </dgm:t>
    </dgm:pt>
    <dgm:pt modelId="{B326A494-6FE0-47DC-AE28-1BCB96A473E4}" type="sibTrans" cxnId="{635CF25D-9CA2-48E8-8F52-602601A27B4C}">
      <dgm:prSet/>
      <dgm:spPr/>
      <dgm:t>
        <a:bodyPr/>
        <a:lstStyle/>
        <a:p>
          <a:endParaRPr lang="es-EC"/>
        </a:p>
      </dgm:t>
    </dgm:pt>
    <dgm:pt modelId="{188637ED-00A9-4E13-995C-DA75BD67745C}">
      <dgm:prSet phldrT="[Texto]" custT="1"/>
      <dgm:spPr>
        <a:noFill/>
        <a:ln>
          <a:solidFill>
            <a:schemeClr val="bg1">
              <a:lumMod val="50000"/>
            </a:schemeClr>
          </a:solidFill>
        </a:ln>
      </dgm:spPr>
      <dgm:t>
        <a:bodyPr/>
        <a:lstStyle/>
        <a:p>
          <a:r>
            <a:rPr lang="es-MX" sz="1100" dirty="0" smtClean="0">
              <a:solidFill>
                <a:schemeClr val="tx1"/>
              </a:solidFill>
            </a:rPr>
            <a:t>Autoidentificación étnica</a:t>
          </a:r>
          <a:endParaRPr lang="es-MX" sz="1100" dirty="0">
            <a:solidFill>
              <a:schemeClr val="tx1"/>
            </a:solidFill>
          </a:endParaRPr>
        </a:p>
      </dgm:t>
    </dgm:pt>
    <dgm:pt modelId="{4DE74021-5A04-4402-AFF6-516BA42EE169}" type="parTrans" cxnId="{E7B62F00-64C6-4287-A83E-1DECF8B9EF4E}">
      <dgm:prSet/>
      <dgm:spPr/>
      <dgm:t>
        <a:bodyPr/>
        <a:lstStyle/>
        <a:p>
          <a:endParaRPr lang="es-EC"/>
        </a:p>
      </dgm:t>
    </dgm:pt>
    <dgm:pt modelId="{E91E87AB-D9E1-4E0E-8953-3494160053BD}" type="sibTrans" cxnId="{E7B62F00-64C6-4287-A83E-1DECF8B9EF4E}">
      <dgm:prSet/>
      <dgm:spPr/>
      <dgm:t>
        <a:bodyPr/>
        <a:lstStyle/>
        <a:p>
          <a:endParaRPr lang="es-EC"/>
        </a:p>
      </dgm:t>
    </dgm:pt>
    <dgm:pt modelId="{B3DD6403-5FB2-48CF-9858-C509B46C9028}" type="pres">
      <dgm:prSet presAssocID="{9236F7C8-A787-40BA-BD89-67D9A90C0B60}" presName="linear" presStyleCnt="0">
        <dgm:presLayoutVars>
          <dgm:dir/>
          <dgm:animLvl val="lvl"/>
          <dgm:resizeHandles val="exact"/>
        </dgm:presLayoutVars>
      </dgm:prSet>
      <dgm:spPr/>
      <dgm:t>
        <a:bodyPr/>
        <a:lstStyle/>
        <a:p>
          <a:endParaRPr lang="es-EC"/>
        </a:p>
      </dgm:t>
    </dgm:pt>
    <dgm:pt modelId="{2315DE6E-8841-4618-A308-435C60CE6378}" type="pres">
      <dgm:prSet presAssocID="{7250BD04-1008-4866-89B0-1D16300916BE}" presName="parentLin" presStyleCnt="0"/>
      <dgm:spPr/>
    </dgm:pt>
    <dgm:pt modelId="{6D96363D-A3DA-4E0F-B4DA-965F48B23601}" type="pres">
      <dgm:prSet presAssocID="{7250BD04-1008-4866-89B0-1D16300916BE}" presName="parentLeftMargin" presStyleLbl="node1" presStyleIdx="0" presStyleCnt="6"/>
      <dgm:spPr/>
      <dgm:t>
        <a:bodyPr/>
        <a:lstStyle/>
        <a:p>
          <a:endParaRPr lang="es-EC"/>
        </a:p>
      </dgm:t>
    </dgm:pt>
    <dgm:pt modelId="{773AF2D0-D79F-4C35-900D-BA5EC2D1705B}" type="pres">
      <dgm:prSet presAssocID="{7250BD04-1008-4866-89B0-1D16300916BE}" presName="parentText" presStyleLbl="node1" presStyleIdx="0" presStyleCnt="6" custLinFactNeighborY="13089">
        <dgm:presLayoutVars>
          <dgm:chMax val="0"/>
          <dgm:bulletEnabled val="1"/>
        </dgm:presLayoutVars>
      </dgm:prSet>
      <dgm:spPr/>
      <dgm:t>
        <a:bodyPr/>
        <a:lstStyle/>
        <a:p>
          <a:endParaRPr lang="es-EC"/>
        </a:p>
      </dgm:t>
    </dgm:pt>
    <dgm:pt modelId="{2E02F82F-566B-44DC-97B1-C8C9EAFD5ED1}" type="pres">
      <dgm:prSet presAssocID="{7250BD04-1008-4866-89B0-1D16300916BE}" presName="negativeSpace" presStyleCnt="0"/>
      <dgm:spPr/>
    </dgm:pt>
    <dgm:pt modelId="{0CA20E8A-EA86-4E03-8538-6231A326012B}" type="pres">
      <dgm:prSet presAssocID="{7250BD04-1008-4866-89B0-1D16300916BE}" presName="childText" presStyleLbl="conFgAcc1" presStyleIdx="0" presStyleCnt="6">
        <dgm:presLayoutVars>
          <dgm:bulletEnabled val="1"/>
        </dgm:presLayoutVars>
      </dgm:prSet>
      <dgm:spPr/>
      <dgm:t>
        <a:bodyPr/>
        <a:lstStyle/>
        <a:p>
          <a:endParaRPr lang="es-EC"/>
        </a:p>
      </dgm:t>
    </dgm:pt>
    <dgm:pt modelId="{DAAFA725-B567-41DB-9041-46293C6CB849}" type="pres">
      <dgm:prSet presAssocID="{88946260-442F-4480-A257-EA758A59AF83}" presName="spaceBetweenRectangles" presStyleCnt="0"/>
      <dgm:spPr/>
    </dgm:pt>
    <dgm:pt modelId="{656D4522-48FB-4131-9C0F-F3C82B784288}" type="pres">
      <dgm:prSet presAssocID="{3DEED417-EE58-489E-8158-60E63C24D4AE}" presName="parentLin" presStyleCnt="0"/>
      <dgm:spPr/>
    </dgm:pt>
    <dgm:pt modelId="{9BCE369C-3619-432A-BA2E-9704B9983643}" type="pres">
      <dgm:prSet presAssocID="{3DEED417-EE58-489E-8158-60E63C24D4AE}" presName="parentLeftMargin" presStyleLbl="node1" presStyleIdx="0" presStyleCnt="6"/>
      <dgm:spPr/>
      <dgm:t>
        <a:bodyPr/>
        <a:lstStyle/>
        <a:p>
          <a:endParaRPr lang="es-EC"/>
        </a:p>
      </dgm:t>
    </dgm:pt>
    <dgm:pt modelId="{E520D391-9CA0-462C-B478-AEC45DC8BD81}" type="pres">
      <dgm:prSet presAssocID="{3DEED417-EE58-489E-8158-60E63C24D4AE}" presName="parentText" presStyleLbl="node1" presStyleIdx="1" presStyleCnt="6">
        <dgm:presLayoutVars>
          <dgm:chMax val="0"/>
          <dgm:bulletEnabled val="1"/>
        </dgm:presLayoutVars>
      </dgm:prSet>
      <dgm:spPr/>
      <dgm:t>
        <a:bodyPr/>
        <a:lstStyle/>
        <a:p>
          <a:endParaRPr lang="es-EC"/>
        </a:p>
      </dgm:t>
    </dgm:pt>
    <dgm:pt modelId="{283D951A-22A4-474A-A74E-4E91B1B24C70}" type="pres">
      <dgm:prSet presAssocID="{3DEED417-EE58-489E-8158-60E63C24D4AE}" presName="negativeSpace" presStyleCnt="0"/>
      <dgm:spPr/>
    </dgm:pt>
    <dgm:pt modelId="{067FE438-C1B0-4F80-A2BC-45DD0EBB71B8}" type="pres">
      <dgm:prSet presAssocID="{3DEED417-EE58-489E-8158-60E63C24D4AE}" presName="childText" presStyleLbl="conFgAcc1" presStyleIdx="1" presStyleCnt="6">
        <dgm:presLayoutVars>
          <dgm:bulletEnabled val="1"/>
        </dgm:presLayoutVars>
      </dgm:prSet>
      <dgm:spPr/>
      <dgm:t>
        <a:bodyPr/>
        <a:lstStyle/>
        <a:p>
          <a:endParaRPr lang="es-EC"/>
        </a:p>
      </dgm:t>
    </dgm:pt>
    <dgm:pt modelId="{4BD743F2-9546-402D-A701-0B6575637D37}" type="pres">
      <dgm:prSet presAssocID="{762DB671-E8AF-47E7-A96E-0B565A405944}" presName="spaceBetweenRectangles" presStyleCnt="0"/>
      <dgm:spPr/>
    </dgm:pt>
    <dgm:pt modelId="{B66FECED-9FCD-4C65-B414-C13C46086784}" type="pres">
      <dgm:prSet presAssocID="{9C7154D1-5696-4E71-BFF1-9E8494CED883}" presName="parentLin" presStyleCnt="0"/>
      <dgm:spPr/>
    </dgm:pt>
    <dgm:pt modelId="{533C2E55-E458-4188-B92B-9584AAA17993}" type="pres">
      <dgm:prSet presAssocID="{9C7154D1-5696-4E71-BFF1-9E8494CED883}" presName="parentLeftMargin" presStyleLbl="node1" presStyleIdx="1" presStyleCnt="6"/>
      <dgm:spPr/>
      <dgm:t>
        <a:bodyPr/>
        <a:lstStyle/>
        <a:p>
          <a:endParaRPr lang="es-EC"/>
        </a:p>
      </dgm:t>
    </dgm:pt>
    <dgm:pt modelId="{9A3C704B-3687-4E3B-9CDC-8731489135DC}" type="pres">
      <dgm:prSet presAssocID="{9C7154D1-5696-4E71-BFF1-9E8494CED883}" presName="parentText" presStyleLbl="node1" presStyleIdx="2" presStyleCnt="6">
        <dgm:presLayoutVars>
          <dgm:chMax val="0"/>
          <dgm:bulletEnabled val="1"/>
        </dgm:presLayoutVars>
      </dgm:prSet>
      <dgm:spPr/>
      <dgm:t>
        <a:bodyPr/>
        <a:lstStyle/>
        <a:p>
          <a:endParaRPr lang="es-EC"/>
        </a:p>
      </dgm:t>
    </dgm:pt>
    <dgm:pt modelId="{1D617A8A-A96A-4F35-9751-6381DDB3E504}" type="pres">
      <dgm:prSet presAssocID="{9C7154D1-5696-4E71-BFF1-9E8494CED883}" presName="negativeSpace" presStyleCnt="0"/>
      <dgm:spPr/>
    </dgm:pt>
    <dgm:pt modelId="{28DC7203-782A-4719-AE82-8AF677D35696}" type="pres">
      <dgm:prSet presAssocID="{9C7154D1-5696-4E71-BFF1-9E8494CED883}" presName="childText" presStyleLbl="conFgAcc1" presStyleIdx="2" presStyleCnt="6">
        <dgm:presLayoutVars>
          <dgm:bulletEnabled val="1"/>
        </dgm:presLayoutVars>
      </dgm:prSet>
      <dgm:spPr/>
      <dgm:t>
        <a:bodyPr/>
        <a:lstStyle/>
        <a:p>
          <a:endParaRPr lang="es-EC"/>
        </a:p>
      </dgm:t>
    </dgm:pt>
    <dgm:pt modelId="{55F8BB96-1C1D-441F-BC82-A1ED70431370}" type="pres">
      <dgm:prSet presAssocID="{A9D4086A-9844-42F3-A285-42F8D44D5AA7}" presName="spaceBetweenRectangles" presStyleCnt="0"/>
      <dgm:spPr/>
    </dgm:pt>
    <dgm:pt modelId="{E75D8D31-460C-4434-A138-47B5D1F3F36D}" type="pres">
      <dgm:prSet presAssocID="{631F2893-EE0C-46C7-BC0A-0E8D0F85AB84}" presName="parentLin" presStyleCnt="0"/>
      <dgm:spPr/>
    </dgm:pt>
    <dgm:pt modelId="{CCD601D4-DA29-426C-BFD0-7904C289596D}" type="pres">
      <dgm:prSet presAssocID="{631F2893-EE0C-46C7-BC0A-0E8D0F85AB84}" presName="parentLeftMargin" presStyleLbl="node1" presStyleIdx="2" presStyleCnt="6"/>
      <dgm:spPr/>
      <dgm:t>
        <a:bodyPr/>
        <a:lstStyle/>
        <a:p>
          <a:endParaRPr lang="es-EC"/>
        </a:p>
      </dgm:t>
    </dgm:pt>
    <dgm:pt modelId="{D18F79AA-5DD8-4ACA-9AEF-9F4519CA6BF2}" type="pres">
      <dgm:prSet presAssocID="{631F2893-EE0C-46C7-BC0A-0E8D0F85AB84}" presName="parentText" presStyleLbl="node1" presStyleIdx="3" presStyleCnt="6">
        <dgm:presLayoutVars>
          <dgm:chMax val="0"/>
          <dgm:bulletEnabled val="1"/>
        </dgm:presLayoutVars>
      </dgm:prSet>
      <dgm:spPr/>
      <dgm:t>
        <a:bodyPr/>
        <a:lstStyle/>
        <a:p>
          <a:endParaRPr lang="es-EC"/>
        </a:p>
      </dgm:t>
    </dgm:pt>
    <dgm:pt modelId="{CAFE49A9-BFBB-486E-A628-054D8C956946}" type="pres">
      <dgm:prSet presAssocID="{631F2893-EE0C-46C7-BC0A-0E8D0F85AB84}" presName="negativeSpace" presStyleCnt="0"/>
      <dgm:spPr/>
    </dgm:pt>
    <dgm:pt modelId="{85D5BC67-BDB7-4333-BCF7-D48431AB96E6}" type="pres">
      <dgm:prSet presAssocID="{631F2893-EE0C-46C7-BC0A-0E8D0F85AB84}" presName="childText" presStyleLbl="conFgAcc1" presStyleIdx="3" presStyleCnt="6">
        <dgm:presLayoutVars>
          <dgm:bulletEnabled val="1"/>
        </dgm:presLayoutVars>
      </dgm:prSet>
      <dgm:spPr/>
      <dgm:t>
        <a:bodyPr/>
        <a:lstStyle/>
        <a:p>
          <a:endParaRPr lang="es-EC"/>
        </a:p>
      </dgm:t>
    </dgm:pt>
    <dgm:pt modelId="{2DEFEAA6-73AA-49F1-92FF-2A15C94D843F}" type="pres">
      <dgm:prSet presAssocID="{789453F9-86D4-4AC2-B983-DBCA25D4E976}" presName="spaceBetweenRectangles" presStyleCnt="0"/>
      <dgm:spPr/>
    </dgm:pt>
    <dgm:pt modelId="{DDB9BBDE-2875-40FB-93FC-134B6C9393F6}" type="pres">
      <dgm:prSet presAssocID="{46A6204E-085D-450B-A0B5-270B6A08CABB}" presName="parentLin" presStyleCnt="0"/>
      <dgm:spPr/>
    </dgm:pt>
    <dgm:pt modelId="{2F4DC955-4691-4183-9C57-21052333D6FE}" type="pres">
      <dgm:prSet presAssocID="{46A6204E-085D-450B-A0B5-270B6A08CABB}" presName="parentLeftMargin" presStyleLbl="node1" presStyleIdx="3" presStyleCnt="6"/>
      <dgm:spPr/>
      <dgm:t>
        <a:bodyPr/>
        <a:lstStyle/>
        <a:p>
          <a:endParaRPr lang="es-EC"/>
        </a:p>
      </dgm:t>
    </dgm:pt>
    <dgm:pt modelId="{C2B68618-52A5-4340-803C-0032984704AA}" type="pres">
      <dgm:prSet presAssocID="{46A6204E-085D-450B-A0B5-270B6A08CABB}" presName="parentText" presStyleLbl="node1" presStyleIdx="4" presStyleCnt="6">
        <dgm:presLayoutVars>
          <dgm:chMax val="0"/>
          <dgm:bulletEnabled val="1"/>
        </dgm:presLayoutVars>
      </dgm:prSet>
      <dgm:spPr/>
      <dgm:t>
        <a:bodyPr/>
        <a:lstStyle/>
        <a:p>
          <a:endParaRPr lang="es-EC"/>
        </a:p>
      </dgm:t>
    </dgm:pt>
    <dgm:pt modelId="{EA4CAB28-C19D-43C3-AB65-3F55670B2D66}" type="pres">
      <dgm:prSet presAssocID="{46A6204E-085D-450B-A0B5-270B6A08CABB}" presName="negativeSpace" presStyleCnt="0"/>
      <dgm:spPr/>
    </dgm:pt>
    <dgm:pt modelId="{B02FC80F-FCAF-4CCB-8066-B9C79030E251}" type="pres">
      <dgm:prSet presAssocID="{46A6204E-085D-450B-A0B5-270B6A08CABB}" presName="childText" presStyleLbl="conFgAcc1" presStyleIdx="4" presStyleCnt="6">
        <dgm:presLayoutVars>
          <dgm:bulletEnabled val="1"/>
        </dgm:presLayoutVars>
      </dgm:prSet>
      <dgm:spPr/>
      <dgm:t>
        <a:bodyPr/>
        <a:lstStyle/>
        <a:p>
          <a:endParaRPr lang="es-EC"/>
        </a:p>
      </dgm:t>
    </dgm:pt>
    <dgm:pt modelId="{EEFD85CF-E207-4BB2-A1F5-4708070A125B}" type="pres">
      <dgm:prSet presAssocID="{44F56DE5-D1BA-48F7-9BCC-789AE5BB205F}" presName="spaceBetweenRectangles" presStyleCnt="0"/>
      <dgm:spPr/>
    </dgm:pt>
    <dgm:pt modelId="{8DF54344-D116-470F-BD48-53CED51B77DC}" type="pres">
      <dgm:prSet presAssocID="{55730A05-C255-4BF1-9EEA-EF2893A03C2C}" presName="parentLin" presStyleCnt="0"/>
      <dgm:spPr/>
    </dgm:pt>
    <dgm:pt modelId="{9E313F49-B2C4-419D-948C-B2DFB5FD9BAC}" type="pres">
      <dgm:prSet presAssocID="{55730A05-C255-4BF1-9EEA-EF2893A03C2C}" presName="parentLeftMargin" presStyleLbl="node1" presStyleIdx="4" presStyleCnt="6"/>
      <dgm:spPr/>
      <dgm:t>
        <a:bodyPr/>
        <a:lstStyle/>
        <a:p>
          <a:endParaRPr lang="es-EC"/>
        </a:p>
      </dgm:t>
    </dgm:pt>
    <dgm:pt modelId="{36452DA5-F68E-4AAE-9484-2233620DCD03}" type="pres">
      <dgm:prSet presAssocID="{55730A05-C255-4BF1-9EEA-EF2893A03C2C}" presName="parentText" presStyleLbl="node1" presStyleIdx="5" presStyleCnt="6">
        <dgm:presLayoutVars>
          <dgm:chMax val="0"/>
          <dgm:bulletEnabled val="1"/>
        </dgm:presLayoutVars>
      </dgm:prSet>
      <dgm:spPr/>
      <dgm:t>
        <a:bodyPr/>
        <a:lstStyle/>
        <a:p>
          <a:endParaRPr lang="es-EC"/>
        </a:p>
      </dgm:t>
    </dgm:pt>
    <dgm:pt modelId="{449F2555-51F8-4FFF-B441-A33D718957F9}" type="pres">
      <dgm:prSet presAssocID="{55730A05-C255-4BF1-9EEA-EF2893A03C2C}" presName="negativeSpace" presStyleCnt="0"/>
      <dgm:spPr/>
    </dgm:pt>
    <dgm:pt modelId="{C73FB8C0-4ED8-4BC2-933D-0873353BC5A4}" type="pres">
      <dgm:prSet presAssocID="{55730A05-C255-4BF1-9EEA-EF2893A03C2C}" presName="childText" presStyleLbl="conFgAcc1" presStyleIdx="5" presStyleCnt="6">
        <dgm:presLayoutVars>
          <dgm:bulletEnabled val="1"/>
        </dgm:presLayoutVars>
      </dgm:prSet>
      <dgm:spPr/>
      <dgm:t>
        <a:bodyPr/>
        <a:lstStyle/>
        <a:p>
          <a:endParaRPr lang="es-EC"/>
        </a:p>
      </dgm:t>
    </dgm:pt>
  </dgm:ptLst>
  <dgm:cxnLst>
    <dgm:cxn modelId="{E7C61110-AF81-4CA9-8CA5-BC8129B7DF06}" type="presOf" srcId="{631F2893-EE0C-46C7-BC0A-0E8D0F85AB84}" destId="{D18F79AA-5DD8-4ACA-9AEF-9F4519CA6BF2}" srcOrd="1" destOrd="0" presId="urn:microsoft.com/office/officeart/2005/8/layout/list1"/>
    <dgm:cxn modelId="{50EB45C8-D2C8-45B2-ADF0-0719D50D5CCB}" srcId="{9236F7C8-A787-40BA-BD89-67D9A90C0B60}" destId="{3DEED417-EE58-489E-8158-60E63C24D4AE}" srcOrd="1" destOrd="0" parTransId="{E034EFB9-3CA2-45A8-A37B-0066D0C05DCA}" sibTransId="{762DB671-E8AF-47E7-A96E-0B565A405944}"/>
    <dgm:cxn modelId="{3C9E6CF0-AD4A-41D3-9FA9-A1953E1375C8}" type="presOf" srcId="{3DEED417-EE58-489E-8158-60E63C24D4AE}" destId="{E520D391-9CA0-462C-B478-AEC45DC8BD81}" srcOrd="1" destOrd="0" presId="urn:microsoft.com/office/officeart/2005/8/layout/list1"/>
    <dgm:cxn modelId="{2F00BB2D-7C3B-4A75-B7D8-0BBBD10EB7FE}" type="presOf" srcId="{57A0A3A0-AB55-42F8-91DE-06586B09C91A}" destId="{B02FC80F-FCAF-4CCB-8066-B9C79030E251}" srcOrd="0" destOrd="0" presId="urn:microsoft.com/office/officeart/2005/8/layout/list1"/>
    <dgm:cxn modelId="{70346E48-5CEA-4BC8-B051-83502BECF3AE}" type="presOf" srcId="{9F538E3E-9392-4564-86B4-3025FFB316BD}" destId="{067FE438-C1B0-4F80-A2BC-45DD0EBB71B8}" srcOrd="0" destOrd="0" presId="urn:microsoft.com/office/officeart/2005/8/layout/list1"/>
    <dgm:cxn modelId="{9B06CAF1-49AC-4927-B265-B0ACD25FE5F5}" srcId="{46A6204E-085D-450B-A0B5-270B6A08CABB}" destId="{57A0A3A0-AB55-42F8-91DE-06586B09C91A}" srcOrd="0" destOrd="0" parTransId="{6AABF5F3-C244-4116-BF82-9BAA775DDA2F}" sibTransId="{8041DFE6-A6B0-42C7-A100-C3F1B6915295}"/>
    <dgm:cxn modelId="{9D510DEA-E8D0-4442-AC64-F9D10BB6B086}" type="presOf" srcId="{914DFBE7-6DF6-43A6-AA17-BD800432E190}" destId="{85D5BC67-BDB7-4333-BCF7-D48431AB96E6}" srcOrd="0" destOrd="0" presId="urn:microsoft.com/office/officeart/2005/8/layout/list1"/>
    <dgm:cxn modelId="{B43D56C4-1853-4396-BB49-1691A8FFFCD1}" srcId="{9236F7C8-A787-40BA-BD89-67D9A90C0B60}" destId="{631F2893-EE0C-46C7-BC0A-0E8D0F85AB84}" srcOrd="3" destOrd="0" parTransId="{465D62AE-F656-4D84-B055-6DC80E42799A}" sibTransId="{789453F9-86D4-4AC2-B983-DBCA25D4E976}"/>
    <dgm:cxn modelId="{70107D91-DD14-4AD4-81A1-AF2AB55A08A0}" type="presOf" srcId="{075D6D47-5B3C-41F7-938C-8DF7A0D857BE}" destId="{0CA20E8A-EA86-4E03-8538-6231A326012B}" srcOrd="0" destOrd="0" presId="urn:microsoft.com/office/officeart/2005/8/layout/list1"/>
    <dgm:cxn modelId="{116FCB46-CEDA-4CE8-9628-1CC94E0D0D21}" srcId="{3DEED417-EE58-489E-8158-60E63C24D4AE}" destId="{E875E968-40D9-46DF-8371-878EB9971719}" srcOrd="1" destOrd="0" parTransId="{9A904E41-82D3-422B-B012-D1BF95879035}" sibTransId="{9B5F7099-4F2D-4BA5-ACF0-7ACF07BE1002}"/>
    <dgm:cxn modelId="{635CF25D-9CA2-48E8-8F52-602601A27B4C}" srcId="{55730A05-C255-4BF1-9EEA-EF2893A03C2C}" destId="{933A675F-1E8B-42D2-B18C-C05207C870E5}" srcOrd="2" destOrd="0" parTransId="{D4691A84-4C11-419F-82F6-069C8BCE52A5}" sibTransId="{B326A494-6FE0-47DC-AE28-1BCB96A473E4}"/>
    <dgm:cxn modelId="{AB9467AD-12AB-44A1-9ED7-5908E36344CC}" type="presOf" srcId="{D7D45A25-190D-4921-98D0-E8BB33280698}" destId="{C73FB8C0-4ED8-4BC2-933D-0873353BC5A4}" srcOrd="0" destOrd="1" presId="urn:microsoft.com/office/officeart/2005/8/layout/list1"/>
    <dgm:cxn modelId="{9EAEAADA-311D-43A9-B552-8CD23C26E79B}" srcId="{9C7154D1-5696-4E71-BFF1-9E8494CED883}" destId="{72DB36FA-2C5D-4BD9-B120-E588E74A8E66}" srcOrd="0" destOrd="0" parTransId="{57BB106C-BDE3-434E-8398-9F19C1710D94}" sibTransId="{9CA6EF8E-A6FE-477D-867C-0AF95B7D78F5}"/>
    <dgm:cxn modelId="{C10D82AD-4F1D-46CC-80A1-B5CE62E210FD}" type="presOf" srcId="{81F4DAF3-7D29-4421-BEB4-D91A8C1C5B72}" destId="{B02FC80F-FCAF-4CCB-8066-B9C79030E251}" srcOrd="0" destOrd="1" presId="urn:microsoft.com/office/officeart/2005/8/layout/list1"/>
    <dgm:cxn modelId="{72EDF78E-4DFC-4289-9EE8-635BCD22B76F}" type="presOf" srcId="{72DB36FA-2C5D-4BD9-B120-E588E74A8E66}" destId="{28DC7203-782A-4719-AE82-8AF677D35696}" srcOrd="0" destOrd="0" presId="urn:microsoft.com/office/officeart/2005/8/layout/list1"/>
    <dgm:cxn modelId="{427BDE22-5A28-4095-B6B3-BFEED92B9784}" srcId="{9236F7C8-A787-40BA-BD89-67D9A90C0B60}" destId="{55730A05-C255-4BF1-9EEA-EF2893A03C2C}" srcOrd="5" destOrd="0" parTransId="{F356B8F0-D5D5-4E65-9B52-1AE480715C68}" sibTransId="{B3376FB7-DE89-4EF5-8CDD-CB74DCDFC81E}"/>
    <dgm:cxn modelId="{F9D23F16-9AB3-429F-B0FC-77B1CCB77FF1}" type="presOf" srcId="{9C7154D1-5696-4E71-BFF1-9E8494CED883}" destId="{533C2E55-E458-4188-B92B-9584AAA17993}" srcOrd="0" destOrd="0" presId="urn:microsoft.com/office/officeart/2005/8/layout/list1"/>
    <dgm:cxn modelId="{36E1B9F3-AFAA-4B9C-AAB9-2420107FFFA2}" type="presOf" srcId="{9236F7C8-A787-40BA-BD89-67D9A90C0B60}" destId="{B3DD6403-5FB2-48CF-9858-C509B46C9028}" srcOrd="0" destOrd="0" presId="urn:microsoft.com/office/officeart/2005/8/layout/list1"/>
    <dgm:cxn modelId="{90825A4D-96CC-4827-8247-B611594F0D6C}" srcId="{55730A05-C255-4BF1-9EEA-EF2893A03C2C}" destId="{671E02DB-88E8-4E9A-AD6B-00BCA008881C}" srcOrd="0" destOrd="0" parTransId="{B30C996C-DC36-41E2-B79F-48820160712E}" sibTransId="{8C89D116-D4EC-4399-8273-63E3C29A9645}"/>
    <dgm:cxn modelId="{86FFA833-D515-474C-84A8-44B6D6636BDB}" type="presOf" srcId="{55730A05-C255-4BF1-9EEA-EF2893A03C2C}" destId="{36452DA5-F68E-4AAE-9484-2233620DCD03}" srcOrd="1" destOrd="0" presId="urn:microsoft.com/office/officeart/2005/8/layout/list1"/>
    <dgm:cxn modelId="{ED2607C3-A96D-4E1F-BFAF-F4CF029B1817}" type="presOf" srcId="{3DEED417-EE58-489E-8158-60E63C24D4AE}" destId="{9BCE369C-3619-432A-BA2E-9704B9983643}" srcOrd="0" destOrd="0" presId="urn:microsoft.com/office/officeart/2005/8/layout/list1"/>
    <dgm:cxn modelId="{859BF15F-E804-4E52-808D-E39461188B4D}" type="presOf" srcId="{46A6204E-085D-450B-A0B5-270B6A08CABB}" destId="{2F4DC955-4691-4183-9C57-21052333D6FE}" srcOrd="0" destOrd="0" presId="urn:microsoft.com/office/officeart/2005/8/layout/list1"/>
    <dgm:cxn modelId="{F2EE81C0-FEEC-4AC4-8451-EB238C673DF7}" type="presOf" srcId="{631F2893-EE0C-46C7-BC0A-0E8D0F85AB84}" destId="{CCD601D4-DA29-426C-BFD0-7904C289596D}" srcOrd="0" destOrd="0" presId="urn:microsoft.com/office/officeart/2005/8/layout/list1"/>
    <dgm:cxn modelId="{4CF62F94-79F1-48BE-A369-64D4A82CDA36}" srcId="{9236F7C8-A787-40BA-BD89-67D9A90C0B60}" destId="{7250BD04-1008-4866-89B0-1D16300916BE}" srcOrd="0" destOrd="0" parTransId="{6FE9BFDD-B866-4E74-BF89-67C5180D1DF0}" sibTransId="{88946260-442F-4480-A257-EA758A59AF83}"/>
    <dgm:cxn modelId="{F541C8C1-363E-475D-AA37-3CE8FEAAA374}" srcId="{3DEED417-EE58-489E-8158-60E63C24D4AE}" destId="{9F538E3E-9392-4564-86B4-3025FFB316BD}" srcOrd="0" destOrd="0" parTransId="{CE122A5C-3090-4799-B4B0-BEFF03064184}" sibTransId="{A557C20E-FAF2-4A35-B69E-27285548FDD4}"/>
    <dgm:cxn modelId="{71822B7B-C00D-47F3-967D-FD600E0A8721}" srcId="{9236F7C8-A787-40BA-BD89-67D9A90C0B60}" destId="{46A6204E-085D-450B-A0B5-270B6A08CABB}" srcOrd="4" destOrd="0" parTransId="{7AA2C8A6-C4CF-43D5-AE14-1B377D6B9861}" sibTransId="{44F56DE5-D1BA-48F7-9BCC-789AE5BB205F}"/>
    <dgm:cxn modelId="{D006290E-A9A4-46F8-91AB-181DC6F9C237}" srcId="{7250BD04-1008-4866-89B0-1D16300916BE}" destId="{075D6D47-5B3C-41F7-938C-8DF7A0D857BE}" srcOrd="0" destOrd="0" parTransId="{24CBEC18-68A5-4CC5-8B6F-0CFBCEC046E2}" sibTransId="{3DC4394A-FF91-4FB9-BB0B-39DF76EB4A94}"/>
    <dgm:cxn modelId="{3BA64548-9902-4FA1-90C0-724B98DF809B}" srcId="{631F2893-EE0C-46C7-BC0A-0E8D0F85AB84}" destId="{914DFBE7-6DF6-43A6-AA17-BD800432E190}" srcOrd="0" destOrd="0" parTransId="{CE17AD8A-91F3-4C1A-B3C3-2931189CA29E}" sibTransId="{83CED8EC-0124-4EBF-B9C3-3623571187ED}"/>
    <dgm:cxn modelId="{3A757860-D71F-4B94-80C6-91E524DE02CE}" srcId="{55730A05-C255-4BF1-9EEA-EF2893A03C2C}" destId="{D7D45A25-190D-4921-98D0-E8BB33280698}" srcOrd="1" destOrd="0" parTransId="{F74AF579-1AED-48D5-8988-4F59998B1DD7}" sibTransId="{F850330F-5CBA-4604-A379-A586477B6B69}"/>
    <dgm:cxn modelId="{847C9D3A-A2C5-4A04-9846-399F254AD955}" type="presOf" srcId="{933A675F-1E8B-42D2-B18C-C05207C870E5}" destId="{C73FB8C0-4ED8-4BC2-933D-0873353BC5A4}" srcOrd="0" destOrd="2" presId="urn:microsoft.com/office/officeart/2005/8/layout/list1"/>
    <dgm:cxn modelId="{7748DF21-C50F-41D8-885E-ED88BC12B5DB}" type="presOf" srcId="{188637ED-00A9-4E13-995C-DA75BD67745C}" destId="{C73FB8C0-4ED8-4BC2-933D-0873353BC5A4}" srcOrd="0" destOrd="3" presId="urn:microsoft.com/office/officeart/2005/8/layout/list1"/>
    <dgm:cxn modelId="{EF5FB0F1-374F-47FE-9751-93E5F1FA2B17}" type="presOf" srcId="{46A6204E-085D-450B-A0B5-270B6A08CABB}" destId="{C2B68618-52A5-4340-803C-0032984704AA}" srcOrd="1" destOrd="0" presId="urn:microsoft.com/office/officeart/2005/8/layout/list1"/>
    <dgm:cxn modelId="{AEFFDDA9-1324-4A4F-9D7B-4FF9114297CF}" type="presOf" srcId="{55730A05-C255-4BF1-9EEA-EF2893A03C2C}" destId="{9E313F49-B2C4-419D-948C-B2DFB5FD9BAC}" srcOrd="0" destOrd="0" presId="urn:microsoft.com/office/officeart/2005/8/layout/list1"/>
    <dgm:cxn modelId="{77AC8790-75D9-4271-B087-71456A16693A}" type="presOf" srcId="{9C7154D1-5696-4E71-BFF1-9E8494CED883}" destId="{9A3C704B-3687-4E3B-9CDC-8731489135DC}" srcOrd="1" destOrd="0" presId="urn:microsoft.com/office/officeart/2005/8/layout/list1"/>
    <dgm:cxn modelId="{0BA967C0-F07D-4E82-8CA0-DA550A550656}" type="presOf" srcId="{E875E968-40D9-46DF-8371-878EB9971719}" destId="{067FE438-C1B0-4F80-A2BC-45DD0EBB71B8}" srcOrd="0" destOrd="1" presId="urn:microsoft.com/office/officeart/2005/8/layout/list1"/>
    <dgm:cxn modelId="{8D5EAB0B-2CD9-403C-AF8C-AB1311FDF1A1}" type="presOf" srcId="{671E02DB-88E8-4E9A-AD6B-00BCA008881C}" destId="{C73FB8C0-4ED8-4BC2-933D-0873353BC5A4}" srcOrd="0" destOrd="0" presId="urn:microsoft.com/office/officeart/2005/8/layout/list1"/>
    <dgm:cxn modelId="{E7B62F00-64C6-4287-A83E-1DECF8B9EF4E}" srcId="{55730A05-C255-4BF1-9EEA-EF2893A03C2C}" destId="{188637ED-00A9-4E13-995C-DA75BD67745C}" srcOrd="3" destOrd="0" parTransId="{4DE74021-5A04-4402-AFF6-516BA42EE169}" sibTransId="{E91E87AB-D9E1-4E0E-8953-3494160053BD}"/>
    <dgm:cxn modelId="{96E01DD4-9F7C-4273-BD78-4D9CCBF65C26}" srcId="{46A6204E-085D-450B-A0B5-270B6A08CABB}" destId="{81F4DAF3-7D29-4421-BEB4-D91A8C1C5B72}" srcOrd="1" destOrd="0" parTransId="{21BE0B7E-6091-4944-BD29-E950643D8F0A}" sibTransId="{F6063EAF-816B-49BE-A567-5D7771EFF783}"/>
    <dgm:cxn modelId="{EB6FF9AA-9903-47F6-ADF6-88838D25981E}" srcId="{9236F7C8-A787-40BA-BD89-67D9A90C0B60}" destId="{9C7154D1-5696-4E71-BFF1-9E8494CED883}" srcOrd="2" destOrd="0" parTransId="{9977EECA-D407-4C97-A9FC-5EFB68D11C7B}" sibTransId="{A9D4086A-9844-42F3-A285-42F8D44D5AA7}"/>
    <dgm:cxn modelId="{3F63A940-35B3-46B0-A749-7E0514C9C92F}" type="presOf" srcId="{7250BD04-1008-4866-89B0-1D16300916BE}" destId="{6D96363D-A3DA-4E0F-B4DA-965F48B23601}" srcOrd="0" destOrd="0" presId="urn:microsoft.com/office/officeart/2005/8/layout/list1"/>
    <dgm:cxn modelId="{CEEA6B3C-04CD-4F36-8479-E15944AE4EDE}" type="presOf" srcId="{7250BD04-1008-4866-89B0-1D16300916BE}" destId="{773AF2D0-D79F-4C35-900D-BA5EC2D1705B}" srcOrd="1" destOrd="0" presId="urn:microsoft.com/office/officeart/2005/8/layout/list1"/>
    <dgm:cxn modelId="{E3B7D26F-1C99-43FA-B6D9-A1BDC91C75F5}" type="presParOf" srcId="{B3DD6403-5FB2-48CF-9858-C509B46C9028}" destId="{2315DE6E-8841-4618-A308-435C60CE6378}" srcOrd="0" destOrd="0" presId="urn:microsoft.com/office/officeart/2005/8/layout/list1"/>
    <dgm:cxn modelId="{46F9CFD0-C55C-402D-B5DD-03D88F51907A}" type="presParOf" srcId="{2315DE6E-8841-4618-A308-435C60CE6378}" destId="{6D96363D-A3DA-4E0F-B4DA-965F48B23601}" srcOrd="0" destOrd="0" presId="urn:microsoft.com/office/officeart/2005/8/layout/list1"/>
    <dgm:cxn modelId="{69BC5C08-3AE6-4AB7-A86C-4C0EEDFFE3C0}" type="presParOf" srcId="{2315DE6E-8841-4618-A308-435C60CE6378}" destId="{773AF2D0-D79F-4C35-900D-BA5EC2D1705B}" srcOrd="1" destOrd="0" presId="urn:microsoft.com/office/officeart/2005/8/layout/list1"/>
    <dgm:cxn modelId="{1F1A2035-4577-4F77-A129-4A7A65C99827}" type="presParOf" srcId="{B3DD6403-5FB2-48CF-9858-C509B46C9028}" destId="{2E02F82F-566B-44DC-97B1-C8C9EAFD5ED1}" srcOrd="1" destOrd="0" presId="urn:microsoft.com/office/officeart/2005/8/layout/list1"/>
    <dgm:cxn modelId="{FB5F286D-477C-4DC9-BDA9-C4ECA8C2EAD1}" type="presParOf" srcId="{B3DD6403-5FB2-48CF-9858-C509B46C9028}" destId="{0CA20E8A-EA86-4E03-8538-6231A326012B}" srcOrd="2" destOrd="0" presId="urn:microsoft.com/office/officeart/2005/8/layout/list1"/>
    <dgm:cxn modelId="{89A9EA19-0549-40CA-AD0E-FBF71D09616C}" type="presParOf" srcId="{B3DD6403-5FB2-48CF-9858-C509B46C9028}" destId="{DAAFA725-B567-41DB-9041-46293C6CB849}" srcOrd="3" destOrd="0" presId="urn:microsoft.com/office/officeart/2005/8/layout/list1"/>
    <dgm:cxn modelId="{D25094C2-D213-44AA-9A73-CB7FB39328FD}" type="presParOf" srcId="{B3DD6403-5FB2-48CF-9858-C509B46C9028}" destId="{656D4522-48FB-4131-9C0F-F3C82B784288}" srcOrd="4" destOrd="0" presId="urn:microsoft.com/office/officeart/2005/8/layout/list1"/>
    <dgm:cxn modelId="{53FAF964-7F74-4A5B-8D3B-A8EC52221911}" type="presParOf" srcId="{656D4522-48FB-4131-9C0F-F3C82B784288}" destId="{9BCE369C-3619-432A-BA2E-9704B9983643}" srcOrd="0" destOrd="0" presId="urn:microsoft.com/office/officeart/2005/8/layout/list1"/>
    <dgm:cxn modelId="{D6E02FED-487A-46C8-B8DF-BE203FC9C470}" type="presParOf" srcId="{656D4522-48FB-4131-9C0F-F3C82B784288}" destId="{E520D391-9CA0-462C-B478-AEC45DC8BD81}" srcOrd="1" destOrd="0" presId="urn:microsoft.com/office/officeart/2005/8/layout/list1"/>
    <dgm:cxn modelId="{90ECECA0-3402-4445-9D8F-37ED5F783DDE}" type="presParOf" srcId="{B3DD6403-5FB2-48CF-9858-C509B46C9028}" destId="{283D951A-22A4-474A-A74E-4E91B1B24C70}" srcOrd="5" destOrd="0" presId="urn:microsoft.com/office/officeart/2005/8/layout/list1"/>
    <dgm:cxn modelId="{D15793BC-BB01-460B-8247-50949FE5EDB0}" type="presParOf" srcId="{B3DD6403-5FB2-48CF-9858-C509B46C9028}" destId="{067FE438-C1B0-4F80-A2BC-45DD0EBB71B8}" srcOrd="6" destOrd="0" presId="urn:microsoft.com/office/officeart/2005/8/layout/list1"/>
    <dgm:cxn modelId="{CF777EE5-D265-43D0-B698-99F660292962}" type="presParOf" srcId="{B3DD6403-5FB2-48CF-9858-C509B46C9028}" destId="{4BD743F2-9546-402D-A701-0B6575637D37}" srcOrd="7" destOrd="0" presId="urn:microsoft.com/office/officeart/2005/8/layout/list1"/>
    <dgm:cxn modelId="{70A7AD5B-E4A6-4D17-BEA3-35D651F06AFE}" type="presParOf" srcId="{B3DD6403-5FB2-48CF-9858-C509B46C9028}" destId="{B66FECED-9FCD-4C65-B414-C13C46086784}" srcOrd="8" destOrd="0" presId="urn:microsoft.com/office/officeart/2005/8/layout/list1"/>
    <dgm:cxn modelId="{3A5ED913-8486-4EDD-8F95-BFBE7C0657AC}" type="presParOf" srcId="{B66FECED-9FCD-4C65-B414-C13C46086784}" destId="{533C2E55-E458-4188-B92B-9584AAA17993}" srcOrd="0" destOrd="0" presId="urn:microsoft.com/office/officeart/2005/8/layout/list1"/>
    <dgm:cxn modelId="{8F8693E4-A7DF-41B4-9C74-C4F9DC467B74}" type="presParOf" srcId="{B66FECED-9FCD-4C65-B414-C13C46086784}" destId="{9A3C704B-3687-4E3B-9CDC-8731489135DC}" srcOrd="1" destOrd="0" presId="urn:microsoft.com/office/officeart/2005/8/layout/list1"/>
    <dgm:cxn modelId="{75C2A340-B762-445B-A851-37B27A08A783}" type="presParOf" srcId="{B3DD6403-5FB2-48CF-9858-C509B46C9028}" destId="{1D617A8A-A96A-4F35-9751-6381DDB3E504}" srcOrd="9" destOrd="0" presId="urn:microsoft.com/office/officeart/2005/8/layout/list1"/>
    <dgm:cxn modelId="{AE140304-B4EE-4630-9562-9E76274049E3}" type="presParOf" srcId="{B3DD6403-5FB2-48CF-9858-C509B46C9028}" destId="{28DC7203-782A-4719-AE82-8AF677D35696}" srcOrd="10" destOrd="0" presId="urn:microsoft.com/office/officeart/2005/8/layout/list1"/>
    <dgm:cxn modelId="{C50A0168-C5A6-4CFC-B672-B6B2F92EDD46}" type="presParOf" srcId="{B3DD6403-5FB2-48CF-9858-C509B46C9028}" destId="{55F8BB96-1C1D-441F-BC82-A1ED70431370}" srcOrd="11" destOrd="0" presId="urn:microsoft.com/office/officeart/2005/8/layout/list1"/>
    <dgm:cxn modelId="{DA2B3BDD-1261-4485-A661-4C55DCD575E9}" type="presParOf" srcId="{B3DD6403-5FB2-48CF-9858-C509B46C9028}" destId="{E75D8D31-460C-4434-A138-47B5D1F3F36D}" srcOrd="12" destOrd="0" presId="urn:microsoft.com/office/officeart/2005/8/layout/list1"/>
    <dgm:cxn modelId="{67AE00BC-6164-452C-9082-59F95D03D17B}" type="presParOf" srcId="{E75D8D31-460C-4434-A138-47B5D1F3F36D}" destId="{CCD601D4-DA29-426C-BFD0-7904C289596D}" srcOrd="0" destOrd="0" presId="urn:microsoft.com/office/officeart/2005/8/layout/list1"/>
    <dgm:cxn modelId="{3847EB77-DC7D-4955-97DF-C206AC69E8D9}" type="presParOf" srcId="{E75D8D31-460C-4434-A138-47B5D1F3F36D}" destId="{D18F79AA-5DD8-4ACA-9AEF-9F4519CA6BF2}" srcOrd="1" destOrd="0" presId="urn:microsoft.com/office/officeart/2005/8/layout/list1"/>
    <dgm:cxn modelId="{DAFE8983-1311-443C-AB41-5999D14965EC}" type="presParOf" srcId="{B3DD6403-5FB2-48CF-9858-C509B46C9028}" destId="{CAFE49A9-BFBB-486E-A628-054D8C956946}" srcOrd="13" destOrd="0" presId="urn:microsoft.com/office/officeart/2005/8/layout/list1"/>
    <dgm:cxn modelId="{1DB97D40-80AC-4C9F-8AFA-4F7CD00E92F1}" type="presParOf" srcId="{B3DD6403-5FB2-48CF-9858-C509B46C9028}" destId="{85D5BC67-BDB7-4333-BCF7-D48431AB96E6}" srcOrd="14" destOrd="0" presId="urn:microsoft.com/office/officeart/2005/8/layout/list1"/>
    <dgm:cxn modelId="{55828EE8-9D4E-4222-BCD2-E51CA8B5AF3E}" type="presParOf" srcId="{B3DD6403-5FB2-48CF-9858-C509B46C9028}" destId="{2DEFEAA6-73AA-49F1-92FF-2A15C94D843F}" srcOrd="15" destOrd="0" presId="urn:microsoft.com/office/officeart/2005/8/layout/list1"/>
    <dgm:cxn modelId="{D00328A6-F521-4F58-95FB-F4DBB6360F8D}" type="presParOf" srcId="{B3DD6403-5FB2-48CF-9858-C509B46C9028}" destId="{DDB9BBDE-2875-40FB-93FC-134B6C9393F6}" srcOrd="16" destOrd="0" presId="urn:microsoft.com/office/officeart/2005/8/layout/list1"/>
    <dgm:cxn modelId="{12911747-7C28-40E0-93BB-2D3F64074FF7}" type="presParOf" srcId="{DDB9BBDE-2875-40FB-93FC-134B6C9393F6}" destId="{2F4DC955-4691-4183-9C57-21052333D6FE}" srcOrd="0" destOrd="0" presId="urn:microsoft.com/office/officeart/2005/8/layout/list1"/>
    <dgm:cxn modelId="{24378F49-E26C-4CD9-BE7B-F89D09E1F251}" type="presParOf" srcId="{DDB9BBDE-2875-40FB-93FC-134B6C9393F6}" destId="{C2B68618-52A5-4340-803C-0032984704AA}" srcOrd="1" destOrd="0" presId="urn:microsoft.com/office/officeart/2005/8/layout/list1"/>
    <dgm:cxn modelId="{6D0B802C-01D6-49F6-AE6C-4D051E39B86F}" type="presParOf" srcId="{B3DD6403-5FB2-48CF-9858-C509B46C9028}" destId="{EA4CAB28-C19D-43C3-AB65-3F55670B2D66}" srcOrd="17" destOrd="0" presId="urn:microsoft.com/office/officeart/2005/8/layout/list1"/>
    <dgm:cxn modelId="{93C93571-BB56-4CBA-9A95-1A0091FC65CD}" type="presParOf" srcId="{B3DD6403-5FB2-48CF-9858-C509B46C9028}" destId="{B02FC80F-FCAF-4CCB-8066-B9C79030E251}" srcOrd="18" destOrd="0" presId="urn:microsoft.com/office/officeart/2005/8/layout/list1"/>
    <dgm:cxn modelId="{D1FB3032-C10D-44F8-95B8-97996A5264AB}" type="presParOf" srcId="{B3DD6403-5FB2-48CF-9858-C509B46C9028}" destId="{EEFD85CF-E207-4BB2-A1F5-4708070A125B}" srcOrd="19" destOrd="0" presId="urn:microsoft.com/office/officeart/2005/8/layout/list1"/>
    <dgm:cxn modelId="{194D13C3-8CAC-4A1D-A07A-3BDEAA8399AC}" type="presParOf" srcId="{B3DD6403-5FB2-48CF-9858-C509B46C9028}" destId="{8DF54344-D116-470F-BD48-53CED51B77DC}" srcOrd="20" destOrd="0" presId="urn:microsoft.com/office/officeart/2005/8/layout/list1"/>
    <dgm:cxn modelId="{50CEFB0C-65FC-4007-84B3-C515FB682B5B}" type="presParOf" srcId="{8DF54344-D116-470F-BD48-53CED51B77DC}" destId="{9E313F49-B2C4-419D-948C-B2DFB5FD9BAC}" srcOrd="0" destOrd="0" presId="urn:microsoft.com/office/officeart/2005/8/layout/list1"/>
    <dgm:cxn modelId="{DBB00561-E59A-429A-9E36-8F1596197CFD}" type="presParOf" srcId="{8DF54344-D116-470F-BD48-53CED51B77DC}" destId="{36452DA5-F68E-4AAE-9484-2233620DCD03}" srcOrd="1" destOrd="0" presId="urn:microsoft.com/office/officeart/2005/8/layout/list1"/>
    <dgm:cxn modelId="{2F24D58D-9B38-4309-9560-D9EED1F7AFCC}" type="presParOf" srcId="{B3DD6403-5FB2-48CF-9858-C509B46C9028}" destId="{449F2555-51F8-4FFF-B441-A33D718957F9}" srcOrd="21" destOrd="0" presId="urn:microsoft.com/office/officeart/2005/8/layout/list1"/>
    <dgm:cxn modelId="{64B45540-54C6-4415-8FF2-65910B0F95D8}" type="presParOf" srcId="{B3DD6403-5FB2-48CF-9858-C509B46C9028}" destId="{C73FB8C0-4ED8-4BC2-933D-0873353BC5A4}" srcOrd="22" destOrd="0" presId="urn:microsoft.com/office/officeart/2005/8/layout/list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1317BDC-F37E-4B62-809F-767A5BEF82FC}" type="doc">
      <dgm:prSet loTypeId="urn:microsoft.com/office/officeart/2005/8/layout/vList3" loCatId="list" qsTypeId="urn:microsoft.com/office/officeart/2005/8/quickstyle/simple1" qsCatId="simple" csTypeId="urn:microsoft.com/office/officeart/2005/8/colors/accent4_1" csCatId="accent4" phldr="1"/>
      <dgm:spPr/>
    </dgm:pt>
    <dgm:pt modelId="{13A33F24-29FF-481B-9023-06CB76D903BD}">
      <dgm:prSet phldrT="[Texto]" custT="1"/>
      <dgm:spPr/>
      <dgm:t>
        <a:bodyPr/>
        <a:lstStyle/>
        <a:p>
          <a:r>
            <a:rPr lang="es-EC" sz="1200" dirty="0">
              <a:solidFill>
                <a:schemeClr val="tx1">
                  <a:lumMod val="65000"/>
                  <a:lumOff val="35000"/>
                </a:schemeClr>
              </a:solidFill>
            </a:rPr>
            <a:t>7. Ganado Vacuno</a:t>
          </a:r>
        </a:p>
      </dgm:t>
    </dgm:pt>
    <dgm:pt modelId="{9C1F1A83-8BFA-4428-B6AF-33E4199775DF}" type="parTrans" cxnId="{8BB07770-2899-4693-916A-BF9CD8758CA4}">
      <dgm:prSet/>
      <dgm:spPr/>
      <dgm:t>
        <a:bodyPr/>
        <a:lstStyle/>
        <a:p>
          <a:endParaRPr lang="es-EC" sz="1200">
            <a:solidFill>
              <a:schemeClr val="tx1">
                <a:lumMod val="65000"/>
                <a:lumOff val="35000"/>
              </a:schemeClr>
            </a:solidFill>
          </a:endParaRPr>
        </a:p>
      </dgm:t>
    </dgm:pt>
    <dgm:pt modelId="{A1DA60AF-CDB8-454D-B249-A1A78E1B74A5}" type="sibTrans" cxnId="{8BB07770-2899-4693-916A-BF9CD8758CA4}">
      <dgm:prSet/>
      <dgm:spPr/>
      <dgm:t>
        <a:bodyPr/>
        <a:lstStyle/>
        <a:p>
          <a:endParaRPr lang="es-EC" sz="1200">
            <a:solidFill>
              <a:schemeClr val="tx1">
                <a:lumMod val="65000"/>
                <a:lumOff val="35000"/>
              </a:schemeClr>
            </a:solidFill>
          </a:endParaRPr>
        </a:p>
      </dgm:t>
    </dgm:pt>
    <dgm:pt modelId="{C975277E-B117-43A8-9206-E3FFB7FB0DA0}">
      <dgm:prSet phldrT="[Texto]" custT="1"/>
      <dgm:spPr/>
      <dgm:t>
        <a:bodyPr/>
        <a:lstStyle/>
        <a:p>
          <a:r>
            <a:rPr lang="es-EC" sz="1200" dirty="0">
              <a:solidFill>
                <a:schemeClr val="tx1">
                  <a:lumMod val="65000"/>
                  <a:lumOff val="35000"/>
                </a:schemeClr>
              </a:solidFill>
            </a:rPr>
            <a:t>8. Ganado Porcino</a:t>
          </a:r>
        </a:p>
      </dgm:t>
    </dgm:pt>
    <dgm:pt modelId="{BF09DB91-2412-4E3B-877A-7CE0CEC7116B}" type="parTrans" cxnId="{A1CB2F46-A945-4473-8E2E-BD2743555B20}">
      <dgm:prSet/>
      <dgm:spPr/>
      <dgm:t>
        <a:bodyPr/>
        <a:lstStyle/>
        <a:p>
          <a:endParaRPr lang="es-EC" sz="1200">
            <a:solidFill>
              <a:schemeClr val="tx1">
                <a:lumMod val="65000"/>
                <a:lumOff val="35000"/>
              </a:schemeClr>
            </a:solidFill>
          </a:endParaRPr>
        </a:p>
      </dgm:t>
    </dgm:pt>
    <dgm:pt modelId="{00B6AAD3-4747-4C1C-954F-68E5C2443CF1}" type="sibTrans" cxnId="{A1CB2F46-A945-4473-8E2E-BD2743555B20}">
      <dgm:prSet/>
      <dgm:spPr/>
      <dgm:t>
        <a:bodyPr/>
        <a:lstStyle/>
        <a:p>
          <a:endParaRPr lang="es-EC" sz="1200">
            <a:solidFill>
              <a:schemeClr val="tx1">
                <a:lumMod val="65000"/>
                <a:lumOff val="35000"/>
              </a:schemeClr>
            </a:solidFill>
          </a:endParaRPr>
        </a:p>
      </dgm:t>
    </dgm:pt>
    <dgm:pt modelId="{9F65582C-8C15-4BCC-8D49-9B1A446E0777}">
      <dgm:prSet phldrT="[Texto]" custT="1"/>
      <dgm:spPr/>
      <dgm:t>
        <a:bodyPr/>
        <a:lstStyle/>
        <a:p>
          <a:r>
            <a:rPr lang="es-EC" sz="1200" dirty="0">
              <a:solidFill>
                <a:schemeClr val="tx1">
                  <a:lumMod val="65000"/>
                  <a:lumOff val="35000"/>
                </a:schemeClr>
              </a:solidFill>
            </a:rPr>
            <a:t>9. Ganado Ovino</a:t>
          </a:r>
        </a:p>
      </dgm:t>
    </dgm:pt>
    <dgm:pt modelId="{DF0BCE4E-3D10-4E1C-8DCD-DB8926159F52}" type="parTrans" cxnId="{EC454CA5-0829-498C-AB9F-075F7FC66F2F}">
      <dgm:prSet/>
      <dgm:spPr/>
      <dgm:t>
        <a:bodyPr/>
        <a:lstStyle/>
        <a:p>
          <a:endParaRPr lang="es-EC" sz="1200">
            <a:solidFill>
              <a:schemeClr val="tx1">
                <a:lumMod val="65000"/>
                <a:lumOff val="35000"/>
              </a:schemeClr>
            </a:solidFill>
          </a:endParaRPr>
        </a:p>
      </dgm:t>
    </dgm:pt>
    <dgm:pt modelId="{B2CA21B8-CC18-421B-89A9-E9B2BFADD223}" type="sibTrans" cxnId="{EC454CA5-0829-498C-AB9F-075F7FC66F2F}">
      <dgm:prSet/>
      <dgm:spPr/>
      <dgm:t>
        <a:bodyPr/>
        <a:lstStyle/>
        <a:p>
          <a:endParaRPr lang="es-EC" sz="1200">
            <a:solidFill>
              <a:schemeClr val="tx1">
                <a:lumMod val="65000"/>
                <a:lumOff val="35000"/>
              </a:schemeClr>
            </a:solidFill>
          </a:endParaRPr>
        </a:p>
      </dgm:t>
    </dgm:pt>
    <dgm:pt modelId="{F31B86E9-4B67-43E3-B522-C78B8B7F68DD}">
      <dgm:prSet phldrT="[Texto]" custT="1"/>
      <dgm:spPr/>
      <dgm:t>
        <a:bodyPr/>
        <a:lstStyle/>
        <a:p>
          <a:r>
            <a:rPr lang="es-EC" sz="1200" dirty="0">
              <a:solidFill>
                <a:schemeClr val="tx1">
                  <a:lumMod val="65000"/>
                  <a:lumOff val="35000"/>
                </a:schemeClr>
              </a:solidFill>
            </a:rPr>
            <a:t>10. Otras especies de ganado</a:t>
          </a:r>
        </a:p>
      </dgm:t>
    </dgm:pt>
    <dgm:pt modelId="{3FEBCE0E-8CAD-4B04-9C8C-24AFE3D41C57}" type="parTrans" cxnId="{732B6060-F386-4916-97C0-12A949EC7F08}">
      <dgm:prSet/>
      <dgm:spPr/>
      <dgm:t>
        <a:bodyPr/>
        <a:lstStyle/>
        <a:p>
          <a:endParaRPr lang="es-EC" sz="1200">
            <a:solidFill>
              <a:schemeClr val="tx1">
                <a:lumMod val="65000"/>
                <a:lumOff val="35000"/>
              </a:schemeClr>
            </a:solidFill>
          </a:endParaRPr>
        </a:p>
      </dgm:t>
    </dgm:pt>
    <dgm:pt modelId="{205016A8-2A3B-4B9F-864A-24E29EAFAA5E}" type="sibTrans" cxnId="{732B6060-F386-4916-97C0-12A949EC7F08}">
      <dgm:prSet/>
      <dgm:spPr/>
      <dgm:t>
        <a:bodyPr/>
        <a:lstStyle/>
        <a:p>
          <a:endParaRPr lang="es-EC" sz="1200">
            <a:solidFill>
              <a:schemeClr val="tx1">
                <a:lumMod val="65000"/>
                <a:lumOff val="35000"/>
              </a:schemeClr>
            </a:solidFill>
          </a:endParaRPr>
        </a:p>
      </dgm:t>
    </dgm:pt>
    <dgm:pt modelId="{7C66E7CB-934B-4860-BEAE-3C7590988005}">
      <dgm:prSet phldrT="[Texto]" custT="1"/>
      <dgm:spPr/>
      <dgm:t>
        <a:bodyPr/>
        <a:lstStyle/>
        <a:p>
          <a:r>
            <a:rPr lang="es-EC" sz="1200" dirty="0">
              <a:solidFill>
                <a:schemeClr val="tx1">
                  <a:lumMod val="65000"/>
                  <a:lumOff val="35000"/>
                </a:schemeClr>
              </a:solidFill>
            </a:rPr>
            <a:t>11. Aves de campo y planteles avícolas</a:t>
          </a:r>
        </a:p>
      </dgm:t>
    </dgm:pt>
    <dgm:pt modelId="{C7193011-F010-499A-83CC-E1154B50C9AA}" type="parTrans" cxnId="{F6D09CC0-6AF4-4EBE-91DA-4018919ADE33}">
      <dgm:prSet/>
      <dgm:spPr/>
      <dgm:t>
        <a:bodyPr/>
        <a:lstStyle/>
        <a:p>
          <a:endParaRPr lang="es-EC" sz="1200">
            <a:solidFill>
              <a:schemeClr val="tx1">
                <a:lumMod val="65000"/>
                <a:lumOff val="35000"/>
              </a:schemeClr>
            </a:solidFill>
          </a:endParaRPr>
        </a:p>
      </dgm:t>
    </dgm:pt>
    <dgm:pt modelId="{01F3010D-E741-464C-A00D-82C835F25619}" type="sibTrans" cxnId="{F6D09CC0-6AF4-4EBE-91DA-4018919ADE33}">
      <dgm:prSet/>
      <dgm:spPr/>
      <dgm:t>
        <a:bodyPr/>
        <a:lstStyle/>
        <a:p>
          <a:endParaRPr lang="es-EC" sz="1200">
            <a:solidFill>
              <a:schemeClr val="tx1">
                <a:lumMod val="65000"/>
                <a:lumOff val="35000"/>
              </a:schemeClr>
            </a:solidFill>
          </a:endParaRPr>
        </a:p>
      </dgm:t>
    </dgm:pt>
    <dgm:pt modelId="{8A3BAE85-4AD5-4DFF-8F72-263EC79C3DCF}">
      <dgm:prSet phldrT="[Texto]" custT="1"/>
      <dgm:spPr/>
      <dgm:t>
        <a:bodyPr/>
        <a:lstStyle/>
        <a:p>
          <a:r>
            <a:rPr lang="es-EC" sz="1200" dirty="0">
              <a:solidFill>
                <a:schemeClr val="tx1">
                  <a:lumMod val="65000"/>
                  <a:lumOff val="35000"/>
                </a:schemeClr>
              </a:solidFill>
            </a:rPr>
            <a:t>12. Empleo</a:t>
          </a:r>
        </a:p>
      </dgm:t>
    </dgm:pt>
    <dgm:pt modelId="{15D237FC-B1F6-4F6F-B7C0-556CB4733330}" type="parTrans" cxnId="{323C6814-2CBB-448B-83A1-ACB87D4FF28D}">
      <dgm:prSet/>
      <dgm:spPr/>
      <dgm:t>
        <a:bodyPr/>
        <a:lstStyle/>
        <a:p>
          <a:endParaRPr lang="es-EC" sz="1200">
            <a:solidFill>
              <a:schemeClr val="tx1">
                <a:lumMod val="65000"/>
                <a:lumOff val="35000"/>
              </a:schemeClr>
            </a:solidFill>
          </a:endParaRPr>
        </a:p>
      </dgm:t>
    </dgm:pt>
    <dgm:pt modelId="{F5DFD508-48B5-4B0F-8D14-2028C4186FEA}" type="sibTrans" cxnId="{323C6814-2CBB-448B-83A1-ACB87D4FF28D}">
      <dgm:prSet/>
      <dgm:spPr/>
      <dgm:t>
        <a:bodyPr/>
        <a:lstStyle/>
        <a:p>
          <a:endParaRPr lang="es-EC" sz="1200">
            <a:solidFill>
              <a:schemeClr val="tx1">
                <a:lumMod val="65000"/>
                <a:lumOff val="35000"/>
              </a:schemeClr>
            </a:solidFill>
          </a:endParaRPr>
        </a:p>
      </dgm:t>
    </dgm:pt>
    <dgm:pt modelId="{2C4EDA03-BD14-4A78-8160-2A6757CCBA01}">
      <dgm:prSet phldrT="[Texto]" custT="1"/>
      <dgm:spPr/>
      <dgm:t>
        <a:bodyPr/>
        <a:lstStyle/>
        <a:p>
          <a:r>
            <a:rPr lang="es-EC" sz="1200" dirty="0">
              <a:solidFill>
                <a:schemeClr val="tx1">
                  <a:lumMod val="65000"/>
                  <a:lumOff val="35000"/>
                </a:schemeClr>
              </a:solidFill>
            </a:rPr>
            <a:t>13. Ambiente y tecnificación</a:t>
          </a:r>
        </a:p>
      </dgm:t>
    </dgm:pt>
    <dgm:pt modelId="{9ACACD2E-FB61-4592-90FD-B62244274248}" type="parTrans" cxnId="{C2A0067C-FB53-4A4C-82DE-63FC257F93F7}">
      <dgm:prSet/>
      <dgm:spPr/>
      <dgm:t>
        <a:bodyPr/>
        <a:lstStyle/>
        <a:p>
          <a:endParaRPr lang="es-EC" sz="1200">
            <a:solidFill>
              <a:schemeClr val="tx1">
                <a:lumMod val="65000"/>
                <a:lumOff val="35000"/>
              </a:schemeClr>
            </a:solidFill>
          </a:endParaRPr>
        </a:p>
      </dgm:t>
    </dgm:pt>
    <dgm:pt modelId="{1C9776B6-CEA9-49F5-8DA6-A812B911E35C}" type="sibTrans" cxnId="{C2A0067C-FB53-4A4C-82DE-63FC257F93F7}">
      <dgm:prSet/>
      <dgm:spPr/>
      <dgm:t>
        <a:bodyPr/>
        <a:lstStyle/>
        <a:p>
          <a:endParaRPr lang="es-EC" sz="1200">
            <a:solidFill>
              <a:schemeClr val="tx1">
                <a:lumMod val="65000"/>
                <a:lumOff val="35000"/>
              </a:schemeClr>
            </a:solidFill>
          </a:endParaRPr>
        </a:p>
      </dgm:t>
    </dgm:pt>
    <dgm:pt modelId="{90CA0C3D-D7F4-4AA0-A705-95B6A3DFC271}" type="pres">
      <dgm:prSet presAssocID="{11317BDC-F37E-4B62-809F-767A5BEF82FC}" presName="linearFlow" presStyleCnt="0">
        <dgm:presLayoutVars>
          <dgm:dir/>
          <dgm:resizeHandles val="exact"/>
        </dgm:presLayoutVars>
      </dgm:prSet>
      <dgm:spPr/>
    </dgm:pt>
    <dgm:pt modelId="{276BCEB0-E980-488B-ADDC-1537D1295A8F}" type="pres">
      <dgm:prSet presAssocID="{13A33F24-29FF-481B-9023-06CB76D903BD}" presName="composite" presStyleCnt="0"/>
      <dgm:spPr/>
    </dgm:pt>
    <dgm:pt modelId="{BF785464-C0B9-437D-84E2-2316DC715400}" type="pres">
      <dgm:prSet presAssocID="{13A33F24-29FF-481B-9023-06CB76D903BD}" presName="imgShp" presStyleLbl="fgImgPlace1" presStyleIdx="0" presStyleCnt="7"/>
      <dgm:spPr>
        <a:blipFill rotWithShape="1">
          <a:blip xmlns:r="http://schemas.openxmlformats.org/officeDocument/2006/relationships" r:embed="rId1"/>
          <a:stretch>
            <a:fillRect/>
          </a:stretch>
        </a:blipFill>
      </dgm:spPr>
    </dgm:pt>
    <dgm:pt modelId="{A4395232-079E-4904-AE7A-BB910E4FC326}" type="pres">
      <dgm:prSet presAssocID="{13A33F24-29FF-481B-9023-06CB76D903BD}" presName="txShp" presStyleLbl="node1" presStyleIdx="0" presStyleCnt="7">
        <dgm:presLayoutVars>
          <dgm:bulletEnabled val="1"/>
        </dgm:presLayoutVars>
      </dgm:prSet>
      <dgm:spPr/>
      <dgm:t>
        <a:bodyPr/>
        <a:lstStyle/>
        <a:p>
          <a:endParaRPr lang="es-EC"/>
        </a:p>
      </dgm:t>
    </dgm:pt>
    <dgm:pt modelId="{33998AF6-9246-4DC1-AEB0-FE3DCBF7E822}" type="pres">
      <dgm:prSet presAssocID="{A1DA60AF-CDB8-454D-B249-A1A78E1B74A5}" presName="spacing" presStyleCnt="0"/>
      <dgm:spPr/>
    </dgm:pt>
    <dgm:pt modelId="{3BA1F2CF-B601-4F3C-AA54-F243D6B2206D}" type="pres">
      <dgm:prSet presAssocID="{C975277E-B117-43A8-9206-E3FFB7FB0DA0}" presName="composite" presStyleCnt="0"/>
      <dgm:spPr/>
    </dgm:pt>
    <dgm:pt modelId="{33520EFE-17A9-4EED-8559-1F7C9E9DC8B1}" type="pres">
      <dgm:prSet presAssocID="{C975277E-B117-43A8-9206-E3FFB7FB0DA0}" presName="imgShp" presStyleLbl="fgImgPlace1" presStyleIdx="1" presStyleCnt="7"/>
      <dgm:spPr>
        <a:blipFill rotWithShape="1">
          <a:blip xmlns:r="http://schemas.openxmlformats.org/officeDocument/2006/relationships" r:embed="rId2"/>
          <a:stretch>
            <a:fillRect/>
          </a:stretch>
        </a:blipFill>
      </dgm:spPr>
    </dgm:pt>
    <dgm:pt modelId="{D496C71D-163A-482F-BC4F-122FCE45C100}" type="pres">
      <dgm:prSet presAssocID="{C975277E-B117-43A8-9206-E3FFB7FB0DA0}" presName="txShp" presStyleLbl="node1" presStyleIdx="1" presStyleCnt="7">
        <dgm:presLayoutVars>
          <dgm:bulletEnabled val="1"/>
        </dgm:presLayoutVars>
      </dgm:prSet>
      <dgm:spPr/>
      <dgm:t>
        <a:bodyPr/>
        <a:lstStyle/>
        <a:p>
          <a:endParaRPr lang="es-EC"/>
        </a:p>
      </dgm:t>
    </dgm:pt>
    <dgm:pt modelId="{CF87EBB6-143D-4CE6-9B64-8F4298C6B9DB}" type="pres">
      <dgm:prSet presAssocID="{00B6AAD3-4747-4C1C-954F-68E5C2443CF1}" presName="spacing" presStyleCnt="0"/>
      <dgm:spPr/>
    </dgm:pt>
    <dgm:pt modelId="{B705E1EC-7914-4E9B-9CAD-84B60BB49A8E}" type="pres">
      <dgm:prSet presAssocID="{9F65582C-8C15-4BCC-8D49-9B1A446E0777}" presName="composite" presStyleCnt="0"/>
      <dgm:spPr/>
    </dgm:pt>
    <dgm:pt modelId="{2052FD44-935B-4EDA-969F-43F9C60E1671}" type="pres">
      <dgm:prSet presAssocID="{9F65582C-8C15-4BCC-8D49-9B1A446E0777}" presName="imgShp" presStyleLbl="fgImgPlace1" presStyleIdx="2" presStyleCnt="7"/>
      <dgm:spPr>
        <a:blipFill rotWithShape="1">
          <a:blip xmlns:r="http://schemas.openxmlformats.org/officeDocument/2006/relationships" r:embed="rId3"/>
          <a:stretch>
            <a:fillRect/>
          </a:stretch>
        </a:blipFill>
      </dgm:spPr>
    </dgm:pt>
    <dgm:pt modelId="{A95A442D-4F33-483B-B2B8-4CCC6434A59A}" type="pres">
      <dgm:prSet presAssocID="{9F65582C-8C15-4BCC-8D49-9B1A446E0777}" presName="txShp" presStyleLbl="node1" presStyleIdx="2" presStyleCnt="7">
        <dgm:presLayoutVars>
          <dgm:bulletEnabled val="1"/>
        </dgm:presLayoutVars>
      </dgm:prSet>
      <dgm:spPr/>
      <dgm:t>
        <a:bodyPr/>
        <a:lstStyle/>
        <a:p>
          <a:endParaRPr lang="es-EC"/>
        </a:p>
      </dgm:t>
    </dgm:pt>
    <dgm:pt modelId="{C23F7329-E72B-4949-A87D-E57F02945FDD}" type="pres">
      <dgm:prSet presAssocID="{B2CA21B8-CC18-421B-89A9-E9B2BFADD223}" presName="spacing" presStyleCnt="0"/>
      <dgm:spPr/>
    </dgm:pt>
    <dgm:pt modelId="{0C5C55CE-B4AA-4227-88DB-F6672BE0BFEF}" type="pres">
      <dgm:prSet presAssocID="{F31B86E9-4B67-43E3-B522-C78B8B7F68DD}" presName="composite" presStyleCnt="0"/>
      <dgm:spPr/>
    </dgm:pt>
    <dgm:pt modelId="{87CBA5A2-1410-4780-AA86-AC9B6651B584}" type="pres">
      <dgm:prSet presAssocID="{F31B86E9-4B67-43E3-B522-C78B8B7F68DD}" presName="imgShp" presStyleLbl="fgImgPlace1" presStyleIdx="3" presStyleCnt="7"/>
      <dgm:spPr>
        <a:blipFill rotWithShape="1">
          <a:blip xmlns:r="http://schemas.openxmlformats.org/officeDocument/2006/relationships" r:embed="rId4"/>
          <a:stretch>
            <a:fillRect/>
          </a:stretch>
        </a:blipFill>
      </dgm:spPr>
    </dgm:pt>
    <dgm:pt modelId="{1C6DA9AC-380C-4422-91D4-7D805C2B02A5}" type="pres">
      <dgm:prSet presAssocID="{F31B86E9-4B67-43E3-B522-C78B8B7F68DD}" presName="txShp" presStyleLbl="node1" presStyleIdx="3" presStyleCnt="7">
        <dgm:presLayoutVars>
          <dgm:bulletEnabled val="1"/>
        </dgm:presLayoutVars>
      </dgm:prSet>
      <dgm:spPr/>
      <dgm:t>
        <a:bodyPr/>
        <a:lstStyle/>
        <a:p>
          <a:endParaRPr lang="es-EC"/>
        </a:p>
      </dgm:t>
    </dgm:pt>
    <dgm:pt modelId="{4E55411A-AF61-4211-9A5F-DECAFE025278}" type="pres">
      <dgm:prSet presAssocID="{205016A8-2A3B-4B9F-864A-24E29EAFAA5E}" presName="spacing" presStyleCnt="0"/>
      <dgm:spPr/>
    </dgm:pt>
    <dgm:pt modelId="{8539449A-1B24-4CCE-BBA1-A07E3547B64B}" type="pres">
      <dgm:prSet presAssocID="{7C66E7CB-934B-4860-BEAE-3C7590988005}" presName="composite" presStyleCnt="0"/>
      <dgm:spPr/>
    </dgm:pt>
    <dgm:pt modelId="{D0ECDA93-B1EE-4544-900F-4517EA88466D}" type="pres">
      <dgm:prSet presAssocID="{7C66E7CB-934B-4860-BEAE-3C7590988005}" presName="imgShp" presStyleLbl="fgImgPlace1" presStyleIdx="4" presStyleCnt="7"/>
      <dgm:spPr>
        <a:blipFill rotWithShape="1">
          <a:blip xmlns:r="http://schemas.openxmlformats.org/officeDocument/2006/relationships" r:embed="rId5"/>
          <a:stretch>
            <a:fillRect/>
          </a:stretch>
        </a:blipFill>
      </dgm:spPr>
    </dgm:pt>
    <dgm:pt modelId="{69774E0B-C249-4787-B765-92E37611DD26}" type="pres">
      <dgm:prSet presAssocID="{7C66E7CB-934B-4860-BEAE-3C7590988005}" presName="txShp" presStyleLbl="node1" presStyleIdx="4" presStyleCnt="7">
        <dgm:presLayoutVars>
          <dgm:bulletEnabled val="1"/>
        </dgm:presLayoutVars>
      </dgm:prSet>
      <dgm:spPr/>
      <dgm:t>
        <a:bodyPr/>
        <a:lstStyle/>
        <a:p>
          <a:endParaRPr lang="es-EC"/>
        </a:p>
      </dgm:t>
    </dgm:pt>
    <dgm:pt modelId="{E5B43D17-9C9F-4CA1-AB61-D93C618FF93C}" type="pres">
      <dgm:prSet presAssocID="{01F3010D-E741-464C-A00D-82C835F25619}" presName="spacing" presStyleCnt="0"/>
      <dgm:spPr/>
    </dgm:pt>
    <dgm:pt modelId="{3C9A0479-3DC0-460A-BE58-EA260FFC7330}" type="pres">
      <dgm:prSet presAssocID="{8A3BAE85-4AD5-4DFF-8F72-263EC79C3DCF}" presName="composite" presStyleCnt="0"/>
      <dgm:spPr/>
    </dgm:pt>
    <dgm:pt modelId="{8851C48F-47CD-4B4A-AB90-2215CDF9DDBC}" type="pres">
      <dgm:prSet presAssocID="{8A3BAE85-4AD5-4DFF-8F72-263EC79C3DCF}" presName="imgShp" presStyleLbl="fgImgPlace1" presStyleIdx="5" presStyleCnt="7"/>
      <dgm:spPr>
        <a:blipFill rotWithShape="1">
          <a:blip xmlns:r="http://schemas.openxmlformats.org/officeDocument/2006/relationships" r:embed="rId6"/>
          <a:stretch>
            <a:fillRect/>
          </a:stretch>
        </a:blipFill>
      </dgm:spPr>
    </dgm:pt>
    <dgm:pt modelId="{DA34654A-8AF4-495F-8D89-F3BDAC68CA5F}" type="pres">
      <dgm:prSet presAssocID="{8A3BAE85-4AD5-4DFF-8F72-263EC79C3DCF}" presName="txShp" presStyleLbl="node1" presStyleIdx="5" presStyleCnt="7">
        <dgm:presLayoutVars>
          <dgm:bulletEnabled val="1"/>
        </dgm:presLayoutVars>
      </dgm:prSet>
      <dgm:spPr/>
      <dgm:t>
        <a:bodyPr/>
        <a:lstStyle/>
        <a:p>
          <a:endParaRPr lang="es-EC"/>
        </a:p>
      </dgm:t>
    </dgm:pt>
    <dgm:pt modelId="{6BBFA633-D3C7-425D-9851-249AF08EFC44}" type="pres">
      <dgm:prSet presAssocID="{F5DFD508-48B5-4B0F-8D14-2028C4186FEA}" presName="spacing" presStyleCnt="0"/>
      <dgm:spPr/>
    </dgm:pt>
    <dgm:pt modelId="{219C985F-A376-43A9-BAD2-7579D59ED924}" type="pres">
      <dgm:prSet presAssocID="{2C4EDA03-BD14-4A78-8160-2A6757CCBA01}" presName="composite" presStyleCnt="0"/>
      <dgm:spPr/>
    </dgm:pt>
    <dgm:pt modelId="{2FE77E80-EE89-425E-A38C-D63C61A4588E}" type="pres">
      <dgm:prSet presAssocID="{2C4EDA03-BD14-4A78-8160-2A6757CCBA01}" presName="imgShp" presStyleLbl="fgImgPlace1" presStyleIdx="6" presStyleCnt="7"/>
      <dgm:spPr>
        <a:blipFill rotWithShape="1">
          <a:blip xmlns:r="http://schemas.openxmlformats.org/officeDocument/2006/relationships" r:embed="rId7"/>
          <a:stretch>
            <a:fillRect/>
          </a:stretch>
        </a:blipFill>
      </dgm:spPr>
    </dgm:pt>
    <dgm:pt modelId="{E2AC0D0A-72F5-46A6-BE00-C4E58626C2A6}" type="pres">
      <dgm:prSet presAssocID="{2C4EDA03-BD14-4A78-8160-2A6757CCBA01}" presName="txShp" presStyleLbl="node1" presStyleIdx="6" presStyleCnt="7">
        <dgm:presLayoutVars>
          <dgm:bulletEnabled val="1"/>
        </dgm:presLayoutVars>
      </dgm:prSet>
      <dgm:spPr/>
      <dgm:t>
        <a:bodyPr/>
        <a:lstStyle/>
        <a:p>
          <a:endParaRPr lang="es-EC"/>
        </a:p>
      </dgm:t>
    </dgm:pt>
  </dgm:ptLst>
  <dgm:cxnLst>
    <dgm:cxn modelId="{A1CB2F46-A945-4473-8E2E-BD2743555B20}" srcId="{11317BDC-F37E-4B62-809F-767A5BEF82FC}" destId="{C975277E-B117-43A8-9206-E3FFB7FB0DA0}" srcOrd="1" destOrd="0" parTransId="{BF09DB91-2412-4E3B-877A-7CE0CEC7116B}" sibTransId="{00B6AAD3-4747-4C1C-954F-68E5C2443CF1}"/>
    <dgm:cxn modelId="{B18D632C-C2C4-4713-B001-9A47C8FA34B5}" type="presOf" srcId="{11317BDC-F37E-4B62-809F-767A5BEF82FC}" destId="{90CA0C3D-D7F4-4AA0-A705-95B6A3DFC271}" srcOrd="0" destOrd="0" presId="urn:microsoft.com/office/officeart/2005/8/layout/vList3"/>
    <dgm:cxn modelId="{BA8A788F-F4E8-4112-936A-8312EC178211}" type="presOf" srcId="{8A3BAE85-4AD5-4DFF-8F72-263EC79C3DCF}" destId="{DA34654A-8AF4-495F-8D89-F3BDAC68CA5F}" srcOrd="0" destOrd="0" presId="urn:microsoft.com/office/officeart/2005/8/layout/vList3"/>
    <dgm:cxn modelId="{F6115E36-1BFC-4504-991F-C709D6B60644}" type="presOf" srcId="{7C66E7CB-934B-4860-BEAE-3C7590988005}" destId="{69774E0B-C249-4787-B765-92E37611DD26}" srcOrd="0" destOrd="0" presId="urn:microsoft.com/office/officeart/2005/8/layout/vList3"/>
    <dgm:cxn modelId="{732B6060-F386-4916-97C0-12A949EC7F08}" srcId="{11317BDC-F37E-4B62-809F-767A5BEF82FC}" destId="{F31B86E9-4B67-43E3-B522-C78B8B7F68DD}" srcOrd="3" destOrd="0" parTransId="{3FEBCE0E-8CAD-4B04-9C8C-24AFE3D41C57}" sibTransId="{205016A8-2A3B-4B9F-864A-24E29EAFAA5E}"/>
    <dgm:cxn modelId="{D34ED561-9F90-4C4F-A6F6-72ABAB2B39A2}" type="presOf" srcId="{9F65582C-8C15-4BCC-8D49-9B1A446E0777}" destId="{A95A442D-4F33-483B-B2B8-4CCC6434A59A}" srcOrd="0" destOrd="0" presId="urn:microsoft.com/office/officeart/2005/8/layout/vList3"/>
    <dgm:cxn modelId="{323C6814-2CBB-448B-83A1-ACB87D4FF28D}" srcId="{11317BDC-F37E-4B62-809F-767A5BEF82FC}" destId="{8A3BAE85-4AD5-4DFF-8F72-263EC79C3DCF}" srcOrd="5" destOrd="0" parTransId="{15D237FC-B1F6-4F6F-B7C0-556CB4733330}" sibTransId="{F5DFD508-48B5-4B0F-8D14-2028C4186FEA}"/>
    <dgm:cxn modelId="{755A1465-84C1-467C-98E8-C4C98789F4CE}" type="presOf" srcId="{C975277E-B117-43A8-9206-E3FFB7FB0DA0}" destId="{D496C71D-163A-482F-BC4F-122FCE45C100}" srcOrd="0" destOrd="0" presId="urn:microsoft.com/office/officeart/2005/8/layout/vList3"/>
    <dgm:cxn modelId="{8BB07770-2899-4693-916A-BF9CD8758CA4}" srcId="{11317BDC-F37E-4B62-809F-767A5BEF82FC}" destId="{13A33F24-29FF-481B-9023-06CB76D903BD}" srcOrd="0" destOrd="0" parTransId="{9C1F1A83-8BFA-4428-B6AF-33E4199775DF}" sibTransId="{A1DA60AF-CDB8-454D-B249-A1A78E1B74A5}"/>
    <dgm:cxn modelId="{0A9C331A-500C-41A8-9AB0-21C641A4DC07}" type="presOf" srcId="{F31B86E9-4B67-43E3-B522-C78B8B7F68DD}" destId="{1C6DA9AC-380C-4422-91D4-7D805C2B02A5}" srcOrd="0" destOrd="0" presId="urn:microsoft.com/office/officeart/2005/8/layout/vList3"/>
    <dgm:cxn modelId="{F265A343-53B7-4BE3-BFA9-09CCE3EC0A45}" type="presOf" srcId="{13A33F24-29FF-481B-9023-06CB76D903BD}" destId="{A4395232-079E-4904-AE7A-BB910E4FC326}" srcOrd="0" destOrd="0" presId="urn:microsoft.com/office/officeart/2005/8/layout/vList3"/>
    <dgm:cxn modelId="{C2A0067C-FB53-4A4C-82DE-63FC257F93F7}" srcId="{11317BDC-F37E-4B62-809F-767A5BEF82FC}" destId="{2C4EDA03-BD14-4A78-8160-2A6757CCBA01}" srcOrd="6" destOrd="0" parTransId="{9ACACD2E-FB61-4592-90FD-B62244274248}" sibTransId="{1C9776B6-CEA9-49F5-8DA6-A812B911E35C}"/>
    <dgm:cxn modelId="{9626889F-70C1-469F-9C62-6011735F1C94}" type="presOf" srcId="{2C4EDA03-BD14-4A78-8160-2A6757CCBA01}" destId="{E2AC0D0A-72F5-46A6-BE00-C4E58626C2A6}" srcOrd="0" destOrd="0" presId="urn:microsoft.com/office/officeart/2005/8/layout/vList3"/>
    <dgm:cxn modelId="{F6D09CC0-6AF4-4EBE-91DA-4018919ADE33}" srcId="{11317BDC-F37E-4B62-809F-767A5BEF82FC}" destId="{7C66E7CB-934B-4860-BEAE-3C7590988005}" srcOrd="4" destOrd="0" parTransId="{C7193011-F010-499A-83CC-E1154B50C9AA}" sibTransId="{01F3010D-E741-464C-A00D-82C835F25619}"/>
    <dgm:cxn modelId="{EC454CA5-0829-498C-AB9F-075F7FC66F2F}" srcId="{11317BDC-F37E-4B62-809F-767A5BEF82FC}" destId="{9F65582C-8C15-4BCC-8D49-9B1A446E0777}" srcOrd="2" destOrd="0" parTransId="{DF0BCE4E-3D10-4E1C-8DCD-DB8926159F52}" sibTransId="{B2CA21B8-CC18-421B-89A9-E9B2BFADD223}"/>
    <dgm:cxn modelId="{2B97F507-DBE3-424F-A0BC-389B26EEA89B}" type="presParOf" srcId="{90CA0C3D-D7F4-4AA0-A705-95B6A3DFC271}" destId="{276BCEB0-E980-488B-ADDC-1537D1295A8F}" srcOrd="0" destOrd="0" presId="urn:microsoft.com/office/officeart/2005/8/layout/vList3"/>
    <dgm:cxn modelId="{471EA924-17AB-4BD9-B4CB-AC6D7857AB26}" type="presParOf" srcId="{276BCEB0-E980-488B-ADDC-1537D1295A8F}" destId="{BF785464-C0B9-437D-84E2-2316DC715400}" srcOrd="0" destOrd="0" presId="urn:microsoft.com/office/officeart/2005/8/layout/vList3"/>
    <dgm:cxn modelId="{B9EF1C02-37C3-45F3-92A9-E2949178E458}" type="presParOf" srcId="{276BCEB0-E980-488B-ADDC-1537D1295A8F}" destId="{A4395232-079E-4904-AE7A-BB910E4FC326}" srcOrd="1" destOrd="0" presId="urn:microsoft.com/office/officeart/2005/8/layout/vList3"/>
    <dgm:cxn modelId="{7134C88B-8EA3-4654-A41E-7905F4A3EFA2}" type="presParOf" srcId="{90CA0C3D-D7F4-4AA0-A705-95B6A3DFC271}" destId="{33998AF6-9246-4DC1-AEB0-FE3DCBF7E822}" srcOrd="1" destOrd="0" presId="urn:microsoft.com/office/officeart/2005/8/layout/vList3"/>
    <dgm:cxn modelId="{4FADF2BE-88D0-49EB-ACA7-309F10010AEF}" type="presParOf" srcId="{90CA0C3D-D7F4-4AA0-A705-95B6A3DFC271}" destId="{3BA1F2CF-B601-4F3C-AA54-F243D6B2206D}" srcOrd="2" destOrd="0" presId="urn:microsoft.com/office/officeart/2005/8/layout/vList3"/>
    <dgm:cxn modelId="{E930D013-B3C2-4B8F-8F62-8BAC16BA85D3}" type="presParOf" srcId="{3BA1F2CF-B601-4F3C-AA54-F243D6B2206D}" destId="{33520EFE-17A9-4EED-8559-1F7C9E9DC8B1}" srcOrd="0" destOrd="0" presId="urn:microsoft.com/office/officeart/2005/8/layout/vList3"/>
    <dgm:cxn modelId="{B394411C-54AE-4CA4-9526-01EF637FE1EF}" type="presParOf" srcId="{3BA1F2CF-B601-4F3C-AA54-F243D6B2206D}" destId="{D496C71D-163A-482F-BC4F-122FCE45C100}" srcOrd="1" destOrd="0" presId="urn:microsoft.com/office/officeart/2005/8/layout/vList3"/>
    <dgm:cxn modelId="{C57DFEEA-8560-4EEC-85A0-7E74A126D239}" type="presParOf" srcId="{90CA0C3D-D7F4-4AA0-A705-95B6A3DFC271}" destId="{CF87EBB6-143D-4CE6-9B64-8F4298C6B9DB}" srcOrd="3" destOrd="0" presId="urn:microsoft.com/office/officeart/2005/8/layout/vList3"/>
    <dgm:cxn modelId="{0674ED6D-1644-4754-B315-0FA3F4507311}" type="presParOf" srcId="{90CA0C3D-D7F4-4AA0-A705-95B6A3DFC271}" destId="{B705E1EC-7914-4E9B-9CAD-84B60BB49A8E}" srcOrd="4" destOrd="0" presId="urn:microsoft.com/office/officeart/2005/8/layout/vList3"/>
    <dgm:cxn modelId="{93368437-C587-4D9E-A3F6-AFDA35783507}" type="presParOf" srcId="{B705E1EC-7914-4E9B-9CAD-84B60BB49A8E}" destId="{2052FD44-935B-4EDA-969F-43F9C60E1671}" srcOrd="0" destOrd="0" presId="urn:microsoft.com/office/officeart/2005/8/layout/vList3"/>
    <dgm:cxn modelId="{6E67E8DC-672A-4828-83C8-F5086D458682}" type="presParOf" srcId="{B705E1EC-7914-4E9B-9CAD-84B60BB49A8E}" destId="{A95A442D-4F33-483B-B2B8-4CCC6434A59A}" srcOrd="1" destOrd="0" presId="urn:microsoft.com/office/officeart/2005/8/layout/vList3"/>
    <dgm:cxn modelId="{9467ECA5-BAB9-4B93-B598-F1908B3FEADE}" type="presParOf" srcId="{90CA0C3D-D7F4-4AA0-A705-95B6A3DFC271}" destId="{C23F7329-E72B-4949-A87D-E57F02945FDD}" srcOrd="5" destOrd="0" presId="urn:microsoft.com/office/officeart/2005/8/layout/vList3"/>
    <dgm:cxn modelId="{969A869E-E3FE-4ED9-BECB-148ECB8C90C4}" type="presParOf" srcId="{90CA0C3D-D7F4-4AA0-A705-95B6A3DFC271}" destId="{0C5C55CE-B4AA-4227-88DB-F6672BE0BFEF}" srcOrd="6" destOrd="0" presId="urn:microsoft.com/office/officeart/2005/8/layout/vList3"/>
    <dgm:cxn modelId="{CB2910D9-400B-47C2-ADDB-8DA86D8F6FD8}" type="presParOf" srcId="{0C5C55CE-B4AA-4227-88DB-F6672BE0BFEF}" destId="{87CBA5A2-1410-4780-AA86-AC9B6651B584}" srcOrd="0" destOrd="0" presId="urn:microsoft.com/office/officeart/2005/8/layout/vList3"/>
    <dgm:cxn modelId="{92035046-44DA-4206-AFCB-DF34DCB3EFB4}" type="presParOf" srcId="{0C5C55CE-B4AA-4227-88DB-F6672BE0BFEF}" destId="{1C6DA9AC-380C-4422-91D4-7D805C2B02A5}" srcOrd="1" destOrd="0" presId="urn:microsoft.com/office/officeart/2005/8/layout/vList3"/>
    <dgm:cxn modelId="{4AE0CCB2-078D-45BA-85FC-7259242CCA38}" type="presParOf" srcId="{90CA0C3D-D7F4-4AA0-A705-95B6A3DFC271}" destId="{4E55411A-AF61-4211-9A5F-DECAFE025278}" srcOrd="7" destOrd="0" presId="urn:microsoft.com/office/officeart/2005/8/layout/vList3"/>
    <dgm:cxn modelId="{DFA5BF05-3370-4B17-BCBA-2F5F68A025A8}" type="presParOf" srcId="{90CA0C3D-D7F4-4AA0-A705-95B6A3DFC271}" destId="{8539449A-1B24-4CCE-BBA1-A07E3547B64B}" srcOrd="8" destOrd="0" presId="urn:microsoft.com/office/officeart/2005/8/layout/vList3"/>
    <dgm:cxn modelId="{CCF10B16-E603-43AF-AA9F-1417239082F3}" type="presParOf" srcId="{8539449A-1B24-4CCE-BBA1-A07E3547B64B}" destId="{D0ECDA93-B1EE-4544-900F-4517EA88466D}" srcOrd="0" destOrd="0" presId="urn:microsoft.com/office/officeart/2005/8/layout/vList3"/>
    <dgm:cxn modelId="{BE1ABC4C-488A-4DBD-8F7A-8FD6BA9391BD}" type="presParOf" srcId="{8539449A-1B24-4CCE-BBA1-A07E3547B64B}" destId="{69774E0B-C249-4787-B765-92E37611DD26}" srcOrd="1" destOrd="0" presId="urn:microsoft.com/office/officeart/2005/8/layout/vList3"/>
    <dgm:cxn modelId="{6A468F4E-28EB-4960-AB20-D65D875D4BEE}" type="presParOf" srcId="{90CA0C3D-D7F4-4AA0-A705-95B6A3DFC271}" destId="{E5B43D17-9C9F-4CA1-AB61-D93C618FF93C}" srcOrd="9" destOrd="0" presId="urn:microsoft.com/office/officeart/2005/8/layout/vList3"/>
    <dgm:cxn modelId="{855C5674-D963-4B18-8287-474017C02156}" type="presParOf" srcId="{90CA0C3D-D7F4-4AA0-A705-95B6A3DFC271}" destId="{3C9A0479-3DC0-460A-BE58-EA260FFC7330}" srcOrd="10" destOrd="0" presId="urn:microsoft.com/office/officeart/2005/8/layout/vList3"/>
    <dgm:cxn modelId="{0ED50D00-7712-4C37-906B-6D1B0ACA6FC2}" type="presParOf" srcId="{3C9A0479-3DC0-460A-BE58-EA260FFC7330}" destId="{8851C48F-47CD-4B4A-AB90-2215CDF9DDBC}" srcOrd="0" destOrd="0" presId="urn:microsoft.com/office/officeart/2005/8/layout/vList3"/>
    <dgm:cxn modelId="{0B1871D2-94F6-425E-9BE9-98D319F75B7B}" type="presParOf" srcId="{3C9A0479-3DC0-460A-BE58-EA260FFC7330}" destId="{DA34654A-8AF4-495F-8D89-F3BDAC68CA5F}" srcOrd="1" destOrd="0" presId="urn:microsoft.com/office/officeart/2005/8/layout/vList3"/>
    <dgm:cxn modelId="{13C735B8-2BD0-4832-B86E-2DB36FBF76FE}" type="presParOf" srcId="{90CA0C3D-D7F4-4AA0-A705-95B6A3DFC271}" destId="{6BBFA633-D3C7-425D-9851-249AF08EFC44}" srcOrd="11" destOrd="0" presId="urn:microsoft.com/office/officeart/2005/8/layout/vList3"/>
    <dgm:cxn modelId="{EDD7852E-406B-4D8E-ADA3-85842253AB80}" type="presParOf" srcId="{90CA0C3D-D7F4-4AA0-A705-95B6A3DFC271}" destId="{219C985F-A376-43A9-BAD2-7579D59ED924}" srcOrd="12" destOrd="0" presId="urn:microsoft.com/office/officeart/2005/8/layout/vList3"/>
    <dgm:cxn modelId="{3DA446A9-CB9D-4C3A-B0C1-7D52440C6401}" type="presParOf" srcId="{219C985F-A376-43A9-BAD2-7579D59ED924}" destId="{2FE77E80-EE89-425E-A38C-D63C61A4588E}" srcOrd="0" destOrd="0" presId="urn:microsoft.com/office/officeart/2005/8/layout/vList3"/>
    <dgm:cxn modelId="{14D8ADC6-F544-43B2-9093-4268ED30285D}" type="presParOf" srcId="{219C985F-A376-43A9-BAD2-7579D59ED924}" destId="{E2AC0D0A-72F5-46A6-BE00-C4E58626C2A6}"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1317BDC-F37E-4B62-809F-767A5BEF82FC}" type="doc">
      <dgm:prSet loTypeId="urn:microsoft.com/office/officeart/2005/8/layout/vList3" loCatId="list" qsTypeId="urn:microsoft.com/office/officeart/2005/8/quickstyle/simple1" qsCatId="simple" csTypeId="urn:microsoft.com/office/officeart/2005/8/colors/accent2_1" csCatId="accent2" phldr="1"/>
      <dgm:spPr/>
    </dgm:pt>
    <dgm:pt modelId="{13A33F24-29FF-481B-9023-06CB76D903BD}">
      <dgm:prSet phldrT="[Texto]" custT="1"/>
      <dgm:spPr/>
      <dgm:t>
        <a:bodyPr/>
        <a:lstStyle/>
        <a:p>
          <a:r>
            <a:rPr lang="es-EC" sz="1200" dirty="0">
              <a:solidFill>
                <a:schemeClr val="tx1">
                  <a:lumMod val="65000"/>
                  <a:lumOff val="35000"/>
                </a:schemeClr>
              </a:solidFill>
            </a:rPr>
            <a:t>14. </a:t>
          </a:r>
          <a:r>
            <a:rPr lang="es-ES" sz="1200" dirty="0" smtClean="0">
              <a:solidFill>
                <a:schemeClr val="tx1">
                  <a:lumMod val="65000"/>
                  <a:lumOff val="35000"/>
                </a:schemeClr>
              </a:solidFill>
            </a:rPr>
            <a:t>Otros ingresos</a:t>
          </a:r>
          <a:endParaRPr lang="es-EC" sz="1200" dirty="0">
            <a:solidFill>
              <a:schemeClr val="tx1">
                <a:lumMod val="65000"/>
                <a:lumOff val="35000"/>
              </a:schemeClr>
            </a:solidFill>
          </a:endParaRPr>
        </a:p>
      </dgm:t>
    </dgm:pt>
    <dgm:pt modelId="{9C1F1A83-8BFA-4428-B6AF-33E4199775DF}" type="parTrans" cxnId="{8BB07770-2899-4693-916A-BF9CD8758CA4}">
      <dgm:prSet/>
      <dgm:spPr/>
      <dgm:t>
        <a:bodyPr/>
        <a:lstStyle/>
        <a:p>
          <a:endParaRPr lang="es-EC" sz="1200">
            <a:solidFill>
              <a:schemeClr val="tx1">
                <a:lumMod val="65000"/>
                <a:lumOff val="35000"/>
              </a:schemeClr>
            </a:solidFill>
          </a:endParaRPr>
        </a:p>
      </dgm:t>
    </dgm:pt>
    <dgm:pt modelId="{A1DA60AF-CDB8-454D-B249-A1A78E1B74A5}" type="sibTrans" cxnId="{8BB07770-2899-4693-916A-BF9CD8758CA4}">
      <dgm:prSet/>
      <dgm:spPr/>
      <dgm:t>
        <a:bodyPr/>
        <a:lstStyle/>
        <a:p>
          <a:endParaRPr lang="es-EC" sz="1200">
            <a:solidFill>
              <a:schemeClr val="tx1">
                <a:lumMod val="65000"/>
                <a:lumOff val="35000"/>
              </a:schemeClr>
            </a:solidFill>
          </a:endParaRPr>
        </a:p>
      </dgm:t>
    </dgm:pt>
    <dgm:pt modelId="{0E417861-538B-4A87-849D-1A00B46DD538}">
      <dgm:prSet phldrT="[Texto]" custT="1"/>
      <dgm:spPr/>
      <dgm:t>
        <a:bodyPr/>
        <a:lstStyle/>
        <a:p>
          <a:r>
            <a:rPr lang="es-ES" sz="1200" dirty="0" smtClean="0">
              <a:solidFill>
                <a:schemeClr val="tx1">
                  <a:lumMod val="65000"/>
                  <a:lumOff val="35000"/>
                </a:schemeClr>
              </a:solidFill>
            </a:rPr>
            <a:t>17. </a:t>
          </a:r>
          <a:r>
            <a:rPr lang="es-ES" sz="1200" dirty="0">
              <a:solidFill>
                <a:schemeClr val="tx1">
                  <a:lumMod val="65000"/>
                  <a:lumOff val="35000"/>
                </a:schemeClr>
              </a:solidFill>
            </a:rPr>
            <a:t>Datos adicionales del informante</a:t>
          </a:r>
          <a:endParaRPr lang="es-EC" sz="1200" dirty="0">
            <a:solidFill>
              <a:schemeClr val="tx1">
                <a:lumMod val="65000"/>
                <a:lumOff val="35000"/>
              </a:schemeClr>
            </a:solidFill>
          </a:endParaRPr>
        </a:p>
      </dgm:t>
    </dgm:pt>
    <dgm:pt modelId="{62079E8B-DE09-41C1-BBA8-FF13D2403393}" type="parTrans" cxnId="{56FF3FE5-191A-447E-9250-D8FEA347A24C}">
      <dgm:prSet/>
      <dgm:spPr/>
      <dgm:t>
        <a:bodyPr/>
        <a:lstStyle/>
        <a:p>
          <a:endParaRPr lang="es-EC" sz="1200">
            <a:solidFill>
              <a:schemeClr val="tx1">
                <a:lumMod val="65000"/>
                <a:lumOff val="35000"/>
              </a:schemeClr>
            </a:solidFill>
          </a:endParaRPr>
        </a:p>
      </dgm:t>
    </dgm:pt>
    <dgm:pt modelId="{915B91E0-42D2-49BA-80FD-931394F67EBB}" type="sibTrans" cxnId="{56FF3FE5-191A-447E-9250-D8FEA347A24C}">
      <dgm:prSet/>
      <dgm:spPr/>
      <dgm:t>
        <a:bodyPr/>
        <a:lstStyle/>
        <a:p>
          <a:endParaRPr lang="es-EC" sz="1200">
            <a:solidFill>
              <a:schemeClr val="tx1">
                <a:lumMod val="65000"/>
                <a:lumOff val="35000"/>
              </a:schemeClr>
            </a:solidFill>
          </a:endParaRPr>
        </a:p>
      </dgm:t>
    </dgm:pt>
    <dgm:pt modelId="{6FD09F52-A322-4F91-A744-9D88F964FEBC}">
      <dgm:prSet phldrT="[Texto]" custT="1"/>
      <dgm:spPr/>
      <dgm:t>
        <a:bodyPr/>
        <a:lstStyle/>
        <a:p>
          <a:r>
            <a:rPr lang="es-ES" sz="1200" dirty="0">
              <a:solidFill>
                <a:schemeClr val="tx1">
                  <a:lumMod val="65000"/>
                  <a:lumOff val="35000"/>
                </a:schemeClr>
              </a:solidFill>
            </a:rPr>
            <a:t>15. </a:t>
          </a:r>
          <a:r>
            <a:rPr lang="es-EC" sz="1200" dirty="0" smtClean="0">
              <a:solidFill>
                <a:schemeClr val="tx1">
                  <a:lumMod val="65000"/>
                  <a:lumOff val="35000"/>
                </a:schemeClr>
              </a:solidFill>
            </a:rPr>
            <a:t>Financiamiento</a:t>
          </a:r>
          <a:endParaRPr lang="es-EC" sz="1200" dirty="0">
            <a:solidFill>
              <a:schemeClr val="tx1">
                <a:lumMod val="65000"/>
                <a:lumOff val="35000"/>
              </a:schemeClr>
            </a:solidFill>
          </a:endParaRPr>
        </a:p>
      </dgm:t>
    </dgm:pt>
    <dgm:pt modelId="{8037A492-809B-4915-B128-06D2DDC04B3E}" type="parTrans" cxnId="{1C90F456-62A2-47E5-BB2C-B0D654CDF3FB}">
      <dgm:prSet/>
      <dgm:spPr/>
      <dgm:t>
        <a:bodyPr/>
        <a:lstStyle/>
        <a:p>
          <a:endParaRPr lang="es-EC"/>
        </a:p>
      </dgm:t>
    </dgm:pt>
    <dgm:pt modelId="{62B99AB9-412E-4502-92E0-E9117110A362}" type="sibTrans" cxnId="{1C90F456-62A2-47E5-BB2C-B0D654CDF3FB}">
      <dgm:prSet/>
      <dgm:spPr/>
      <dgm:t>
        <a:bodyPr/>
        <a:lstStyle/>
        <a:p>
          <a:endParaRPr lang="es-EC"/>
        </a:p>
      </dgm:t>
    </dgm:pt>
    <dgm:pt modelId="{4EF9A863-322D-488C-9203-734F0DF43817}">
      <dgm:prSet phldrT="[Texto]" custT="1"/>
      <dgm:spPr/>
      <dgm:t>
        <a:bodyPr/>
        <a:lstStyle/>
        <a:p>
          <a:r>
            <a:rPr lang="es-ES" sz="1200" dirty="0" smtClean="0">
              <a:solidFill>
                <a:schemeClr val="tx1">
                  <a:lumMod val="65000"/>
                  <a:lumOff val="35000"/>
                </a:schemeClr>
              </a:solidFill>
            </a:rPr>
            <a:t>16. </a:t>
          </a:r>
          <a:r>
            <a:rPr lang="es-ES" sz="1200" dirty="0">
              <a:solidFill>
                <a:schemeClr val="tx1">
                  <a:lumMod val="65000"/>
                  <a:lumOff val="35000"/>
                </a:schemeClr>
              </a:solidFill>
            </a:rPr>
            <a:t>Datos adicionales de los miembros del hogar de la PP</a:t>
          </a:r>
          <a:endParaRPr lang="es-EC" sz="1200" dirty="0">
            <a:solidFill>
              <a:schemeClr val="tx1">
                <a:lumMod val="65000"/>
                <a:lumOff val="35000"/>
              </a:schemeClr>
            </a:solidFill>
          </a:endParaRPr>
        </a:p>
      </dgm:t>
    </dgm:pt>
    <dgm:pt modelId="{309C2251-5ED8-4591-929F-BB98A5DFCA16}" type="parTrans" cxnId="{428095AC-FD7E-4B96-B4F6-01968E574743}">
      <dgm:prSet/>
      <dgm:spPr/>
      <dgm:t>
        <a:bodyPr/>
        <a:lstStyle/>
        <a:p>
          <a:endParaRPr lang="es-EC"/>
        </a:p>
      </dgm:t>
    </dgm:pt>
    <dgm:pt modelId="{B97AFA0C-F972-4E1D-8CE8-B606B6787BB8}" type="sibTrans" cxnId="{428095AC-FD7E-4B96-B4F6-01968E574743}">
      <dgm:prSet/>
      <dgm:spPr/>
      <dgm:t>
        <a:bodyPr/>
        <a:lstStyle/>
        <a:p>
          <a:endParaRPr lang="es-EC"/>
        </a:p>
      </dgm:t>
    </dgm:pt>
    <dgm:pt modelId="{90CA0C3D-D7F4-4AA0-A705-95B6A3DFC271}" type="pres">
      <dgm:prSet presAssocID="{11317BDC-F37E-4B62-809F-767A5BEF82FC}" presName="linearFlow" presStyleCnt="0">
        <dgm:presLayoutVars>
          <dgm:dir/>
          <dgm:resizeHandles val="exact"/>
        </dgm:presLayoutVars>
      </dgm:prSet>
      <dgm:spPr/>
    </dgm:pt>
    <dgm:pt modelId="{276BCEB0-E980-488B-ADDC-1537D1295A8F}" type="pres">
      <dgm:prSet presAssocID="{13A33F24-29FF-481B-9023-06CB76D903BD}" presName="composite" presStyleCnt="0"/>
      <dgm:spPr/>
    </dgm:pt>
    <dgm:pt modelId="{BF785464-C0B9-437D-84E2-2316DC715400}" type="pres">
      <dgm:prSet presAssocID="{13A33F24-29FF-481B-9023-06CB76D903BD}" presName="imgShp" presStyleLbl="fgImgPlace1" presStyleIdx="0" presStyleCnt="4"/>
      <dgm:spPr>
        <a:blipFill rotWithShape="1">
          <a:blip xmlns:r="http://schemas.openxmlformats.org/officeDocument/2006/relationships" r:embed="rId1"/>
          <a:stretch>
            <a:fillRect/>
          </a:stretch>
        </a:blipFill>
      </dgm:spPr>
    </dgm:pt>
    <dgm:pt modelId="{A4395232-079E-4904-AE7A-BB910E4FC326}" type="pres">
      <dgm:prSet presAssocID="{13A33F24-29FF-481B-9023-06CB76D903BD}" presName="txShp" presStyleLbl="node1" presStyleIdx="0" presStyleCnt="4">
        <dgm:presLayoutVars>
          <dgm:bulletEnabled val="1"/>
        </dgm:presLayoutVars>
      </dgm:prSet>
      <dgm:spPr/>
      <dgm:t>
        <a:bodyPr/>
        <a:lstStyle/>
        <a:p>
          <a:endParaRPr lang="es-EC"/>
        </a:p>
      </dgm:t>
    </dgm:pt>
    <dgm:pt modelId="{33998AF6-9246-4DC1-AEB0-FE3DCBF7E822}" type="pres">
      <dgm:prSet presAssocID="{A1DA60AF-CDB8-454D-B249-A1A78E1B74A5}" presName="spacing" presStyleCnt="0"/>
      <dgm:spPr/>
    </dgm:pt>
    <dgm:pt modelId="{F7FB5E45-1332-4991-98BE-26AE0B0193FF}" type="pres">
      <dgm:prSet presAssocID="{6FD09F52-A322-4F91-A744-9D88F964FEBC}" presName="composite" presStyleCnt="0"/>
      <dgm:spPr/>
    </dgm:pt>
    <dgm:pt modelId="{F320B5A2-1174-4861-B6E6-920930FAE81E}" type="pres">
      <dgm:prSet presAssocID="{6FD09F52-A322-4F91-A744-9D88F964FEBC}" presName="imgShp" presStyleLbl="fgImgPlace1" presStyleIdx="1" presStyleCnt="4"/>
      <dgm:spPr>
        <a:blipFill rotWithShape="1">
          <a:blip xmlns:r="http://schemas.openxmlformats.org/officeDocument/2006/relationships" r:embed="rId2"/>
          <a:stretch>
            <a:fillRect/>
          </a:stretch>
        </a:blipFill>
      </dgm:spPr>
    </dgm:pt>
    <dgm:pt modelId="{5044C746-564B-448E-BBC9-14A121144AC3}" type="pres">
      <dgm:prSet presAssocID="{6FD09F52-A322-4F91-A744-9D88F964FEBC}" presName="txShp" presStyleLbl="node1" presStyleIdx="1" presStyleCnt="4">
        <dgm:presLayoutVars>
          <dgm:bulletEnabled val="1"/>
        </dgm:presLayoutVars>
      </dgm:prSet>
      <dgm:spPr/>
      <dgm:t>
        <a:bodyPr/>
        <a:lstStyle/>
        <a:p>
          <a:endParaRPr lang="es-EC"/>
        </a:p>
      </dgm:t>
    </dgm:pt>
    <dgm:pt modelId="{0B567791-575A-498B-8804-CF83BBEBB009}" type="pres">
      <dgm:prSet presAssocID="{62B99AB9-412E-4502-92E0-E9117110A362}" presName="spacing" presStyleCnt="0"/>
      <dgm:spPr/>
    </dgm:pt>
    <dgm:pt modelId="{5A9488E7-89D0-4D93-B4E8-5DE0ECA51521}" type="pres">
      <dgm:prSet presAssocID="{4EF9A863-322D-488C-9203-734F0DF43817}" presName="composite" presStyleCnt="0"/>
      <dgm:spPr/>
    </dgm:pt>
    <dgm:pt modelId="{76B741BE-22C7-4543-B3AE-00FE239F875B}" type="pres">
      <dgm:prSet presAssocID="{4EF9A863-322D-488C-9203-734F0DF43817}" presName="imgShp" presStyleLbl="fgImgPlace1" presStyleIdx="2" presStyleCnt="4"/>
      <dgm:spPr>
        <a:blipFill rotWithShape="1">
          <a:blip xmlns:r="http://schemas.openxmlformats.org/officeDocument/2006/relationships" r:embed="rId3"/>
          <a:stretch>
            <a:fillRect/>
          </a:stretch>
        </a:blipFill>
      </dgm:spPr>
    </dgm:pt>
    <dgm:pt modelId="{1D131563-8E3B-45F8-AF42-023CAC81B7AD}" type="pres">
      <dgm:prSet presAssocID="{4EF9A863-322D-488C-9203-734F0DF43817}" presName="txShp" presStyleLbl="node1" presStyleIdx="2" presStyleCnt="4">
        <dgm:presLayoutVars>
          <dgm:bulletEnabled val="1"/>
        </dgm:presLayoutVars>
      </dgm:prSet>
      <dgm:spPr/>
      <dgm:t>
        <a:bodyPr/>
        <a:lstStyle/>
        <a:p>
          <a:endParaRPr lang="es-EC"/>
        </a:p>
      </dgm:t>
    </dgm:pt>
    <dgm:pt modelId="{CCE0F46B-0FFB-47E8-B3DE-0E065C1A5107}" type="pres">
      <dgm:prSet presAssocID="{B97AFA0C-F972-4E1D-8CE8-B606B6787BB8}" presName="spacing" presStyleCnt="0"/>
      <dgm:spPr/>
    </dgm:pt>
    <dgm:pt modelId="{8A5D46EA-37C1-40E3-BFE1-24F541C5C237}" type="pres">
      <dgm:prSet presAssocID="{0E417861-538B-4A87-849D-1A00B46DD538}" presName="composite" presStyleCnt="0"/>
      <dgm:spPr/>
    </dgm:pt>
    <dgm:pt modelId="{0513F713-F815-432B-A43A-42F6A9DF4A82}" type="pres">
      <dgm:prSet presAssocID="{0E417861-538B-4A87-849D-1A00B46DD538}" presName="imgShp" presStyleLbl="fgImgPlace1" presStyleIdx="3" presStyleCnt="4"/>
      <dgm:spPr>
        <a:blipFill rotWithShape="1">
          <a:blip xmlns:r="http://schemas.openxmlformats.org/officeDocument/2006/relationships" r:embed="rId4"/>
          <a:stretch>
            <a:fillRect/>
          </a:stretch>
        </a:blipFill>
      </dgm:spPr>
    </dgm:pt>
    <dgm:pt modelId="{ACCB54B5-5E89-4151-98CD-C845F154EB88}" type="pres">
      <dgm:prSet presAssocID="{0E417861-538B-4A87-849D-1A00B46DD538}" presName="txShp" presStyleLbl="node1" presStyleIdx="3" presStyleCnt="4">
        <dgm:presLayoutVars>
          <dgm:bulletEnabled val="1"/>
        </dgm:presLayoutVars>
      </dgm:prSet>
      <dgm:spPr/>
      <dgm:t>
        <a:bodyPr/>
        <a:lstStyle/>
        <a:p>
          <a:endParaRPr lang="es-EC"/>
        </a:p>
      </dgm:t>
    </dgm:pt>
  </dgm:ptLst>
  <dgm:cxnLst>
    <dgm:cxn modelId="{56FF3FE5-191A-447E-9250-D8FEA347A24C}" srcId="{11317BDC-F37E-4B62-809F-767A5BEF82FC}" destId="{0E417861-538B-4A87-849D-1A00B46DD538}" srcOrd="3" destOrd="0" parTransId="{62079E8B-DE09-41C1-BBA8-FF13D2403393}" sibTransId="{915B91E0-42D2-49BA-80FD-931394F67EBB}"/>
    <dgm:cxn modelId="{6B9C93ED-0D32-4D18-9D5C-6AE034C3119B}" type="presOf" srcId="{4EF9A863-322D-488C-9203-734F0DF43817}" destId="{1D131563-8E3B-45F8-AF42-023CAC81B7AD}" srcOrd="0" destOrd="0" presId="urn:microsoft.com/office/officeart/2005/8/layout/vList3"/>
    <dgm:cxn modelId="{B5DAB560-F596-4360-A15C-6030CF595D80}" type="presOf" srcId="{6FD09F52-A322-4F91-A744-9D88F964FEBC}" destId="{5044C746-564B-448E-BBC9-14A121144AC3}" srcOrd="0" destOrd="0" presId="urn:microsoft.com/office/officeart/2005/8/layout/vList3"/>
    <dgm:cxn modelId="{B2A7221A-AB88-45AD-A169-F67713322388}" type="presOf" srcId="{11317BDC-F37E-4B62-809F-767A5BEF82FC}" destId="{90CA0C3D-D7F4-4AA0-A705-95B6A3DFC271}" srcOrd="0" destOrd="0" presId="urn:microsoft.com/office/officeart/2005/8/layout/vList3"/>
    <dgm:cxn modelId="{8BB07770-2899-4693-916A-BF9CD8758CA4}" srcId="{11317BDC-F37E-4B62-809F-767A5BEF82FC}" destId="{13A33F24-29FF-481B-9023-06CB76D903BD}" srcOrd="0" destOrd="0" parTransId="{9C1F1A83-8BFA-4428-B6AF-33E4199775DF}" sibTransId="{A1DA60AF-CDB8-454D-B249-A1A78E1B74A5}"/>
    <dgm:cxn modelId="{29B0DEB5-D162-4E6B-8E43-2B21683AFA50}" type="presOf" srcId="{0E417861-538B-4A87-849D-1A00B46DD538}" destId="{ACCB54B5-5E89-4151-98CD-C845F154EB88}" srcOrd="0" destOrd="0" presId="urn:microsoft.com/office/officeart/2005/8/layout/vList3"/>
    <dgm:cxn modelId="{79411C3D-E21F-467B-BA30-BC37C44096AD}" type="presOf" srcId="{13A33F24-29FF-481B-9023-06CB76D903BD}" destId="{A4395232-079E-4904-AE7A-BB910E4FC326}" srcOrd="0" destOrd="0" presId="urn:microsoft.com/office/officeart/2005/8/layout/vList3"/>
    <dgm:cxn modelId="{428095AC-FD7E-4B96-B4F6-01968E574743}" srcId="{11317BDC-F37E-4B62-809F-767A5BEF82FC}" destId="{4EF9A863-322D-488C-9203-734F0DF43817}" srcOrd="2" destOrd="0" parTransId="{309C2251-5ED8-4591-929F-BB98A5DFCA16}" sibTransId="{B97AFA0C-F972-4E1D-8CE8-B606B6787BB8}"/>
    <dgm:cxn modelId="{1C90F456-62A2-47E5-BB2C-B0D654CDF3FB}" srcId="{11317BDC-F37E-4B62-809F-767A5BEF82FC}" destId="{6FD09F52-A322-4F91-A744-9D88F964FEBC}" srcOrd="1" destOrd="0" parTransId="{8037A492-809B-4915-B128-06D2DDC04B3E}" sibTransId="{62B99AB9-412E-4502-92E0-E9117110A362}"/>
    <dgm:cxn modelId="{6189DDCF-776C-4D87-959A-6FCF4B58DBD8}" type="presParOf" srcId="{90CA0C3D-D7F4-4AA0-A705-95B6A3DFC271}" destId="{276BCEB0-E980-488B-ADDC-1537D1295A8F}" srcOrd="0" destOrd="0" presId="urn:microsoft.com/office/officeart/2005/8/layout/vList3"/>
    <dgm:cxn modelId="{4C98F781-E341-4DDA-BE05-C1C1E9266C7D}" type="presParOf" srcId="{276BCEB0-E980-488B-ADDC-1537D1295A8F}" destId="{BF785464-C0B9-437D-84E2-2316DC715400}" srcOrd="0" destOrd="0" presId="urn:microsoft.com/office/officeart/2005/8/layout/vList3"/>
    <dgm:cxn modelId="{CBCEAED2-CA65-4E3D-87D0-75DA3CEAB9CD}" type="presParOf" srcId="{276BCEB0-E980-488B-ADDC-1537D1295A8F}" destId="{A4395232-079E-4904-AE7A-BB910E4FC326}" srcOrd="1" destOrd="0" presId="urn:microsoft.com/office/officeart/2005/8/layout/vList3"/>
    <dgm:cxn modelId="{ED1CBE3F-1573-4B80-BB82-186A1D18EC20}" type="presParOf" srcId="{90CA0C3D-D7F4-4AA0-A705-95B6A3DFC271}" destId="{33998AF6-9246-4DC1-AEB0-FE3DCBF7E822}" srcOrd="1" destOrd="0" presId="urn:microsoft.com/office/officeart/2005/8/layout/vList3"/>
    <dgm:cxn modelId="{D3F89421-D09B-40DD-84C1-CA39C2214D4B}" type="presParOf" srcId="{90CA0C3D-D7F4-4AA0-A705-95B6A3DFC271}" destId="{F7FB5E45-1332-4991-98BE-26AE0B0193FF}" srcOrd="2" destOrd="0" presId="urn:microsoft.com/office/officeart/2005/8/layout/vList3"/>
    <dgm:cxn modelId="{6C136F0F-8943-47A8-A9D8-D3FE59146A56}" type="presParOf" srcId="{F7FB5E45-1332-4991-98BE-26AE0B0193FF}" destId="{F320B5A2-1174-4861-B6E6-920930FAE81E}" srcOrd="0" destOrd="0" presId="urn:microsoft.com/office/officeart/2005/8/layout/vList3"/>
    <dgm:cxn modelId="{B1599334-B64E-4D50-938B-7DA15658A292}" type="presParOf" srcId="{F7FB5E45-1332-4991-98BE-26AE0B0193FF}" destId="{5044C746-564B-448E-BBC9-14A121144AC3}" srcOrd="1" destOrd="0" presId="urn:microsoft.com/office/officeart/2005/8/layout/vList3"/>
    <dgm:cxn modelId="{8EE3AE7C-421B-4502-B288-C8446AD00786}" type="presParOf" srcId="{90CA0C3D-D7F4-4AA0-A705-95B6A3DFC271}" destId="{0B567791-575A-498B-8804-CF83BBEBB009}" srcOrd="3" destOrd="0" presId="urn:microsoft.com/office/officeart/2005/8/layout/vList3"/>
    <dgm:cxn modelId="{B0014953-7B85-4FFB-B9A7-1D06163BB523}" type="presParOf" srcId="{90CA0C3D-D7F4-4AA0-A705-95B6A3DFC271}" destId="{5A9488E7-89D0-4D93-B4E8-5DE0ECA51521}" srcOrd="4" destOrd="0" presId="urn:microsoft.com/office/officeart/2005/8/layout/vList3"/>
    <dgm:cxn modelId="{917AFDD9-A572-456A-85AB-20A9E6447113}" type="presParOf" srcId="{5A9488E7-89D0-4D93-B4E8-5DE0ECA51521}" destId="{76B741BE-22C7-4543-B3AE-00FE239F875B}" srcOrd="0" destOrd="0" presId="urn:microsoft.com/office/officeart/2005/8/layout/vList3"/>
    <dgm:cxn modelId="{90D9F8FC-79A0-476A-9D63-C235B2ADFA4E}" type="presParOf" srcId="{5A9488E7-89D0-4D93-B4E8-5DE0ECA51521}" destId="{1D131563-8E3B-45F8-AF42-023CAC81B7AD}" srcOrd="1" destOrd="0" presId="urn:microsoft.com/office/officeart/2005/8/layout/vList3"/>
    <dgm:cxn modelId="{BE882550-A37E-4C73-92C6-93DD80996938}" type="presParOf" srcId="{90CA0C3D-D7F4-4AA0-A705-95B6A3DFC271}" destId="{CCE0F46B-0FFB-47E8-B3DE-0E065C1A5107}" srcOrd="5" destOrd="0" presId="urn:microsoft.com/office/officeart/2005/8/layout/vList3"/>
    <dgm:cxn modelId="{6E2F94FA-86F4-4939-92E9-9022CF1E96D0}" type="presParOf" srcId="{90CA0C3D-D7F4-4AA0-A705-95B6A3DFC271}" destId="{8A5D46EA-37C1-40E3-BFE1-24F541C5C237}" srcOrd="6" destOrd="0" presId="urn:microsoft.com/office/officeart/2005/8/layout/vList3"/>
    <dgm:cxn modelId="{455D383A-E59D-46AA-80BE-21A48528DB0E}" type="presParOf" srcId="{8A5D46EA-37C1-40E3-BFE1-24F541C5C237}" destId="{0513F713-F815-432B-A43A-42F6A9DF4A82}" srcOrd="0" destOrd="0" presId="urn:microsoft.com/office/officeart/2005/8/layout/vList3"/>
    <dgm:cxn modelId="{E028E609-3A5E-4E0D-9D2F-0C4A776F25C6}" type="presParOf" srcId="{8A5D46EA-37C1-40E3-BFE1-24F541C5C237}" destId="{ACCB54B5-5E89-4151-98CD-C845F154EB88}" srcOrd="1" destOrd="0" presId="urn:microsoft.com/office/officeart/2005/8/layout/vList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48AFD05-75DE-410F-8D6B-2E1F8105CE29}" type="doc">
      <dgm:prSet loTypeId="urn:microsoft.com/office/officeart/2005/8/layout/hierarchy3" loCatId="relationship" qsTypeId="urn:microsoft.com/office/officeart/2005/8/quickstyle/simple1" qsCatId="simple" csTypeId="urn:microsoft.com/office/officeart/2005/8/colors/colorful5" csCatId="colorful" phldr="1"/>
      <dgm:spPr/>
      <dgm:t>
        <a:bodyPr/>
        <a:lstStyle/>
        <a:p>
          <a:endParaRPr lang="es-EC"/>
        </a:p>
      </dgm:t>
    </dgm:pt>
    <dgm:pt modelId="{3FD6C158-CF24-4324-B5A4-85AAD0AD69F6}">
      <dgm:prSet phldrT="[Texto]" custT="1"/>
      <dgm:spPr/>
      <dgm:t>
        <a:bodyPr/>
        <a:lstStyle/>
        <a:p>
          <a:r>
            <a:rPr lang="es-EC" sz="1400" b="1">
              <a:latin typeface="+mj-lt"/>
              <a:cs typeface="Arial" pitchFamily="34" charset="0"/>
            </a:rPr>
            <a:t>Asociamiento con cultivos transitorios</a:t>
          </a:r>
          <a:endParaRPr lang="es-EC" sz="1400" b="1" dirty="0">
            <a:latin typeface="+mj-lt"/>
            <a:cs typeface="Arial" pitchFamily="34" charset="0"/>
          </a:endParaRPr>
        </a:p>
      </dgm:t>
    </dgm:pt>
    <dgm:pt modelId="{B9DC2165-1484-4F3F-A834-28FCAA4199B4}" type="parTrans" cxnId="{5D533F1A-0DA1-4B27-A6FE-74BF19E649FA}">
      <dgm:prSet/>
      <dgm:spPr/>
      <dgm:t>
        <a:bodyPr/>
        <a:lstStyle/>
        <a:p>
          <a:endParaRPr lang="es-EC" sz="1400">
            <a:latin typeface="+mj-lt"/>
          </a:endParaRPr>
        </a:p>
      </dgm:t>
    </dgm:pt>
    <dgm:pt modelId="{5EA2D5F4-E8C4-4579-965C-53064C0C74EE}" type="sibTrans" cxnId="{5D533F1A-0DA1-4B27-A6FE-74BF19E649FA}">
      <dgm:prSet/>
      <dgm:spPr/>
      <dgm:t>
        <a:bodyPr/>
        <a:lstStyle/>
        <a:p>
          <a:endParaRPr lang="es-EC" sz="1400">
            <a:latin typeface="+mj-lt"/>
          </a:endParaRPr>
        </a:p>
      </dgm:t>
    </dgm:pt>
    <dgm:pt modelId="{6C423776-30CD-45D4-BBB2-4D94DAF4BF15}">
      <dgm:prSet phldrT="[Texto]" custT="1"/>
      <dgm:spPr/>
      <dgm:t>
        <a:bodyPr/>
        <a:lstStyle/>
        <a:p>
          <a:r>
            <a:rPr lang="es-EC" sz="1400" b="1">
              <a:latin typeface="+mj-lt"/>
              <a:cs typeface="Arial" pitchFamily="34" charset="0"/>
            </a:rPr>
            <a:t>Asociamiento con pastos</a:t>
          </a:r>
          <a:endParaRPr lang="es-EC" sz="1400" b="1" dirty="0">
            <a:latin typeface="+mj-lt"/>
            <a:cs typeface="Arial" pitchFamily="34" charset="0"/>
          </a:endParaRPr>
        </a:p>
      </dgm:t>
    </dgm:pt>
    <dgm:pt modelId="{9FB76E7E-C9D6-413B-B0BB-C3B09F5FA9C9}" type="parTrans" cxnId="{98516241-ED75-42AE-A8E8-890D5C95F3AE}">
      <dgm:prSet/>
      <dgm:spPr/>
      <dgm:t>
        <a:bodyPr/>
        <a:lstStyle/>
        <a:p>
          <a:endParaRPr lang="es-EC" sz="1400">
            <a:latin typeface="+mj-lt"/>
          </a:endParaRPr>
        </a:p>
      </dgm:t>
    </dgm:pt>
    <dgm:pt modelId="{8D4E32EA-6C71-4E64-B144-91D3366A8248}" type="sibTrans" cxnId="{98516241-ED75-42AE-A8E8-890D5C95F3AE}">
      <dgm:prSet/>
      <dgm:spPr/>
      <dgm:t>
        <a:bodyPr/>
        <a:lstStyle/>
        <a:p>
          <a:endParaRPr lang="es-EC" sz="1400">
            <a:latin typeface="+mj-lt"/>
          </a:endParaRPr>
        </a:p>
      </dgm:t>
    </dgm:pt>
    <dgm:pt modelId="{F7D5DBA5-6C16-4DDD-9961-E8066FF4EE9A}">
      <dgm:prSet custT="1"/>
      <dgm:spPr/>
      <dgm:t>
        <a:bodyPr/>
        <a:lstStyle/>
        <a:p>
          <a:pPr algn="just"/>
          <a:r>
            <a:rPr lang="es-EC" sz="1400" u="none" dirty="0">
              <a:latin typeface="+mj-lt"/>
            </a:rPr>
            <a:t>En este capítulo se debe registrar solamente los </a:t>
          </a:r>
          <a:r>
            <a:rPr lang="es-EC" sz="1400" b="1" u="none" dirty="0">
              <a:latin typeface="+mj-lt"/>
            </a:rPr>
            <a:t>cultivos permanentes .</a:t>
          </a:r>
          <a:endParaRPr lang="es-MX" sz="1400" b="1" i="0" u="none" dirty="0">
            <a:latin typeface="+mj-lt"/>
            <a:cs typeface="Arial" pitchFamily="34" charset="0"/>
          </a:endParaRPr>
        </a:p>
      </dgm:t>
    </dgm:pt>
    <dgm:pt modelId="{552698AB-BCF2-4476-8F89-0BBDC66FCE47}" type="parTrans" cxnId="{093BF483-E106-4526-A581-BD38EEA6D8D5}">
      <dgm:prSet/>
      <dgm:spPr/>
      <dgm:t>
        <a:bodyPr/>
        <a:lstStyle/>
        <a:p>
          <a:endParaRPr lang="es-EC" sz="1400" dirty="0">
            <a:latin typeface="+mj-lt"/>
          </a:endParaRPr>
        </a:p>
      </dgm:t>
    </dgm:pt>
    <dgm:pt modelId="{76A81A5B-4D50-4618-BF80-F07C05A07AB4}" type="sibTrans" cxnId="{093BF483-E106-4526-A581-BD38EEA6D8D5}">
      <dgm:prSet/>
      <dgm:spPr/>
      <dgm:t>
        <a:bodyPr/>
        <a:lstStyle/>
        <a:p>
          <a:endParaRPr lang="es-EC" sz="1400">
            <a:latin typeface="+mj-lt"/>
          </a:endParaRPr>
        </a:p>
      </dgm:t>
    </dgm:pt>
    <dgm:pt modelId="{AA7876E8-BDD5-416B-8D93-509BF240FDD5}">
      <dgm:prSet custT="1"/>
      <dgm:spPr/>
      <dgm:t>
        <a:bodyPr/>
        <a:lstStyle/>
        <a:p>
          <a:pPr algn="just"/>
          <a:r>
            <a:rPr lang="es-EC" sz="1400" u="none" dirty="0">
              <a:latin typeface="+mj-lt"/>
            </a:rPr>
            <a:t>Los cultivos transitorios deben registrarse en su respectivo capítulo 4 </a:t>
          </a:r>
          <a:r>
            <a:rPr lang="es-EC" sz="1400" dirty="0">
              <a:latin typeface="+mj-lt"/>
            </a:rPr>
            <a:t>con el mismo número de terreno y asociamiento.</a:t>
          </a:r>
          <a:endParaRPr lang="es-EC" sz="1400" b="0" i="0" u="none" dirty="0">
            <a:latin typeface="+mj-lt"/>
            <a:cs typeface="Arial" pitchFamily="34" charset="0"/>
          </a:endParaRPr>
        </a:p>
      </dgm:t>
    </dgm:pt>
    <dgm:pt modelId="{54A035A3-5053-43F2-A627-67A636FC464F}" type="parTrans" cxnId="{2D59D438-4344-4C59-8897-F1A837FAFAFF}">
      <dgm:prSet/>
      <dgm:spPr/>
      <dgm:t>
        <a:bodyPr/>
        <a:lstStyle/>
        <a:p>
          <a:endParaRPr lang="es-EC" sz="1400" dirty="0">
            <a:latin typeface="+mj-lt"/>
          </a:endParaRPr>
        </a:p>
      </dgm:t>
    </dgm:pt>
    <dgm:pt modelId="{7CF45FF0-2402-4A62-A660-4435A93CB123}" type="sibTrans" cxnId="{2D59D438-4344-4C59-8897-F1A837FAFAFF}">
      <dgm:prSet/>
      <dgm:spPr/>
      <dgm:t>
        <a:bodyPr/>
        <a:lstStyle/>
        <a:p>
          <a:endParaRPr lang="es-EC" sz="1400">
            <a:latin typeface="+mj-lt"/>
          </a:endParaRPr>
        </a:p>
      </dgm:t>
    </dgm:pt>
    <dgm:pt modelId="{C995D6E7-0498-4EB9-9F5C-3D857DDCCCF0}">
      <dgm:prSet custT="1"/>
      <dgm:spPr/>
      <dgm:t>
        <a:bodyPr/>
        <a:lstStyle/>
        <a:p>
          <a:pPr algn="just"/>
          <a:r>
            <a:rPr lang="es-EC" sz="1400" i="0" u="none" dirty="0">
              <a:latin typeface="+mj-lt"/>
            </a:rPr>
            <a:t>Registre tanto los cultivos permanentes como los pastos con el mismo número secuencial  de  asociamiento</a:t>
          </a:r>
          <a:endParaRPr lang="es-EC" sz="1400" i="0" u="none" dirty="0">
            <a:latin typeface="+mj-lt"/>
            <a:cs typeface="Arial" pitchFamily="34" charset="0"/>
          </a:endParaRPr>
        </a:p>
      </dgm:t>
    </dgm:pt>
    <dgm:pt modelId="{FFAD649B-BC20-49BD-9B32-73773B03F555}" type="parTrans" cxnId="{B8E0F8D5-63BA-48B5-8E62-E5246B5E725E}">
      <dgm:prSet/>
      <dgm:spPr/>
      <dgm:t>
        <a:bodyPr/>
        <a:lstStyle/>
        <a:p>
          <a:endParaRPr lang="es-EC" sz="1400" dirty="0">
            <a:latin typeface="+mj-lt"/>
          </a:endParaRPr>
        </a:p>
      </dgm:t>
    </dgm:pt>
    <dgm:pt modelId="{4B4BB1FE-BAD5-4FB5-AFD2-42BF0011F224}" type="sibTrans" cxnId="{B8E0F8D5-63BA-48B5-8E62-E5246B5E725E}">
      <dgm:prSet/>
      <dgm:spPr/>
      <dgm:t>
        <a:bodyPr/>
        <a:lstStyle/>
        <a:p>
          <a:endParaRPr lang="es-EC" sz="1400">
            <a:latin typeface="+mj-lt"/>
          </a:endParaRPr>
        </a:p>
      </dgm:t>
    </dgm:pt>
    <dgm:pt modelId="{5F155E13-51A7-4F54-96CE-83FDF0AF8D13}">
      <dgm:prSet custT="1"/>
      <dgm:spPr/>
      <dgm:t>
        <a:bodyPr/>
        <a:lstStyle/>
        <a:p>
          <a:pPr algn="just"/>
          <a:r>
            <a:rPr lang="es-EC" sz="1400" dirty="0"/>
            <a:t>Para los </a:t>
          </a:r>
          <a:r>
            <a:rPr lang="es-EC" sz="1400" b="1" dirty="0"/>
            <a:t>pastos, </a:t>
          </a:r>
          <a:r>
            <a:rPr lang="es-EC" sz="1400" dirty="0"/>
            <a:t>registre la información </a:t>
          </a:r>
          <a:r>
            <a:rPr lang="es-EC" sz="1400" b="1" dirty="0"/>
            <a:t>solamente</a:t>
          </a:r>
          <a:r>
            <a:rPr lang="es-EC" sz="1400" dirty="0"/>
            <a:t> en las columnas de la </a:t>
          </a:r>
          <a:r>
            <a:rPr lang="es-EC" sz="1400" b="1" dirty="0"/>
            <a:t>1 a 5,7,8 y 32 a 77 </a:t>
          </a:r>
          <a:r>
            <a:rPr lang="es-EC" sz="1400" dirty="0"/>
            <a:t>correspondiente a prácticas en el cultivo. </a:t>
          </a:r>
          <a:endParaRPr lang="es-EC" sz="1400" dirty="0">
            <a:latin typeface="+mj-lt"/>
          </a:endParaRPr>
        </a:p>
      </dgm:t>
    </dgm:pt>
    <dgm:pt modelId="{46144FBF-F9B1-464D-B078-ED4B4F05664C}" type="parTrans" cxnId="{BC24EFF9-EFA8-476A-B4A2-5E00D7A7782D}">
      <dgm:prSet/>
      <dgm:spPr/>
      <dgm:t>
        <a:bodyPr/>
        <a:lstStyle/>
        <a:p>
          <a:endParaRPr lang="es-EC" sz="1400" dirty="0">
            <a:latin typeface="+mj-lt"/>
          </a:endParaRPr>
        </a:p>
      </dgm:t>
    </dgm:pt>
    <dgm:pt modelId="{0DCBBF46-B0F5-42D7-8811-CED034177661}" type="sibTrans" cxnId="{BC24EFF9-EFA8-476A-B4A2-5E00D7A7782D}">
      <dgm:prSet/>
      <dgm:spPr/>
      <dgm:t>
        <a:bodyPr/>
        <a:lstStyle/>
        <a:p>
          <a:endParaRPr lang="es-EC" sz="1400">
            <a:latin typeface="+mj-lt"/>
          </a:endParaRPr>
        </a:p>
      </dgm:t>
    </dgm:pt>
    <dgm:pt modelId="{1979C3AA-68AA-4F12-A67D-65B50DF277AC}" type="pres">
      <dgm:prSet presAssocID="{748AFD05-75DE-410F-8D6B-2E1F8105CE29}" presName="diagram" presStyleCnt="0">
        <dgm:presLayoutVars>
          <dgm:chPref val="1"/>
          <dgm:dir/>
          <dgm:animOne val="branch"/>
          <dgm:animLvl val="lvl"/>
          <dgm:resizeHandles/>
        </dgm:presLayoutVars>
      </dgm:prSet>
      <dgm:spPr/>
      <dgm:t>
        <a:bodyPr/>
        <a:lstStyle/>
        <a:p>
          <a:endParaRPr lang="es-EC"/>
        </a:p>
      </dgm:t>
    </dgm:pt>
    <dgm:pt modelId="{E720A30B-2BA9-4E9B-B4BF-780427096982}" type="pres">
      <dgm:prSet presAssocID="{3FD6C158-CF24-4324-B5A4-85AAD0AD69F6}" presName="root" presStyleCnt="0"/>
      <dgm:spPr/>
    </dgm:pt>
    <dgm:pt modelId="{916FF028-B525-4F15-8036-81A491697F9F}" type="pres">
      <dgm:prSet presAssocID="{3FD6C158-CF24-4324-B5A4-85AAD0AD69F6}" presName="rootComposite" presStyleCnt="0"/>
      <dgm:spPr/>
    </dgm:pt>
    <dgm:pt modelId="{6491E726-AE0A-4880-8DEF-7BE942757FC4}" type="pres">
      <dgm:prSet presAssocID="{3FD6C158-CF24-4324-B5A4-85AAD0AD69F6}" presName="rootText" presStyleLbl="node1" presStyleIdx="0" presStyleCnt="2" custScaleY="47091"/>
      <dgm:spPr/>
      <dgm:t>
        <a:bodyPr/>
        <a:lstStyle/>
        <a:p>
          <a:endParaRPr lang="es-EC"/>
        </a:p>
      </dgm:t>
    </dgm:pt>
    <dgm:pt modelId="{3FB39B7B-7396-407D-BF48-6DCEFBE10BDC}" type="pres">
      <dgm:prSet presAssocID="{3FD6C158-CF24-4324-B5A4-85AAD0AD69F6}" presName="rootConnector" presStyleLbl="node1" presStyleIdx="0" presStyleCnt="2"/>
      <dgm:spPr/>
      <dgm:t>
        <a:bodyPr/>
        <a:lstStyle/>
        <a:p>
          <a:endParaRPr lang="es-EC"/>
        </a:p>
      </dgm:t>
    </dgm:pt>
    <dgm:pt modelId="{B8CC3DC5-79B6-435E-B046-192F703B8E20}" type="pres">
      <dgm:prSet presAssocID="{3FD6C158-CF24-4324-B5A4-85AAD0AD69F6}" presName="childShape" presStyleCnt="0"/>
      <dgm:spPr/>
    </dgm:pt>
    <dgm:pt modelId="{BAE5CDAD-BB2A-4530-AD8A-38FA2F979B4E}" type="pres">
      <dgm:prSet presAssocID="{552698AB-BCF2-4476-8F89-0BBDC66FCE47}" presName="Name13" presStyleLbl="parChTrans1D2" presStyleIdx="0" presStyleCnt="4"/>
      <dgm:spPr/>
      <dgm:t>
        <a:bodyPr/>
        <a:lstStyle/>
        <a:p>
          <a:endParaRPr lang="es-EC"/>
        </a:p>
      </dgm:t>
    </dgm:pt>
    <dgm:pt modelId="{362D4EB8-6CA7-4196-B676-9AA5248B1863}" type="pres">
      <dgm:prSet presAssocID="{F7D5DBA5-6C16-4DDD-9961-E8066FF4EE9A}" presName="childText" presStyleLbl="bgAcc1" presStyleIdx="0" presStyleCnt="4" custScaleX="90380" custScaleY="69714">
        <dgm:presLayoutVars>
          <dgm:bulletEnabled val="1"/>
        </dgm:presLayoutVars>
      </dgm:prSet>
      <dgm:spPr/>
      <dgm:t>
        <a:bodyPr/>
        <a:lstStyle/>
        <a:p>
          <a:endParaRPr lang="es-EC"/>
        </a:p>
      </dgm:t>
    </dgm:pt>
    <dgm:pt modelId="{789B25AD-E0AF-409F-9BC7-966FC1F0F660}" type="pres">
      <dgm:prSet presAssocID="{54A035A3-5053-43F2-A627-67A636FC464F}" presName="Name13" presStyleLbl="parChTrans1D2" presStyleIdx="1" presStyleCnt="4"/>
      <dgm:spPr/>
      <dgm:t>
        <a:bodyPr/>
        <a:lstStyle/>
        <a:p>
          <a:endParaRPr lang="es-EC"/>
        </a:p>
      </dgm:t>
    </dgm:pt>
    <dgm:pt modelId="{C4EE5710-B517-4ED0-92FD-91302250BABF}" type="pres">
      <dgm:prSet presAssocID="{AA7876E8-BDD5-416B-8D93-509BF240FDD5}" presName="childText" presStyleLbl="bgAcc1" presStyleIdx="1" presStyleCnt="4" custScaleX="90608" custScaleY="80894">
        <dgm:presLayoutVars>
          <dgm:bulletEnabled val="1"/>
        </dgm:presLayoutVars>
      </dgm:prSet>
      <dgm:spPr/>
      <dgm:t>
        <a:bodyPr/>
        <a:lstStyle/>
        <a:p>
          <a:endParaRPr lang="es-EC"/>
        </a:p>
      </dgm:t>
    </dgm:pt>
    <dgm:pt modelId="{B8F5964A-9496-4084-915B-E783E4DEB1F0}" type="pres">
      <dgm:prSet presAssocID="{6C423776-30CD-45D4-BBB2-4D94DAF4BF15}" presName="root" presStyleCnt="0"/>
      <dgm:spPr/>
    </dgm:pt>
    <dgm:pt modelId="{02543661-7CE6-465C-AF54-5C93950464DB}" type="pres">
      <dgm:prSet presAssocID="{6C423776-30CD-45D4-BBB2-4D94DAF4BF15}" presName="rootComposite" presStyleCnt="0"/>
      <dgm:spPr/>
    </dgm:pt>
    <dgm:pt modelId="{9E8342FC-A119-49D4-8398-AA0B394582F7}" type="pres">
      <dgm:prSet presAssocID="{6C423776-30CD-45D4-BBB2-4D94DAF4BF15}" presName="rootText" presStyleLbl="node1" presStyleIdx="1" presStyleCnt="2" custScaleY="45839" custLinFactNeighborX="-1098" custLinFactNeighborY="-11456"/>
      <dgm:spPr/>
      <dgm:t>
        <a:bodyPr/>
        <a:lstStyle/>
        <a:p>
          <a:endParaRPr lang="es-EC"/>
        </a:p>
      </dgm:t>
    </dgm:pt>
    <dgm:pt modelId="{F868E7CF-3148-4833-99BD-95DD4379A6FD}" type="pres">
      <dgm:prSet presAssocID="{6C423776-30CD-45D4-BBB2-4D94DAF4BF15}" presName="rootConnector" presStyleLbl="node1" presStyleIdx="1" presStyleCnt="2"/>
      <dgm:spPr/>
      <dgm:t>
        <a:bodyPr/>
        <a:lstStyle/>
        <a:p>
          <a:endParaRPr lang="es-EC"/>
        </a:p>
      </dgm:t>
    </dgm:pt>
    <dgm:pt modelId="{7A60F10F-94E7-4D39-9CA7-A8AE80330FD0}" type="pres">
      <dgm:prSet presAssocID="{6C423776-30CD-45D4-BBB2-4D94DAF4BF15}" presName="childShape" presStyleCnt="0"/>
      <dgm:spPr/>
    </dgm:pt>
    <dgm:pt modelId="{36DA0F75-12EF-4552-AB23-F8312A65155B}" type="pres">
      <dgm:prSet presAssocID="{FFAD649B-BC20-49BD-9B32-73773B03F555}" presName="Name13" presStyleLbl="parChTrans1D2" presStyleIdx="2" presStyleCnt="4"/>
      <dgm:spPr/>
      <dgm:t>
        <a:bodyPr/>
        <a:lstStyle/>
        <a:p>
          <a:endParaRPr lang="es-EC"/>
        </a:p>
      </dgm:t>
    </dgm:pt>
    <dgm:pt modelId="{A874995D-5890-4625-B0A8-E734D90EF1A7}" type="pres">
      <dgm:prSet presAssocID="{C995D6E7-0498-4EB9-9F5C-3D857DDCCCF0}" presName="childText" presStyleLbl="bgAcc1" presStyleIdx="2" presStyleCnt="4" custScaleX="100478" custScaleY="58979">
        <dgm:presLayoutVars>
          <dgm:bulletEnabled val="1"/>
        </dgm:presLayoutVars>
      </dgm:prSet>
      <dgm:spPr/>
      <dgm:t>
        <a:bodyPr/>
        <a:lstStyle/>
        <a:p>
          <a:endParaRPr lang="es-EC"/>
        </a:p>
      </dgm:t>
    </dgm:pt>
    <dgm:pt modelId="{EBE5C243-2B47-4ACB-A6EC-C4A1A41B1110}" type="pres">
      <dgm:prSet presAssocID="{46144FBF-F9B1-464D-B078-ED4B4F05664C}" presName="Name13" presStyleLbl="parChTrans1D2" presStyleIdx="3" presStyleCnt="4"/>
      <dgm:spPr/>
      <dgm:t>
        <a:bodyPr/>
        <a:lstStyle/>
        <a:p>
          <a:endParaRPr lang="es-EC"/>
        </a:p>
      </dgm:t>
    </dgm:pt>
    <dgm:pt modelId="{8C8EA186-F1C4-4133-BC45-2C018F605A92}" type="pres">
      <dgm:prSet presAssocID="{5F155E13-51A7-4F54-96CE-83FDF0AF8D13}" presName="childText" presStyleLbl="bgAcc1" presStyleIdx="3" presStyleCnt="4" custScaleY="80035">
        <dgm:presLayoutVars>
          <dgm:bulletEnabled val="1"/>
        </dgm:presLayoutVars>
      </dgm:prSet>
      <dgm:spPr/>
      <dgm:t>
        <a:bodyPr/>
        <a:lstStyle/>
        <a:p>
          <a:endParaRPr lang="es-EC"/>
        </a:p>
      </dgm:t>
    </dgm:pt>
  </dgm:ptLst>
  <dgm:cxnLst>
    <dgm:cxn modelId="{B8E0F8D5-63BA-48B5-8E62-E5246B5E725E}" srcId="{6C423776-30CD-45D4-BBB2-4D94DAF4BF15}" destId="{C995D6E7-0498-4EB9-9F5C-3D857DDCCCF0}" srcOrd="0" destOrd="0" parTransId="{FFAD649B-BC20-49BD-9B32-73773B03F555}" sibTransId="{4B4BB1FE-BAD5-4FB5-AFD2-42BF0011F224}"/>
    <dgm:cxn modelId="{BC24EFF9-EFA8-476A-B4A2-5E00D7A7782D}" srcId="{6C423776-30CD-45D4-BBB2-4D94DAF4BF15}" destId="{5F155E13-51A7-4F54-96CE-83FDF0AF8D13}" srcOrd="1" destOrd="0" parTransId="{46144FBF-F9B1-464D-B078-ED4B4F05664C}" sibTransId="{0DCBBF46-B0F5-42D7-8811-CED034177661}"/>
    <dgm:cxn modelId="{5D533F1A-0DA1-4B27-A6FE-74BF19E649FA}" srcId="{748AFD05-75DE-410F-8D6B-2E1F8105CE29}" destId="{3FD6C158-CF24-4324-B5A4-85AAD0AD69F6}" srcOrd="0" destOrd="0" parTransId="{B9DC2165-1484-4F3F-A834-28FCAA4199B4}" sibTransId="{5EA2D5F4-E8C4-4579-965C-53064C0C74EE}"/>
    <dgm:cxn modelId="{98516241-ED75-42AE-A8E8-890D5C95F3AE}" srcId="{748AFD05-75DE-410F-8D6B-2E1F8105CE29}" destId="{6C423776-30CD-45D4-BBB2-4D94DAF4BF15}" srcOrd="1" destOrd="0" parTransId="{9FB76E7E-C9D6-413B-B0BB-C3B09F5FA9C9}" sibTransId="{8D4E32EA-6C71-4E64-B144-91D3366A8248}"/>
    <dgm:cxn modelId="{5BF64110-D539-4963-B08A-EDC588D229EB}" type="presOf" srcId="{6C423776-30CD-45D4-BBB2-4D94DAF4BF15}" destId="{9E8342FC-A119-49D4-8398-AA0B394582F7}" srcOrd="0" destOrd="0" presId="urn:microsoft.com/office/officeart/2005/8/layout/hierarchy3"/>
    <dgm:cxn modelId="{20F61AC5-31D2-4E94-AE6E-92029D57686D}" type="presOf" srcId="{3FD6C158-CF24-4324-B5A4-85AAD0AD69F6}" destId="{3FB39B7B-7396-407D-BF48-6DCEFBE10BDC}" srcOrd="1" destOrd="0" presId="urn:microsoft.com/office/officeart/2005/8/layout/hierarchy3"/>
    <dgm:cxn modelId="{2D59D438-4344-4C59-8897-F1A837FAFAFF}" srcId="{3FD6C158-CF24-4324-B5A4-85AAD0AD69F6}" destId="{AA7876E8-BDD5-416B-8D93-509BF240FDD5}" srcOrd="1" destOrd="0" parTransId="{54A035A3-5053-43F2-A627-67A636FC464F}" sibTransId="{7CF45FF0-2402-4A62-A660-4435A93CB123}"/>
    <dgm:cxn modelId="{904841C3-F106-4052-B28F-6262486B2944}" type="presOf" srcId="{748AFD05-75DE-410F-8D6B-2E1F8105CE29}" destId="{1979C3AA-68AA-4F12-A67D-65B50DF277AC}" srcOrd="0" destOrd="0" presId="urn:microsoft.com/office/officeart/2005/8/layout/hierarchy3"/>
    <dgm:cxn modelId="{BE35AF83-142C-436E-847D-AA4157BFC89F}" type="presOf" srcId="{FFAD649B-BC20-49BD-9B32-73773B03F555}" destId="{36DA0F75-12EF-4552-AB23-F8312A65155B}" srcOrd="0" destOrd="0" presId="urn:microsoft.com/office/officeart/2005/8/layout/hierarchy3"/>
    <dgm:cxn modelId="{093BF483-E106-4526-A581-BD38EEA6D8D5}" srcId="{3FD6C158-CF24-4324-B5A4-85AAD0AD69F6}" destId="{F7D5DBA5-6C16-4DDD-9961-E8066FF4EE9A}" srcOrd="0" destOrd="0" parTransId="{552698AB-BCF2-4476-8F89-0BBDC66FCE47}" sibTransId="{76A81A5B-4D50-4618-BF80-F07C05A07AB4}"/>
    <dgm:cxn modelId="{5D91E252-956E-4084-B657-9CCB7FE81C46}" type="presOf" srcId="{54A035A3-5053-43F2-A627-67A636FC464F}" destId="{789B25AD-E0AF-409F-9BC7-966FC1F0F660}" srcOrd="0" destOrd="0" presId="urn:microsoft.com/office/officeart/2005/8/layout/hierarchy3"/>
    <dgm:cxn modelId="{A302253E-2CD6-4980-AF51-63C3871BC1D9}" type="presOf" srcId="{F7D5DBA5-6C16-4DDD-9961-E8066FF4EE9A}" destId="{362D4EB8-6CA7-4196-B676-9AA5248B1863}" srcOrd="0" destOrd="0" presId="urn:microsoft.com/office/officeart/2005/8/layout/hierarchy3"/>
    <dgm:cxn modelId="{0132D4D6-6BC2-47C5-9674-4D5C6C1011B7}" type="presOf" srcId="{6C423776-30CD-45D4-BBB2-4D94DAF4BF15}" destId="{F868E7CF-3148-4833-99BD-95DD4379A6FD}" srcOrd="1" destOrd="0" presId="urn:microsoft.com/office/officeart/2005/8/layout/hierarchy3"/>
    <dgm:cxn modelId="{25C25845-3CAE-4558-8683-56A87A639C96}" type="presOf" srcId="{AA7876E8-BDD5-416B-8D93-509BF240FDD5}" destId="{C4EE5710-B517-4ED0-92FD-91302250BABF}" srcOrd="0" destOrd="0" presId="urn:microsoft.com/office/officeart/2005/8/layout/hierarchy3"/>
    <dgm:cxn modelId="{870B042B-A9E7-46E9-93E2-83697BE563E7}" type="presOf" srcId="{5F155E13-51A7-4F54-96CE-83FDF0AF8D13}" destId="{8C8EA186-F1C4-4133-BC45-2C018F605A92}" srcOrd="0" destOrd="0" presId="urn:microsoft.com/office/officeart/2005/8/layout/hierarchy3"/>
    <dgm:cxn modelId="{EFB9A5CF-5179-4BAF-ABC0-E0F0CF80DD39}" type="presOf" srcId="{552698AB-BCF2-4476-8F89-0BBDC66FCE47}" destId="{BAE5CDAD-BB2A-4530-AD8A-38FA2F979B4E}" srcOrd="0" destOrd="0" presId="urn:microsoft.com/office/officeart/2005/8/layout/hierarchy3"/>
    <dgm:cxn modelId="{FB3B4C72-A57B-487C-B7A2-9133E0D2EB42}" type="presOf" srcId="{3FD6C158-CF24-4324-B5A4-85AAD0AD69F6}" destId="{6491E726-AE0A-4880-8DEF-7BE942757FC4}" srcOrd="0" destOrd="0" presId="urn:microsoft.com/office/officeart/2005/8/layout/hierarchy3"/>
    <dgm:cxn modelId="{26AF21B7-FA47-49DF-97A0-3E744C34341A}" type="presOf" srcId="{46144FBF-F9B1-464D-B078-ED4B4F05664C}" destId="{EBE5C243-2B47-4ACB-A6EC-C4A1A41B1110}" srcOrd="0" destOrd="0" presId="urn:microsoft.com/office/officeart/2005/8/layout/hierarchy3"/>
    <dgm:cxn modelId="{50F4C335-87B8-4A4F-9F73-79FE5AD4BDC2}" type="presOf" srcId="{C995D6E7-0498-4EB9-9F5C-3D857DDCCCF0}" destId="{A874995D-5890-4625-B0A8-E734D90EF1A7}" srcOrd="0" destOrd="0" presId="urn:microsoft.com/office/officeart/2005/8/layout/hierarchy3"/>
    <dgm:cxn modelId="{7F1C7958-A092-4F8E-A706-103A2801FC37}" type="presParOf" srcId="{1979C3AA-68AA-4F12-A67D-65B50DF277AC}" destId="{E720A30B-2BA9-4E9B-B4BF-780427096982}" srcOrd="0" destOrd="0" presId="urn:microsoft.com/office/officeart/2005/8/layout/hierarchy3"/>
    <dgm:cxn modelId="{1F9EF82B-BEDB-4083-84B4-33851124B160}" type="presParOf" srcId="{E720A30B-2BA9-4E9B-B4BF-780427096982}" destId="{916FF028-B525-4F15-8036-81A491697F9F}" srcOrd="0" destOrd="0" presId="urn:microsoft.com/office/officeart/2005/8/layout/hierarchy3"/>
    <dgm:cxn modelId="{49EA15FA-B366-48B0-BD0A-022CC043A156}" type="presParOf" srcId="{916FF028-B525-4F15-8036-81A491697F9F}" destId="{6491E726-AE0A-4880-8DEF-7BE942757FC4}" srcOrd="0" destOrd="0" presId="urn:microsoft.com/office/officeart/2005/8/layout/hierarchy3"/>
    <dgm:cxn modelId="{1AD0A4BF-B23D-4B1C-9C77-F0D2BAB3E402}" type="presParOf" srcId="{916FF028-B525-4F15-8036-81A491697F9F}" destId="{3FB39B7B-7396-407D-BF48-6DCEFBE10BDC}" srcOrd="1" destOrd="0" presId="urn:microsoft.com/office/officeart/2005/8/layout/hierarchy3"/>
    <dgm:cxn modelId="{96AE9FBD-3803-4C67-AC35-86716A8BB53C}" type="presParOf" srcId="{E720A30B-2BA9-4E9B-B4BF-780427096982}" destId="{B8CC3DC5-79B6-435E-B046-192F703B8E20}" srcOrd="1" destOrd="0" presId="urn:microsoft.com/office/officeart/2005/8/layout/hierarchy3"/>
    <dgm:cxn modelId="{96B19F82-524C-4766-812C-4B7F7F646649}" type="presParOf" srcId="{B8CC3DC5-79B6-435E-B046-192F703B8E20}" destId="{BAE5CDAD-BB2A-4530-AD8A-38FA2F979B4E}" srcOrd="0" destOrd="0" presId="urn:microsoft.com/office/officeart/2005/8/layout/hierarchy3"/>
    <dgm:cxn modelId="{EE667EED-182E-4C16-AB35-FF25A8785082}" type="presParOf" srcId="{B8CC3DC5-79B6-435E-B046-192F703B8E20}" destId="{362D4EB8-6CA7-4196-B676-9AA5248B1863}" srcOrd="1" destOrd="0" presId="urn:microsoft.com/office/officeart/2005/8/layout/hierarchy3"/>
    <dgm:cxn modelId="{EA0B322C-BC1A-41F4-9E78-A879C596F77B}" type="presParOf" srcId="{B8CC3DC5-79B6-435E-B046-192F703B8E20}" destId="{789B25AD-E0AF-409F-9BC7-966FC1F0F660}" srcOrd="2" destOrd="0" presId="urn:microsoft.com/office/officeart/2005/8/layout/hierarchy3"/>
    <dgm:cxn modelId="{536FA9FB-6EB7-4BA5-B0BA-361C7C990A33}" type="presParOf" srcId="{B8CC3DC5-79B6-435E-B046-192F703B8E20}" destId="{C4EE5710-B517-4ED0-92FD-91302250BABF}" srcOrd="3" destOrd="0" presId="urn:microsoft.com/office/officeart/2005/8/layout/hierarchy3"/>
    <dgm:cxn modelId="{28697D1D-D7D1-4B08-ADC1-1AB092DC068C}" type="presParOf" srcId="{1979C3AA-68AA-4F12-A67D-65B50DF277AC}" destId="{B8F5964A-9496-4084-915B-E783E4DEB1F0}" srcOrd="1" destOrd="0" presId="urn:microsoft.com/office/officeart/2005/8/layout/hierarchy3"/>
    <dgm:cxn modelId="{6A24E736-3216-404D-8407-CB372FE39D54}" type="presParOf" srcId="{B8F5964A-9496-4084-915B-E783E4DEB1F0}" destId="{02543661-7CE6-465C-AF54-5C93950464DB}" srcOrd="0" destOrd="0" presId="urn:microsoft.com/office/officeart/2005/8/layout/hierarchy3"/>
    <dgm:cxn modelId="{2CDFEB20-9F31-441D-AB28-861F8EA414BB}" type="presParOf" srcId="{02543661-7CE6-465C-AF54-5C93950464DB}" destId="{9E8342FC-A119-49D4-8398-AA0B394582F7}" srcOrd="0" destOrd="0" presId="urn:microsoft.com/office/officeart/2005/8/layout/hierarchy3"/>
    <dgm:cxn modelId="{E1A2B29D-034D-4FE4-B038-99D2791C1CD7}" type="presParOf" srcId="{02543661-7CE6-465C-AF54-5C93950464DB}" destId="{F868E7CF-3148-4833-99BD-95DD4379A6FD}" srcOrd="1" destOrd="0" presId="urn:microsoft.com/office/officeart/2005/8/layout/hierarchy3"/>
    <dgm:cxn modelId="{0053B3C4-7F87-432E-8B92-6B6AD46035D2}" type="presParOf" srcId="{B8F5964A-9496-4084-915B-E783E4DEB1F0}" destId="{7A60F10F-94E7-4D39-9CA7-A8AE80330FD0}" srcOrd="1" destOrd="0" presId="urn:microsoft.com/office/officeart/2005/8/layout/hierarchy3"/>
    <dgm:cxn modelId="{B4F91867-A578-4079-B813-32C0503FFD8E}" type="presParOf" srcId="{7A60F10F-94E7-4D39-9CA7-A8AE80330FD0}" destId="{36DA0F75-12EF-4552-AB23-F8312A65155B}" srcOrd="0" destOrd="0" presId="urn:microsoft.com/office/officeart/2005/8/layout/hierarchy3"/>
    <dgm:cxn modelId="{12CA549A-6C9B-4B2F-9399-671579144EAD}" type="presParOf" srcId="{7A60F10F-94E7-4D39-9CA7-A8AE80330FD0}" destId="{A874995D-5890-4625-B0A8-E734D90EF1A7}" srcOrd="1" destOrd="0" presId="urn:microsoft.com/office/officeart/2005/8/layout/hierarchy3"/>
    <dgm:cxn modelId="{7F55CF66-4E27-4B29-8C07-4F28AB38552F}" type="presParOf" srcId="{7A60F10F-94E7-4D39-9CA7-A8AE80330FD0}" destId="{EBE5C243-2B47-4ACB-A6EC-C4A1A41B1110}" srcOrd="2" destOrd="0" presId="urn:microsoft.com/office/officeart/2005/8/layout/hierarchy3"/>
    <dgm:cxn modelId="{D0851B72-987A-42B9-974A-E87B91417D30}" type="presParOf" srcId="{7A60F10F-94E7-4D39-9CA7-A8AE80330FD0}" destId="{8C8EA186-F1C4-4133-BC45-2C018F605A92}" srcOrd="3" destOrd="0" presId="urn:microsoft.com/office/officeart/2005/8/layout/hierarchy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S" sz="1400" b="1" dirty="0">
              <a:solidFill>
                <a:schemeClr val="tx1"/>
              </a:solidFill>
              <a:latin typeface="+mj-lt"/>
              <a:cs typeface="Arial" pitchFamily="34" charset="0"/>
            </a:rPr>
            <a:t>Cultivos </a:t>
          </a:r>
          <a:r>
            <a:rPr lang="es-EC" sz="1400" b="1" dirty="0">
              <a:solidFill>
                <a:schemeClr val="tx1"/>
              </a:solidFill>
              <a:latin typeface="+mj-lt"/>
            </a:rPr>
            <a:t>permanentes con forrajes</a:t>
          </a:r>
          <a:endParaRPr lang="es-EC" sz="14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400">
            <a:latin typeface="+mj-lt"/>
          </a:endParaRPr>
        </a:p>
      </dgm:t>
    </dgm:pt>
    <dgm:pt modelId="{1BA5FC1F-C212-440C-8AA7-1CA38BB927DF}" type="sibTrans" cxnId="{1AE6C5D2-3C1B-4A21-A34E-0A5E21733F86}">
      <dgm:prSet/>
      <dgm:spPr/>
      <dgm:t>
        <a:bodyPr/>
        <a:lstStyle/>
        <a:p>
          <a:endParaRPr lang="es-EC" sz="1400">
            <a:latin typeface="+mj-lt"/>
          </a:endParaRPr>
        </a:p>
      </dgm:t>
    </dgm:pt>
    <dgm:pt modelId="{8B19085C-BF98-4724-B029-E969F1B6D032}">
      <dgm:prSet phldrT="[Texto]" custT="1"/>
      <dgm:spPr/>
      <dgm:t>
        <a:bodyPr/>
        <a:lstStyle/>
        <a:p>
          <a:pPr algn="just"/>
          <a:r>
            <a:rPr lang="es-EC" sz="1400" u="none" dirty="0">
              <a:latin typeface="+mj-lt"/>
            </a:rPr>
            <a:t>Registre en este capítulo solamente los cultivos permanentes</a:t>
          </a:r>
          <a:endParaRPr lang="es-EC" sz="1400" dirty="0">
            <a:latin typeface="+mj-lt"/>
            <a:cs typeface="Arial" pitchFamily="34" charset="0"/>
          </a:endParaRPr>
        </a:p>
      </dgm:t>
    </dgm:pt>
    <dgm:pt modelId="{300C2AE3-91DE-4B73-9B0C-A8174219FCC2}" type="parTrans" cxnId="{8AC9718E-8805-4463-8235-C460227383B9}">
      <dgm:prSet/>
      <dgm:spPr/>
      <dgm:t>
        <a:bodyPr/>
        <a:lstStyle/>
        <a:p>
          <a:endParaRPr lang="es-EC" sz="1400" dirty="0">
            <a:latin typeface="+mj-lt"/>
          </a:endParaRPr>
        </a:p>
      </dgm:t>
    </dgm:pt>
    <dgm:pt modelId="{F3105755-71A3-4ADB-9D92-6DB5C3662A17}" type="sibTrans" cxnId="{8AC9718E-8805-4463-8235-C460227383B9}">
      <dgm:prSet/>
      <dgm:spPr/>
      <dgm:t>
        <a:bodyPr/>
        <a:lstStyle/>
        <a:p>
          <a:endParaRPr lang="es-EC" sz="1400">
            <a:latin typeface="+mj-lt"/>
          </a:endParaRPr>
        </a:p>
      </dgm:t>
    </dgm:pt>
    <dgm:pt modelId="{D4A72081-2146-43A2-870C-D98EDB9975F9}">
      <dgm:prSet phldrT="[Texto]" custT="1"/>
      <dgm:spPr/>
      <dgm:t>
        <a:bodyPr/>
        <a:lstStyle/>
        <a:p>
          <a:pPr algn="just"/>
          <a:r>
            <a:rPr lang="es-EC" sz="1400" i="0" u="none" dirty="0">
              <a:latin typeface="+mj-lt"/>
            </a:rPr>
            <a:t>Los cultivos transitorios en su respectivo capítulo 4 con condición del cultivo 3 y número de asociamiento 20 para el primero.</a:t>
          </a:r>
          <a:endParaRPr lang="es-EC" sz="1400" i="0" u="none" dirty="0">
            <a:latin typeface="+mj-lt"/>
            <a:cs typeface="Arial" pitchFamily="34" charset="0"/>
          </a:endParaRPr>
        </a:p>
      </dgm:t>
    </dgm:pt>
    <dgm:pt modelId="{2D221F07-5A6D-4F90-81D6-F37DCC599035}" type="parTrans" cxnId="{04C4C33D-C053-460C-9F16-330AA6E6EC26}">
      <dgm:prSet/>
      <dgm:spPr/>
      <dgm:t>
        <a:bodyPr/>
        <a:lstStyle/>
        <a:p>
          <a:endParaRPr lang="es-EC" sz="1400" dirty="0">
            <a:latin typeface="+mj-lt"/>
          </a:endParaRPr>
        </a:p>
      </dgm:t>
    </dgm:pt>
    <dgm:pt modelId="{FFD30C70-6784-4CEE-BE08-DFEA823B16FA}" type="sibTrans" cxnId="{04C4C33D-C053-460C-9F16-330AA6E6EC26}">
      <dgm:prSet/>
      <dgm:spPr/>
      <dgm:t>
        <a:bodyPr/>
        <a:lstStyle/>
        <a:p>
          <a:endParaRPr lang="es-EC" sz="1400">
            <a:latin typeface="+mj-lt"/>
          </a:endParaRPr>
        </a:p>
      </dgm:t>
    </dgm:pt>
    <dgm:pt modelId="{59145F58-52DB-4E85-8F79-121F519FE0F0}">
      <dgm:prSet custT="1"/>
      <dgm:spPr/>
      <dgm:t>
        <a:bodyPr/>
        <a:lstStyle/>
        <a:p>
          <a:pPr algn="just"/>
          <a:r>
            <a:rPr lang="es-EC" sz="1400" u="none" dirty="0">
              <a:latin typeface="+mj-lt"/>
            </a:rPr>
            <a:t>Registre en este capítulo solamente los cultivos permanentes .</a:t>
          </a:r>
          <a:endParaRPr lang="es-EC" sz="1400" u="none" dirty="0">
            <a:latin typeface="+mj-lt"/>
            <a:cs typeface="Arial" pitchFamily="34" charset="0"/>
          </a:endParaRPr>
        </a:p>
      </dgm:t>
    </dgm:pt>
    <dgm:pt modelId="{94163262-8064-4834-AAD8-372EA5EA5C27}" type="parTrans" cxnId="{1F3F0C1B-3A96-449F-AA97-590F0D2D0525}">
      <dgm:prSet/>
      <dgm:spPr/>
      <dgm:t>
        <a:bodyPr/>
        <a:lstStyle/>
        <a:p>
          <a:endParaRPr lang="es-EC" sz="1400" dirty="0">
            <a:latin typeface="+mj-lt"/>
          </a:endParaRPr>
        </a:p>
      </dgm:t>
    </dgm:pt>
    <dgm:pt modelId="{282B8D3D-C24E-4FA2-9459-EB542DECEC2D}" type="sibTrans" cxnId="{1F3F0C1B-3A96-449F-AA97-590F0D2D0525}">
      <dgm:prSet/>
      <dgm:spPr/>
      <dgm:t>
        <a:bodyPr/>
        <a:lstStyle/>
        <a:p>
          <a:endParaRPr lang="es-EC" sz="1400">
            <a:latin typeface="+mj-lt"/>
          </a:endParaRPr>
        </a:p>
      </dgm:t>
    </dgm:pt>
    <dgm:pt modelId="{B34F26C3-49C9-4A39-A76D-C835F230EB9F}">
      <dgm:prSet custT="1"/>
      <dgm:spPr/>
      <dgm:t>
        <a:bodyPr/>
        <a:lstStyle/>
        <a:p>
          <a:pPr algn="just"/>
          <a:r>
            <a:rPr lang="es-ES" sz="1400" dirty="0"/>
            <a:t>Los forrajes en el capítulo 4 de transitorios con información hasta la columna 8, </a:t>
          </a:r>
          <a:r>
            <a:rPr lang="es-ES" sz="1400" b="1" dirty="0"/>
            <a:t>año de siembra</a:t>
          </a:r>
          <a:r>
            <a:rPr lang="es-ES" sz="1400" dirty="0"/>
            <a:t>, luego la columna 10 de </a:t>
          </a:r>
          <a:r>
            <a:rPr lang="es-ES" sz="1400" b="1" dirty="0"/>
            <a:t>superficie sembrada</a:t>
          </a:r>
          <a:r>
            <a:rPr lang="es-ES" sz="1400" dirty="0"/>
            <a:t> y las columnas 33 a la 85 de </a:t>
          </a:r>
          <a:r>
            <a:rPr lang="es-ES" sz="1400" b="1" dirty="0"/>
            <a:t>prácticas en el cultivo</a:t>
          </a:r>
          <a:r>
            <a:rPr lang="es-ES" sz="1400" dirty="0"/>
            <a:t>; </a:t>
          </a:r>
          <a:r>
            <a:rPr lang="es-ES" sz="1400" b="1" dirty="0"/>
            <a:t>no se solicita la producción y ni las ventas</a:t>
          </a:r>
          <a:endParaRPr lang="es-EC" sz="1400" u="none" dirty="0">
            <a:latin typeface="+mj-lt"/>
          </a:endParaRPr>
        </a:p>
      </dgm:t>
    </dgm:pt>
    <dgm:pt modelId="{29489D52-DCD8-4CC3-A538-459EA1B35D83}" type="parTrans" cxnId="{F655E113-6E54-4FAA-8586-B338F7676C2B}">
      <dgm:prSet/>
      <dgm:spPr/>
      <dgm:t>
        <a:bodyPr/>
        <a:lstStyle/>
        <a:p>
          <a:endParaRPr lang="es-EC" sz="1400" dirty="0">
            <a:latin typeface="+mj-lt"/>
          </a:endParaRPr>
        </a:p>
      </dgm:t>
    </dgm:pt>
    <dgm:pt modelId="{79123BA1-A6FB-495D-9F9D-059134EEDBFA}" type="sibTrans" cxnId="{F655E113-6E54-4FAA-8586-B338F7676C2B}">
      <dgm:prSet/>
      <dgm:spPr/>
      <dgm:t>
        <a:bodyPr/>
        <a:lstStyle/>
        <a:p>
          <a:endParaRPr lang="es-EC" sz="1400">
            <a:latin typeface="+mj-lt"/>
          </a:endParaRPr>
        </a:p>
      </dgm:t>
    </dgm:pt>
    <dgm:pt modelId="{862210F2-AA75-4204-8125-02FE76FE5574}">
      <dgm:prSet custT="1"/>
      <dgm:spPr/>
      <dgm:t>
        <a:bodyPr/>
        <a:lstStyle/>
        <a:p>
          <a:pPr algn="just"/>
          <a:r>
            <a:rPr lang="es-EC" sz="1400" dirty="0">
              <a:latin typeface="+mj-lt"/>
            </a:rPr>
            <a:t>Sólo la caña forrajera debe ir registrada en este capítulo</a:t>
          </a:r>
          <a:endParaRPr lang="es-EC" sz="1400" dirty="0">
            <a:latin typeface="+mj-lt"/>
            <a:cs typeface="Arial" pitchFamily="34" charset="0"/>
          </a:endParaRPr>
        </a:p>
      </dgm:t>
    </dgm:pt>
    <dgm:pt modelId="{8572EAF9-261C-49DB-BF95-5C5DADA4957A}" type="parTrans" cxnId="{5812504F-E170-44D1-AA0A-7130E59BB3BE}">
      <dgm:prSet/>
      <dgm:spPr/>
      <dgm:t>
        <a:bodyPr/>
        <a:lstStyle/>
        <a:p>
          <a:endParaRPr lang="es-EC" sz="1400" dirty="0">
            <a:latin typeface="+mj-lt"/>
          </a:endParaRPr>
        </a:p>
      </dgm:t>
    </dgm:pt>
    <dgm:pt modelId="{3DAEB94D-892D-421A-AB55-BE348A6F2810}" type="sibTrans" cxnId="{5812504F-E170-44D1-AA0A-7130E59BB3BE}">
      <dgm:prSet/>
      <dgm:spPr/>
      <dgm:t>
        <a:bodyPr/>
        <a:lstStyle/>
        <a:p>
          <a:endParaRPr lang="es-EC" sz="1400">
            <a:latin typeface="+mj-lt"/>
          </a:endParaRPr>
        </a:p>
      </dgm:t>
    </dgm:pt>
    <dgm:pt modelId="{6BEDCD02-BEB0-4C09-8306-CAEC84DE27CF}">
      <dgm:prSet phldrT="[Texto]" custT="1"/>
      <dgm:spPr>
        <a:solidFill>
          <a:schemeClr val="accent6">
            <a:lumMod val="40000"/>
            <a:lumOff val="60000"/>
          </a:schemeClr>
        </a:solidFill>
      </dgm:spPr>
      <dgm:t>
        <a:bodyPr/>
        <a:lstStyle/>
        <a:p>
          <a:pPr algn="ctr"/>
          <a:r>
            <a:rPr lang="es-ES" sz="1400" b="1" dirty="0">
              <a:solidFill>
                <a:schemeClr val="tx1"/>
              </a:solidFill>
              <a:latin typeface="+mj-lt"/>
              <a:cs typeface="Arial" pitchFamily="34" charset="0"/>
            </a:rPr>
            <a:t>Cultivos permanentes con transitorios bajo invernadero</a:t>
          </a:r>
          <a:endParaRPr lang="es-EC" sz="1400" b="1" dirty="0">
            <a:solidFill>
              <a:schemeClr val="tx1"/>
            </a:solidFill>
            <a:latin typeface="+mj-lt"/>
            <a:cs typeface="Arial" pitchFamily="34" charset="0"/>
          </a:endParaRPr>
        </a:p>
      </dgm:t>
    </dgm:pt>
    <dgm:pt modelId="{D8253B8B-6A78-4C0F-B0AA-82E54667501E}" type="sibTrans" cxnId="{81432615-3573-42F5-95B3-6F70252B41D9}">
      <dgm:prSet/>
      <dgm:spPr/>
      <dgm:t>
        <a:bodyPr/>
        <a:lstStyle/>
        <a:p>
          <a:endParaRPr lang="es-EC" sz="1400">
            <a:latin typeface="+mj-lt"/>
          </a:endParaRPr>
        </a:p>
      </dgm:t>
    </dgm:pt>
    <dgm:pt modelId="{8E14486E-A7B7-4042-9877-4A259F21DEFE}" type="parTrans" cxnId="{81432615-3573-42F5-95B3-6F70252B41D9}">
      <dgm:prSet/>
      <dgm:spPr/>
      <dgm:t>
        <a:bodyPr/>
        <a:lstStyle/>
        <a:p>
          <a:endParaRPr lang="es-EC" sz="140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2" custScaleY="82420"/>
      <dgm:spPr/>
      <dgm:t>
        <a:bodyPr/>
        <a:lstStyle/>
        <a:p>
          <a:endParaRPr lang="es-EC"/>
        </a:p>
      </dgm:t>
    </dgm:pt>
    <dgm:pt modelId="{25B9777F-B857-46B8-B877-1577337EDE21}" type="pres">
      <dgm:prSet presAssocID="{EF902840-A8FE-4C16-8459-F7FF73E36733}" presName="rootConnector" presStyleLbl="node1" presStyleIdx="0" presStyleCnt="2"/>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5"/>
      <dgm:spPr/>
      <dgm:t>
        <a:bodyPr/>
        <a:lstStyle/>
        <a:p>
          <a:endParaRPr lang="es-EC"/>
        </a:p>
      </dgm:t>
    </dgm:pt>
    <dgm:pt modelId="{0482A826-D52C-462D-8FB0-121C521F9907}" type="pres">
      <dgm:prSet presAssocID="{59145F58-52DB-4E85-8F79-121F519FE0F0}" presName="childText" presStyleLbl="bgAcc1" presStyleIdx="0" presStyleCnt="5" custScaleX="295921" custScaleY="75034">
        <dgm:presLayoutVars>
          <dgm:bulletEnabled val="1"/>
        </dgm:presLayoutVars>
      </dgm:prSet>
      <dgm:spPr/>
      <dgm:t>
        <a:bodyPr/>
        <a:lstStyle/>
        <a:p>
          <a:endParaRPr lang="es-EC"/>
        </a:p>
      </dgm:t>
    </dgm:pt>
    <dgm:pt modelId="{B800962D-022F-4F21-8934-BDB81BB5668A}" type="pres">
      <dgm:prSet presAssocID="{29489D52-DCD8-4CC3-A538-459EA1B35D83}" presName="Name13" presStyleLbl="parChTrans1D2" presStyleIdx="1" presStyleCnt="5"/>
      <dgm:spPr/>
      <dgm:t>
        <a:bodyPr/>
        <a:lstStyle/>
        <a:p>
          <a:endParaRPr lang="es-EC"/>
        </a:p>
      </dgm:t>
    </dgm:pt>
    <dgm:pt modelId="{63485520-2361-4815-AC2E-8F034B70DE40}" type="pres">
      <dgm:prSet presAssocID="{B34F26C3-49C9-4A39-A76D-C835F230EB9F}" presName="childText" presStyleLbl="bgAcc1" presStyleIdx="1" presStyleCnt="5" custScaleX="289590" custScaleY="110036">
        <dgm:presLayoutVars>
          <dgm:bulletEnabled val="1"/>
        </dgm:presLayoutVars>
      </dgm:prSet>
      <dgm:spPr/>
      <dgm:t>
        <a:bodyPr/>
        <a:lstStyle/>
        <a:p>
          <a:endParaRPr lang="es-EC"/>
        </a:p>
      </dgm:t>
    </dgm:pt>
    <dgm:pt modelId="{3377DDAF-0C94-491E-A040-5F7D6B29228F}" type="pres">
      <dgm:prSet presAssocID="{8572EAF9-261C-49DB-BF95-5C5DADA4957A}" presName="Name13" presStyleLbl="parChTrans1D2" presStyleIdx="2" presStyleCnt="5"/>
      <dgm:spPr/>
      <dgm:t>
        <a:bodyPr/>
        <a:lstStyle/>
        <a:p>
          <a:endParaRPr lang="es-EC"/>
        </a:p>
      </dgm:t>
    </dgm:pt>
    <dgm:pt modelId="{B3D72F8B-1DD0-4C77-B08F-2C15FD840E33}" type="pres">
      <dgm:prSet presAssocID="{862210F2-AA75-4204-8125-02FE76FE5574}" presName="childText" presStyleLbl="bgAcc1" presStyleIdx="2" presStyleCnt="5" custScaleX="281096" custScaleY="100000">
        <dgm:presLayoutVars>
          <dgm:bulletEnabled val="1"/>
        </dgm:presLayoutVars>
      </dgm:prSet>
      <dgm:spPr/>
      <dgm:t>
        <a:bodyPr/>
        <a:lstStyle/>
        <a:p>
          <a:endParaRPr lang="es-EC"/>
        </a:p>
      </dgm:t>
    </dgm:pt>
    <dgm:pt modelId="{2E5B319F-9FFF-4D24-807A-49FF9B32383A}" type="pres">
      <dgm:prSet presAssocID="{6BEDCD02-BEB0-4C09-8306-CAEC84DE27CF}" presName="root" presStyleCnt="0"/>
      <dgm:spPr/>
    </dgm:pt>
    <dgm:pt modelId="{65095729-DA70-4ECB-935E-70E5526B80EE}" type="pres">
      <dgm:prSet presAssocID="{6BEDCD02-BEB0-4C09-8306-CAEC84DE27CF}" presName="rootComposite" presStyleCnt="0"/>
      <dgm:spPr/>
    </dgm:pt>
    <dgm:pt modelId="{7D79BA28-67EA-40AB-BB8B-06F0C0097691}" type="pres">
      <dgm:prSet presAssocID="{6BEDCD02-BEB0-4C09-8306-CAEC84DE27CF}" presName="rootText" presStyleLbl="node1" presStyleIdx="1" presStyleCnt="2" custScaleY="84729" custLinFactNeighborX="362" custLinFactNeighborY="-359"/>
      <dgm:spPr/>
      <dgm:t>
        <a:bodyPr/>
        <a:lstStyle/>
        <a:p>
          <a:endParaRPr lang="es-EC"/>
        </a:p>
      </dgm:t>
    </dgm:pt>
    <dgm:pt modelId="{D28921EC-EE6F-4A29-9DB9-3DDC2B9EBEF8}" type="pres">
      <dgm:prSet presAssocID="{6BEDCD02-BEB0-4C09-8306-CAEC84DE27CF}" presName="rootConnector" presStyleLbl="node1" presStyleIdx="1" presStyleCnt="2"/>
      <dgm:spPr/>
      <dgm:t>
        <a:bodyPr/>
        <a:lstStyle/>
        <a:p>
          <a:endParaRPr lang="es-EC"/>
        </a:p>
      </dgm:t>
    </dgm:pt>
    <dgm:pt modelId="{A3DCBE84-DB16-441C-B0F9-3D8EEC32089D}" type="pres">
      <dgm:prSet presAssocID="{6BEDCD02-BEB0-4C09-8306-CAEC84DE27CF}" presName="childShape" presStyleCnt="0"/>
      <dgm:spPr/>
    </dgm:pt>
    <dgm:pt modelId="{58290C23-0120-4111-8650-E5CCEF620214}" type="pres">
      <dgm:prSet presAssocID="{300C2AE3-91DE-4B73-9B0C-A8174219FCC2}" presName="Name13" presStyleLbl="parChTrans1D2" presStyleIdx="3" presStyleCnt="5"/>
      <dgm:spPr/>
      <dgm:t>
        <a:bodyPr/>
        <a:lstStyle/>
        <a:p>
          <a:endParaRPr lang="es-EC"/>
        </a:p>
      </dgm:t>
    </dgm:pt>
    <dgm:pt modelId="{5396170E-ED8F-448D-A964-646BAA1AFBFB}" type="pres">
      <dgm:prSet presAssocID="{8B19085C-BF98-4724-B029-E969F1B6D032}" presName="childText" presStyleLbl="bgAcc1" presStyleIdx="3" presStyleCnt="5" custScaleX="198621" custScaleY="41176">
        <dgm:presLayoutVars>
          <dgm:bulletEnabled val="1"/>
        </dgm:presLayoutVars>
      </dgm:prSet>
      <dgm:spPr/>
      <dgm:t>
        <a:bodyPr/>
        <a:lstStyle/>
        <a:p>
          <a:endParaRPr lang="es-EC"/>
        </a:p>
      </dgm:t>
    </dgm:pt>
    <dgm:pt modelId="{4A2A25C2-D754-440A-8ED0-B6388E561047}" type="pres">
      <dgm:prSet presAssocID="{2D221F07-5A6D-4F90-81D6-F37DCC599035}" presName="Name13" presStyleLbl="parChTrans1D2" presStyleIdx="4" presStyleCnt="5"/>
      <dgm:spPr/>
      <dgm:t>
        <a:bodyPr/>
        <a:lstStyle/>
        <a:p>
          <a:endParaRPr lang="es-EC"/>
        </a:p>
      </dgm:t>
    </dgm:pt>
    <dgm:pt modelId="{D0DA2926-777B-47DF-80C0-7A71717755FB}" type="pres">
      <dgm:prSet presAssocID="{D4A72081-2146-43A2-870C-D98EDB9975F9}" presName="childText" presStyleLbl="bgAcc1" presStyleIdx="4" presStyleCnt="5" custScaleX="202348" custScaleY="79737">
        <dgm:presLayoutVars>
          <dgm:bulletEnabled val="1"/>
        </dgm:presLayoutVars>
      </dgm:prSet>
      <dgm:spPr/>
      <dgm:t>
        <a:bodyPr/>
        <a:lstStyle/>
        <a:p>
          <a:endParaRPr lang="es-EC"/>
        </a:p>
      </dgm:t>
    </dgm:pt>
  </dgm:ptLst>
  <dgm:cxnLst>
    <dgm:cxn modelId="{8D9A35E7-A85B-4D8C-A6AB-B801FC1499FA}" type="presOf" srcId="{EF902840-A8FE-4C16-8459-F7FF73E36733}" destId="{25B9777F-B857-46B8-B877-1577337EDE21}" srcOrd="1" destOrd="0" presId="urn:microsoft.com/office/officeart/2005/8/layout/hierarchy3"/>
    <dgm:cxn modelId="{8AC9718E-8805-4463-8235-C460227383B9}" srcId="{6BEDCD02-BEB0-4C09-8306-CAEC84DE27CF}" destId="{8B19085C-BF98-4724-B029-E969F1B6D032}" srcOrd="0" destOrd="0" parTransId="{300C2AE3-91DE-4B73-9B0C-A8174219FCC2}" sibTransId="{F3105755-71A3-4ADB-9D92-6DB5C3662A17}"/>
    <dgm:cxn modelId="{F655E113-6E54-4FAA-8586-B338F7676C2B}" srcId="{EF902840-A8FE-4C16-8459-F7FF73E36733}" destId="{B34F26C3-49C9-4A39-A76D-C835F230EB9F}" srcOrd="1" destOrd="0" parTransId="{29489D52-DCD8-4CC3-A538-459EA1B35D83}" sibTransId="{79123BA1-A6FB-495D-9F9D-059134EEDBFA}"/>
    <dgm:cxn modelId="{1F3F0C1B-3A96-449F-AA97-590F0D2D0525}" srcId="{EF902840-A8FE-4C16-8459-F7FF73E36733}" destId="{59145F58-52DB-4E85-8F79-121F519FE0F0}" srcOrd="0" destOrd="0" parTransId="{94163262-8064-4834-AAD8-372EA5EA5C27}" sibTransId="{282B8D3D-C24E-4FA2-9459-EB542DECEC2D}"/>
    <dgm:cxn modelId="{EA6EE531-28E4-46AA-9AAB-F5E021D3AF59}" type="presOf" srcId="{977B3ADB-F3A2-4B0D-B276-E92D1CA606DB}" destId="{6E150712-90FE-41D1-8D87-79CA2C187C3D}" srcOrd="0" destOrd="0" presId="urn:microsoft.com/office/officeart/2005/8/layout/hierarchy3"/>
    <dgm:cxn modelId="{E75E8B27-E12C-4FEB-A5CF-3EE3EBF95AFD}" type="presOf" srcId="{8572EAF9-261C-49DB-BF95-5C5DADA4957A}" destId="{3377DDAF-0C94-491E-A040-5F7D6B29228F}" srcOrd="0" destOrd="0" presId="urn:microsoft.com/office/officeart/2005/8/layout/hierarchy3"/>
    <dgm:cxn modelId="{5D86A726-668F-4CED-9398-85A745D6465F}" type="presOf" srcId="{94163262-8064-4834-AAD8-372EA5EA5C27}" destId="{F90AA987-FAAE-4CB4-82F5-37D89156FBC3}" srcOrd="0" destOrd="0" presId="urn:microsoft.com/office/officeart/2005/8/layout/hierarchy3"/>
    <dgm:cxn modelId="{1AE6C5D2-3C1B-4A21-A34E-0A5E21733F86}" srcId="{977B3ADB-F3A2-4B0D-B276-E92D1CA606DB}" destId="{EF902840-A8FE-4C16-8459-F7FF73E36733}" srcOrd="0" destOrd="0" parTransId="{EE2C42F9-5BAF-4DDF-85E4-536A374ED611}" sibTransId="{1BA5FC1F-C212-440C-8AA7-1CA38BB927DF}"/>
    <dgm:cxn modelId="{CF6A3036-AD39-4490-B723-311829C0BBFC}" type="presOf" srcId="{8B19085C-BF98-4724-B029-E969F1B6D032}" destId="{5396170E-ED8F-448D-A964-646BAA1AFBFB}" srcOrd="0" destOrd="0" presId="urn:microsoft.com/office/officeart/2005/8/layout/hierarchy3"/>
    <dgm:cxn modelId="{5812504F-E170-44D1-AA0A-7130E59BB3BE}" srcId="{EF902840-A8FE-4C16-8459-F7FF73E36733}" destId="{862210F2-AA75-4204-8125-02FE76FE5574}" srcOrd="2" destOrd="0" parTransId="{8572EAF9-261C-49DB-BF95-5C5DADA4957A}" sibTransId="{3DAEB94D-892D-421A-AB55-BE348A6F2810}"/>
    <dgm:cxn modelId="{6BE9B2D7-E945-45E6-BCF9-BD08901E4580}" type="presOf" srcId="{EF902840-A8FE-4C16-8459-F7FF73E36733}" destId="{A0008E65-AD30-40C8-BEC5-12992CD144FB}" srcOrd="0" destOrd="0" presId="urn:microsoft.com/office/officeart/2005/8/layout/hierarchy3"/>
    <dgm:cxn modelId="{3875F971-CFBD-4075-8F27-BC318A909A57}" type="presOf" srcId="{862210F2-AA75-4204-8125-02FE76FE5574}" destId="{B3D72F8B-1DD0-4C77-B08F-2C15FD840E33}" srcOrd="0" destOrd="0" presId="urn:microsoft.com/office/officeart/2005/8/layout/hierarchy3"/>
    <dgm:cxn modelId="{00A2DD4D-DBB4-4B31-AF93-1A07C44D3D63}" type="presOf" srcId="{D4A72081-2146-43A2-870C-D98EDB9975F9}" destId="{D0DA2926-777B-47DF-80C0-7A71717755FB}" srcOrd="0" destOrd="0" presId="urn:microsoft.com/office/officeart/2005/8/layout/hierarchy3"/>
    <dgm:cxn modelId="{EE6183AC-610E-46E1-88D2-648EB3625BF5}" type="presOf" srcId="{29489D52-DCD8-4CC3-A538-459EA1B35D83}" destId="{B800962D-022F-4F21-8934-BDB81BB5668A}" srcOrd="0" destOrd="0" presId="urn:microsoft.com/office/officeart/2005/8/layout/hierarchy3"/>
    <dgm:cxn modelId="{D403C47E-5D65-4DA5-8277-D3A9B5200754}" type="presOf" srcId="{2D221F07-5A6D-4F90-81D6-F37DCC599035}" destId="{4A2A25C2-D754-440A-8ED0-B6388E561047}" srcOrd="0" destOrd="0" presId="urn:microsoft.com/office/officeart/2005/8/layout/hierarchy3"/>
    <dgm:cxn modelId="{04C4C33D-C053-460C-9F16-330AA6E6EC26}" srcId="{6BEDCD02-BEB0-4C09-8306-CAEC84DE27CF}" destId="{D4A72081-2146-43A2-870C-D98EDB9975F9}" srcOrd="1" destOrd="0" parTransId="{2D221F07-5A6D-4F90-81D6-F37DCC599035}" sibTransId="{FFD30C70-6784-4CEE-BE08-DFEA823B16FA}"/>
    <dgm:cxn modelId="{3A0EDF75-C502-4AD9-B719-8D3D75AE678A}" type="presOf" srcId="{300C2AE3-91DE-4B73-9B0C-A8174219FCC2}" destId="{58290C23-0120-4111-8650-E5CCEF620214}" srcOrd="0" destOrd="0" presId="urn:microsoft.com/office/officeart/2005/8/layout/hierarchy3"/>
    <dgm:cxn modelId="{74EA26C0-C3E4-4A5E-A517-56D98CFE42DF}" type="presOf" srcId="{59145F58-52DB-4E85-8F79-121F519FE0F0}" destId="{0482A826-D52C-462D-8FB0-121C521F9907}" srcOrd="0" destOrd="0" presId="urn:microsoft.com/office/officeart/2005/8/layout/hierarchy3"/>
    <dgm:cxn modelId="{7D408D20-3074-47CA-8B33-228EAC89F16F}" type="presOf" srcId="{6BEDCD02-BEB0-4C09-8306-CAEC84DE27CF}" destId="{7D79BA28-67EA-40AB-BB8B-06F0C0097691}" srcOrd="0" destOrd="0" presId="urn:microsoft.com/office/officeart/2005/8/layout/hierarchy3"/>
    <dgm:cxn modelId="{6C66CAA8-6715-474E-9222-2CB086534074}" type="presOf" srcId="{6BEDCD02-BEB0-4C09-8306-CAEC84DE27CF}" destId="{D28921EC-EE6F-4A29-9DB9-3DDC2B9EBEF8}" srcOrd="1" destOrd="0" presId="urn:microsoft.com/office/officeart/2005/8/layout/hierarchy3"/>
    <dgm:cxn modelId="{FB681E3A-00C5-4855-9425-21EFAF3D4BDB}" type="presOf" srcId="{B34F26C3-49C9-4A39-A76D-C835F230EB9F}" destId="{63485520-2361-4815-AC2E-8F034B70DE40}" srcOrd="0" destOrd="0" presId="urn:microsoft.com/office/officeart/2005/8/layout/hierarchy3"/>
    <dgm:cxn modelId="{81432615-3573-42F5-95B3-6F70252B41D9}" srcId="{977B3ADB-F3A2-4B0D-B276-E92D1CA606DB}" destId="{6BEDCD02-BEB0-4C09-8306-CAEC84DE27CF}" srcOrd="1" destOrd="0" parTransId="{8E14486E-A7B7-4042-9877-4A259F21DEFE}" sibTransId="{D8253B8B-6A78-4C0F-B0AA-82E54667501E}"/>
    <dgm:cxn modelId="{2BD8A583-4B57-492C-BEB3-1F4755D1D48E}" type="presParOf" srcId="{6E150712-90FE-41D1-8D87-79CA2C187C3D}" destId="{90658BCE-8167-4B3D-88B7-025D3F70725A}" srcOrd="0" destOrd="0" presId="urn:microsoft.com/office/officeart/2005/8/layout/hierarchy3"/>
    <dgm:cxn modelId="{C1DCF792-03D8-4314-953B-7684BC38E625}" type="presParOf" srcId="{90658BCE-8167-4B3D-88B7-025D3F70725A}" destId="{C03E7B46-48F7-4CE2-89B8-B63C5AFC7958}" srcOrd="0" destOrd="0" presId="urn:microsoft.com/office/officeart/2005/8/layout/hierarchy3"/>
    <dgm:cxn modelId="{9588F81E-73D0-489D-936A-9A118985DE91}" type="presParOf" srcId="{C03E7B46-48F7-4CE2-89B8-B63C5AFC7958}" destId="{A0008E65-AD30-40C8-BEC5-12992CD144FB}" srcOrd="0" destOrd="0" presId="urn:microsoft.com/office/officeart/2005/8/layout/hierarchy3"/>
    <dgm:cxn modelId="{49207462-7B3F-476C-A561-E87EC6DA889A}" type="presParOf" srcId="{C03E7B46-48F7-4CE2-89B8-B63C5AFC7958}" destId="{25B9777F-B857-46B8-B877-1577337EDE21}" srcOrd="1" destOrd="0" presId="urn:microsoft.com/office/officeart/2005/8/layout/hierarchy3"/>
    <dgm:cxn modelId="{C06BF098-44C7-46F7-8B55-0A637FAAA4D3}" type="presParOf" srcId="{90658BCE-8167-4B3D-88B7-025D3F70725A}" destId="{57EBAE13-B883-4D8D-B53C-CE03DED859B4}" srcOrd="1" destOrd="0" presId="urn:microsoft.com/office/officeart/2005/8/layout/hierarchy3"/>
    <dgm:cxn modelId="{DA18587E-1939-4685-8ADE-748E0E78B53D}" type="presParOf" srcId="{57EBAE13-B883-4D8D-B53C-CE03DED859B4}" destId="{F90AA987-FAAE-4CB4-82F5-37D89156FBC3}" srcOrd="0" destOrd="0" presId="urn:microsoft.com/office/officeart/2005/8/layout/hierarchy3"/>
    <dgm:cxn modelId="{F4743EE5-186D-48FF-ACC7-9CA2CC8CEA12}" type="presParOf" srcId="{57EBAE13-B883-4D8D-B53C-CE03DED859B4}" destId="{0482A826-D52C-462D-8FB0-121C521F9907}" srcOrd="1" destOrd="0" presId="urn:microsoft.com/office/officeart/2005/8/layout/hierarchy3"/>
    <dgm:cxn modelId="{5B5A3912-83E3-4759-963B-8263F0D57F2D}" type="presParOf" srcId="{57EBAE13-B883-4D8D-B53C-CE03DED859B4}" destId="{B800962D-022F-4F21-8934-BDB81BB5668A}" srcOrd="2" destOrd="0" presId="urn:microsoft.com/office/officeart/2005/8/layout/hierarchy3"/>
    <dgm:cxn modelId="{2A7DCE98-0992-4CF4-B698-5B4A6DB384DC}" type="presParOf" srcId="{57EBAE13-B883-4D8D-B53C-CE03DED859B4}" destId="{63485520-2361-4815-AC2E-8F034B70DE40}" srcOrd="3" destOrd="0" presId="urn:microsoft.com/office/officeart/2005/8/layout/hierarchy3"/>
    <dgm:cxn modelId="{B9D67431-0815-45C0-8A9E-D88445E90ACC}" type="presParOf" srcId="{57EBAE13-B883-4D8D-B53C-CE03DED859B4}" destId="{3377DDAF-0C94-491E-A040-5F7D6B29228F}" srcOrd="4" destOrd="0" presId="urn:microsoft.com/office/officeart/2005/8/layout/hierarchy3"/>
    <dgm:cxn modelId="{7319F061-3A19-4885-92F9-D342B74610C1}" type="presParOf" srcId="{57EBAE13-B883-4D8D-B53C-CE03DED859B4}" destId="{B3D72F8B-1DD0-4C77-B08F-2C15FD840E33}" srcOrd="5" destOrd="0" presId="urn:microsoft.com/office/officeart/2005/8/layout/hierarchy3"/>
    <dgm:cxn modelId="{167F520D-91FB-4C0C-AC90-ED7E2CB15FC5}" type="presParOf" srcId="{6E150712-90FE-41D1-8D87-79CA2C187C3D}" destId="{2E5B319F-9FFF-4D24-807A-49FF9B32383A}" srcOrd="1" destOrd="0" presId="urn:microsoft.com/office/officeart/2005/8/layout/hierarchy3"/>
    <dgm:cxn modelId="{56A0B6A5-7F9E-4BAB-95B6-F544E2B76792}" type="presParOf" srcId="{2E5B319F-9FFF-4D24-807A-49FF9B32383A}" destId="{65095729-DA70-4ECB-935E-70E5526B80EE}" srcOrd="0" destOrd="0" presId="urn:microsoft.com/office/officeart/2005/8/layout/hierarchy3"/>
    <dgm:cxn modelId="{3F3EB6CC-5B5D-45FF-B214-A1ED9335010F}" type="presParOf" srcId="{65095729-DA70-4ECB-935E-70E5526B80EE}" destId="{7D79BA28-67EA-40AB-BB8B-06F0C0097691}" srcOrd="0" destOrd="0" presId="urn:microsoft.com/office/officeart/2005/8/layout/hierarchy3"/>
    <dgm:cxn modelId="{BB290FE1-E6ED-4EBB-9F98-3A415E08EE31}" type="presParOf" srcId="{65095729-DA70-4ECB-935E-70E5526B80EE}" destId="{D28921EC-EE6F-4A29-9DB9-3DDC2B9EBEF8}" srcOrd="1" destOrd="0" presId="urn:microsoft.com/office/officeart/2005/8/layout/hierarchy3"/>
    <dgm:cxn modelId="{167CED12-FE75-44F6-B71F-797DEFD37EA8}" type="presParOf" srcId="{2E5B319F-9FFF-4D24-807A-49FF9B32383A}" destId="{A3DCBE84-DB16-441C-B0F9-3D8EEC32089D}" srcOrd="1" destOrd="0" presId="urn:microsoft.com/office/officeart/2005/8/layout/hierarchy3"/>
    <dgm:cxn modelId="{07E41241-7BB0-4B75-ADDE-AC08CA9D1FB4}" type="presParOf" srcId="{A3DCBE84-DB16-441C-B0F9-3D8EEC32089D}" destId="{58290C23-0120-4111-8650-E5CCEF620214}" srcOrd="0" destOrd="0" presId="urn:microsoft.com/office/officeart/2005/8/layout/hierarchy3"/>
    <dgm:cxn modelId="{DA4686C5-B4F1-4EDE-82AA-E855AC9C7B5E}" type="presParOf" srcId="{A3DCBE84-DB16-441C-B0F9-3D8EEC32089D}" destId="{5396170E-ED8F-448D-A964-646BAA1AFBFB}" srcOrd="1" destOrd="0" presId="urn:microsoft.com/office/officeart/2005/8/layout/hierarchy3"/>
    <dgm:cxn modelId="{93A4572D-D9D2-42A6-B62D-34660C3D2B2D}" type="presParOf" srcId="{A3DCBE84-DB16-441C-B0F9-3D8EEC32089D}" destId="{4A2A25C2-D754-440A-8ED0-B6388E561047}" srcOrd="2" destOrd="0" presId="urn:microsoft.com/office/officeart/2005/8/layout/hierarchy3"/>
    <dgm:cxn modelId="{1D785DC0-8A92-4A69-8FCA-AA4A2073AE3D}" type="presParOf" srcId="{A3DCBE84-DB16-441C-B0F9-3D8EEC32089D}" destId="{D0DA2926-777B-47DF-80C0-7A71717755FB}"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S" sz="1400" b="1" dirty="0">
              <a:solidFill>
                <a:schemeClr val="tx1"/>
              </a:solidFill>
              <a:latin typeface="+mj-lt"/>
              <a:cs typeface="Arial" pitchFamily="34" charset="0"/>
            </a:rPr>
            <a:t>Cultivos </a:t>
          </a:r>
          <a:r>
            <a:rPr lang="es-EC" sz="1400" b="1" dirty="0">
              <a:solidFill>
                <a:schemeClr val="tx1"/>
              </a:solidFill>
              <a:latin typeface="+mj-lt"/>
            </a:rPr>
            <a:t>permanentes en plantaciones compactas</a:t>
          </a:r>
          <a:endParaRPr lang="es-EC" sz="14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400">
            <a:latin typeface="+mj-lt"/>
          </a:endParaRPr>
        </a:p>
      </dgm:t>
    </dgm:pt>
    <dgm:pt modelId="{1BA5FC1F-C212-440C-8AA7-1CA38BB927DF}" type="sibTrans" cxnId="{1AE6C5D2-3C1B-4A21-A34E-0A5E21733F86}">
      <dgm:prSet/>
      <dgm:spPr/>
      <dgm:t>
        <a:bodyPr/>
        <a:lstStyle/>
        <a:p>
          <a:endParaRPr lang="es-EC" sz="1400">
            <a:latin typeface="+mj-lt"/>
          </a:endParaRPr>
        </a:p>
      </dgm:t>
    </dgm:pt>
    <dgm:pt modelId="{8B19085C-BF98-4724-B029-E969F1B6D032}">
      <dgm:prSet phldrT="[Texto]" custT="1"/>
      <dgm:spPr/>
      <dgm:t>
        <a:bodyPr/>
        <a:lstStyle/>
        <a:p>
          <a:pPr algn="just"/>
          <a:r>
            <a:rPr lang="es-EC" sz="1400" dirty="0">
              <a:latin typeface="+mj-lt"/>
            </a:rPr>
            <a:t>Para el caso de 	superficies pequeñas (hasta 15.000 m2) con una mezcla de varios frutales permanentes, que no sea una plantación regular, </a:t>
          </a:r>
          <a:r>
            <a:rPr lang="es-EC" sz="1400" b="1" dirty="0">
              <a:latin typeface="+mj-lt"/>
            </a:rPr>
            <a:t>considere a la misma como  HUERTO FRUTAL. </a:t>
          </a:r>
          <a:endParaRPr lang="es-EC" sz="1400" dirty="0">
            <a:latin typeface="+mj-lt"/>
            <a:cs typeface="Arial" pitchFamily="34" charset="0"/>
          </a:endParaRPr>
        </a:p>
      </dgm:t>
    </dgm:pt>
    <dgm:pt modelId="{300C2AE3-91DE-4B73-9B0C-A8174219FCC2}" type="parTrans" cxnId="{8AC9718E-8805-4463-8235-C460227383B9}">
      <dgm:prSet/>
      <dgm:spPr/>
      <dgm:t>
        <a:bodyPr/>
        <a:lstStyle/>
        <a:p>
          <a:endParaRPr lang="es-EC" sz="1400" dirty="0">
            <a:latin typeface="+mj-lt"/>
          </a:endParaRPr>
        </a:p>
      </dgm:t>
    </dgm:pt>
    <dgm:pt modelId="{F3105755-71A3-4ADB-9D92-6DB5C3662A17}" type="sibTrans" cxnId="{8AC9718E-8805-4463-8235-C460227383B9}">
      <dgm:prSet/>
      <dgm:spPr/>
      <dgm:t>
        <a:bodyPr/>
        <a:lstStyle/>
        <a:p>
          <a:endParaRPr lang="es-EC" sz="1400">
            <a:latin typeface="+mj-lt"/>
          </a:endParaRPr>
        </a:p>
      </dgm:t>
    </dgm:pt>
    <dgm:pt modelId="{59145F58-52DB-4E85-8F79-121F519FE0F0}">
      <dgm:prSet custT="1"/>
      <dgm:spPr/>
      <dgm:t>
        <a:bodyPr/>
        <a:lstStyle/>
        <a:p>
          <a:pPr algn="just"/>
          <a:r>
            <a:rPr lang="es-ES" sz="1400" b="1" dirty="0">
              <a:latin typeface="+mj-lt"/>
            </a:rPr>
            <a:t>Se aceptará el  asociamiento con transitorios solamente cuando la plantación del cultivo permanente es de pocos meses de edad</a:t>
          </a:r>
          <a:r>
            <a:rPr lang="es-ES" sz="1400" dirty="0">
              <a:latin typeface="+mj-lt"/>
            </a:rPr>
            <a:t>; ya que el agricultor mientras la planta está pequeña aprovecha el terreno para realizar esta actividad. </a:t>
          </a:r>
          <a:endParaRPr lang="es-EC" sz="1400" u="none" dirty="0">
            <a:latin typeface="+mj-lt"/>
            <a:cs typeface="Arial" pitchFamily="34" charset="0"/>
          </a:endParaRPr>
        </a:p>
      </dgm:t>
    </dgm:pt>
    <dgm:pt modelId="{94163262-8064-4834-AAD8-372EA5EA5C27}" type="parTrans" cxnId="{1F3F0C1B-3A96-449F-AA97-590F0D2D0525}">
      <dgm:prSet/>
      <dgm:spPr/>
      <dgm:t>
        <a:bodyPr/>
        <a:lstStyle/>
        <a:p>
          <a:endParaRPr lang="es-EC" sz="1400" dirty="0">
            <a:latin typeface="+mj-lt"/>
          </a:endParaRPr>
        </a:p>
      </dgm:t>
    </dgm:pt>
    <dgm:pt modelId="{282B8D3D-C24E-4FA2-9459-EB542DECEC2D}" type="sibTrans" cxnId="{1F3F0C1B-3A96-449F-AA97-590F0D2D0525}">
      <dgm:prSet/>
      <dgm:spPr/>
      <dgm:t>
        <a:bodyPr/>
        <a:lstStyle/>
        <a:p>
          <a:endParaRPr lang="es-EC" sz="1400">
            <a:latin typeface="+mj-lt"/>
          </a:endParaRPr>
        </a:p>
      </dgm:t>
    </dgm:pt>
    <dgm:pt modelId="{B34F26C3-49C9-4A39-A76D-C835F230EB9F}">
      <dgm:prSet custT="1"/>
      <dgm:spPr/>
      <dgm:t>
        <a:bodyPr/>
        <a:lstStyle/>
        <a:p>
          <a:pPr algn="just"/>
          <a:r>
            <a:rPr lang="es-EC" sz="1400" dirty="0">
              <a:latin typeface="+mj-lt"/>
            </a:rPr>
            <a:t>Este caso deberá justificarse en observaciones.</a:t>
          </a:r>
          <a:endParaRPr lang="es-EC" sz="1400" u="none" dirty="0">
            <a:latin typeface="+mj-lt"/>
            <a:cs typeface="Arial" pitchFamily="34" charset="0"/>
          </a:endParaRPr>
        </a:p>
      </dgm:t>
    </dgm:pt>
    <dgm:pt modelId="{29489D52-DCD8-4CC3-A538-459EA1B35D83}" type="parTrans" cxnId="{F655E113-6E54-4FAA-8586-B338F7676C2B}">
      <dgm:prSet/>
      <dgm:spPr/>
      <dgm:t>
        <a:bodyPr/>
        <a:lstStyle/>
        <a:p>
          <a:endParaRPr lang="es-EC" sz="1400" dirty="0">
            <a:latin typeface="+mj-lt"/>
          </a:endParaRPr>
        </a:p>
      </dgm:t>
    </dgm:pt>
    <dgm:pt modelId="{79123BA1-A6FB-495D-9F9D-059134EEDBFA}" type="sibTrans" cxnId="{F655E113-6E54-4FAA-8586-B338F7676C2B}">
      <dgm:prSet/>
      <dgm:spPr/>
      <dgm:t>
        <a:bodyPr/>
        <a:lstStyle/>
        <a:p>
          <a:endParaRPr lang="es-EC" sz="1400">
            <a:latin typeface="+mj-lt"/>
          </a:endParaRPr>
        </a:p>
      </dgm:t>
    </dgm:pt>
    <dgm:pt modelId="{6BEDCD02-BEB0-4C09-8306-CAEC84DE27CF}">
      <dgm:prSet phldrT="[Texto]" custT="1"/>
      <dgm:spPr>
        <a:solidFill>
          <a:schemeClr val="accent6">
            <a:lumMod val="40000"/>
            <a:lumOff val="60000"/>
          </a:schemeClr>
        </a:solidFill>
      </dgm:spPr>
      <dgm:t>
        <a:bodyPr/>
        <a:lstStyle/>
        <a:p>
          <a:pPr algn="l"/>
          <a:r>
            <a:rPr lang="es-ES" sz="1400" b="1" dirty="0">
              <a:solidFill>
                <a:schemeClr val="tx1"/>
              </a:solidFill>
              <a:latin typeface="+mj-lt"/>
              <a:cs typeface="Arial" pitchFamily="34" charset="0"/>
            </a:rPr>
            <a:t>	Huerto Frutal</a:t>
          </a:r>
          <a:endParaRPr lang="es-EC" sz="1400" b="1" dirty="0">
            <a:solidFill>
              <a:schemeClr val="tx1"/>
            </a:solidFill>
            <a:latin typeface="+mj-lt"/>
            <a:cs typeface="Arial" pitchFamily="34" charset="0"/>
          </a:endParaRPr>
        </a:p>
      </dgm:t>
    </dgm:pt>
    <dgm:pt modelId="{D8253B8B-6A78-4C0F-B0AA-82E54667501E}" type="sibTrans" cxnId="{81432615-3573-42F5-95B3-6F70252B41D9}">
      <dgm:prSet/>
      <dgm:spPr/>
      <dgm:t>
        <a:bodyPr/>
        <a:lstStyle/>
        <a:p>
          <a:endParaRPr lang="es-EC" sz="1400">
            <a:latin typeface="+mj-lt"/>
          </a:endParaRPr>
        </a:p>
      </dgm:t>
    </dgm:pt>
    <dgm:pt modelId="{8E14486E-A7B7-4042-9877-4A259F21DEFE}" type="parTrans" cxnId="{81432615-3573-42F5-95B3-6F70252B41D9}">
      <dgm:prSet/>
      <dgm:spPr/>
      <dgm:t>
        <a:bodyPr/>
        <a:lstStyle/>
        <a:p>
          <a:endParaRPr lang="es-EC" sz="1400">
            <a:latin typeface="+mj-lt"/>
          </a:endParaRPr>
        </a:p>
      </dgm:t>
    </dgm:pt>
    <dgm:pt modelId="{FA4219C2-1861-4BD8-8D73-6899F3109635}">
      <dgm:prSet custT="1"/>
      <dgm:spPr/>
      <dgm:t>
        <a:bodyPr/>
        <a:lstStyle/>
        <a:p>
          <a:pPr algn="just"/>
          <a:r>
            <a:rPr lang="es-EC" sz="1400" dirty="0"/>
            <a:t>escriba en la columna 2 </a:t>
          </a:r>
          <a:r>
            <a:rPr lang="es-EC" sz="1400" b="1" dirty="0"/>
            <a:t>HUERTO FRUTAL</a:t>
          </a:r>
          <a:r>
            <a:rPr lang="es-EC" sz="1400" dirty="0"/>
            <a:t>, en condición del cultivo registre el código 1 correspondiente a solo, en la columna 8 registre la superficie plantada, luego registre información en la columna 32 a la 77 de prácticas en el cultivo.</a:t>
          </a:r>
          <a:endParaRPr lang="es-EC" sz="1400" dirty="0">
            <a:latin typeface="+mj-lt"/>
            <a:cs typeface="Arial" pitchFamily="34" charset="0"/>
          </a:endParaRPr>
        </a:p>
      </dgm:t>
    </dgm:pt>
    <dgm:pt modelId="{899F04F7-2C0A-47CB-99C7-FBA38F7E0D55}" type="parTrans" cxnId="{A062A6CE-5A52-45E1-848D-C9BF6085DA6A}">
      <dgm:prSet/>
      <dgm:spPr/>
      <dgm:t>
        <a:bodyPr/>
        <a:lstStyle/>
        <a:p>
          <a:endParaRPr lang="es-EC" sz="1400" dirty="0">
            <a:latin typeface="+mj-lt"/>
          </a:endParaRPr>
        </a:p>
      </dgm:t>
    </dgm:pt>
    <dgm:pt modelId="{196A2518-F300-40B5-93AE-0FA341979F82}" type="sibTrans" cxnId="{A062A6CE-5A52-45E1-848D-C9BF6085DA6A}">
      <dgm:prSet/>
      <dgm:spPr/>
      <dgm:t>
        <a:bodyPr/>
        <a:lstStyle/>
        <a:p>
          <a:endParaRPr lang="es-EC" sz="140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2" custScaleY="82420"/>
      <dgm:spPr/>
      <dgm:t>
        <a:bodyPr/>
        <a:lstStyle/>
        <a:p>
          <a:endParaRPr lang="es-EC"/>
        </a:p>
      </dgm:t>
    </dgm:pt>
    <dgm:pt modelId="{25B9777F-B857-46B8-B877-1577337EDE21}" type="pres">
      <dgm:prSet presAssocID="{EF902840-A8FE-4C16-8459-F7FF73E36733}" presName="rootConnector" presStyleLbl="node1" presStyleIdx="0" presStyleCnt="2"/>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4"/>
      <dgm:spPr/>
      <dgm:t>
        <a:bodyPr/>
        <a:lstStyle/>
        <a:p>
          <a:endParaRPr lang="es-EC"/>
        </a:p>
      </dgm:t>
    </dgm:pt>
    <dgm:pt modelId="{0482A826-D52C-462D-8FB0-121C521F9907}" type="pres">
      <dgm:prSet presAssocID="{59145F58-52DB-4E85-8F79-121F519FE0F0}" presName="childText" presStyleLbl="bgAcc1" presStyleIdx="0" presStyleCnt="4" custScaleX="217835" custScaleY="139797">
        <dgm:presLayoutVars>
          <dgm:bulletEnabled val="1"/>
        </dgm:presLayoutVars>
      </dgm:prSet>
      <dgm:spPr/>
      <dgm:t>
        <a:bodyPr/>
        <a:lstStyle/>
        <a:p>
          <a:endParaRPr lang="es-EC"/>
        </a:p>
      </dgm:t>
    </dgm:pt>
    <dgm:pt modelId="{B800962D-022F-4F21-8934-BDB81BB5668A}" type="pres">
      <dgm:prSet presAssocID="{29489D52-DCD8-4CC3-A538-459EA1B35D83}" presName="Name13" presStyleLbl="parChTrans1D2" presStyleIdx="1" presStyleCnt="4"/>
      <dgm:spPr/>
      <dgm:t>
        <a:bodyPr/>
        <a:lstStyle/>
        <a:p>
          <a:endParaRPr lang="es-EC"/>
        </a:p>
      </dgm:t>
    </dgm:pt>
    <dgm:pt modelId="{63485520-2361-4815-AC2E-8F034B70DE40}" type="pres">
      <dgm:prSet presAssocID="{B34F26C3-49C9-4A39-A76D-C835F230EB9F}" presName="childText" presStyleLbl="bgAcc1" presStyleIdx="1" presStyleCnt="4" custScaleX="218609" custScaleY="56679">
        <dgm:presLayoutVars>
          <dgm:bulletEnabled val="1"/>
        </dgm:presLayoutVars>
      </dgm:prSet>
      <dgm:spPr/>
      <dgm:t>
        <a:bodyPr/>
        <a:lstStyle/>
        <a:p>
          <a:endParaRPr lang="es-EC"/>
        </a:p>
      </dgm:t>
    </dgm:pt>
    <dgm:pt modelId="{2E5B319F-9FFF-4D24-807A-49FF9B32383A}" type="pres">
      <dgm:prSet presAssocID="{6BEDCD02-BEB0-4C09-8306-CAEC84DE27CF}" presName="root" presStyleCnt="0"/>
      <dgm:spPr/>
    </dgm:pt>
    <dgm:pt modelId="{65095729-DA70-4ECB-935E-70E5526B80EE}" type="pres">
      <dgm:prSet presAssocID="{6BEDCD02-BEB0-4C09-8306-CAEC84DE27CF}" presName="rootComposite" presStyleCnt="0"/>
      <dgm:spPr/>
    </dgm:pt>
    <dgm:pt modelId="{7D79BA28-67EA-40AB-BB8B-06F0C0097691}" type="pres">
      <dgm:prSet presAssocID="{6BEDCD02-BEB0-4C09-8306-CAEC84DE27CF}" presName="rootText" presStyleLbl="node1" presStyleIdx="1" presStyleCnt="2" custScaleY="84729" custLinFactNeighborX="362" custLinFactNeighborY="-359"/>
      <dgm:spPr/>
      <dgm:t>
        <a:bodyPr/>
        <a:lstStyle/>
        <a:p>
          <a:endParaRPr lang="es-EC"/>
        </a:p>
      </dgm:t>
    </dgm:pt>
    <dgm:pt modelId="{D28921EC-EE6F-4A29-9DB9-3DDC2B9EBEF8}" type="pres">
      <dgm:prSet presAssocID="{6BEDCD02-BEB0-4C09-8306-CAEC84DE27CF}" presName="rootConnector" presStyleLbl="node1" presStyleIdx="1" presStyleCnt="2"/>
      <dgm:spPr/>
      <dgm:t>
        <a:bodyPr/>
        <a:lstStyle/>
        <a:p>
          <a:endParaRPr lang="es-EC"/>
        </a:p>
      </dgm:t>
    </dgm:pt>
    <dgm:pt modelId="{A3DCBE84-DB16-441C-B0F9-3D8EEC32089D}" type="pres">
      <dgm:prSet presAssocID="{6BEDCD02-BEB0-4C09-8306-CAEC84DE27CF}" presName="childShape" presStyleCnt="0"/>
      <dgm:spPr/>
    </dgm:pt>
    <dgm:pt modelId="{58290C23-0120-4111-8650-E5CCEF620214}" type="pres">
      <dgm:prSet presAssocID="{300C2AE3-91DE-4B73-9B0C-A8174219FCC2}" presName="Name13" presStyleLbl="parChTrans1D2" presStyleIdx="2" presStyleCnt="4"/>
      <dgm:spPr/>
      <dgm:t>
        <a:bodyPr/>
        <a:lstStyle/>
        <a:p>
          <a:endParaRPr lang="es-EC"/>
        </a:p>
      </dgm:t>
    </dgm:pt>
    <dgm:pt modelId="{5396170E-ED8F-448D-A964-646BAA1AFBFB}" type="pres">
      <dgm:prSet presAssocID="{8B19085C-BF98-4724-B029-E969F1B6D032}" presName="childText" presStyleLbl="bgAcc1" presStyleIdx="2" presStyleCnt="4" custScaleX="200340" custScaleY="135347">
        <dgm:presLayoutVars>
          <dgm:bulletEnabled val="1"/>
        </dgm:presLayoutVars>
      </dgm:prSet>
      <dgm:spPr/>
      <dgm:t>
        <a:bodyPr/>
        <a:lstStyle/>
        <a:p>
          <a:endParaRPr lang="es-EC"/>
        </a:p>
      </dgm:t>
    </dgm:pt>
    <dgm:pt modelId="{A062B33E-E7CF-47CC-B852-D03C58C5F29A}" type="pres">
      <dgm:prSet presAssocID="{899F04F7-2C0A-47CB-99C7-FBA38F7E0D55}" presName="Name13" presStyleLbl="parChTrans1D2" presStyleIdx="3" presStyleCnt="4"/>
      <dgm:spPr/>
      <dgm:t>
        <a:bodyPr/>
        <a:lstStyle/>
        <a:p>
          <a:endParaRPr lang="es-EC"/>
        </a:p>
      </dgm:t>
    </dgm:pt>
    <dgm:pt modelId="{B2CA8D29-F1CC-4659-8870-F11E1DDF4FC6}" type="pres">
      <dgm:prSet presAssocID="{FA4219C2-1861-4BD8-8D73-6899F3109635}" presName="childText" presStyleLbl="bgAcc1" presStyleIdx="3" presStyleCnt="4" custScaleX="202149" custScaleY="123120">
        <dgm:presLayoutVars>
          <dgm:bulletEnabled val="1"/>
        </dgm:presLayoutVars>
      </dgm:prSet>
      <dgm:spPr/>
      <dgm:t>
        <a:bodyPr/>
        <a:lstStyle/>
        <a:p>
          <a:endParaRPr lang="es-EC"/>
        </a:p>
      </dgm:t>
    </dgm:pt>
  </dgm:ptLst>
  <dgm:cxnLst>
    <dgm:cxn modelId="{A4E55B4A-F877-4673-86C5-1F469A9D7095}" type="presOf" srcId="{FA4219C2-1861-4BD8-8D73-6899F3109635}" destId="{B2CA8D29-F1CC-4659-8870-F11E1DDF4FC6}" srcOrd="0" destOrd="0" presId="urn:microsoft.com/office/officeart/2005/8/layout/hierarchy3"/>
    <dgm:cxn modelId="{1BC9CF53-24E0-44BC-B96A-8F861CC5C87A}" type="presOf" srcId="{29489D52-DCD8-4CC3-A538-459EA1B35D83}" destId="{B800962D-022F-4F21-8934-BDB81BB5668A}" srcOrd="0" destOrd="0" presId="urn:microsoft.com/office/officeart/2005/8/layout/hierarchy3"/>
    <dgm:cxn modelId="{A9417934-49E3-4D76-8ED2-B74552DB0539}" type="presOf" srcId="{94163262-8064-4834-AAD8-372EA5EA5C27}" destId="{F90AA987-FAAE-4CB4-82F5-37D89156FBC3}" srcOrd="0" destOrd="0" presId="urn:microsoft.com/office/officeart/2005/8/layout/hierarchy3"/>
    <dgm:cxn modelId="{1F3F0C1B-3A96-449F-AA97-590F0D2D0525}" srcId="{EF902840-A8FE-4C16-8459-F7FF73E36733}" destId="{59145F58-52DB-4E85-8F79-121F519FE0F0}" srcOrd="0" destOrd="0" parTransId="{94163262-8064-4834-AAD8-372EA5EA5C27}" sibTransId="{282B8D3D-C24E-4FA2-9459-EB542DECEC2D}"/>
    <dgm:cxn modelId="{9C509750-326F-4A4B-AF9E-AA7842E5DA37}" type="presOf" srcId="{EF902840-A8FE-4C16-8459-F7FF73E36733}" destId="{A0008E65-AD30-40C8-BEC5-12992CD144FB}" srcOrd="0" destOrd="0" presId="urn:microsoft.com/office/officeart/2005/8/layout/hierarchy3"/>
    <dgm:cxn modelId="{F655E113-6E54-4FAA-8586-B338F7676C2B}" srcId="{EF902840-A8FE-4C16-8459-F7FF73E36733}" destId="{B34F26C3-49C9-4A39-A76D-C835F230EB9F}" srcOrd="1" destOrd="0" parTransId="{29489D52-DCD8-4CC3-A538-459EA1B35D83}" sibTransId="{79123BA1-A6FB-495D-9F9D-059134EEDBFA}"/>
    <dgm:cxn modelId="{1AE6C5D2-3C1B-4A21-A34E-0A5E21733F86}" srcId="{977B3ADB-F3A2-4B0D-B276-E92D1CA606DB}" destId="{EF902840-A8FE-4C16-8459-F7FF73E36733}" srcOrd="0" destOrd="0" parTransId="{EE2C42F9-5BAF-4DDF-85E4-536A374ED611}" sibTransId="{1BA5FC1F-C212-440C-8AA7-1CA38BB927DF}"/>
    <dgm:cxn modelId="{A3C5CA23-4DDB-44A4-A31B-71A05BF67FA8}" type="presOf" srcId="{899F04F7-2C0A-47CB-99C7-FBA38F7E0D55}" destId="{A062B33E-E7CF-47CC-B852-D03C58C5F29A}" srcOrd="0" destOrd="0" presId="urn:microsoft.com/office/officeart/2005/8/layout/hierarchy3"/>
    <dgm:cxn modelId="{BB934B58-F4E5-4131-91BC-25BD0C93FD56}" type="presOf" srcId="{977B3ADB-F3A2-4B0D-B276-E92D1CA606DB}" destId="{6E150712-90FE-41D1-8D87-79CA2C187C3D}" srcOrd="0" destOrd="0" presId="urn:microsoft.com/office/officeart/2005/8/layout/hierarchy3"/>
    <dgm:cxn modelId="{7EACF22B-2175-4547-B7C8-70F3B8E5A1BA}" type="presOf" srcId="{B34F26C3-49C9-4A39-A76D-C835F230EB9F}" destId="{63485520-2361-4815-AC2E-8F034B70DE40}" srcOrd="0" destOrd="0" presId="urn:microsoft.com/office/officeart/2005/8/layout/hierarchy3"/>
    <dgm:cxn modelId="{4A888116-090B-44F8-A64A-EA4C0BDB03E7}" type="presOf" srcId="{300C2AE3-91DE-4B73-9B0C-A8174219FCC2}" destId="{58290C23-0120-4111-8650-E5CCEF620214}" srcOrd="0" destOrd="0" presId="urn:microsoft.com/office/officeart/2005/8/layout/hierarchy3"/>
    <dgm:cxn modelId="{8AC9718E-8805-4463-8235-C460227383B9}" srcId="{6BEDCD02-BEB0-4C09-8306-CAEC84DE27CF}" destId="{8B19085C-BF98-4724-B029-E969F1B6D032}" srcOrd="0" destOrd="0" parTransId="{300C2AE3-91DE-4B73-9B0C-A8174219FCC2}" sibTransId="{F3105755-71A3-4ADB-9D92-6DB5C3662A17}"/>
    <dgm:cxn modelId="{69EE0354-9610-4BA5-85F0-2917A6C68E05}" type="presOf" srcId="{EF902840-A8FE-4C16-8459-F7FF73E36733}" destId="{25B9777F-B857-46B8-B877-1577337EDE21}" srcOrd="1" destOrd="0" presId="urn:microsoft.com/office/officeart/2005/8/layout/hierarchy3"/>
    <dgm:cxn modelId="{E069DA77-ED3F-42C6-BC72-43CD8E1FBE6A}" type="presOf" srcId="{59145F58-52DB-4E85-8F79-121F519FE0F0}" destId="{0482A826-D52C-462D-8FB0-121C521F9907}" srcOrd="0" destOrd="0" presId="urn:microsoft.com/office/officeart/2005/8/layout/hierarchy3"/>
    <dgm:cxn modelId="{A062A6CE-5A52-45E1-848D-C9BF6085DA6A}" srcId="{6BEDCD02-BEB0-4C09-8306-CAEC84DE27CF}" destId="{FA4219C2-1861-4BD8-8D73-6899F3109635}" srcOrd="1" destOrd="0" parTransId="{899F04F7-2C0A-47CB-99C7-FBA38F7E0D55}" sibTransId="{196A2518-F300-40B5-93AE-0FA341979F82}"/>
    <dgm:cxn modelId="{4E5C35A2-805B-4D1D-BAFF-7AFF312E2D4E}" type="presOf" srcId="{8B19085C-BF98-4724-B029-E969F1B6D032}" destId="{5396170E-ED8F-448D-A964-646BAA1AFBFB}" srcOrd="0" destOrd="0" presId="urn:microsoft.com/office/officeart/2005/8/layout/hierarchy3"/>
    <dgm:cxn modelId="{BBE4E411-A8A7-4EDF-9A63-1DE76D767FAA}" type="presOf" srcId="{6BEDCD02-BEB0-4C09-8306-CAEC84DE27CF}" destId="{7D79BA28-67EA-40AB-BB8B-06F0C0097691}" srcOrd="0" destOrd="0" presId="urn:microsoft.com/office/officeart/2005/8/layout/hierarchy3"/>
    <dgm:cxn modelId="{F41DB4B2-8DC6-4B71-944B-354D0661FA20}" type="presOf" srcId="{6BEDCD02-BEB0-4C09-8306-CAEC84DE27CF}" destId="{D28921EC-EE6F-4A29-9DB9-3DDC2B9EBEF8}" srcOrd="1" destOrd="0" presId="urn:microsoft.com/office/officeart/2005/8/layout/hierarchy3"/>
    <dgm:cxn modelId="{81432615-3573-42F5-95B3-6F70252B41D9}" srcId="{977B3ADB-F3A2-4B0D-B276-E92D1CA606DB}" destId="{6BEDCD02-BEB0-4C09-8306-CAEC84DE27CF}" srcOrd="1" destOrd="0" parTransId="{8E14486E-A7B7-4042-9877-4A259F21DEFE}" sibTransId="{D8253B8B-6A78-4C0F-B0AA-82E54667501E}"/>
    <dgm:cxn modelId="{CA53468C-AEBD-4BEC-9AFD-0100EC05CFF7}" type="presParOf" srcId="{6E150712-90FE-41D1-8D87-79CA2C187C3D}" destId="{90658BCE-8167-4B3D-88B7-025D3F70725A}" srcOrd="0" destOrd="0" presId="urn:microsoft.com/office/officeart/2005/8/layout/hierarchy3"/>
    <dgm:cxn modelId="{8ADB8844-BFEF-4CCD-937B-F0D4FAAA9A05}" type="presParOf" srcId="{90658BCE-8167-4B3D-88B7-025D3F70725A}" destId="{C03E7B46-48F7-4CE2-89B8-B63C5AFC7958}" srcOrd="0" destOrd="0" presId="urn:microsoft.com/office/officeart/2005/8/layout/hierarchy3"/>
    <dgm:cxn modelId="{CA1D4E2E-FFF0-416E-AB13-13DDA1DD643E}" type="presParOf" srcId="{C03E7B46-48F7-4CE2-89B8-B63C5AFC7958}" destId="{A0008E65-AD30-40C8-BEC5-12992CD144FB}" srcOrd="0" destOrd="0" presId="urn:microsoft.com/office/officeart/2005/8/layout/hierarchy3"/>
    <dgm:cxn modelId="{84C73A59-A2F6-4239-9550-9145E69A6096}" type="presParOf" srcId="{C03E7B46-48F7-4CE2-89B8-B63C5AFC7958}" destId="{25B9777F-B857-46B8-B877-1577337EDE21}" srcOrd="1" destOrd="0" presId="urn:microsoft.com/office/officeart/2005/8/layout/hierarchy3"/>
    <dgm:cxn modelId="{97A442C2-93E7-4668-BED7-F6C82FB1FCEB}" type="presParOf" srcId="{90658BCE-8167-4B3D-88B7-025D3F70725A}" destId="{57EBAE13-B883-4D8D-B53C-CE03DED859B4}" srcOrd="1" destOrd="0" presId="urn:microsoft.com/office/officeart/2005/8/layout/hierarchy3"/>
    <dgm:cxn modelId="{41637BE7-7B30-4D74-AE54-E5913C36226B}" type="presParOf" srcId="{57EBAE13-B883-4D8D-B53C-CE03DED859B4}" destId="{F90AA987-FAAE-4CB4-82F5-37D89156FBC3}" srcOrd="0" destOrd="0" presId="urn:microsoft.com/office/officeart/2005/8/layout/hierarchy3"/>
    <dgm:cxn modelId="{15F43648-8F72-4767-948B-BE7A78960389}" type="presParOf" srcId="{57EBAE13-B883-4D8D-B53C-CE03DED859B4}" destId="{0482A826-D52C-462D-8FB0-121C521F9907}" srcOrd="1" destOrd="0" presId="urn:microsoft.com/office/officeart/2005/8/layout/hierarchy3"/>
    <dgm:cxn modelId="{B837B660-8D99-4076-AA2B-2FA0F887486A}" type="presParOf" srcId="{57EBAE13-B883-4D8D-B53C-CE03DED859B4}" destId="{B800962D-022F-4F21-8934-BDB81BB5668A}" srcOrd="2" destOrd="0" presId="urn:microsoft.com/office/officeart/2005/8/layout/hierarchy3"/>
    <dgm:cxn modelId="{EC74CE79-57AD-474F-A699-724E12889A80}" type="presParOf" srcId="{57EBAE13-B883-4D8D-B53C-CE03DED859B4}" destId="{63485520-2361-4815-AC2E-8F034B70DE40}" srcOrd="3" destOrd="0" presId="urn:microsoft.com/office/officeart/2005/8/layout/hierarchy3"/>
    <dgm:cxn modelId="{21FF3426-386E-4CA3-AA1B-8DF24D9452E1}" type="presParOf" srcId="{6E150712-90FE-41D1-8D87-79CA2C187C3D}" destId="{2E5B319F-9FFF-4D24-807A-49FF9B32383A}" srcOrd="1" destOrd="0" presId="urn:microsoft.com/office/officeart/2005/8/layout/hierarchy3"/>
    <dgm:cxn modelId="{28C1501C-46D4-4064-8DF0-5CAD5FF25FEC}" type="presParOf" srcId="{2E5B319F-9FFF-4D24-807A-49FF9B32383A}" destId="{65095729-DA70-4ECB-935E-70E5526B80EE}" srcOrd="0" destOrd="0" presId="urn:microsoft.com/office/officeart/2005/8/layout/hierarchy3"/>
    <dgm:cxn modelId="{E4A6360D-B075-4359-945D-3411988AB042}" type="presParOf" srcId="{65095729-DA70-4ECB-935E-70E5526B80EE}" destId="{7D79BA28-67EA-40AB-BB8B-06F0C0097691}" srcOrd="0" destOrd="0" presId="urn:microsoft.com/office/officeart/2005/8/layout/hierarchy3"/>
    <dgm:cxn modelId="{175308D0-532E-49CE-9DD8-BBB7615A1969}" type="presParOf" srcId="{65095729-DA70-4ECB-935E-70E5526B80EE}" destId="{D28921EC-EE6F-4A29-9DB9-3DDC2B9EBEF8}" srcOrd="1" destOrd="0" presId="urn:microsoft.com/office/officeart/2005/8/layout/hierarchy3"/>
    <dgm:cxn modelId="{87075146-7329-49F3-A19A-B6422720BC02}" type="presParOf" srcId="{2E5B319F-9FFF-4D24-807A-49FF9B32383A}" destId="{A3DCBE84-DB16-441C-B0F9-3D8EEC32089D}" srcOrd="1" destOrd="0" presId="urn:microsoft.com/office/officeart/2005/8/layout/hierarchy3"/>
    <dgm:cxn modelId="{F33ABF93-281F-4464-8B2F-7B3C86C1093D}" type="presParOf" srcId="{A3DCBE84-DB16-441C-B0F9-3D8EEC32089D}" destId="{58290C23-0120-4111-8650-E5CCEF620214}" srcOrd="0" destOrd="0" presId="urn:microsoft.com/office/officeart/2005/8/layout/hierarchy3"/>
    <dgm:cxn modelId="{264CED6E-3C2D-4F85-8719-D00DC5B1F58E}" type="presParOf" srcId="{A3DCBE84-DB16-441C-B0F9-3D8EEC32089D}" destId="{5396170E-ED8F-448D-A964-646BAA1AFBFB}" srcOrd="1" destOrd="0" presId="urn:microsoft.com/office/officeart/2005/8/layout/hierarchy3"/>
    <dgm:cxn modelId="{0054AD14-29E4-481A-B2E8-3CC60AA3A3A0}" type="presParOf" srcId="{A3DCBE84-DB16-441C-B0F9-3D8EEC32089D}" destId="{A062B33E-E7CF-47CC-B852-D03C58C5F29A}" srcOrd="2" destOrd="0" presId="urn:microsoft.com/office/officeart/2005/8/layout/hierarchy3"/>
    <dgm:cxn modelId="{7709D83B-B394-477A-8DA8-C1DEF01C63BD}" type="presParOf" srcId="{A3DCBE84-DB16-441C-B0F9-3D8EEC32089D}" destId="{B2CA8D29-F1CC-4659-8870-F11E1DDF4FC6}"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C" sz="1600" b="1" dirty="0">
              <a:solidFill>
                <a:schemeClr val="tx1"/>
              </a:solidFill>
              <a:latin typeface="+mj-lt"/>
              <a:cs typeface="Arial" pitchFamily="34" charset="0"/>
            </a:rPr>
            <a:t>Plantas medicinales</a:t>
          </a:r>
        </a:p>
      </dgm:t>
    </dgm:pt>
    <dgm:pt modelId="{EE2C42F9-5BAF-4DDF-85E4-536A374ED611}" type="parTrans" cxnId="{1AE6C5D2-3C1B-4A21-A34E-0A5E21733F86}">
      <dgm:prSet/>
      <dgm:spPr/>
      <dgm:t>
        <a:bodyPr/>
        <a:lstStyle/>
        <a:p>
          <a:endParaRPr lang="es-EC" sz="1100">
            <a:latin typeface="+mj-lt"/>
          </a:endParaRPr>
        </a:p>
      </dgm:t>
    </dgm:pt>
    <dgm:pt modelId="{1BA5FC1F-C212-440C-8AA7-1CA38BB927DF}" type="sibTrans" cxnId="{1AE6C5D2-3C1B-4A21-A34E-0A5E21733F86}">
      <dgm:prSet/>
      <dgm:spPr/>
      <dgm:t>
        <a:bodyPr/>
        <a:lstStyle/>
        <a:p>
          <a:endParaRPr lang="es-EC" sz="1100">
            <a:latin typeface="+mj-lt"/>
          </a:endParaRPr>
        </a:p>
      </dgm:t>
    </dgm:pt>
    <dgm:pt modelId="{59145F58-52DB-4E85-8F79-121F519FE0F0}">
      <dgm:prSet custT="1"/>
      <dgm:spPr/>
      <dgm:t>
        <a:bodyPr/>
        <a:lstStyle/>
        <a:p>
          <a:pPr algn="just"/>
          <a:r>
            <a:rPr lang="es-ES" sz="1400" dirty="0"/>
            <a:t>Registre el número de terreno en la columna 1; en la columna 2 escriba “</a:t>
          </a:r>
          <a:r>
            <a:rPr lang="es-ES" sz="1400" b="1" dirty="0"/>
            <a:t>PLANTAS MEDICINALES”,</a:t>
          </a:r>
          <a:r>
            <a:rPr lang="es-ES" sz="1400" dirty="0"/>
            <a:t> en condición del cultivo código 1 de solo, en la columna 8 la superficie plantada y la información de prácticas en el cultivo, </a:t>
          </a:r>
          <a:r>
            <a:rPr lang="es-ES" sz="1400" b="1" dirty="0"/>
            <a:t>NO</a:t>
          </a:r>
          <a:r>
            <a:rPr lang="es-ES" sz="1400" dirty="0"/>
            <a:t> solicite información para el resto de columnas. </a:t>
          </a:r>
          <a:endParaRPr lang="es-EC" sz="1400" u="none" dirty="0">
            <a:latin typeface="+mj-lt"/>
            <a:cs typeface="Arial" pitchFamily="34" charset="0"/>
          </a:endParaRPr>
        </a:p>
      </dgm:t>
    </dgm:pt>
    <dgm:pt modelId="{282B8D3D-C24E-4FA2-9459-EB542DECEC2D}" type="sibTrans" cxnId="{1F3F0C1B-3A96-449F-AA97-590F0D2D0525}">
      <dgm:prSet/>
      <dgm:spPr/>
      <dgm:t>
        <a:bodyPr/>
        <a:lstStyle/>
        <a:p>
          <a:endParaRPr lang="es-EC" sz="1100">
            <a:latin typeface="+mj-lt"/>
          </a:endParaRPr>
        </a:p>
      </dgm:t>
    </dgm:pt>
    <dgm:pt modelId="{94163262-8064-4834-AAD8-372EA5EA5C27}" type="parTrans" cxnId="{1F3F0C1B-3A96-449F-AA97-590F0D2D0525}">
      <dgm:prSet/>
      <dgm:spPr/>
      <dgm:t>
        <a:bodyPr/>
        <a:lstStyle/>
        <a:p>
          <a:endParaRPr lang="es-EC" sz="1100" dirty="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1" custScaleX="84553" custScaleY="44613" custLinFactNeighborX="-11713" custLinFactNeighborY="-93"/>
      <dgm:spPr/>
      <dgm:t>
        <a:bodyPr/>
        <a:lstStyle/>
        <a:p>
          <a:endParaRPr lang="es-EC"/>
        </a:p>
      </dgm:t>
    </dgm:pt>
    <dgm:pt modelId="{25B9777F-B857-46B8-B877-1577337EDE21}" type="pres">
      <dgm:prSet presAssocID="{EF902840-A8FE-4C16-8459-F7FF73E36733}" presName="rootConnector" presStyleLbl="node1" presStyleIdx="0" presStyleCnt="1"/>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1"/>
      <dgm:spPr/>
      <dgm:t>
        <a:bodyPr/>
        <a:lstStyle/>
        <a:p>
          <a:endParaRPr lang="es-EC"/>
        </a:p>
      </dgm:t>
    </dgm:pt>
    <dgm:pt modelId="{0482A826-D52C-462D-8FB0-121C521F9907}" type="pres">
      <dgm:prSet presAssocID="{59145F58-52DB-4E85-8F79-121F519FE0F0}" presName="childText" presStyleLbl="bgAcc1" presStyleIdx="0" presStyleCnt="1" custScaleX="143804" custScaleY="70804" custLinFactNeighborX="-17251" custLinFactNeighborY="-1253">
        <dgm:presLayoutVars>
          <dgm:bulletEnabled val="1"/>
        </dgm:presLayoutVars>
      </dgm:prSet>
      <dgm:spPr/>
      <dgm:t>
        <a:bodyPr/>
        <a:lstStyle/>
        <a:p>
          <a:endParaRPr lang="es-EC"/>
        </a:p>
      </dgm:t>
    </dgm:pt>
  </dgm:ptLst>
  <dgm:cxnLst>
    <dgm:cxn modelId="{543C1472-F0DA-4A1C-AC0E-EC7F9AB49F5A}" type="presOf" srcId="{977B3ADB-F3A2-4B0D-B276-E92D1CA606DB}" destId="{6E150712-90FE-41D1-8D87-79CA2C187C3D}" srcOrd="0" destOrd="0" presId="urn:microsoft.com/office/officeart/2005/8/layout/hierarchy3"/>
    <dgm:cxn modelId="{915EB6F7-C70A-4FE1-A37A-8A1A22004168}" type="presOf" srcId="{59145F58-52DB-4E85-8F79-121F519FE0F0}" destId="{0482A826-D52C-462D-8FB0-121C521F9907}" srcOrd="0" destOrd="0" presId="urn:microsoft.com/office/officeart/2005/8/layout/hierarchy3"/>
    <dgm:cxn modelId="{E9F31B13-B1B2-41CE-8B08-CB2C5F9C264E}" type="presOf" srcId="{EF902840-A8FE-4C16-8459-F7FF73E36733}" destId="{25B9777F-B857-46B8-B877-1577337EDE21}" srcOrd="1" destOrd="0" presId="urn:microsoft.com/office/officeart/2005/8/layout/hierarchy3"/>
    <dgm:cxn modelId="{1AE6C5D2-3C1B-4A21-A34E-0A5E21733F86}" srcId="{977B3ADB-F3A2-4B0D-B276-E92D1CA606DB}" destId="{EF902840-A8FE-4C16-8459-F7FF73E36733}" srcOrd="0" destOrd="0" parTransId="{EE2C42F9-5BAF-4DDF-85E4-536A374ED611}" sibTransId="{1BA5FC1F-C212-440C-8AA7-1CA38BB927DF}"/>
    <dgm:cxn modelId="{1F3F0C1B-3A96-449F-AA97-590F0D2D0525}" srcId="{EF902840-A8FE-4C16-8459-F7FF73E36733}" destId="{59145F58-52DB-4E85-8F79-121F519FE0F0}" srcOrd="0" destOrd="0" parTransId="{94163262-8064-4834-AAD8-372EA5EA5C27}" sibTransId="{282B8D3D-C24E-4FA2-9459-EB542DECEC2D}"/>
    <dgm:cxn modelId="{C6E347DD-A175-4CE9-BE15-98A88D0A3BC4}" type="presOf" srcId="{EF902840-A8FE-4C16-8459-F7FF73E36733}" destId="{A0008E65-AD30-40C8-BEC5-12992CD144FB}" srcOrd="0" destOrd="0" presId="urn:microsoft.com/office/officeart/2005/8/layout/hierarchy3"/>
    <dgm:cxn modelId="{6F5E78E5-1D4D-4B34-BD70-07A424CDE1B7}" type="presOf" srcId="{94163262-8064-4834-AAD8-372EA5EA5C27}" destId="{F90AA987-FAAE-4CB4-82F5-37D89156FBC3}" srcOrd="0" destOrd="0" presId="urn:microsoft.com/office/officeart/2005/8/layout/hierarchy3"/>
    <dgm:cxn modelId="{5024C37D-E1F4-4268-8DD5-C2DD671FA506}" type="presParOf" srcId="{6E150712-90FE-41D1-8D87-79CA2C187C3D}" destId="{90658BCE-8167-4B3D-88B7-025D3F70725A}" srcOrd="0" destOrd="0" presId="urn:microsoft.com/office/officeart/2005/8/layout/hierarchy3"/>
    <dgm:cxn modelId="{1822F17B-C892-494A-B423-B1033ACDCC71}" type="presParOf" srcId="{90658BCE-8167-4B3D-88B7-025D3F70725A}" destId="{C03E7B46-48F7-4CE2-89B8-B63C5AFC7958}" srcOrd="0" destOrd="0" presId="urn:microsoft.com/office/officeart/2005/8/layout/hierarchy3"/>
    <dgm:cxn modelId="{697C6796-DB55-4684-BB33-D762F965F905}" type="presParOf" srcId="{C03E7B46-48F7-4CE2-89B8-B63C5AFC7958}" destId="{A0008E65-AD30-40C8-BEC5-12992CD144FB}" srcOrd="0" destOrd="0" presId="urn:microsoft.com/office/officeart/2005/8/layout/hierarchy3"/>
    <dgm:cxn modelId="{B452F4DD-1005-40DA-8194-F8CBC2A613E3}" type="presParOf" srcId="{C03E7B46-48F7-4CE2-89B8-B63C5AFC7958}" destId="{25B9777F-B857-46B8-B877-1577337EDE21}" srcOrd="1" destOrd="0" presId="urn:microsoft.com/office/officeart/2005/8/layout/hierarchy3"/>
    <dgm:cxn modelId="{B827E9AE-3654-4268-9EC8-B356D5DE7782}" type="presParOf" srcId="{90658BCE-8167-4B3D-88B7-025D3F70725A}" destId="{57EBAE13-B883-4D8D-B53C-CE03DED859B4}" srcOrd="1" destOrd="0" presId="urn:microsoft.com/office/officeart/2005/8/layout/hierarchy3"/>
    <dgm:cxn modelId="{7A88B4AE-D7F8-48C7-8E78-4613E3FAFAA3}" type="presParOf" srcId="{57EBAE13-B883-4D8D-B53C-CE03DED859B4}" destId="{F90AA987-FAAE-4CB4-82F5-37D89156FBC3}" srcOrd="0" destOrd="0" presId="urn:microsoft.com/office/officeart/2005/8/layout/hierarchy3"/>
    <dgm:cxn modelId="{C4EFC9AB-E3C4-4B6C-883F-36F7359DC200}" type="presParOf" srcId="{57EBAE13-B883-4D8D-B53C-CE03DED859B4}" destId="{0482A826-D52C-462D-8FB0-121C521F990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b="1" dirty="0"/>
            <a:t>Surcos </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A38939AB-A5AC-4538-99B0-3C391B69ABE4}">
      <dgm:prSet/>
      <dgm:spPr/>
      <dgm:t>
        <a:bodyPr/>
        <a:lstStyle/>
        <a:p>
          <a:r>
            <a:rPr lang="es-EC" b="1" dirty="0"/>
            <a:t>Inundación</a:t>
          </a:r>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2"/>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2">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1" presStyleCnt="2"/>
      <dgm:spPr>
        <a:blipFill rotWithShape="1">
          <a:blip xmlns:r="http://schemas.openxmlformats.org/officeDocument/2006/relationships" r:embed="rId2"/>
          <a:stretch>
            <a:fillRect/>
          </a:stretch>
        </a:blipFill>
      </dgm:spPr>
    </dgm:pt>
    <dgm:pt modelId="{D203A3D6-0177-48DB-8C0E-54C0B7C52DDB}" type="pres">
      <dgm:prSet presAssocID="{A38939AB-A5AC-4538-99B0-3C391B69ABE4}" presName="wedgeRectCallout1" presStyleLbl="node1" presStyleIdx="1" presStyleCnt="2">
        <dgm:presLayoutVars>
          <dgm:bulletEnabled val="1"/>
        </dgm:presLayoutVars>
      </dgm:prSet>
      <dgm:spPr/>
      <dgm:t>
        <a:bodyPr/>
        <a:lstStyle/>
        <a:p>
          <a:endParaRPr lang="es-EC"/>
        </a:p>
      </dgm:t>
    </dgm:pt>
  </dgm:ptLst>
  <dgm:cxnLst>
    <dgm:cxn modelId="{CA672D4F-B067-49B3-9FC4-74A3A5B6FA25}" type="presOf" srcId="{3FB377A4-F7CA-4900-82CC-A55AB226A5D0}" destId="{73419B5A-75D6-4784-B399-AB5F3C75ABBD}" srcOrd="0" destOrd="0" presId="urn:microsoft.com/office/officeart/2008/layout/BendingPictureCaptionList"/>
    <dgm:cxn modelId="{55D6FFD3-448B-443F-ACE8-DB7C54DF3466}" srcId="{28139B2C-DF8D-4DCB-A3CC-BAAF96A5547F}" destId="{A38939AB-A5AC-4538-99B0-3C391B69ABE4}" srcOrd="1" destOrd="0" parTransId="{072D6FF9-C69C-401E-BEEE-A49CB6D27654}" sibTransId="{465AB370-4EA9-4568-A751-B533BDC75A25}"/>
    <dgm:cxn modelId="{52ECF2EC-A357-455A-ADE6-9DF5E461C56A}" srcId="{28139B2C-DF8D-4DCB-A3CC-BAAF96A5547F}" destId="{3FB377A4-F7CA-4900-82CC-A55AB226A5D0}" srcOrd="0" destOrd="0" parTransId="{8A7E5C3A-C6EC-44FD-B50E-05180930E456}" sibTransId="{3E0E573C-C651-463B-91C2-9E027924233F}"/>
    <dgm:cxn modelId="{70067CE2-E13C-403B-8D4B-DBB3BA069309}" type="presOf" srcId="{28139B2C-DF8D-4DCB-A3CC-BAAF96A5547F}" destId="{1C023ECA-12D7-4CB8-9E7E-D1B886479652}" srcOrd="0" destOrd="0" presId="urn:microsoft.com/office/officeart/2008/layout/BendingPictureCaptionList"/>
    <dgm:cxn modelId="{51EAEF82-C8FD-4BB0-91C4-53EF517FCFE3}" type="presOf" srcId="{A38939AB-A5AC-4538-99B0-3C391B69ABE4}" destId="{D203A3D6-0177-48DB-8C0E-54C0B7C52DDB}" srcOrd="0" destOrd="0" presId="urn:microsoft.com/office/officeart/2008/layout/BendingPictureCaptionList"/>
    <dgm:cxn modelId="{8794545F-6994-4B92-8C51-55E87026D7F1}" type="presParOf" srcId="{1C023ECA-12D7-4CB8-9E7E-D1B886479652}" destId="{0F565434-922C-4E16-A703-A59A3E4E24D3}" srcOrd="0" destOrd="0" presId="urn:microsoft.com/office/officeart/2008/layout/BendingPictureCaptionList"/>
    <dgm:cxn modelId="{DB937645-1073-4DBB-9319-0B03A056F929}" type="presParOf" srcId="{0F565434-922C-4E16-A703-A59A3E4E24D3}" destId="{C1B9CFB4-4215-48CB-8A68-DD3790DD3F37}" srcOrd="0" destOrd="0" presId="urn:microsoft.com/office/officeart/2008/layout/BendingPictureCaptionList"/>
    <dgm:cxn modelId="{ADC9E9A6-737C-45D4-A2AB-474C4350AB5F}" type="presParOf" srcId="{0F565434-922C-4E16-A703-A59A3E4E24D3}" destId="{73419B5A-75D6-4784-B399-AB5F3C75ABBD}" srcOrd="1" destOrd="0" presId="urn:microsoft.com/office/officeart/2008/layout/BendingPictureCaptionList"/>
    <dgm:cxn modelId="{7F1734CE-6F3F-4FC0-B4F6-590541DFD740}" type="presParOf" srcId="{1C023ECA-12D7-4CB8-9E7E-D1B886479652}" destId="{02B8CF22-F965-48F2-8DA7-B758277D0BAD}" srcOrd="1" destOrd="0" presId="urn:microsoft.com/office/officeart/2008/layout/BendingPictureCaptionList"/>
    <dgm:cxn modelId="{0FE2C81D-5526-4D2F-B4E8-8D46636D5B24}" type="presParOf" srcId="{1C023ECA-12D7-4CB8-9E7E-D1B886479652}" destId="{EC1BBCAA-3CFC-4EB9-8AA3-069E4C30BB44}" srcOrd="2" destOrd="0" presId="urn:microsoft.com/office/officeart/2008/layout/BendingPictureCaptionList"/>
    <dgm:cxn modelId="{5A73A234-33B0-434B-9FAA-C9329EDD6D54}" type="presParOf" srcId="{EC1BBCAA-3CFC-4EB9-8AA3-069E4C30BB44}" destId="{4F10B15B-2BCA-4693-802B-1DF6D1DA5376}" srcOrd="0" destOrd="0" presId="urn:microsoft.com/office/officeart/2008/layout/BendingPictureCaptionList"/>
    <dgm:cxn modelId="{5B44A810-6FED-4622-9113-A3DEAC74CA63}" type="presParOf" srcId="{EC1BBCAA-3CFC-4EB9-8AA3-069E4C30BB44}" destId="{D203A3D6-0177-48DB-8C0E-54C0B7C52DDB}"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b="1" dirty="0"/>
            <a:t>Aspersión</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04225C40-FA3E-4731-9586-7517AF319B6B}">
      <dgm:prSet phldrT="[Texto]"/>
      <dgm:spPr/>
      <dgm:t>
        <a:bodyPr/>
        <a:lstStyle/>
        <a:p>
          <a:r>
            <a:rPr lang="es-EC" b="1" dirty="0"/>
            <a:t>Goteo </a:t>
          </a:r>
        </a:p>
      </dgm:t>
    </dgm:pt>
    <dgm:pt modelId="{1B5A4DA4-A1FA-4028-AB93-54714F872416}" type="parTrans" cxnId="{62D33E26-DB6F-438D-8295-E0C9AB14AE81}">
      <dgm:prSet/>
      <dgm:spPr/>
      <dgm:t>
        <a:bodyPr/>
        <a:lstStyle/>
        <a:p>
          <a:endParaRPr lang="es-EC"/>
        </a:p>
      </dgm:t>
    </dgm:pt>
    <dgm:pt modelId="{C4A7EF90-87E4-4ABD-82AF-F7B61CE4FE82}" type="sibTrans" cxnId="{62D33E26-DB6F-438D-8295-E0C9AB14AE81}">
      <dgm:prSet/>
      <dgm:spPr/>
      <dgm:t>
        <a:bodyPr/>
        <a:lstStyle/>
        <a:p>
          <a:endParaRPr lang="es-EC"/>
        </a:p>
      </dgm:t>
    </dgm:pt>
    <dgm:pt modelId="{E066B353-AF06-4374-A341-D5BB2A2DB270}">
      <dgm:prSet/>
      <dgm:spPr/>
      <dgm:t>
        <a:bodyPr/>
        <a:lstStyle/>
        <a:p>
          <a:r>
            <a:rPr lang="it-IT" b="1" dirty="0"/>
            <a:t>Microaspersión</a:t>
          </a:r>
          <a:endParaRPr lang="es-EC" b="1" dirty="0"/>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A38939AB-A5AC-4538-99B0-3C391B69ABE4}">
      <dgm:prSet/>
      <dgm:spPr/>
      <dgm:t>
        <a:bodyPr/>
        <a:lstStyle/>
        <a:p>
          <a:r>
            <a:rPr lang="es-EC" b="1" dirty="0"/>
            <a:t>Nebulización</a:t>
          </a:r>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4"/>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4">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1" presStyleCnt="4"/>
      <dgm:spPr>
        <a:blipFill rotWithShape="1">
          <a:blip xmlns:r="http://schemas.openxmlformats.org/officeDocument/2006/relationships" r:embed="rId2"/>
          <a:stretch>
            <a:fillRect/>
          </a:stretch>
        </a:blipFill>
      </dgm:spPr>
    </dgm:pt>
    <dgm:pt modelId="{8F7DFE9A-9947-4676-88C6-4474E56C58C9}" type="pres">
      <dgm:prSet presAssocID="{E066B353-AF06-4374-A341-D5BB2A2DB270}" presName="wedgeRectCallout1" presStyleLbl="node1" presStyleIdx="1" presStyleCnt="4">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1B53A4F8-DC57-4388-82CE-0B3B8A135F4B}" type="pres">
      <dgm:prSet presAssocID="{04225C40-FA3E-4731-9586-7517AF319B6B}" presName="composite" presStyleCnt="0"/>
      <dgm:spPr/>
    </dgm:pt>
    <dgm:pt modelId="{D7DFE9D4-A4FF-4EEF-85EA-502711E4E469}" type="pres">
      <dgm:prSet presAssocID="{04225C40-FA3E-4731-9586-7517AF319B6B}" presName="rect1" presStyleLbl="bgImgPlace1" presStyleIdx="2" presStyleCnt="4"/>
      <dgm:spPr>
        <a:blipFill rotWithShape="1">
          <a:blip xmlns:r="http://schemas.openxmlformats.org/officeDocument/2006/relationships" r:embed="rId3"/>
          <a:stretch>
            <a:fillRect/>
          </a:stretch>
        </a:blipFill>
      </dgm:spPr>
    </dgm:pt>
    <dgm:pt modelId="{B93164B4-54AC-4A50-8A41-E19D746B216F}" type="pres">
      <dgm:prSet presAssocID="{04225C40-FA3E-4731-9586-7517AF319B6B}" presName="wedgeRectCallout1" presStyleLbl="node1" presStyleIdx="2" presStyleCnt="4">
        <dgm:presLayoutVars>
          <dgm:bulletEnabled val="1"/>
        </dgm:presLayoutVars>
      </dgm:prSet>
      <dgm:spPr/>
      <dgm:t>
        <a:bodyPr/>
        <a:lstStyle/>
        <a:p>
          <a:endParaRPr lang="es-EC"/>
        </a:p>
      </dgm:t>
    </dgm:pt>
    <dgm:pt modelId="{96A54778-9469-4B54-84DD-ECD17F495C3B}" type="pres">
      <dgm:prSet presAssocID="{C4A7EF90-87E4-4ABD-82AF-F7B61CE4FE82}" presName="sibTrans" presStyleCnt="0"/>
      <dgm:spPr/>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3" presStyleCnt="4"/>
      <dgm:spPr>
        <a:blipFill rotWithShape="1">
          <a:blip xmlns:r="http://schemas.openxmlformats.org/officeDocument/2006/relationships" r:embed="rId4"/>
          <a:stretch>
            <a:fillRect/>
          </a:stretch>
        </a:blipFill>
      </dgm:spPr>
    </dgm:pt>
    <dgm:pt modelId="{D203A3D6-0177-48DB-8C0E-54C0B7C52DDB}" type="pres">
      <dgm:prSet presAssocID="{A38939AB-A5AC-4538-99B0-3C391B69ABE4}" presName="wedgeRectCallout1" presStyleLbl="node1" presStyleIdx="3" presStyleCnt="4">
        <dgm:presLayoutVars>
          <dgm:bulletEnabled val="1"/>
        </dgm:presLayoutVars>
      </dgm:prSet>
      <dgm:spPr/>
      <dgm:t>
        <a:bodyPr/>
        <a:lstStyle/>
        <a:p>
          <a:endParaRPr lang="es-EC"/>
        </a:p>
      </dgm:t>
    </dgm:pt>
  </dgm:ptLst>
  <dgm:cxnLst>
    <dgm:cxn modelId="{1B03AA73-4500-42E2-9942-C837213995BC}" type="presOf" srcId="{A38939AB-A5AC-4538-99B0-3C391B69ABE4}" destId="{D203A3D6-0177-48DB-8C0E-54C0B7C52DDB}" srcOrd="0" destOrd="0" presId="urn:microsoft.com/office/officeart/2008/layout/BendingPictureCaptionList"/>
    <dgm:cxn modelId="{045A143D-E59A-4A74-ABE9-79F1DA4013AE}" type="presOf" srcId="{28139B2C-DF8D-4DCB-A3CC-BAAF96A5547F}" destId="{1C023ECA-12D7-4CB8-9E7E-D1B886479652}" srcOrd="0" destOrd="0" presId="urn:microsoft.com/office/officeart/2008/layout/BendingPictureCaptionList"/>
    <dgm:cxn modelId="{55D6FFD3-448B-443F-ACE8-DB7C54DF3466}" srcId="{28139B2C-DF8D-4DCB-A3CC-BAAF96A5547F}" destId="{A38939AB-A5AC-4538-99B0-3C391B69ABE4}" srcOrd="3" destOrd="0" parTransId="{072D6FF9-C69C-401E-BEEE-A49CB6D27654}" sibTransId="{465AB370-4EA9-4568-A751-B533BDC75A25}"/>
    <dgm:cxn modelId="{62D33E26-DB6F-438D-8295-E0C9AB14AE81}" srcId="{28139B2C-DF8D-4DCB-A3CC-BAAF96A5547F}" destId="{04225C40-FA3E-4731-9586-7517AF319B6B}" srcOrd="2" destOrd="0" parTransId="{1B5A4DA4-A1FA-4028-AB93-54714F872416}" sibTransId="{C4A7EF90-87E4-4ABD-82AF-F7B61CE4FE82}"/>
    <dgm:cxn modelId="{57F8A284-766F-4E11-AC5B-D39E0CA5B424}" type="presOf" srcId="{3FB377A4-F7CA-4900-82CC-A55AB226A5D0}" destId="{73419B5A-75D6-4784-B399-AB5F3C75ABBD}" srcOrd="0" destOrd="0" presId="urn:microsoft.com/office/officeart/2008/layout/BendingPictureCaptionList"/>
    <dgm:cxn modelId="{22E30E97-0DF3-416D-8176-F6C54EB81003}" type="presOf" srcId="{04225C40-FA3E-4731-9586-7517AF319B6B}" destId="{B93164B4-54AC-4A50-8A41-E19D746B216F}" srcOrd="0" destOrd="0" presId="urn:microsoft.com/office/officeart/2008/layout/BendingPictureCaptionList"/>
    <dgm:cxn modelId="{56D04548-DEDB-4626-ADFE-C45440E0F870}" srcId="{28139B2C-DF8D-4DCB-A3CC-BAAF96A5547F}" destId="{E066B353-AF06-4374-A341-D5BB2A2DB270}" srcOrd="1" destOrd="0" parTransId="{38549856-1F49-4ED4-8DB7-586074FFB0A0}" sibTransId="{E944CC87-79AE-4511-986F-0D5304D4426C}"/>
    <dgm:cxn modelId="{3302A2F3-6A32-4F0E-9411-18BA2F6F7498}" type="presOf" srcId="{E066B353-AF06-4374-A341-D5BB2A2DB270}" destId="{8F7DFE9A-9947-4676-88C6-4474E56C58C9}"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6D385E0F-130D-44E1-B166-9DEC7549271D}" type="presParOf" srcId="{1C023ECA-12D7-4CB8-9E7E-D1B886479652}" destId="{0F565434-922C-4E16-A703-A59A3E4E24D3}" srcOrd="0" destOrd="0" presId="urn:microsoft.com/office/officeart/2008/layout/BendingPictureCaptionList"/>
    <dgm:cxn modelId="{D5C6EDEF-CD61-4266-A353-9AEF6781D51A}" type="presParOf" srcId="{0F565434-922C-4E16-A703-A59A3E4E24D3}" destId="{C1B9CFB4-4215-48CB-8A68-DD3790DD3F37}" srcOrd="0" destOrd="0" presId="urn:microsoft.com/office/officeart/2008/layout/BendingPictureCaptionList"/>
    <dgm:cxn modelId="{0B48C370-125A-433D-8DE4-812295874263}" type="presParOf" srcId="{0F565434-922C-4E16-A703-A59A3E4E24D3}" destId="{73419B5A-75D6-4784-B399-AB5F3C75ABBD}" srcOrd="1" destOrd="0" presId="urn:microsoft.com/office/officeart/2008/layout/BendingPictureCaptionList"/>
    <dgm:cxn modelId="{FA01C1E8-61FC-4BAC-89DE-EC3C3A727C30}" type="presParOf" srcId="{1C023ECA-12D7-4CB8-9E7E-D1B886479652}" destId="{02B8CF22-F965-48F2-8DA7-B758277D0BAD}" srcOrd="1" destOrd="0" presId="urn:microsoft.com/office/officeart/2008/layout/BendingPictureCaptionList"/>
    <dgm:cxn modelId="{785B6CBF-F8EC-468F-A7D4-0772D5EA5D25}" type="presParOf" srcId="{1C023ECA-12D7-4CB8-9E7E-D1B886479652}" destId="{F80B4A29-65E7-4F45-8257-CB58ACC37972}" srcOrd="2" destOrd="0" presId="urn:microsoft.com/office/officeart/2008/layout/BendingPictureCaptionList"/>
    <dgm:cxn modelId="{BE88A429-6A5A-4820-9F3E-550D180410C7}" type="presParOf" srcId="{F80B4A29-65E7-4F45-8257-CB58ACC37972}" destId="{87E3855F-96CF-4049-845B-750DC0034023}" srcOrd="0" destOrd="0" presId="urn:microsoft.com/office/officeart/2008/layout/BendingPictureCaptionList"/>
    <dgm:cxn modelId="{5CCB83D0-B9E4-44F1-A133-32F6E6A87EC5}" type="presParOf" srcId="{F80B4A29-65E7-4F45-8257-CB58ACC37972}" destId="{8F7DFE9A-9947-4676-88C6-4474E56C58C9}" srcOrd="1" destOrd="0" presId="urn:microsoft.com/office/officeart/2008/layout/BendingPictureCaptionList"/>
    <dgm:cxn modelId="{DB7C52EA-E456-49F6-A54B-404FEC248D3C}" type="presParOf" srcId="{1C023ECA-12D7-4CB8-9E7E-D1B886479652}" destId="{54F4B77F-F3BE-46E7-8941-0C25CF0B40E1}" srcOrd="3" destOrd="0" presId="urn:microsoft.com/office/officeart/2008/layout/BendingPictureCaptionList"/>
    <dgm:cxn modelId="{A9BDFBF1-49C8-422C-8517-6A6D1DF155CF}" type="presParOf" srcId="{1C023ECA-12D7-4CB8-9E7E-D1B886479652}" destId="{1B53A4F8-DC57-4388-82CE-0B3B8A135F4B}" srcOrd="4" destOrd="0" presId="urn:microsoft.com/office/officeart/2008/layout/BendingPictureCaptionList"/>
    <dgm:cxn modelId="{827F0D63-B9ED-441B-9399-56A4A4EE6FCD}" type="presParOf" srcId="{1B53A4F8-DC57-4388-82CE-0B3B8A135F4B}" destId="{D7DFE9D4-A4FF-4EEF-85EA-502711E4E469}" srcOrd="0" destOrd="0" presId="urn:microsoft.com/office/officeart/2008/layout/BendingPictureCaptionList"/>
    <dgm:cxn modelId="{DA70CD03-AE1B-4096-888A-0CA9E8614626}" type="presParOf" srcId="{1B53A4F8-DC57-4388-82CE-0B3B8A135F4B}" destId="{B93164B4-54AC-4A50-8A41-E19D746B216F}" srcOrd="1" destOrd="0" presId="urn:microsoft.com/office/officeart/2008/layout/BendingPictureCaptionList"/>
    <dgm:cxn modelId="{921C269F-7DF5-4216-B7E6-705F4A6FD367}" type="presParOf" srcId="{1C023ECA-12D7-4CB8-9E7E-D1B886479652}" destId="{96A54778-9469-4B54-84DD-ECD17F495C3B}" srcOrd="5" destOrd="0" presId="urn:microsoft.com/office/officeart/2008/layout/BendingPictureCaptionList"/>
    <dgm:cxn modelId="{1A2E52B9-AD3D-462A-88E9-2E13EC55A6B6}" type="presParOf" srcId="{1C023ECA-12D7-4CB8-9E7E-D1B886479652}" destId="{EC1BBCAA-3CFC-4EB9-8AA3-069E4C30BB44}" srcOrd="6" destOrd="0" presId="urn:microsoft.com/office/officeart/2008/layout/BendingPictureCaptionList"/>
    <dgm:cxn modelId="{401FA258-2490-48C6-9143-C170E4782B6F}" type="presParOf" srcId="{EC1BBCAA-3CFC-4EB9-8AA3-069E4C30BB44}" destId="{4F10B15B-2BCA-4693-802B-1DF6D1DA5376}" srcOrd="0" destOrd="0" presId="urn:microsoft.com/office/officeart/2008/layout/BendingPictureCaptionList"/>
    <dgm:cxn modelId="{BEE223A9-6CE6-47F3-AB59-7341E3C20F42}" type="presParOf" srcId="{EC1BBCAA-3CFC-4EB9-8AA3-069E4C30BB44}" destId="{D203A3D6-0177-48DB-8C0E-54C0B7C52DDB}" srcOrd="1" destOrd="0" presId="urn:microsoft.com/office/officeart/2008/layout/BendingPictureCaption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b="1" dirty="0"/>
            <a:t>Fungicida</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359781FB-1238-4F45-AF25-763B3779A604}">
      <dgm:prSet phldrT="[Texto]"/>
      <dgm:spPr/>
      <dgm:t>
        <a:bodyPr/>
        <a:lstStyle/>
        <a:p>
          <a:r>
            <a:rPr lang="es-EC" b="1" dirty="0"/>
            <a:t>Acaricidas</a:t>
          </a:r>
        </a:p>
      </dgm:t>
    </dgm:pt>
    <dgm:pt modelId="{4992BF76-2C35-41C6-ACBF-4D9B1586F192}" type="parTrans" cxnId="{BEAC1756-AB14-4FCD-B01B-1EC3D2F7005E}">
      <dgm:prSet/>
      <dgm:spPr/>
      <dgm:t>
        <a:bodyPr/>
        <a:lstStyle/>
        <a:p>
          <a:endParaRPr lang="es-EC"/>
        </a:p>
      </dgm:t>
    </dgm:pt>
    <dgm:pt modelId="{EE34739F-7A20-4AAB-AB2F-22D4368DEBB4}" type="sibTrans" cxnId="{BEAC1756-AB14-4FCD-B01B-1EC3D2F7005E}">
      <dgm:prSet/>
      <dgm:spPr/>
      <dgm:t>
        <a:bodyPr/>
        <a:lstStyle/>
        <a:p>
          <a:endParaRPr lang="es-EC"/>
        </a:p>
      </dgm:t>
    </dgm:pt>
    <dgm:pt modelId="{04225C40-FA3E-4731-9586-7517AF319B6B}">
      <dgm:prSet phldrT="[Texto]"/>
      <dgm:spPr/>
      <dgm:t>
        <a:bodyPr/>
        <a:lstStyle/>
        <a:p>
          <a:r>
            <a:rPr lang="es-EC" b="1" dirty="0"/>
            <a:t>Herbicidas</a:t>
          </a:r>
        </a:p>
      </dgm:t>
    </dgm:pt>
    <dgm:pt modelId="{1B5A4DA4-A1FA-4028-AB93-54714F872416}" type="parTrans" cxnId="{62D33E26-DB6F-438D-8295-E0C9AB14AE81}">
      <dgm:prSet/>
      <dgm:spPr/>
      <dgm:t>
        <a:bodyPr/>
        <a:lstStyle/>
        <a:p>
          <a:endParaRPr lang="es-EC"/>
        </a:p>
      </dgm:t>
    </dgm:pt>
    <dgm:pt modelId="{C4A7EF90-87E4-4ABD-82AF-F7B61CE4FE82}" type="sibTrans" cxnId="{62D33E26-DB6F-438D-8295-E0C9AB14AE81}">
      <dgm:prSet/>
      <dgm:spPr/>
      <dgm:t>
        <a:bodyPr/>
        <a:lstStyle/>
        <a:p>
          <a:endParaRPr lang="es-EC"/>
        </a:p>
      </dgm:t>
    </dgm:pt>
    <dgm:pt modelId="{D13A0F1D-FD56-4471-80EC-CA5EDDFF079A}">
      <dgm:prSet/>
      <dgm:spPr/>
      <dgm:t>
        <a:bodyPr/>
        <a:lstStyle/>
        <a:p>
          <a:r>
            <a:rPr lang="es-EC" b="1" dirty="0"/>
            <a:t>Bactericida</a:t>
          </a:r>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dgm:spPr/>
      <dgm:t>
        <a:bodyPr/>
        <a:lstStyle/>
        <a:p>
          <a:r>
            <a:rPr lang="it-IT" b="1" dirty="0"/>
            <a:t>Nematicida</a:t>
          </a:r>
          <a:endParaRPr lang="es-EC" b="1" dirty="0"/>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509318AC-F71C-448F-955C-7AA03E4E9430}">
      <dgm:prSet/>
      <dgm:spPr/>
      <dgm:t>
        <a:bodyPr/>
        <a:lstStyle/>
        <a:p>
          <a:r>
            <a:rPr lang="es-EC" b="1" dirty="0"/>
            <a:t>Insecticida</a:t>
          </a:r>
        </a:p>
      </dgm:t>
    </dgm:pt>
    <dgm:pt modelId="{495A86C1-06C6-422C-B5AD-48A676C17DB4}" type="parTrans" cxnId="{B4AB8DEB-4128-4FDA-90C1-129F008CC5A0}">
      <dgm:prSet/>
      <dgm:spPr/>
      <dgm:t>
        <a:bodyPr/>
        <a:lstStyle/>
        <a:p>
          <a:endParaRPr lang="es-EC"/>
        </a:p>
      </dgm:t>
    </dgm:pt>
    <dgm:pt modelId="{B1992DC5-E91E-4AD4-A37F-5FECC5B85760}" type="sibTrans" cxnId="{B4AB8DEB-4128-4FDA-90C1-129F008CC5A0}">
      <dgm:prSet/>
      <dgm:spPr/>
      <dgm:t>
        <a:bodyPr/>
        <a:lstStyle/>
        <a:p>
          <a:endParaRPr lang="es-EC"/>
        </a:p>
      </dgm:t>
    </dgm:pt>
    <dgm:pt modelId="{E066B353-AF06-4374-A341-D5BB2A2DB270}">
      <dgm:prSet/>
      <dgm:spPr/>
      <dgm:t>
        <a:bodyPr/>
        <a:lstStyle/>
        <a:p>
          <a:r>
            <a:rPr lang="it-IT" b="1" dirty="0"/>
            <a:t>Rodenticida</a:t>
          </a:r>
          <a:endParaRPr lang="es-EC" b="1" dirty="0"/>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A38939AB-A5AC-4538-99B0-3C391B69ABE4}">
      <dgm:prSet/>
      <dgm:spPr/>
      <dgm:t>
        <a:bodyPr/>
        <a:lstStyle/>
        <a:p>
          <a:r>
            <a:rPr lang="es-EC" b="1" dirty="0" err="1"/>
            <a:t>Molusquicida</a:t>
          </a:r>
          <a:endParaRPr lang="es-EC" b="1" dirty="0"/>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8"/>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8">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1" presStyleCnt="8" custLinFactX="3570" custLinFactNeighborX="100000" custLinFactNeighborY="-132"/>
      <dgm:spPr>
        <a:blipFill rotWithShape="1">
          <a:blip xmlns:r="http://schemas.openxmlformats.org/officeDocument/2006/relationships" r:embed="rId2"/>
          <a:stretch>
            <a:fillRect/>
          </a:stretch>
        </a:blipFill>
      </dgm:spPr>
    </dgm:pt>
    <dgm:pt modelId="{73AB7DBE-C45A-4F2F-90B2-0B4B2F90B11A}" type="pres">
      <dgm:prSet presAssocID="{D13A0F1D-FD56-4471-80EC-CA5EDDFF079A}" presName="wedgeRectCallout1" presStyleLbl="node1" presStyleIdx="1" presStyleCnt="8" custLinFactX="16370" custLinFactNeighborX="100000" custLinFactNeighborY="-376">
        <dgm:presLayoutVars>
          <dgm:bulletEnabled val="1"/>
        </dgm:presLayoutVars>
      </dgm:prSet>
      <dgm:spPr/>
      <dgm:t>
        <a:bodyPr/>
        <a:lstStyle/>
        <a:p>
          <a:endParaRPr lang="es-EC"/>
        </a:p>
      </dgm:t>
    </dgm:pt>
    <dgm:pt modelId="{32F4590E-EA32-4CDB-832F-F6A1D2922EE8}" type="pres">
      <dgm:prSet presAssocID="{B185AAB1-4BEA-4328-958B-089749CFF35C}"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2" presStyleCnt="8" custLinFactX="3125" custLinFactNeighborX="100000" custLinFactNeighborY="-132"/>
      <dgm:spPr>
        <a:blipFill rotWithShape="1">
          <a:blip xmlns:r="http://schemas.openxmlformats.org/officeDocument/2006/relationships" r:embed="rId3"/>
          <a:stretch>
            <a:fillRect/>
          </a:stretch>
        </a:blipFill>
      </dgm:spPr>
    </dgm:pt>
    <dgm:pt modelId="{8AEF10DE-26AF-49F8-A02F-A103D41BF428}" type="pres">
      <dgm:prSet presAssocID="{93321A58-009F-4B9A-8A9B-EF52A4B8E112}" presName="wedgeRectCallout1" presStyleLbl="node1" presStyleIdx="2" presStyleCnt="8" custLinFactX="15870" custLinFactNeighborX="100000" custLinFactNeighborY="-376">
        <dgm:presLayoutVars>
          <dgm:bulletEnabled val="1"/>
        </dgm:presLayoutVars>
      </dgm:prSet>
      <dgm:spPr/>
      <dgm:t>
        <a:bodyPr/>
        <a:lstStyle/>
        <a:p>
          <a:endParaRPr lang="es-EC"/>
        </a:p>
      </dgm:t>
    </dgm:pt>
    <dgm:pt modelId="{22792911-7966-4197-9FE2-BFDF40E44FB8}" type="pres">
      <dgm:prSet presAssocID="{3CDE7BEA-C328-4CFD-B215-9D2960473390}" presName="sibTrans" presStyleCnt="0"/>
      <dgm:spPr/>
    </dgm:pt>
    <dgm:pt modelId="{5BE57CB5-F0CE-4A25-B904-57D1AE1F561A}" type="pres">
      <dgm:prSet presAssocID="{509318AC-F71C-448F-955C-7AA03E4E9430}" presName="composite" presStyleCnt="0"/>
      <dgm:spPr/>
    </dgm:pt>
    <dgm:pt modelId="{8B354269-B15E-411B-9DA2-808FC3F497ED}" type="pres">
      <dgm:prSet presAssocID="{509318AC-F71C-448F-955C-7AA03E4E9430}" presName="rect1" presStyleLbl="bgImgPlace1" presStyleIdx="3" presStyleCnt="8" custLinFactX="-100000" custLinFactNeighborX="-125515" custLinFactNeighborY="-132"/>
      <dgm:spPr>
        <a:blipFill rotWithShape="1">
          <a:blip xmlns:r="http://schemas.openxmlformats.org/officeDocument/2006/relationships" r:embed="rId4"/>
          <a:stretch>
            <a:fillRect/>
          </a:stretch>
        </a:blipFill>
      </dgm:spPr>
    </dgm:pt>
    <dgm:pt modelId="{C0876E46-3B8C-4FCC-AEBB-D379FEE9989A}" type="pres">
      <dgm:prSet presAssocID="{509318AC-F71C-448F-955C-7AA03E4E9430}" presName="wedgeRectCallout1" presStyleLbl="node1" presStyleIdx="3" presStyleCnt="8" custLinFactX="-100000" custLinFactNeighborX="-153387" custLinFactNeighborY="-376">
        <dgm:presLayoutVars>
          <dgm:bulletEnabled val="1"/>
        </dgm:presLayoutVars>
      </dgm:prSet>
      <dgm:spPr/>
      <dgm:t>
        <a:bodyPr/>
        <a:lstStyle/>
        <a:p>
          <a:endParaRPr lang="es-EC"/>
        </a:p>
      </dgm:t>
    </dgm:pt>
    <dgm:pt modelId="{D09031A0-97F1-4B62-BEEA-18C0A497C6AF}" type="pres">
      <dgm:prSet presAssocID="{B1992DC5-E91E-4AD4-A37F-5FECC5B85760}" presName="sibTrans" presStyleCnt="0"/>
      <dgm:spPr/>
    </dgm:pt>
    <dgm:pt modelId="{3D42EED0-58F6-4106-8085-C87583F4560A}" type="pres">
      <dgm:prSet presAssocID="{359781FB-1238-4F45-AF25-763B3779A604}" presName="composite" presStyleCnt="0"/>
      <dgm:spPr/>
    </dgm:pt>
    <dgm:pt modelId="{74BE2649-C65B-4175-8031-7A28D35B3506}" type="pres">
      <dgm:prSet presAssocID="{359781FB-1238-4F45-AF25-763B3779A604}" presName="rect1" presStyleLbl="bgImgPlace1" presStyleIdx="4" presStyleCnt="8"/>
      <dgm:spPr>
        <a:blipFill rotWithShape="1">
          <a:blip xmlns:r="http://schemas.openxmlformats.org/officeDocument/2006/relationships" r:embed="rId5"/>
          <a:stretch>
            <a:fillRect/>
          </a:stretch>
        </a:blipFill>
      </dgm:spPr>
    </dgm:pt>
    <dgm:pt modelId="{F4940B44-F469-436E-9B75-507DD4025980}" type="pres">
      <dgm:prSet presAssocID="{359781FB-1238-4F45-AF25-763B3779A604}" presName="wedgeRectCallout1" presStyleLbl="node1" presStyleIdx="4" presStyleCnt="8">
        <dgm:presLayoutVars>
          <dgm:bulletEnabled val="1"/>
        </dgm:presLayoutVars>
      </dgm:prSet>
      <dgm:spPr/>
      <dgm:t>
        <a:bodyPr/>
        <a:lstStyle/>
        <a:p>
          <a:endParaRPr lang="es-EC"/>
        </a:p>
      </dgm:t>
    </dgm:pt>
    <dgm:pt modelId="{8C11210D-8E6C-49F7-9305-34384DDE0F47}" type="pres">
      <dgm:prSet presAssocID="{EE34739F-7A20-4AAB-AB2F-22D4368DEBB4}" presName="sibTrans" presStyleCnt="0"/>
      <dgm:spPr/>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5" presStyleCnt="8"/>
      <dgm:spPr>
        <a:blipFill rotWithShape="1">
          <a:blip xmlns:r="http://schemas.openxmlformats.org/officeDocument/2006/relationships" r:embed="rId6"/>
          <a:stretch>
            <a:fillRect/>
          </a:stretch>
        </a:blipFill>
      </dgm:spPr>
    </dgm:pt>
    <dgm:pt modelId="{8F7DFE9A-9947-4676-88C6-4474E56C58C9}" type="pres">
      <dgm:prSet presAssocID="{E066B353-AF06-4374-A341-D5BB2A2DB270}" presName="wedgeRectCallout1" presStyleLbl="node1" presStyleIdx="5" presStyleCnt="8">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1B53A4F8-DC57-4388-82CE-0B3B8A135F4B}" type="pres">
      <dgm:prSet presAssocID="{04225C40-FA3E-4731-9586-7517AF319B6B}" presName="composite" presStyleCnt="0"/>
      <dgm:spPr/>
    </dgm:pt>
    <dgm:pt modelId="{D7DFE9D4-A4FF-4EEF-85EA-502711E4E469}" type="pres">
      <dgm:prSet presAssocID="{04225C40-FA3E-4731-9586-7517AF319B6B}" presName="rect1" presStyleLbl="bgImgPlace1" presStyleIdx="6" presStyleCnt="8"/>
      <dgm:spPr>
        <a:blipFill rotWithShape="1">
          <a:blip xmlns:r="http://schemas.openxmlformats.org/officeDocument/2006/relationships" r:embed="rId7"/>
          <a:stretch>
            <a:fillRect/>
          </a:stretch>
        </a:blipFill>
      </dgm:spPr>
    </dgm:pt>
    <dgm:pt modelId="{B93164B4-54AC-4A50-8A41-E19D746B216F}" type="pres">
      <dgm:prSet presAssocID="{04225C40-FA3E-4731-9586-7517AF319B6B}" presName="wedgeRectCallout1" presStyleLbl="node1" presStyleIdx="6" presStyleCnt="8">
        <dgm:presLayoutVars>
          <dgm:bulletEnabled val="1"/>
        </dgm:presLayoutVars>
      </dgm:prSet>
      <dgm:spPr/>
      <dgm:t>
        <a:bodyPr/>
        <a:lstStyle/>
        <a:p>
          <a:endParaRPr lang="es-EC"/>
        </a:p>
      </dgm:t>
    </dgm:pt>
    <dgm:pt modelId="{96A54778-9469-4B54-84DD-ECD17F495C3B}" type="pres">
      <dgm:prSet presAssocID="{C4A7EF90-87E4-4ABD-82AF-F7B61CE4FE82}" presName="sibTrans" presStyleCnt="0"/>
      <dgm:spPr/>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7" presStyleCnt="8"/>
      <dgm:spPr>
        <a:blipFill rotWithShape="1">
          <a:blip xmlns:r="http://schemas.openxmlformats.org/officeDocument/2006/relationships" r:embed="rId8"/>
          <a:stretch>
            <a:fillRect/>
          </a:stretch>
        </a:blipFill>
      </dgm:spPr>
    </dgm:pt>
    <dgm:pt modelId="{D203A3D6-0177-48DB-8C0E-54C0B7C52DDB}" type="pres">
      <dgm:prSet presAssocID="{A38939AB-A5AC-4538-99B0-3C391B69ABE4}" presName="wedgeRectCallout1" presStyleLbl="node1" presStyleIdx="7" presStyleCnt="8">
        <dgm:presLayoutVars>
          <dgm:bulletEnabled val="1"/>
        </dgm:presLayoutVars>
      </dgm:prSet>
      <dgm:spPr/>
      <dgm:t>
        <a:bodyPr/>
        <a:lstStyle/>
        <a:p>
          <a:endParaRPr lang="es-EC"/>
        </a:p>
      </dgm:t>
    </dgm:pt>
  </dgm:ptLst>
  <dgm:cxnLst>
    <dgm:cxn modelId="{AA8C3931-371F-408A-A2B4-9550458DB9A1}" type="presOf" srcId="{93321A58-009F-4B9A-8A9B-EF52A4B8E112}" destId="{8AEF10DE-26AF-49F8-A02F-A103D41BF428}" srcOrd="0" destOrd="0" presId="urn:microsoft.com/office/officeart/2008/layout/BendingPictureCaptionList"/>
    <dgm:cxn modelId="{9F0699E4-6244-4115-BA8C-42F97496C869}" srcId="{28139B2C-DF8D-4DCB-A3CC-BAAF96A5547F}" destId="{D13A0F1D-FD56-4471-80EC-CA5EDDFF079A}" srcOrd="1" destOrd="0" parTransId="{7FD6B11E-D26B-4151-B0C2-685B31D24FC3}" sibTransId="{B185AAB1-4BEA-4328-958B-089749CFF35C}"/>
    <dgm:cxn modelId="{D64A45A4-A8E5-43E1-AB45-904CEBB860F1}" type="presOf" srcId="{28139B2C-DF8D-4DCB-A3CC-BAAF96A5547F}" destId="{1C023ECA-12D7-4CB8-9E7E-D1B886479652}" srcOrd="0" destOrd="0" presId="urn:microsoft.com/office/officeart/2008/layout/BendingPictureCaptionList"/>
    <dgm:cxn modelId="{62D33E26-DB6F-438D-8295-E0C9AB14AE81}" srcId="{28139B2C-DF8D-4DCB-A3CC-BAAF96A5547F}" destId="{04225C40-FA3E-4731-9586-7517AF319B6B}" srcOrd="6" destOrd="0" parTransId="{1B5A4DA4-A1FA-4028-AB93-54714F872416}" sibTransId="{C4A7EF90-87E4-4ABD-82AF-F7B61CE4FE82}"/>
    <dgm:cxn modelId="{CB1FE877-B9BF-44A0-A4E4-7CF9D013D459}" type="presOf" srcId="{04225C40-FA3E-4731-9586-7517AF319B6B}" destId="{B93164B4-54AC-4A50-8A41-E19D746B216F}" srcOrd="0" destOrd="0" presId="urn:microsoft.com/office/officeart/2008/layout/BendingPictureCaptionList"/>
    <dgm:cxn modelId="{BCD3D777-F03A-4D1C-92DC-9753496D45B2}" type="presOf" srcId="{509318AC-F71C-448F-955C-7AA03E4E9430}" destId="{C0876E46-3B8C-4FCC-AEBB-D379FEE9989A}" srcOrd="0" destOrd="0" presId="urn:microsoft.com/office/officeart/2008/layout/BendingPictureCaptionList"/>
    <dgm:cxn modelId="{2F2F4FE5-BFCD-481A-A024-5A6AD0112E62}" type="presOf" srcId="{3FB377A4-F7CA-4900-82CC-A55AB226A5D0}" destId="{73419B5A-75D6-4784-B399-AB5F3C75ABBD}" srcOrd="0" destOrd="0" presId="urn:microsoft.com/office/officeart/2008/layout/BendingPictureCaptionList"/>
    <dgm:cxn modelId="{D8D2B032-7CAE-45CA-857F-884EE146561D}" type="presOf" srcId="{A38939AB-A5AC-4538-99B0-3C391B69ABE4}" destId="{D203A3D6-0177-48DB-8C0E-54C0B7C52DDB}" srcOrd="0" destOrd="0" presId="urn:microsoft.com/office/officeart/2008/layout/BendingPictureCaptionList"/>
    <dgm:cxn modelId="{BEAC1756-AB14-4FCD-B01B-1EC3D2F7005E}" srcId="{28139B2C-DF8D-4DCB-A3CC-BAAF96A5547F}" destId="{359781FB-1238-4F45-AF25-763B3779A604}" srcOrd="4" destOrd="0" parTransId="{4992BF76-2C35-41C6-ACBF-4D9B1586F192}" sibTransId="{EE34739F-7A20-4AAB-AB2F-22D4368DEBB4}"/>
    <dgm:cxn modelId="{D1CDF7BE-9421-4542-96EF-B6D3E3CEE8EA}" srcId="{28139B2C-DF8D-4DCB-A3CC-BAAF96A5547F}" destId="{93321A58-009F-4B9A-8A9B-EF52A4B8E112}" srcOrd="2" destOrd="0" parTransId="{149C5083-7B40-4E33-A58E-160D25432613}" sibTransId="{3CDE7BEA-C328-4CFD-B215-9D2960473390}"/>
    <dgm:cxn modelId="{6A88EEE7-11AE-48C6-BAEE-02119707BB68}" type="presOf" srcId="{E066B353-AF06-4374-A341-D5BB2A2DB270}" destId="{8F7DFE9A-9947-4676-88C6-4474E56C58C9}" srcOrd="0" destOrd="0" presId="urn:microsoft.com/office/officeart/2008/layout/BendingPictureCaptionList"/>
    <dgm:cxn modelId="{1EDA1ECD-0E8A-4D24-AA29-2AC1C2B7398D}" type="presOf" srcId="{359781FB-1238-4F45-AF25-763B3779A604}" destId="{F4940B44-F469-436E-9B75-507DD4025980}" srcOrd="0" destOrd="0" presId="urn:microsoft.com/office/officeart/2008/layout/BendingPictureCaptionList"/>
    <dgm:cxn modelId="{EDE3CB2F-8EC1-406E-893B-E1EC5576DEE2}" type="presOf" srcId="{D13A0F1D-FD56-4471-80EC-CA5EDDFF079A}" destId="{73AB7DBE-C45A-4F2F-90B2-0B4B2F90B11A}"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56D04548-DEDB-4626-ADFE-C45440E0F870}" srcId="{28139B2C-DF8D-4DCB-A3CC-BAAF96A5547F}" destId="{E066B353-AF06-4374-A341-D5BB2A2DB270}" srcOrd="5" destOrd="0" parTransId="{38549856-1F49-4ED4-8DB7-586074FFB0A0}" sibTransId="{E944CC87-79AE-4511-986F-0D5304D4426C}"/>
    <dgm:cxn modelId="{55D6FFD3-448B-443F-ACE8-DB7C54DF3466}" srcId="{28139B2C-DF8D-4DCB-A3CC-BAAF96A5547F}" destId="{A38939AB-A5AC-4538-99B0-3C391B69ABE4}" srcOrd="7" destOrd="0" parTransId="{072D6FF9-C69C-401E-BEEE-A49CB6D27654}" sibTransId="{465AB370-4EA9-4568-A751-B533BDC75A25}"/>
    <dgm:cxn modelId="{B4AB8DEB-4128-4FDA-90C1-129F008CC5A0}" srcId="{28139B2C-DF8D-4DCB-A3CC-BAAF96A5547F}" destId="{509318AC-F71C-448F-955C-7AA03E4E9430}" srcOrd="3" destOrd="0" parTransId="{495A86C1-06C6-422C-B5AD-48A676C17DB4}" sibTransId="{B1992DC5-E91E-4AD4-A37F-5FECC5B85760}"/>
    <dgm:cxn modelId="{C7155E4E-5289-480F-BBE4-0C2E6006A73F}" type="presParOf" srcId="{1C023ECA-12D7-4CB8-9E7E-D1B886479652}" destId="{0F565434-922C-4E16-A703-A59A3E4E24D3}" srcOrd="0" destOrd="0" presId="urn:microsoft.com/office/officeart/2008/layout/BendingPictureCaptionList"/>
    <dgm:cxn modelId="{D476564E-C87B-4A24-9C23-4853FCF198AE}" type="presParOf" srcId="{0F565434-922C-4E16-A703-A59A3E4E24D3}" destId="{C1B9CFB4-4215-48CB-8A68-DD3790DD3F37}" srcOrd="0" destOrd="0" presId="urn:microsoft.com/office/officeart/2008/layout/BendingPictureCaptionList"/>
    <dgm:cxn modelId="{110F2B57-DD27-4F84-B29F-8C39E0588831}" type="presParOf" srcId="{0F565434-922C-4E16-A703-A59A3E4E24D3}" destId="{73419B5A-75D6-4784-B399-AB5F3C75ABBD}" srcOrd="1" destOrd="0" presId="urn:microsoft.com/office/officeart/2008/layout/BendingPictureCaptionList"/>
    <dgm:cxn modelId="{C58A6E8F-D76B-48EC-B304-8875479FA9A4}" type="presParOf" srcId="{1C023ECA-12D7-4CB8-9E7E-D1B886479652}" destId="{02B8CF22-F965-48F2-8DA7-B758277D0BAD}" srcOrd="1" destOrd="0" presId="urn:microsoft.com/office/officeart/2008/layout/BendingPictureCaptionList"/>
    <dgm:cxn modelId="{2075FDE6-6EFB-4478-91BC-460A85199BEE}" type="presParOf" srcId="{1C023ECA-12D7-4CB8-9E7E-D1B886479652}" destId="{E78B51F5-FC82-4408-84FC-1EB84377174F}" srcOrd="2" destOrd="0" presId="urn:microsoft.com/office/officeart/2008/layout/BendingPictureCaptionList"/>
    <dgm:cxn modelId="{8CF91F7D-9AE2-4BF6-9C2D-5EDD67587C0E}" type="presParOf" srcId="{E78B51F5-FC82-4408-84FC-1EB84377174F}" destId="{6D11E86D-90C5-4C79-8A68-7E267C8DD709}" srcOrd="0" destOrd="0" presId="urn:microsoft.com/office/officeart/2008/layout/BendingPictureCaptionList"/>
    <dgm:cxn modelId="{D2DE2266-B501-4B1A-B379-CBB9172A4E92}" type="presParOf" srcId="{E78B51F5-FC82-4408-84FC-1EB84377174F}" destId="{73AB7DBE-C45A-4F2F-90B2-0B4B2F90B11A}" srcOrd="1" destOrd="0" presId="urn:microsoft.com/office/officeart/2008/layout/BendingPictureCaptionList"/>
    <dgm:cxn modelId="{852C8E0E-62D0-4477-A7E1-6E4B69415473}" type="presParOf" srcId="{1C023ECA-12D7-4CB8-9E7E-D1B886479652}" destId="{32F4590E-EA32-4CDB-832F-F6A1D2922EE8}" srcOrd="3" destOrd="0" presId="urn:microsoft.com/office/officeart/2008/layout/BendingPictureCaptionList"/>
    <dgm:cxn modelId="{AEC26EA1-8CF1-4BEB-9C41-D70F62FAE910}" type="presParOf" srcId="{1C023ECA-12D7-4CB8-9E7E-D1B886479652}" destId="{C8CEA641-4415-4AA3-8E72-2ED97BCAB61F}" srcOrd="4" destOrd="0" presId="urn:microsoft.com/office/officeart/2008/layout/BendingPictureCaptionList"/>
    <dgm:cxn modelId="{B6FFC5AE-8F09-4B51-8969-A22845BB2841}" type="presParOf" srcId="{C8CEA641-4415-4AA3-8E72-2ED97BCAB61F}" destId="{35EA890A-FA1C-4425-A357-0052A590CB9E}" srcOrd="0" destOrd="0" presId="urn:microsoft.com/office/officeart/2008/layout/BendingPictureCaptionList"/>
    <dgm:cxn modelId="{F3C27F03-7CE5-46D0-9272-B8657796D135}" type="presParOf" srcId="{C8CEA641-4415-4AA3-8E72-2ED97BCAB61F}" destId="{8AEF10DE-26AF-49F8-A02F-A103D41BF428}" srcOrd="1" destOrd="0" presId="urn:microsoft.com/office/officeart/2008/layout/BendingPictureCaptionList"/>
    <dgm:cxn modelId="{E9F687C1-91A6-4E80-93C7-A7E707531E3A}" type="presParOf" srcId="{1C023ECA-12D7-4CB8-9E7E-D1B886479652}" destId="{22792911-7966-4197-9FE2-BFDF40E44FB8}" srcOrd="5" destOrd="0" presId="urn:microsoft.com/office/officeart/2008/layout/BendingPictureCaptionList"/>
    <dgm:cxn modelId="{AA93045F-2369-4FA5-B4E8-A67F7EB0D1E6}" type="presParOf" srcId="{1C023ECA-12D7-4CB8-9E7E-D1B886479652}" destId="{5BE57CB5-F0CE-4A25-B904-57D1AE1F561A}" srcOrd="6" destOrd="0" presId="urn:microsoft.com/office/officeart/2008/layout/BendingPictureCaptionList"/>
    <dgm:cxn modelId="{AEFE7B71-0056-4959-9346-6430C0374347}" type="presParOf" srcId="{5BE57CB5-F0CE-4A25-B904-57D1AE1F561A}" destId="{8B354269-B15E-411B-9DA2-808FC3F497ED}" srcOrd="0" destOrd="0" presId="urn:microsoft.com/office/officeart/2008/layout/BendingPictureCaptionList"/>
    <dgm:cxn modelId="{595104B9-45DF-4A6A-A779-F1D812C93492}" type="presParOf" srcId="{5BE57CB5-F0CE-4A25-B904-57D1AE1F561A}" destId="{C0876E46-3B8C-4FCC-AEBB-D379FEE9989A}" srcOrd="1" destOrd="0" presId="urn:microsoft.com/office/officeart/2008/layout/BendingPictureCaptionList"/>
    <dgm:cxn modelId="{CDF579C1-9E6A-47E6-9C1A-DC42CD8FF44F}" type="presParOf" srcId="{1C023ECA-12D7-4CB8-9E7E-D1B886479652}" destId="{D09031A0-97F1-4B62-BEEA-18C0A497C6AF}" srcOrd="7" destOrd="0" presId="urn:microsoft.com/office/officeart/2008/layout/BendingPictureCaptionList"/>
    <dgm:cxn modelId="{6CE12526-9368-4F74-A4C3-763689C94F6E}" type="presParOf" srcId="{1C023ECA-12D7-4CB8-9E7E-D1B886479652}" destId="{3D42EED0-58F6-4106-8085-C87583F4560A}" srcOrd="8" destOrd="0" presId="urn:microsoft.com/office/officeart/2008/layout/BendingPictureCaptionList"/>
    <dgm:cxn modelId="{79629C6C-110F-4F6E-B7C4-B967A8EBA26B}" type="presParOf" srcId="{3D42EED0-58F6-4106-8085-C87583F4560A}" destId="{74BE2649-C65B-4175-8031-7A28D35B3506}" srcOrd="0" destOrd="0" presId="urn:microsoft.com/office/officeart/2008/layout/BendingPictureCaptionList"/>
    <dgm:cxn modelId="{B1A3F87C-4A1F-471A-A41C-A97957D01DBA}" type="presParOf" srcId="{3D42EED0-58F6-4106-8085-C87583F4560A}" destId="{F4940B44-F469-436E-9B75-507DD4025980}" srcOrd="1" destOrd="0" presId="urn:microsoft.com/office/officeart/2008/layout/BendingPictureCaptionList"/>
    <dgm:cxn modelId="{F434F19D-2594-4669-AA01-0A8266CCED95}" type="presParOf" srcId="{1C023ECA-12D7-4CB8-9E7E-D1B886479652}" destId="{8C11210D-8E6C-49F7-9305-34384DDE0F47}" srcOrd="9" destOrd="0" presId="urn:microsoft.com/office/officeart/2008/layout/BendingPictureCaptionList"/>
    <dgm:cxn modelId="{D994B81E-828F-4B18-B4DE-F32D6E0DA603}" type="presParOf" srcId="{1C023ECA-12D7-4CB8-9E7E-D1B886479652}" destId="{F80B4A29-65E7-4F45-8257-CB58ACC37972}" srcOrd="10" destOrd="0" presId="urn:microsoft.com/office/officeart/2008/layout/BendingPictureCaptionList"/>
    <dgm:cxn modelId="{15232BC0-6DD0-48AA-BDD6-ABF4C3DCE2BC}" type="presParOf" srcId="{F80B4A29-65E7-4F45-8257-CB58ACC37972}" destId="{87E3855F-96CF-4049-845B-750DC0034023}" srcOrd="0" destOrd="0" presId="urn:microsoft.com/office/officeart/2008/layout/BendingPictureCaptionList"/>
    <dgm:cxn modelId="{5894F80A-94A1-4DB7-9748-22DA62E0E255}" type="presParOf" srcId="{F80B4A29-65E7-4F45-8257-CB58ACC37972}" destId="{8F7DFE9A-9947-4676-88C6-4474E56C58C9}" srcOrd="1" destOrd="0" presId="urn:microsoft.com/office/officeart/2008/layout/BendingPictureCaptionList"/>
    <dgm:cxn modelId="{F4041116-5FBA-4642-9CFC-5EC61B74A0D1}" type="presParOf" srcId="{1C023ECA-12D7-4CB8-9E7E-D1B886479652}" destId="{54F4B77F-F3BE-46E7-8941-0C25CF0B40E1}" srcOrd="11" destOrd="0" presId="urn:microsoft.com/office/officeart/2008/layout/BendingPictureCaptionList"/>
    <dgm:cxn modelId="{C55A6DFD-4EEA-4310-8644-177EDCFF42DF}" type="presParOf" srcId="{1C023ECA-12D7-4CB8-9E7E-D1B886479652}" destId="{1B53A4F8-DC57-4388-82CE-0B3B8A135F4B}" srcOrd="12" destOrd="0" presId="urn:microsoft.com/office/officeart/2008/layout/BendingPictureCaptionList"/>
    <dgm:cxn modelId="{AD73F16B-4415-4D06-9D37-A387EE26632E}" type="presParOf" srcId="{1B53A4F8-DC57-4388-82CE-0B3B8A135F4B}" destId="{D7DFE9D4-A4FF-4EEF-85EA-502711E4E469}" srcOrd="0" destOrd="0" presId="urn:microsoft.com/office/officeart/2008/layout/BendingPictureCaptionList"/>
    <dgm:cxn modelId="{39C2AB6C-612E-4EC4-866F-DACEA7AD5E00}" type="presParOf" srcId="{1B53A4F8-DC57-4388-82CE-0B3B8A135F4B}" destId="{B93164B4-54AC-4A50-8A41-E19D746B216F}" srcOrd="1" destOrd="0" presId="urn:microsoft.com/office/officeart/2008/layout/BendingPictureCaptionList"/>
    <dgm:cxn modelId="{BFEC70BC-5BBA-4ED8-A1CD-90955D52F03B}" type="presParOf" srcId="{1C023ECA-12D7-4CB8-9E7E-D1B886479652}" destId="{96A54778-9469-4B54-84DD-ECD17F495C3B}" srcOrd="13" destOrd="0" presId="urn:microsoft.com/office/officeart/2008/layout/BendingPictureCaptionList"/>
    <dgm:cxn modelId="{739C65A9-05D9-406C-908E-2E964016D13C}" type="presParOf" srcId="{1C023ECA-12D7-4CB8-9E7E-D1B886479652}" destId="{EC1BBCAA-3CFC-4EB9-8AA3-069E4C30BB44}" srcOrd="14" destOrd="0" presId="urn:microsoft.com/office/officeart/2008/layout/BendingPictureCaptionList"/>
    <dgm:cxn modelId="{689FBE16-F010-4EDC-97A5-FFAE6BE439A7}" type="presParOf" srcId="{EC1BBCAA-3CFC-4EB9-8AA3-069E4C30BB44}" destId="{4F10B15B-2BCA-4693-802B-1DF6D1DA5376}" srcOrd="0" destOrd="0" presId="urn:microsoft.com/office/officeart/2008/layout/BendingPictureCaptionList"/>
    <dgm:cxn modelId="{14763F5F-0A0F-4BB3-853B-EF052D985343}" type="presParOf" srcId="{EC1BBCAA-3CFC-4EB9-8AA3-069E4C30BB44}" destId="{D203A3D6-0177-48DB-8C0E-54C0B7C52DDB}"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48AFD05-75DE-410F-8D6B-2E1F8105CE29}" type="doc">
      <dgm:prSet loTypeId="urn:microsoft.com/office/officeart/2005/8/layout/hierarchy3" loCatId="relationship" qsTypeId="urn:microsoft.com/office/officeart/2005/8/quickstyle/simple1" qsCatId="simple" csTypeId="urn:microsoft.com/office/officeart/2005/8/colors/colorful5" csCatId="colorful" phldr="1"/>
      <dgm:spPr/>
      <dgm:t>
        <a:bodyPr/>
        <a:lstStyle/>
        <a:p>
          <a:endParaRPr lang="es-EC"/>
        </a:p>
      </dgm:t>
    </dgm:pt>
    <dgm:pt modelId="{3FD6C158-CF24-4324-B5A4-85AAD0AD69F6}">
      <dgm:prSet phldrT="[Texto]" custT="1"/>
      <dgm:spPr/>
      <dgm:t>
        <a:bodyPr/>
        <a:lstStyle/>
        <a:p>
          <a:r>
            <a:rPr lang="es-EC" sz="1400" b="1">
              <a:latin typeface="+mj-lt"/>
              <a:cs typeface="Arial" pitchFamily="34" charset="0"/>
            </a:rPr>
            <a:t>Asociamiento con cultivos permanentes</a:t>
          </a:r>
          <a:endParaRPr lang="es-EC" sz="1400" b="1" dirty="0">
            <a:latin typeface="+mj-lt"/>
            <a:cs typeface="Arial" pitchFamily="34" charset="0"/>
          </a:endParaRPr>
        </a:p>
      </dgm:t>
    </dgm:pt>
    <dgm:pt modelId="{B9DC2165-1484-4F3F-A834-28FCAA4199B4}" type="parTrans" cxnId="{5D533F1A-0DA1-4B27-A6FE-74BF19E649FA}">
      <dgm:prSet/>
      <dgm:spPr/>
      <dgm:t>
        <a:bodyPr/>
        <a:lstStyle/>
        <a:p>
          <a:endParaRPr lang="es-EC" sz="1400">
            <a:latin typeface="+mj-lt"/>
          </a:endParaRPr>
        </a:p>
      </dgm:t>
    </dgm:pt>
    <dgm:pt modelId="{5EA2D5F4-E8C4-4579-965C-53064C0C74EE}" type="sibTrans" cxnId="{5D533F1A-0DA1-4B27-A6FE-74BF19E649FA}">
      <dgm:prSet/>
      <dgm:spPr/>
      <dgm:t>
        <a:bodyPr/>
        <a:lstStyle/>
        <a:p>
          <a:endParaRPr lang="es-EC" sz="1400">
            <a:latin typeface="+mj-lt"/>
          </a:endParaRPr>
        </a:p>
      </dgm:t>
    </dgm:pt>
    <dgm:pt modelId="{6C423776-30CD-45D4-BBB2-4D94DAF4BF15}">
      <dgm:prSet phldrT="[Texto]" custT="1"/>
      <dgm:spPr/>
      <dgm:t>
        <a:bodyPr/>
        <a:lstStyle/>
        <a:p>
          <a:r>
            <a:rPr lang="es-ES" sz="1400" b="1">
              <a:latin typeface="+mj-lt"/>
              <a:cs typeface="Arial" pitchFamily="34" charset="0"/>
            </a:rPr>
            <a:t>Cultivo transitorio con cultivo transitorio asociado </a:t>
          </a:r>
          <a:endParaRPr lang="es-EC" sz="1400" b="1" dirty="0">
            <a:latin typeface="+mj-lt"/>
            <a:cs typeface="Arial" pitchFamily="34" charset="0"/>
          </a:endParaRPr>
        </a:p>
      </dgm:t>
    </dgm:pt>
    <dgm:pt modelId="{9FB76E7E-C9D6-413B-B0BB-C3B09F5FA9C9}" type="parTrans" cxnId="{98516241-ED75-42AE-A8E8-890D5C95F3AE}">
      <dgm:prSet/>
      <dgm:spPr/>
      <dgm:t>
        <a:bodyPr/>
        <a:lstStyle/>
        <a:p>
          <a:endParaRPr lang="es-EC" sz="1400">
            <a:latin typeface="+mj-lt"/>
          </a:endParaRPr>
        </a:p>
      </dgm:t>
    </dgm:pt>
    <dgm:pt modelId="{8D4E32EA-6C71-4E64-B144-91D3366A8248}" type="sibTrans" cxnId="{98516241-ED75-42AE-A8E8-890D5C95F3AE}">
      <dgm:prSet/>
      <dgm:spPr/>
      <dgm:t>
        <a:bodyPr/>
        <a:lstStyle/>
        <a:p>
          <a:endParaRPr lang="es-EC" sz="1400">
            <a:latin typeface="+mj-lt"/>
          </a:endParaRPr>
        </a:p>
      </dgm:t>
    </dgm:pt>
    <dgm:pt modelId="{F7D5DBA5-6C16-4DDD-9961-E8066FF4EE9A}">
      <dgm:prSet custT="1"/>
      <dgm:spPr/>
      <dgm:t>
        <a:bodyPr/>
        <a:lstStyle/>
        <a:p>
          <a:pPr algn="just"/>
          <a:r>
            <a:rPr lang="es-MX" sz="1400" b="0" i="0" dirty="0">
              <a:latin typeface="+mj-lt"/>
              <a:cs typeface="Arial" pitchFamily="34" charset="0"/>
            </a:rPr>
            <a:t>Utilice el mismo número de orden de asociamiento registrado en el Capítulo 3.</a:t>
          </a:r>
        </a:p>
      </dgm:t>
    </dgm:pt>
    <dgm:pt modelId="{552698AB-BCF2-4476-8F89-0BBDC66FCE47}" type="parTrans" cxnId="{093BF483-E106-4526-A581-BD38EEA6D8D5}">
      <dgm:prSet/>
      <dgm:spPr/>
      <dgm:t>
        <a:bodyPr/>
        <a:lstStyle/>
        <a:p>
          <a:endParaRPr lang="es-EC" sz="1400" dirty="0">
            <a:latin typeface="+mj-lt"/>
          </a:endParaRPr>
        </a:p>
      </dgm:t>
    </dgm:pt>
    <dgm:pt modelId="{76A81A5B-4D50-4618-BF80-F07C05A07AB4}" type="sibTrans" cxnId="{093BF483-E106-4526-A581-BD38EEA6D8D5}">
      <dgm:prSet/>
      <dgm:spPr/>
      <dgm:t>
        <a:bodyPr/>
        <a:lstStyle/>
        <a:p>
          <a:endParaRPr lang="es-EC" sz="1400">
            <a:latin typeface="+mj-lt"/>
          </a:endParaRPr>
        </a:p>
      </dgm:t>
    </dgm:pt>
    <dgm:pt modelId="{AA7876E8-BDD5-416B-8D93-509BF240FDD5}">
      <dgm:prSet custT="1"/>
      <dgm:spPr/>
      <dgm:t>
        <a:bodyPr/>
        <a:lstStyle/>
        <a:p>
          <a:pPr algn="just"/>
          <a:r>
            <a:rPr lang="es-MX" sz="1400" b="0" i="0" dirty="0">
              <a:latin typeface="+mj-lt"/>
              <a:cs typeface="Arial" pitchFamily="34" charset="0"/>
            </a:rPr>
            <a:t>La superficie sembrada del cultivo transitorio ya no se debe sumar para totalizar en  la línea 98 clave 510.</a:t>
          </a:r>
          <a:endParaRPr lang="es-EC" sz="1400" b="0" i="0" dirty="0">
            <a:latin typeface="+mj-lt"/>
            <a:cs typeface="Arial" pitchFamily="34" charset="0"/>
          </a:endParaRPr>
        </a:p>
      </dgm:t>
    </dgm:pt>
    <dgm:pt modelId="{54A035A3-5053-43F2-A627-67A636FC464F}" type="parTrans" cxnId="{2D59D438-4344-4C59-8897-F1A837FAFAFF}">
      <dgm:prSet/>
      <dgm:spPr/>
      <dgm:t>
        <a:bodyPr/>
        <a:lstStyle/>
        <a:p>
          <a:endParaRPr lang="es-EC" sz="1400" dirty="0">
            <a:latin typeface="+mj-lt"/>
          </a:endParaRPr>
        </a:p>
      </dgm:t>
    </dgm:pt>
    <dgm:pt modelId="{7CF45FF0-2402-4A62-A660-4435A93CB123}" type="sibTrans" cxnId="{2D59D438-4344-4C59-8897-F1A837FAFAFF}">
      <dgm:prSet/>
      <dgm:spPr/>
      <dgm:t>
        <a:bodyPr/>
        <a:lstStyle/>
        <a:p>
          <a:endParaRPr lang="es-EC" sz="1400">
            <a:latin typeface="+mj-lt"/>
          </a:endParaRPr>
        </a:p>
      </dgm:t>
    </dgm:pt>
    <dgm:pt modelId="{C995D6E7-0498-4EB9-9F5C-3D857DDCCCF0}">
      <dgm:prSet custT="1"/>
      <dgm:spPr/>
      <dgm:t>
        <a:bodyPr/>
        <a:lstStyle/>
        <a:p>
          <a:pPr algn="just"/>
          <a:r>
            <a:rPr lang="es-ES" sz="1400" u="none" dirty="0">
              <a:latin typeface="+mj-lt"/>
              <a:cs typeface="Arial" pitchFamily="34" charset="0"/>
            </a:rPr>
            <a:t>Registre en una línea el cultivo solo y en las líneas siguientes los cultivos  que conforman el asociamiento.</a:t>
          </a:r>
          <a:endParaRPr lang="es-EC" sz="1400" dirty="0">
            <a:latin typeface="+mj-lt"/>
            <a:cs typeface="Arial" pitchFamily="34" charset="0"/>
          </a:endParaRPr>
        </a:p>
      </dgm:t>
    </dgm:pt>
    <dgm:pt modelId="{FFAD649B-BC20-49BD-9B32-73773B03F555}" type="parTrans" cxnId="{B8E0F8D5-63BA-48B5-8E62-E5246B5E725E}">
      <dgm:prSet/>
      <dgm:spPr/>
      <dgm:t>
        <a:bodyPr/>
        <a:lstStyle/>
        <a:p>
          <a:endParaRPr lang="es-EC" sz="1400" dirty="0">
            <a:latin typeface="+mj-lt"/>
          </a:endParaRPr>
        </a:p>
      </dgm:t>
    </dgm:pt>
    <dgm:pt modelId="{4B4BB1FE-BAD5-4FB5-AFD2-42BF0011F224}" type="sibTrans" cxnId="{B8E0F8D5-63BA-48B5-8E62-E5246B5E725E}">
      <dgm:prSet/>
      <dgm:spPr/>
      <dgm:t>
        <a:bodyPr/>
        <a:lstStyle/>
        <a:p>
          <a:endParaRPr lang="es-EC" sz="1400">
            <a:latin typeface="+mj-lt"/>
          </a:endParaRPr>
        </a:p>
      </dgm:t>
    </dgm:pt>
    <dgm:pt modelId="{F4A91752-9AB1-438E-9CD7-A1866D7E6C78}">
      <dgm:prSet custT="1"/>
      <dgm:spPr/>
      <dgm:t>
        <a:bodyPr/>
        <a:lstStyle/>
        <a:p>
          <a:pPr algn="just"/>
          <a:r>
            <a:rPr lang="es-ES" sz="1400" dirty="0">
              <a:latin typeface="+mj-lt"/>
              <a:cs typeface="Arial" pitchFamily="34" charset="0"/>
            </a:rPr>
            <a:t>La producción se tomará independientemente para el cultivo que está solo como para cada cultivo asociado.</a:t>
          </a:r>
          <a:endParaRPr lang="es-EC" sz="1400" dirty="0">
            <a:latin typeface="+mj-lt"/>
            <a:cs typeface="Arial" pitchFamily="34" charset="0"/>
          </a:endParaRPr>
        </a:p>
      </dgm:t>
    </dgm:pt>
    <dgm:pt modelId="{4049BA63-1DEF-4152-9FC3-06F6A62CE8EB}" type="parTrans" cxnId="{B59AF95D-92C7-4C9E-81B8-704056B7B35F}">
      <dgm:prSet/>
      <dgm:spPr/>
      <dgm:t>
        <a:bodyPr/>
        <a:lstStyle/>
        <a:p>
          <a:endParaRPr lang="es-EC" sz="1400" dirty="0"/>
        </a:p>
      </dgm:t>
    </dgm:pt>
    <dgm:pt modelId="{4E5D57C9-4501-4309-B49A-D63D5B8229DC}" type="sibTrans" cxnId="{B59AF95D-92C7-4C9E-81B8-704056B7B35F}">
      <dgm:prSet/>
      <dgm:spPr/>
      <dgm:t>
        <a:bodyPr/>
        <a:lstStyle/>
        <a:p>
          <a:endParaRPr lang="es-EC" sz="1400"/>
        </a:p>
      </dgm:t>
    </dgm:pt>
    <dgm:pt modelId="{69113F76-DC6B-4C23-8CDD-AD074954F3E9}">
      <dgm:prSet custT="1"/>
      <dgm:spPr/>
      <dgm:t>
        <a:bodyPr/>
        <a:lstStyle/>
        <a:p>
          <a:pPr algn="just"/>
          <a:r>
            <a:rPr lang="es-ES" sz="1400" dirty="0">
              <a:latin typeface="+mj-lt"/>
              <a:cs typeface="Arial" pitchFamily="34" charset="0"/>
            </a:rPr>
            <a:t>Si la PP informa una sola producción registre proporcionalmente el dato para el cultivo solo como para el asociado.</a:t>
          </a:r>
          <a:endParaRPr lang="es-EC" sz="1400" dirty="0">
            <a:latin typeface="+mj-lt"/>
            <a:cs typeface="Arial" pitchFamily="34" charset="0"/>
          </a:endParaRPr>
        </a:p>
      </dgm:t>
    </dgm:pt>
    <dgm:pt modelId="{5944D0D1-D510-402C-B9BC-769F953B043C}" type="parTrans" cxnId="{2AD7E113-E7C5-4137-B9BE-A7CFAA6CE05D}">
      <dgm:prSet/>
      <dgm:spPr/>
      <dgm:t>
        <a:bodyPr/>
        <a:lstStyle/>
        <a:p>
          <a:endParaRPr lang="es-EC" sz="1400" dirty="0"/>
        </a:p>
      </dgm:t>
    </dgm:pt>
    <dgm:pt modelId="{39F15DE3-7254-48FA-A359-10B98AF70450}" type="sibTrans" cxnId="{2AD7E113-E7C5-4137-B9BE-A7CFAA6CE05D}">
      <dgm:prSet/>
      <dgm:spPr/>
      <dgm:t>
        <a:bodyPr/>
        <a:lstStyle/>
        <a:p>
          <a:endParaRPr lang="es-EC" sz="1400"/>
        </a:p>
      </dgm:t>
    </dgm:pt>
    <dgm:pt modelId="{1979C3AA-68AA-4F12-A67D-65B50DF277AC}" type="pres">
      <dgm:prSet presAssocID="{748AFD05-75DE-410F-8D6B-2E1F8105CE29}" presName="diagram" presStyleCnt="0">
        <dgm:presLayoutVars>
          <dgm:chPref val="1"/>
          <dgm:dir/>
          <dgm:animOne val="branch"/>
          <dgm:animLvl val="lvl"/>
          <dgm:resizeHandles/>
        </dgm:presLayoutVars>
      </dgm:prSet>
      <dgm:spPr/>
      <dgm:t>
        <a:bodyPr/>
        <a:lstStyle/>
        <a:p>
          <a:endParaRPr lang="es-EC"/>
        </a:p>
      </dgm:t>
    </dgm:pt>
    <dgm:pt modelId="{E720A30B-2BA9-4E9B-B4BF-780427096982}" type="pres">
      <dgm:prSet presAssocID="{3FD6C158-CF24-4324-B5A4-85AAD0AD69F6}" presName="root" presStyleCnt="0"/>
      <dgm:spPr/>
    </dgm:pt>
    <dgm:pt modelId="{916FF028-B525-4F15-8036-81A491697F9F}" type="pres">
      <dgm:prSet presAssocID="{3FD6C158-CF24-4324-B5A4-85AAD0AD69F6}" presName="rootComposite" presStyleCnt="0"/>
      <dgm:spPr/>
    </dgm:pt>
    <dgm:pt modelId="{6491E726-AE0A-4880-8DEF-7BE942757FC4}" type="pres">
      <dgm:prSet presAssocID="{3FD6C158-CF24-4324-B5A4-85AAD0AD69F6}" presName="rootText" presStyleLbl="node1" presStyleIdx="0" presStyleCnt="2" custScaleY="47091" custLinFactNeighborY="-25284"/>
      <dgm:spPr/>
      <dgm:t>
        <a:bodyPr/>
        <a:lstStyle/>
        <a:p>
          <a:endParaRPr lang="es-EC"/>
        </a:p>
      </dgm:t>
    </dgm:pt>
    <dgm:pt modelId="{3FB39B7B-7396-407D-BF48-6DCEFBE10BDC}" type="pres">
      <dgm:prSet presAssocID="{3FD6C158-CF24-4324-B5A4-85AAD0AD69F6}" presName="rootConnector" presStyleLbl="node1" presStyleIdx="0" presStyleCnt="2"/>
      <dgm:spPr/>
      <dgm:t>
        <a:bodyPr/>
        <a:lstStyle/>
        <a:p>
          <a:endParaRPr lang="es-EC"/>
        </a:p>
      </dgm:t>
    </dgm:pt>
    <dgm:pt modelId="{B8CC3DC5-79B6-435E-B046-192F703B8E20}" type="pres">
      <dgm:prSet presAssocID="{3FD6C158-CF24-4324-B5A4-85AAD0AD69F6}" presName="childShape" presStyleCnt="0"/>
      <dgm:spPr/>
    </dgm:pt>
    <dgm:pt modelId="{BAE5CDAD-BB2A-4530-AD8A-38FA2F979B4E}" type="pres">
      <dgm:prSet presAssocID="{552698AB-BCF2-4476-8F89-0BBDC66FCE47}" presName="Name13" presStyleLbl="parChTrans1D2" presStyleIdx="0" presStyleCnt="5"/>
      <dgm:spPr/>
      <dgm:t>
        <a:bodyPr/>
        <a:lstStyle/>
        <a:p>
          <a:endParaRPr lang="es-EC"/>
        </a:p>
      </dgm:t>
    </dgm:pt>
    <dgm:pt modelId="{362D4EB8-6CA7-4196-B676-9AA5248B1863}" type="pres">
      <dgm:prSet presAssocID="{F7D5DBA5-6C16-4DDD-9961-E8066FF4EE9A}" presName="childText" presStyleLbl="bgAcc1" presStyleIdx="0" presStyleCnt="5" custScaleX="90380" custScaleY="58434" custLinFactNeighborY="-22288">
        <dgm:presLayoutVars>
          <dgm:bulletEnabled val="1"/>
        </dgm:presLayoutVars>
      </dgm:prSet>
      <dgm:spPr/>
      <dgm:t>
        <a:bodyPr/>
        <a:lstStyle/>
        <a:p>
          <a:endParaRPr lang="es-EC"/>
        </a:p>
      </dgm:t>
    </dgm:pt>
    <dgm:pt modelId="{789B25AD-E0AF-409F-9BC7-966FC1F0F660}" type="pres">
      <dgm:prSet presAssocID="{54A035A3-5053-43F2-A627-67A636FC464F}" presName="Name13" presStyleLbl="parChTrans1D2" presStyleIdx="1" presStyleCnt="5"/>
      <dgm:spPr/>
      <dgm:t>
        <a:bodyPr/>
        <a:lstStyle/>
        <a:p>
          <a:endParaRPr lang="es-EC"/>
        </a:p>
      </dgm:t>
    </dgm:pt>
    <dgm:pt modelId="{C4EE5710-B517-4ED0-92FD-91302250BABF}" type="pres">
      <dgm:prSet presAssocID="{AA7876E8-BDD5-416B-8D93-509BF240FDD5}" presName="childText" presStyleLbl="bgAcc1" presStyleIdx="1" presStyleCnt="5" custScaleX="90608" custScaleY="63499" custLinFactNeighborY="-25284">
        <dgm:presLayoutVars>
          <dgm:bulletEnabled val="1"/>
        </dgm:presLayoutVars>
      </dgm:prSet>
      <dgm:spPr/>
      <dgm:t>
        <a:bodyPr/>
        <a:lstStyle/>
        <a:p>
          <a:endParaRPr lang="es-EC"/>
        </a:p>
      </dgm:t>
    </dgm:pt>
    <dgm:pt modelId="{B8F5964A-9496-4084-915B-E783E4DEB1F0}" type="pres">
      <dgm:prSet presAssocID="{6C423776-30CD-45D4-BBB2-4D94DAF4BF15}" presName="root" presStyleCnt="0"/>
      <dgm:spPr/>
    </dgm:pt>
    <dgm:pt modelId="{02543661-7CE6-465C-AF54-5C93950464DB}" type="pres">
      <dgm:prSet presAssocID="{6C423776-30CD-45D4-BBB2-4D94DAF4BF15}" presName="rootComposite" presStyleCnt="0"/>
      <dgm:spPr/>
    </dgm:pt>
    <dgm:pt modelId="{9E8342FC-A119-49D4-8398-AA0B394582F7}" type="pres">
      <dgm:prSet presAssocID="{6C423776-30CD-45D4-BBB2-4D94DAF4BF15}" presName="rootText" presStyleLbl="node1" presStyleIdx="1" presStyleCnt="2" custScaleY="44786" custLinFactNeighborX="-1098" custLinFactNeighborY="-24234"/>
      <dgm:spPr/>
      <dgm:t>
        <a:bodyPr/>
        <a:lstStyle/>
        <a:p>
          <a:endParaRPr lang="es-EC"/>
        </a:p>
      </dgm:t>
    </dgm:pt>
    <dgm:pt modelId="{F868E7CF-3148-4833-99BD-95DD4379A6FD}" type="pres">
      <dgm:prSet presAssocID="{6C423776-30CD-45D4-BBB2-4D94DAF4BF15}" presName="rootConnector" presStyleLbl="node1" presStyleIdx="1" presStyleCnt="2"/>
      <dgm:spPr/>
      <dgm:t>
        <a:bodyPr/>
        <a:lstStyle/>
        <a:p>
          <a:endParaRPr lang="es-EC"/>
        </a:p>
      </dgm:t>
    </dgm:pt>
    <dgm:pt modelId="{7A60F10F-94E7-4D39-9CA7-A8AE80330FD0}" type="pres">
      <dgm:prSet presAssocID="{6C423776-30CD-45D4-BBB2-4D94DAF4BF15}" presName="childShape" presStyleCnt="0"/>
      <dgm:spPr/>
    </dgm:pt>
    <dgm:pt modelId="{36DA0F75-12EF-4552-AB23-F8312A65155B}" type="pres">
      <dgm:prSet presAssocID="{FFAD649B-BC20-49BD-9B32-73773B03F555}" presName="Name13" presStyleLbl="parChTrans1D2" presStyleIdx="2" presStyleCnt="5"/>
      <dgm:spPr/>
      <dgm:t>
        <a:bodyPr/>
        <a:lstStyle/>
        <a:p>
          <a:endParaRPr lang="es-EC"/>
        </a:p>
      </dgm:t>
    </dgm:pt>
    <dgm:pt modelId="{A874995D-5890-4625-B0A8-E734D90EF1A7}" type="pres">
      <dgm:prSet presAssocID="{C995D6E7-0498-4EB9-9F5C-3D857DDCCCF0}" presName="childText" presStyleLbl="bgAcc1" presStyleIdx="2" presStyleCnt="5" custScaleX="114032" custScaleY="51448" custLinFactNeighborX="-322" custLinFactNeighborY="-14475">
        <dgm:presLayoutVars>
          <dgm:bulletEnabled val="1"/>
        </dgm:presLayoutVars>
      </dgm:prSet>
      <dgm:spPr/>
      <dgm:t>
        <a:bodyPr/>
        <a:lstStyle/>
        <a:p>
          <a:endParaRPr lang="es-EC"/>
        </a:p>
      </dgm:t>
    </dgm:pt>
    <dgm:pt modelId="{337F675B-7AC1-4D5B-8011-FF69A330F1BF}" type="pres">
      <dgm:prSet presAssocID="{4049BA63-1DEF-4152-9FC3-06F6A62CE8EB}" presName="Name13" presStyleLbl="parChTrans1D2" presStyleIdx="3" presStyleCnt="5"/>
      <dgm:spPr/>
      <dgm:t>
        <a:bodyPr/>
        <a:lstStyle/>
        <a:p>
          <a:endParaRPr lang="es-EC"/>
        </a:p>
      </dgm:t>
    </dgm:pt>
    <dgm:pt modelId="{21EFA3ED-958F-4548-B877-DE43E4EE9F47}" type="pres">
      <dgm:prSet presAssocID="{F4A91752-9AB1-438E-9CD7-A1866D7E6C78}" presName="childText" presStyleLbl="bgAcc1" presStyleIdx="3" presStyleCnt="5" custScaleX="113360" custScaleY="55847" custLinFactNeighborX="2570" custLinFactNeighborY="-17118">
        <dgm:presLayoutVars>
          <dgm:bulletEnabled val="1"/>
        </dgm:presLayoutVars>
      </dgm:prSet>
      <dgm:spPr/>
      <dgm:t>
        <a:bodyPr/>
        <a:lstStyle/>
        <a:p>
          <a:endParaRPr lang="es-EC"/>
        </a:p>
      </dgm:t>
    </dgm:pt>
    <dgm:pt modelId="{2CDC6918-7D4B-48D5-B57E-04F371676152}" type="pres">
      <dgm:prSet presAssocID="{5944D0D1-D510-402C-B9BC-769F953B043C}" presName="Name13" presStyleLbl="parChTrans1D2" presStyleIdx="4" presStyleCnt="5"/>
      <dgm:spPr/>
      <dgm:t>
        <a:bodyPr/>
        <a:lstStyle/>
        <a:p>
          <a:endParaRPr lang="es-EC"/>
        </a:p>
      </dgm:t>
    </dgm:pt>
    <dgm:pt modelId="{87673E84-5E77-4E7C-A417-AEA22A3A4898}" type="pres">
      <dgm:prSet presAssocID="{69113F76-DC6B-4C23-8CDD-AD074954F3E9}" presName="childText" presStyleLbl="bgAcc1" presStyleIdx="4" presStyleCnt="5" custScaleX="115782" custScaleY="48241" custLinFactNeighborX="148" custLinFactNeighborY="-18625">
        <dgm:presLayoutVars>
          <dgm:bulletEnabled val="1"/>
        </dgm:presLayoutVars>
      </dgm:prSet>
      <dgm:spPr/>
      <dgm:t>
        <a:bodyPr/>
        <a:lstStyle/>
        <a:p>
          <a:endParaRPr lang="es-EC"/>
        </a:p>
      </dgm:t>
    </dgm:pt>
  </dgm:ptLst>
  <dgm:cxnLst>
    <dgm:cxn modelId="{B8E0F8D5-63BA-48B5-8E62-E5246B5E725E}" srcId="{6C423776-30CD-45D4-BBB2-4D94DAF4BF15}" destId="{C995D6E7-0498-4EB9-9F5C-3D857DDCCCF0}" srcOrd="0" destOrd="0" parTransId="{FFAD649B-BC20-49BD-9B32-73773B03F555}" sibTransId="{4B4BB1FE-BAD5-4FB5-AFD2-42BF0011F224}"/>
    <dgm:cxn modelId="{B6A376E1-7A69-4942-BF61-8BF9BA50347D}" type="presOf" srcId="{748AFD05-75DE-410F-8D6B-2E1F8105CE29}" destId="{1979C3AA-68AA-4F12-A67D-65B50DF277AC}" srcOrd="0" destOrd="0" presId="urn:microsoft.com/office/officeart/2005/8/layout/hierarchy3"/>
    <dgm:cxn modelId="{5D533F1A-0DA1-4B27-A6FE-74BF19E649FA}" srcId="{748AFD05-75DE-410F-8D6B-2E1F8105CE29}" destId="{3FD6C158-CF24-4324-B5A4-85AAD0AD69F6}" srcOrd="0" destOrd="0" parTransId="{B9DC2165-1484-4F3F-A834-28FCAA4199B4}" sibTransId="{5EA2D5F4-E8C4-4579-965C-53064C0C74EE}"/>
    <dgm:cxn modelId="{B986BFAC-D4E5-4332-90B1-128ED398DCB6}" type="presOf" srcId="{6C423776-30CD-45D4-BBB2-4D94DAF4BF15}" destId="{F868E7CF-3148-4833-99BD-95DD4379A6FD}" srcOrd="1" destOrd="0" presId="urn:microsoft.com/office/officeart/2005/8/layout/hierarchy3"/>
    <dgm:cxn modelId="{45A0E1C5-0014-486F-8FCB-D6A3EACFDC4F}" type="presOf" srcId="{FFAD649B-BC20-49BD-9B32-73773B03F555}" destId="{36DA0F75-12EF-4552-AB23-F8312A65155B}" srcOrd="0" destOrd="0" presId="urn:microsoft.com/office/officeart/2005/8/layout/hierarchy3"/>
    <dgm:cxn modelId="{2AD7E113-E7C5-4137-B9BE-A7CFAA6CE05D}" srcId="{6C423776-30CD-45D4-BBB2-4D94DAF4BF15}" destId="{69113F76-DC6B-4C23-8CDD-AD074954F3E9}" srcOrd="2" destOrd="0" parTransId="{5944D0D1-D510-402C-B9BC-769F953B043C}" sibTransId="{39F15DE3-7254-48FA-A359-10B98AF70450}"/>
    <dgm:cxn modelId="{98516241-ED75-42AE-A8E8-890D5C95F3AE}" srcId="{748AFD05-75DE-410F-8D6B-2E1F8105CE29}" destId="{6C423776-30CD-45D4-BBB2-4D94DAF4BF15}" srcOrd="1" destOrd="0" parTransId="{9FB76E7E-C9D6-413B-B0BB-C3B09F5FA9C9}" sibTransId="{8D4E32EA-6C71-4E64-B144-91D3366A8248}"/>
    <dgm:cxn modelId="{E473AB7D-2521-419F-810A-EA69C04B956E}" type="presOf" srcId="{6C423776-30CD-45D4-BBB2-4D94DAF4BF15}" destId="{9E8342FC-A119-49D4-8398-AA0B394582F7}" srcOrd="0" destOrd="0" presId="urn:microsoft.com/office/officeart/2005/8/layout/hierarchy3"/>
    <dgm:cxn modelId="{B59AF95D-92C7-4C9E-81B8-704056B7B35F}" srcId="{6C423776-30CD-45D4-BBB2-4D94DAF4BF15}" destId="{F4A91752-9AB1-438E-9CD7-A1866D7E6C78}" srcOrd="1" destOrd="0" parTransId="{4049BA63-1DEF-4152-9FC3-06F6A62CE8EB}" sibTransId="{4E5D57C9-4501-4309-B49A-D63D5B8229DC}"/>
    <dgm:cxn modelId="{2BCB4FD8-E19F-4024-9F62-1F3E5A839022}" type="presOf" srcId="{F7D5DBA5-6C16-4DDD-9961-E8066FF4EE9A}" destId="{362D4EB8-6CA7-4196-B676-9AA5248B1863}" srcOrd="0" destOrd="0" presId="urn:microsoft.com/office/officeart/2005/8/layout/hierarchy3"/>
    <dgm:cxn modelId="{B55E2A31-3353-48BB-B0ED-30F464C3815D}" type="presOf" srcId="{5944D0D1-D510-402C-B9BC-769F953B043C}" destId="{2CDC6918-7D4B-48D5-B57E-04F371676152}" srcOrd="0" destOrd="0" presId="urn:microsoft.com/office/officeart/2005/8/layout/hierarchy3"/>
    <dgm:cxn modelId="{F9582484-3E1E-4580-A9DC-AD3241EA9E3F}" type="presOf" srcId="{3FD6C158-CF24-4324-B5A4-85AAD0AD69F6}" destId="{3FB39B7B-7396-407D-BF48-6DCEFBE10BDC}" srcOrd="1" destOrd="0" presId="urn:microsoft.com/office/officeart/2005/8/layout/hierarchy3"/>
    <dgm:cxn modelId="{7C61C0E3-7787-4CFB-95DA-1E3067496DAA}" type="presOf" srcId="{AA7876E8-BDD5-416B-8D93-509BF240FDD5}" destId="{C4EE5710-B517-4ED0-92FD-91302250BABF}" srcOrd="0" destOrd="0" presId="urn:microsoft.com/office/officeart/2005/8/layout/hierarchy3"/>
    <dgm:cxn modelId="{2D59D438-4344-4C59-8897-F1A837FAFAFF}" srcId="{3FD6C158-CF24-4324-B5A4-85AAD0AD69F6}" destId="{AA7876E8-BDD5-416B-8D93-509BF240FDD5}" srcOrd="1" destOrd="0" parTransId="{54A035A3-5053-43F2-A627-67A636FC464F}" sibTransId="{7CF45FF0-2402-4A62-A660-4435A93CB123}"/>
    <dgm:cxn modelId="{293B1642-7BF6-4049-8307-AC0F4B9E8521}" type="presOf" srcId="{552698AB-BCF2-4476-8F89-0BBDC66FCE47}" destId="{BAE5CDAD-BB2A-4530-AD8A-38FA2F979B4E}" srcOrd="0" destOrd="0" presId="urn:microsoft.com/office/officeart/2005/8/layout/hierarchy3"/>
    <dgm:cxn modelId="{5629FD90-839F-4949-B6A8-B88BC9E79216}" type="presOf" srcId="{4049BA63-1DEF-4152-9FC3-06F6A62CE8EB}" destId="{337F675B-7AC1-4D5B-8011-FF69A330F1BF}" srcOrd="0" destOrd="0" presId="urn:microsoft.com/office/officeart/2005/8/layout/hierarchy3"/>
    <dgm:cxn modelId="{3518F5BF-DC0D-489F-BEF3-06900D13DBA4}" type="presOf" srcId="{F4A91752-9AB1-438E-9CD7-A1866D7E6C78}" destId="{21EFA3ED-958F-4548-B877-DE43E4EE9F47}" srcOrd="0" destOrd="0" presId="urn:microsoft.com/office/officeart/2005/8/layout/hierarchy3"/>
    <dgm:cxn modelId="{093BF483-E106-4526-A581-BD38EEA6D8D5}" srcId="{3FD6C158-CF24-4324-B5A4-85AAD0AD69F6}" destId="{F7D5DBA5-6C16-4DDD-9961-E8066FF4EE9A}" srcOrd="0" destOrd="0" parTransId="{552698AB-BCF2-4476-8F89-0BBDC66FCE47}" sibTransId="{76A81A5B-4D50-4618-BF80-F07C05A07AB4}"/>
    <dgm:cxn modelId="{E8013687-B37B-4B7E-8D82-57E8E77800CC}" type="presOf" srcId="{3FD6C158-CF24-4324-B5A4-85AAD0AD69F6}" destId="{6491E726-AE0A-4880-8DEF-7BE942757FC4}" srcOrd="0" destOrd="0" presId="urn:microsoft.com/office/officeart/2005/8/layout/hierarchy3"/>
    <dgm:cxn modelId="{EFBBBC66-0BDE-47CF-AF5F-12799DFF31C4}" type="presOf" srcId="{C995D6E7-0498-4EB9-9F5C-3D857DDCCCF0}" destId="{A874995D-5890-4625-B0A8-E734D90EF1A7}" srcOrd="0" destOrd="0" presId="urn:microsoft.com/office/officeart/2005/8/layout/hierarchy3"/>
    <dgm:cxn modelId="{4065466D-DD86-44FF-807E-B11CADA3EAFC}" type="presOf" srcId="{69113F76-DC6B-4C23-8CDD-AD074954F3E9}" destId="{87673E84-5E77-4E7C-A417-AEA22A3A4898}" srcOrd="0" destOrd="0" presId="urn:microsoft.com/office/officeart/2005/8/layout/hierarchy3"/>
    <dgm:cxn modelId="{BFD2D370-8DA1-4D3E-A527-12D2DB9D1502}" type="presOf" srcId="{54A035A3-5053-43F2-A627-67A636FC464F}" destId="{789B25AD-E0AF-409F-9BC7-966FC1F0F660}" srcOrd="0" destOrd="0" presId="urn:microsoft.com/office/officeart/2005/8/layout/hierarchy3"/>
    <dgm:cxn modelId="{35CF7689-6B41-4E16-9806-79101D023ABC}" type="presParOf" srcId="{1979C3AA-68AA-4F12-A67D-65B50DF277AC}" destId="{E720A30B-2BA9-4E9B-B4BF-780427096982}" srcOrd="0" destOrd="0" presId="urn:microsoft.com/office/officeart/2005/8/layout/hierarchy3"/>
    <dgm:cxn modelId="{6FFDC4F4-F3DC-435C-BA23-49DF4DE0D71C}" type="presParOf" srcId="{E720A30B-2BA9-4E9B-B4BF-780427096982}" destId="{916FF028-B525-4F15-8036-81A491697F9F}" srcOrd="0" destOrd="0" presId="urn:microsoft.com/office/officeart/2005/8/layout/hierarchy3"/>
    <dgm:cxn modelId="{94753560-FD1B-434B-8BC5-E977E809C9D1}" type="presParOf" srcId="{916FF028-B525-4F15-8036-81A491697F9F}" destId="{6491E726-AE0A-4880-8DEF-7BE942757FC4}" srcOrd="0" destOrd="0" presId="urn:microsoft.com/office/officeart/2005/8/layout/hierarchy3"/>
    <dgm:cxn modelId="{BC4E99AF-B240-4000-9076-7B1A8D963EC4}" type="presParOf" srcId="{916FF028-B525-4F15-8036-81A491697F9F}" destId="{3FB39B7B-7396-407D-BF48-6DCEFBE10BDC}" srcOrd="1" destOrd="0" presId="urn:microsoft.com/office/officeart/2005/8/layout/hierarchy3"/>
    <dgm:cxn modelId="{82F0969E-5058-4E14-922D-3647875DAB11}" type="presParOf" srcId="{E720A30B-2BA9-4E9B-B4BF-780427096982}" destId="{B8CC3DC5-79B6-435E-B046-192F703B8E20}" srcOrd="1" destOrd="0" presId="urn:microsoft.com/office/officeart/2005/8/layout/hierarchy3"/>
    <dgm:cxn modelId="{74553DF3-3F96-4BC5-80A0-B61A36B57595}" type="presParOf" srcId="{B8CC3DC5-79B6-435E-B046-192F703B8E20}" destId="{BAE5CDAD-BB2A-4530-AD8A-38FA2F979B4E}" srcOrd="0" destOrd="0" presId="urn:microsoft.com/office/officeart/2005/8/layout/hierarchy3"/>
    <dgm:cxn modelId="{A6352678-0257-4614-9D48-75739F4C54EC}" type="presParOf" srcId="{B8CC3DC5-79B6-435E-B046-192F703B8E20}" destId="{362D4EB8-6CA7-4196-B676-9AA5248B1863}" srcOrd="1" destOrd="0" presId="urn:microsoft.com/office/officeart/2005/8/layout/hierarchy3"/>
    <dgm:cxn modelId="{2EC1D754-DF2B-404A-9BCC-9E93067C856E}" type="presParOf" srcId="{B8CC3DC5-79B6-435E-B046-192F703B8E20}" destId="{789B25AD-E0AF-409F-9BC7-966FC1F0F660}" srcOrd="2" destOrd="0" presId="urn:microsoft.com/office/officeart/2005/8/layout/hierarchy3"/>
    <dgm:cxn modelId="{3D72DE93-E465-461A-B559-6896E3AFCC6D}" type="presParOf" srcId="{B8CC3DC5-79B6-435E-B046-192F703B8E20}" destId="{C4EE5710-B517-4ED0-92FD-91302250BABF}" srcOrd="3" destOrd="0" presId="urn:microsoft.com/office/officeart/2005/8/layout/hierarchy3"/>
    <dgm:cxn modelId="{BDB67760-1939-4EDB-90ED-D96768C139D0}" type="presParOf" srcId="{1979C3AA-68AA-4F12-A67D-65B50DF277AC}" destId="{B8F5964A-9496-4084-915B-E783E4DEB1F0}" srcOrd="1" destOrd="0" presId="urn:microsoft.com/office/officeart/2005/8/layout/hierarchy3"/>
    <dgm:cxn modelId="{20D9A631-730E-4EEB-922D-D03D622C5EB4}" type="presParOf" srcId="{B8F5964A-9496-4084-915B-E783E4DEB1F0}" destId="{02543661-7CE6-465C-AF54-5C93950464DB}" srcOrd="0" destOrd="0" presId="urn:microsoft.com/office/officeart/2005/8/layout/hierarchy3"/>
    <dgm:cxn modelId="{6BC28D4C-CF90-4590-94DF-4A83DA234440}" type="presParOf" srcId="{02543661-7CE6-465C-AF54-5C93950464DB}" destId="{9E8342FC-A119-49D4-8398-AA0B394582F7}" srcOrd="0" destOrd="0" presId="urn:microsoft.com/office/officeart/2005/8/layout/hierarchy3"/>
    <dgm:cxn modelId="{1E059274-F028-4A02-9D0B-F10A7D1A7A7F}" type="presParOf" srcId="{02543661-7CE6-465C-AF54-5C93950464DB}" destId="{F868E7CF-3148-4833-99BD-95DD4379A6FD}" srcOrd="1" destOrd="0" presId="urn:microsoft.com/office/officeart/2005/8/layout/hierarchy3"/>
    <dgm:cxn modelId="{C002413B-ADB0-4AB7-9491-DF8A6DA68682}" type="presParOf" srcId="{B8F5964A-9496-4084-915B-E783E4DEB1F0}" destId="{7A60F10F-94E7-4D39-9CA7-A8AE80330FD0}" srcOrd="1" destOrd="0" presId="urn:microsoft.com/office/officeart/2005/8/layout/hierarchy3"/>
    <dgm:cxn modelId="{3E481BAF-0EF2-4939-B2A5-201F6B2525FC}" type="presParOf" srcId="{7A60F10F-94E7-4D39-9CA7-A8AE80330FD0}" destId="{36DA0F75-12EF-4552-AB23-F8312A65155B}" srcOrd="0" destOrd="0" presId="urn:microsoft.com/office/officeart/2005/8/layout/hierarchy3"/>
    <dgm:cxn modelId="{2529E1C8-6266-4139-926D-5E39089D1664}" type="presParOf" srcId="{7A60F10F-94E7-4D39-9CA7-A8AE80330FD0}" destId="{A874995D-5890-4625-B0A8-E734D90EF1A7}" srcOrd="1" destOrd="0" presId="urn:microsoft.com/office/officeart/2005/8/layout/hierarchy3"/>
    <dgm:cxn modelId="{6D715A49-BD8C-4E4B-AC04-99593B467C71}" type="presParOf" srcId="{7A60F10F-94E7-4D39-9CA7-A8AE80330FD0}" destId="{337F675B-7AC1-4D5B-8011-FF69A330F1BF}" srcOrd="2" destOrd="0" presId="urn:microsoft.com/office/officeart/2005/8/layout/hierarchy3"/>
    <dgm:cxn modelId="{99EB34C5-297B-4826-B809-18E4AC78DE88}" type="presParOf" srcId="{7A60F10F-94E7-4D39-9CA7-A8AE80330FD0}" destId="{21EFA3ED-958F-4548-B877-DE43E4EE9F47}" srcOrd="3" destOrd="0" presId="urn:microsoft.com/office/officeart/2005/8/layout/hierarchy3"/>
    <dgm:cxn modelId="{77B0DAB2-65CB-4EBC-BDA4-CC795AF24F6E}" type="presParOf" srcId="{7A60F10F-94E7-4D39-9CA7-A8AE80330FD0}" destId="{2CDC6918-7D4B-48D5-B57E-04F371676152}" srcOrd="4" destOrd="0" presId="urn:microsoft.com/office/officeart/2005/8/layout/hierarchy3"/>
    <dgm:cxn modelId="{B1534D2A-B0BC-44C5-91AF-603D593FF6DB}" type="presParOf" srcId="{7A60F10F-94E7-4D39-9CA7-A8AE80330FD0}" destId="{87673E84-5E77-4E7C-A417-AEA22A3A4898}" srcOrd="5" destOrd="0" presId="urn:microsoft.com/office/officeart/2005/8/layout/hierarchy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7ACB24-D121-4ECF-856D-FF16F59523FC}" type="doc">
      <dgm:prSet loTypeId="urn:microsoft.com/office/officeart/2005/8/layout/lProcess2" loCatId="list" qsTypeId="urn:microsoft.com/office/officeart/2005/8/quickstyle/simple1" qsCatId="simple" csTypeId="urn:microsoft.com/office/officeart/2005/8/colors/colorful5" csCatId="colorful" phldr="1"/>
      <dgm:spPr/>
      <dgm:t>
        <a:bodyPr/>
        <a:lstStyle/>
        <a:p>
          <a:endParaRPr lang="es-EC"/>
        </a:p>
      </dgm:t>
    </dgm:pt>
    <dgm:pt modelId="{8B6A7C76-0F23-439B-88C6-515251A2BE42}">
      <dgm:prSet phldrT="[Texto]"/>
      <dgm:spPr/>
      <dgm:t>
        <a:bodyPr/>
        <a:lstStyle/>
        <a:p>
          <a:pPr algn="ctr"/>
          <a:r>
            <a:rPr lang="es-EC" dirty="0">
              <a:solidFill>
                <a:schemeClr val="tx1"/>
              </a:solidFill>
            </a:rPr>
            <a:t>Digitación</a:t>
          </a:r>
        </a:p>
      </dgm:t>
    </dgm:pt>
    <dgm:pt modelId="{D69E2AE8-3315-4A23-9AD4-6602988DB11D}" type="parTrans" cxnId="{F37BD3C5-E166-440B-B0E6-7F6551A139F6}">
      <dgm:prSet/>
      <dgm:spPr/>
      <dgm:t>
        <a:bodyPr/>
        <a:lstStyle/>
        <a:p>
          <a:pPr algn="ctr"/>
          <a:endParaRPr lang="es-EC">
            <a:solidFill>
              <a:schemeClr val="tx1"/>
            </a:solidFill>
          </a:endParaRPr>
        </a:p>
      </dgm:t>
    </dgm:pt>
    <dgm:pt modelId="{B776C709-E452-474A-9587-9D81480BCC0A}" type="sibTrans" cxnId="{F37BD3C5-E166-440B-B0E6-7F6551A139F6}">
      <dgm:prSet/>
      <dgm:spPr/>
      <dgm:t>
        <a:bodyPr/>
        <a:lstStyle/>
        <a:p>
          <a:pPr algn="ctr"/>
          <a:endParaRPr lang="es-EC">
            <a:solidFill>
              <a:schemeClr val="tx1"/>
            </a:solidFill>
          </a:endParaRPr>
        </a:p>
      </dgm:t>
    </dgm:pt>
    <dgm:pt modelId="{0587E744-91A0-4627-9DE9-78D537213581}">
      <dgm:prSet phldrT="[Texto]"/>
      <dgm:spPr/>
      <dgm:t>
        <a:bodyPr/>
        <a:lstStyle/>
        <a:p>
          <a:pPr algn="ctr"/>
          <a:r>
            <a:rPr lang="es-EC" dirty="0">
              <a:solidFill>
                <a:schemeClr val="tx1"/>
              </a:solidFill>
            </a:rPr>
            <a:t>Omisión </a:t>
          </a:r>
          <a:r>
            <a:rPr lang="es-EC" dirty="0" smtClean="0">
              <a:solidFill>
                <a:schemeClr val="tx1"/>
              </a:solidFill>
            </a:rPr>
            <a:t>de </a:t>
          </a:r>
          <a:r>
            <a:rPr lang="es-EC" dirty="0">
              <a:solidFill>
                <a:schemeClr val="tx1"/>
              </a:solidFill>
            </a:rPr>
            <a:t>digitación de información</a:t>
          </a:r>
        </a:p>
      </dgm:t>
    </dgm:pt>
    <dgm:pt modelId="{D2F17CE9-DF68-4E15-9D29-24D54C8FA6D9}" type="parTrans" cxnId="{289171D2-67C4-4E20-96EF-7ABD6EF39976}">
      <dgm:prSet/>
      <dgm:spPr/>
      <dgm:t>
        <a:bodyPr/>
        <a:lstStyle/>
        <a:p>
          <a:pPr algn="ctr"/>
          <a:endParaRPr lang="es-EC">
            <a:solidFill>
              <a:schemeClr val="tx1"/>
            </a:solidFill>
          </a:endParaRPr>
        </a:p>
      </dgm:t>
    </dgm:pt>
    <dgm:pt modelId="{4543F588-E437-4B4B-8EDE-9D9D5B788F45}" type="sibTrans" cxnId="{289171D2-67C4-4E20-96EF-7ABD6EF39976}">
      <dgm:prSet/>
      <dgm:spPr/>
      <dgm:t>
        <a:bodyPr/>
        <a:lstStyle/>
        <a:p>
          <a:pPr algn="ctr"/>
          <a:endParaRPr lang="es-EC">
            <a:solidFill>
              <a:schemeClr val="tx1"/>
            </a:solidFill>
          </a:endParaRPr>
        </a:p>
      </dgm:t>
    </dgm:pt>
    <dgm:pt modelId="{09ABADBF-7598-4F38-BA1E-5F74023CFE00}">
      <dgm:prSet phldrT="[Texto]"/>
      <dgm:spPr/>
      <dgm:t>
        <a:bodyPr/>
        <a:lstStyle/>
        <a:p>
          <a:pPr algn="ctr"/>
          <a:r>
            <a:rPr lang="es-EC" dirty="0">
              <a:solidFill>
                <a:schemeClr val="tx1"/>
              </a:solidFill>
            </a:rPr>
            <a:t>Omisión de digitación de observaciones</a:t>
          </a:r>
        </a:p>
      </dgm:t>
    </dgm:pt>
    <dgm:pt modelId="{4B8616E0-038C-40CC-BF84-DFC0B889EAE0}" type="parTrans" cxnId="{F1B75C48-5F6D-4A15-8FB2-ED2D70BCB587}">
      <dgm:prSet/>
      <dgm:spPr/>
      <dgm:t>
        <a:bodyPr/>
        <a:lstStyle/>
        <a:p>
          <a:pPr algn="ctr"/>
          <a:endParaRPr lang="es-EC">
            <a:solidFill>
              <a:schemeClr val="tx1"/>
            </a:solidFill>
          </a:endParaRPr>
        </a:p>
      </dgm:t>
    </dgm:pt>
    <dgm:pt modelId="{7184A062-148B-4C9A-BD88-37D106B61308}" type="sibTrans" cxnId="{F1B75C48-5F6D-4A15-8FB2-ED2D70BCB587}">
      <dgm:prSet/>
      <dgm:spPr/>
      <dgm:t>
        <a:bodyPr/>
        <a:lstStyle/>
        <a:p>
          <a:pPr algn="ctr"/>
          <a:endParaRPr lang="es-EC">
            <a:solidFill>
              <a:schemeClr val="tx1"/>
            </a:solidFill>
          </a:endParaRPr>
        </a:p>
      </dgm:t>
    </dgm:pt>
    <dgm:pt modelId="{19690CBA-9E56-4AF5-B95F-43BA42266D87}">
      <dgm:prSet phldrT="[Texto]"/>
      <dgm:spPr/>
      <dgm:t>
        <a:bodyPr/>
        <a:lstStyle/>
        <a:p>
          <a:pPr algn="ctr"/>
          <a:r>
            <a:rPr lang="es-EC" dirty="0">
              <a:solidFill>
                <a:schemeClr val="tx1"/>
              </a:solidFill>
            </a:rPr>
            <a:t>Sistema</a:t>
          </a:r>
        </a:p>
      </dgm:t>
    </dgm:pt>
    <dgm:pt modelId="{4136D943-1C24-4478-B414-77FE317102B6}" type="parTrans" cxnId="{7FCA5E33-F142-4CBE-A354-B1522DC16E1A}">
      <dgm:prSet/>
      <dgm:spPr/>
      <dgm:t>
        <a:bodyPr/>
        <a:lstStyle/>
        <a:p>
          <a:pPr algn="ctr"/>
          <a:endParaRPr lang="es-EC">
            <a:solidFill>
              <a:schemeClr val="tx1"/>
            </a:solidFill>
          </a:endParaRPr>
        </a:p>
      </dgm:t>
    </dgm:pt>
    <dgm:pt modelId="{8E4C859A-AFC5-42B4-9942-494925BFEE42}" type="sibTrans" cxnId="{7FCA5E33-F142-4CBE-A354-B1522DC16E1A}">
      <dgm:prSet/>
      <dgm:spPr/>
      <dgm:t>
        <a:bodyPr/>
        <a:lstStyle/>
        <a:p>
          <a:pPr algn="ctr"/>
          <a:endParaRPr lang="es-EC">
            <a:solidFill>
              <a:schemeClr val="tx1"/>
            </a:solidFill>
          </a:endParaRPr>
        </a:p>
      </dgm:t>
    </dgm:pt>
    <dgm:pt modelId="{8532E913-E9A6-412F-B974-01305C113E2C}">
      <dgm:prSet phldrT="[Texto]"/>
      <dgm:spPr/>
      <dgm:t>
        <a:bodyPr/>
        <a:lstStyle/>
        <a:p>
          <a:pPr algn="ctr"/>
          <a:r>
            <a:rPr lang="es-EC" dirty="0">
              <a:solidFill>
                <a:schemeClr val="tx1"/>
              </a:solidFill>
            </a:rPr>
            <a:t>Falta de validación en el sistema, rendimientos, superficies, Intersecciones, ciclo de cultivo</a:t>
          </a:r>
        </a:p>
      </dgm:t>
    </dgm:pt>
    <dgm:pt modelId="{315FC78E-D2DF-409D-9640-2DCBA6F10127}" type="parTrans" cxnId="{7AB3C431-409E-4F12-82DE-B1268B591BBC}">
      <dgm:prSet/>
      <dgm:spPr/>
      <dgm:t>
        <a:bodyPr/>
        <a:lstStyle/>
        <a:p>
          <a:pPr algn="ctr"/>
          <a:endParaRPr lang="es-EC">
            <a:solidFill>
              <a:schemeClr val="tx1"/>
            </a:solidFill>
          </a:endParaRPr>
        </a:p>
      </dgm:t>
    </dgm:pt>
    <dgm:pt modelId="{6D332706-8E8B-41C0-8044-3638D2946FD3}" type="sibTrans" cxnId="{7AB3C431-409E-4F12-82DE-B1268B591BBC}">
      <dgm:prSet/>
      <dgm:spPr/>
      <dgm:t>
        <a:bodyPr/>
        <a:lstStyle/>
        <a:p>
          <a:pPr algn="ctr"/>
          <a:endParaRPr lang="es-EC">
            <a:solidFill>
              <a:schemeClr val="tx1"/>
            </a:solidFill>
          </a:endParaRPr>
        </a:p>
      </dgm:t>
    </dgm:pt>
    <dgm:pt modelId="{C23426E0-6484-4124-AAA9-1D3873F4CBC9}">
      <dgm:prSet phldrT="[Texto]"/>
      <dgm:spPr/>
      <dgm:t>
        <a:bodyPr/>
        <a:lstStyle/>
        <a:p>
          <a:pPr algn="ctr"/>
          <a:r>
            <a:rPr lang="es-EC" dirty="0">
              <a:solidFill>
                <a:schemeClr val="tx1"/>
              </a:solidFill>
            </a:rPr>
            <a:t>Falta de validación cobertura</a:t>
          </a:r>
        </a:p>
      </dgm:t>
    </dgm:pt>
    <dgm:pt modelId="{F1CB71F0-0BB9-42BF-92BD-ED2A05DE2606}" type="parTrans" cxnId="{23B5EB59-0D50-480D-ADB2-1EAB4CA8FFEE}">
      <dgm:prSet/>
      <dgm:spPr/>
      <dgm:t>
        <a:bodyPr/>
        <a:lstStyle/>
        <a:p>
          <a:pPr algn="ctr"/>
          <a:endParaRPr lang="es-EC">
            <a:solidFill>
              <a:schemeClr val="tx1"/>
            </a:solidFill>
          </a:endParaRPr>
        </a:p>
      </dgm:t>
    </dgm:pt>
    <dgm:pt modelId="{528190F9-8F46-40D2-8F82-C12AF1A0961B}" type="sibTrans" cxnId="{23B5EB59-0D50-480D-ADB2-1EAB4CA8FFEE}">
      <dgm:prSet/>
      <dgm:spPr/>
      <dgm:t>
        <a:bodyPr/>
        <a:lstStyle/>
        <a:p>
          <a:pPr algn="ctr"/>
          <a:endParaRPr lang="es-EC">
            <a:solidFill>
              <a:schemeClr val="tx1"/>
            </a:solidFill>
          </a:endParaRPr>
        </a:p>
      </dgm:t>
    </dgm:pt>
    <dgm:pt modelId="{39BD128E-C49E-4711-AEA4-6A45759D7661}">
      <dgm:prSet phldrT="[Texto]"/>
      <dgm:spPr/>
      <dgm:t>
        <a:bodyPr/>
        <a:lstStyle/>
        <a:p>
          <a:pPr algn="ctr"/>
          <a:r>
            <a:rPr lang="es-EC" dirty="0">
              <a:solidFill>
                <a:schemeClr val="tx1"/>
              </a:solidFill>
            </a:rPr>
            <a:t>Levantamiento de información</a:t>
          </a:r>
        </a:p>
      </dgm:t>
    </dgm:pt>
    <dgm:pt modelId="{312160B0-E795-4830-81CF-E257DAE9FFD3}" type="parTrans" cxnId="{120AAA8B-713F-4297-B67C-D128A9C28D41}">
      <dgm:prSet/>
      <dgm:spPr/>
      <dgm:t>
        <a:bodyPr/>
        <a:lstStyle/>
        <a:p>
          <a:pPr algn="ctr"/>
          <a:endParaRPr lang="es-EC">
            <a:solidFill>
              <a:schemeClr val="tx1"/>
            </a:solidFill>
          </a:endParaRPr>
        </a:p>
      </dgm:t>
    </dgm:pt>
    <dgm:pt modelId="{C3FCCF83-A30C-4678-BBEF-69D9F9115209}" type="sibTrans" cxnId="{120AAA8B-713F-4297-B67C-D128A9C28D41}">
      <dgm:prSet/>
      <dgm:spPr/>
      <dgm:t>
        <a:bodyPr/>
        <a:lstStyle/>
        <a:p>
          <a:pPr algn="ctr"/>
          <a:endParaRPr lang="es-EC">
            <a:solidFill>
              <a:schemeClr val="tx1"/>
            </a:solidFill>
          </a:endParaRPr>
        </a:p>
      </dgm:t>
    </dgm:pt>
    <dgm:pt modelId="{56F361EB-BAF4-4A0C-AF7A-8A7ED5455A71}">
      <dgm:prSet phldrT="[Texto]"/>
      <dgm:spPr/>
      <dgm:t>
        <a:bodyPr/>
        <a:lstStyle/>
        <a:p>
          <a:pPr algn="ctr"/>
          <a:r>
            <a:rPr lang="es-EC" dirty="0">
              <a:solidFill>
                <a:schemeClr val="tx1"/>
              </a:solidFill>
            </a:rPr>
            <a:t>Falta de observaciones cuando se registra la categoría </a:t>
          </a:r>
          <a:r>
            <a:rPr lang="es-EC" i="1" dirty="0">
              <a:solidFill>
                <a:schemeClr val="tx1"/>
              </a:solidFill>
            </a:rPr>
            <a:t>“otros”</a:t>
          </a:r>
        </a:p>
      </dgm:t>
    </dgm:pt>
    <dgm:pt modelId="{E2D7C6B2-4031-4AF8-8920-EEBA81FDF8E0}" type="parTrans" cxnId="{9F2DA556-58A8-4558-BE92-A2C72505256A}">
      <dgm:prSet/>
      <dgm:spPr/>
      <dgm:t>
        <a:bodyPr/>
        <a:lstStyle/>
        <a:p>
          <a:pPr algn="ctr"/>
          <a:endParaRPr lang="es-EC">
            <a:solidFill>
              <a:schemeClr val="tx1"/>
            </a:solidFill>
          </a:endParaRPr>
        </a:p>
      </dgm:t>
    </dgm:pt>
    <dgm:pt modelId="{364DD4D0-D78A-41EE-90B3-6F95F6089FDB}" type="sibTrans" cxnId="{9F2DA556-58A8-4558-BE92-A2C72505256A}">
      <dgm:prSet/>
      <dgm:spPr/>
      <dgm:t>
        <a:bodyPr/>
        <a:lstStyle/>
        <a:p>
          <a:pPr algn="ctr"/>
          <a:endParaRPr lang="es-EC">
            <a:solidFill>
              <a:schemeClr val="tx1"/>
            </a:solidFill>
          </a:endParaRPr>
        </a:p>
      </dgm:t>
    </dgm:pt>
    <dgm:pt modelId="{98A1AD94-3819-492C-B571-43E2130E7BBF}">
      <dgm:prSet phldrT="[Texto]"/>
      <dgm:spPr/>
      <dgm:t>
        <a:bodyPr/>
        <a:lstStyle/>
        <a:p>
          <a:pPr algn="ctr"/>
          <a:r>
            <a:rPr lang="es-EC" dirty="0">
              <a:solidFill>
                <a:schemeClr val="tx1"/>
              </a:solidFill>
            </a:rPr>
            <a:t>Flores permanentes registradas en flores transitorias y viceversa</a:t>
          </a:r>
        </a:p>
      </dgm:t>
    </dgm:pt>
    <dgm:pt modelId="{47C936D6-3389-406B-B0B8-0E23489E93F3}" type="parTrans" cxnId="{8B963667-13D9-4C67-B707-A210A910683C}">
      <dgm:prSet/>
      <dgm:spPr/>
      <dgm:t>
        <a:bodyPr/>
        <a:lstStyle/>
        <a:p>
          <a:pPr algn="ctr"/>
          <a:endParaRPr lang="es-EC">
            <a:solidFill>
              <a:schemeClr val="tx1"/>
            </a:solidFill>
          </a:endParaRPr>
        </a:p>
      </dgm:t>
    </dgm:pt>
    <dgm:pt modelId="{34961FAA-20D5-415C-91A7-9D0E3C2BA8D7}" type="sibTrans" cxnId="{8B963667-13D9-4C67-B707-A210A910683C}">
      <dgm:prSet/>
      <dgm:spPr/>
      <dgm:t>
        <a:bodyPr/>
        <a:lstStyle/>
        <a:p>
          <a:pPr algn="ctr"/>
          <a:endParaRPr lang="es-EC">
            <a:solidFill>
              <a:schemeClr val="tx1"/>
            </a:solidFill>
          </a:endParaRPr>
        </a:p>
      </dgm:t>
    </dgm:pt>
    <dgm:pt modelId="{80F5356D-DC30-46DF-8500-439B332981AF}">
      <dgm:prSet phldrT="[Texto]"/>
      <dgm:spPr/>
      <dgm:t>
        <a:bodyPr/>
        <a:lstStyle/>
        <a:p>
          <a:pPr algn="ctr"/>
          <a:endParaRPr lang="es-EC" dirty="0">
            <a:solidFill>
              <a:schemeClr val="tx1"/>
            </a:solidFill>
          </a:endParaRPr>
        </a:p>
      </dgm:t>
    </dgm:pt>
    <dgm:pt modelId="{DBA972B0-4E7A-4EB6-988D-D1ACA2AF06B7}" type="parTrans" cxnId="{BB55F4F0-CAB4-4DE8-9D6F-CCEF28433949}">
      <dgm:prSet/>
      <dgm:spPr/>
      <dgm:t>
        <a:bodyPr/>
        <a:lstStyle/>
        <a:p>
          <a:pPr algn="ctr"/>
          <a:endParaRPr lang="es-EC"/>
        </a:p>
      </dgm:t>
    </dgm:pt>
    <dgm:pt modelId="{BDFE62A4-860B-46F5-84E0-5783D9A30AE8}" type="sibTrans" cxnId="{BB55F4F0-CAB4-4DE8-9D6F-CCEF28433949}">
      <dgm:prSet/>
      <dgm:spPr/>
      <dgm:t>
        <a:bodyPr/>
        <a:lstStyle/>
        <a:p>
          <a:pPr algn="ctr"/>
          <a:endParaRPr lang="es-EC"/>
        </a:p>
      </dgm:t>
    </dgm:pt>
    <dgm:pt modelId="{4C65E06A-49F5-48F8-B113-6B38B1E572DF}">
      <dgm:prSet phldrT="[Texto]"/>
      <dgm:spPr/>
      <dgm:t>
        <a:bodyPr/>
        <a:lstStyle/>
        <a:p>
          <a:pPr algn="ctr"/>
          <a:r>
            <a:rPr lang="es-EC" dirty="0">
              <a:solidFill>
                <a:schemeClr val="tx1"/>
              </a:solidFill>
            </a:rPr>
            <a:t>Cartografía</a:t>
          </a:r>
        </a:p>
      </dgm:t>
    </dgm:pt>
    <dgm:pt modelId="{FBF33F3E-A3B0-4FDD-8D65-ABFC3CE26E91}" type="parTrans" cxnId="{08C6F3C9-DACF-42B5-AA9E-1E97577BBF46}">
      <dgm:prSet/>
      <dgm:spPr/>
      <dgm:t>
        <a:bodyPr/>
        <a:lstStyle/>
        <a:p>
          <a:pPr algn="ctr"/>
          <a:endParaRPr lang="es-EC"/>
        </a:p>
      </dgm:t>
    </dgm:pt>
    <dgm:pt modelId="{D2383679-3ABB-4170-B674-DB619B72A804}" type="sibTrans" cxnId="{08C6F3C9-DACF-42B5-AA9E-1E97577BBF46}">
      <dgm:prSet/>
      <dgm:spPr/>
      <dgm:t>
        <a:bodyPr/>
        <a:lstStyle/>
        <a:p>
          <a:pPr algn="ctr"/>
          <a:endParaRPr lang="es-EC"/>
        </a:p>
      </dgm:t>
    </dgm:pt>
    <dgm:pt modelId="{FC930296-BDE3-4663-B5D0-DCD1138BCFEB}">
      <dgm:prSet phldrT="[Texto]"/>
      <dgm:spPr/>
      <dgm:t>
        <a:bodyPr/>
        <a:lstStyle/>
        <a:p>
          <a:pPr algn="ctr"/>
          <a:r>
            <a:rPr lang="es-EC" dirty="0">
              <a:solidFill>
                <a:schemeClr val="tx1"/>
              </a:solidFill>
            </a:rPr>
            <a:t>No existe correspondencia de cultivos entre la  ortofoto y cuestionario</a:t>
          </a:r>
        </a:p>
      </dgm:t>
    </dgm:pt>
    <dgm:pt modelId="{D782F87E-9736-4A05-B559-B471C5A7FBF6}" type="parTrans" cxnId="{0B1F1214-3781-48BA-8330-52C3D58BE1BC}">
      <dgm:prSet/>
      <dgm:spPr/>
      <dgm:t>
        <a:bodyPr/>
        <a:lstStyle/>
        <a:p>
          <a:pPr algn="ctr"/>
          <a:endParaRPr lang="es-EC"/>
        </a:p>
      </dgm:t>
    </dgm:pt>
    <dgm:pt modelId="{780427DD-902D-49FC-B46D-CC4DE4FA147D}" type="sibTrans" cxnId="{0B1F1214-3781-48BA-8330-52C3D58BE1BC}">
      <dgm:prSet/>
      <dgm:spPr/>
      <dgm:t>
        <a:bodyPr/>
        <a:lstStyle/>
        <a:p>
          <a:pPr algn="ctr"/>
          <a:endParaRPr lang="es-EC"/>
        </a:p>
      </dgm:t>
    </dgm:pt>
    <dgm:pt modelId="{A5169A89-4ADC-446F-94C9-FF3ED70B4380}">
      <dgm:prSet phldrT="[Texto]"/>
      <dgm:spPr/>
      <dgm:t>
        <a:bodyPr/>
        <a:lstStyle/>
        <a:p>
          <a:pPr algn="ctr"/>
          <a:r>
            <a:rPr lang="es-EC" dirty="0">
              <a:solidFill>
                <a:schemeClr val="tx1"/>
              </a:solidFill>
            </a:rPr>
            <a:t>No existe correspondencia en los terrenos  ortofoto y cuestionario</a:t>
          </a:r>
        </a:p>
      </dgm:t>
    </dgm:pt>
    <dgm:pt modelId="{EC5F68FD-3C2D-40E9-A2EB-BB3383AEC009}" type="parTrans" cxnId="{08593CD8-15FE-4AAA-A067-F9BA71E71074}">
      <dgm:prSet/>
      <dgm:spPr/>
      <dgm:t>
        <a:bodyPr/>
        <a:lstStyle/>
        <a:p>
          <a:pPr algn="ctr"/>
          <a:endParaRPr lang="es-EC"/>
        </a:p>
      </dgm:t>
    </dgm:pt>
    <dgm:pt modelId="{4E67D59B-E6A1-410E-ACC6-49A247D36133}" type="sibTrans" cxnId="{08593CD8-15FE-4AAA-A067-F9BA71E71074}">
      <dgm:prSet/>
      <dgm:spPr/>
      <dgm:t>
        <a:bodyPr/>
        <a:lstStyle/>
        <a:p>
          <a:pPr algn="ctr"/>
          <a:endParaRPr lang="es-EC"/>
        </a:p>
      </dgm:t>
    </dgm:pt>
    <dgm:pt modelId="{2EFAB06B-BFF9-43F4-A5AC-C7CDB6CD8687}">
      <dgm:prSet phldrT="[Texto]"/>
      <dgm:spPr/>
      <dgm:t>
        <a:bodyPr/>
        <a:lstStyle/>
        <a:p>
          <a:pPr algn="ctr"/>
          <a:endParaRPr lang="es-EC" dirty="0">
            <a:solidFill>
              <a:schemeClr val="tx1"/>
            </a:solidFill>
          </a:endParaRPr>
        </a:p>
        <a:p>
          <a:pPr algn="ctr"/>
          <a:r>
            <a:rPr lang="es-EC" dirty="0">
              <a:solidFill>
                <a:schemeClr val="tx1"/>
              </a:solidFill>
              <a:highlight>
                <a:srgbClr val="FFFF00"/>
              </a:highlight>
            </a:rPr>
            <a:t>Falta de supervisión y revisión de la información</a:t>
          </a:r>
        </a:p>
      </dgm:t>
    </dgm:pt>
    <dgm:pt modelId="{A6097552-5CAA-4408-A53B-90D9AE1111BD}" type="parTrans" cxnId="{2C800C6D-1694-49AC-9E9D-A2E101AC3D9B}">
      <dgm:prSet/>
      <dgm:spPr/>
      <dgm:t>
        <a:bodyPr/>
        <a:lstStyle/>
        <a:p>
          <a:pPr algn="ctr"/>
          <a:endParaRPr lang="es-EC"/>
        </a:p>
      </dgm:t>
    </dgm:pt>
    <dgm:pt modelId="{A983A472-9C3C-45D4-8010-C50D2EBC7D60}" type="sibTrans" cxnId="{2C800C6D-1694-49AC-9E9D-A2E101AC3D9B}">
      <dgm:prSet/>
      <dgm:spPr/>
      <dgm:t>
        <a:bodyPr/>
        <a:lstStyle/>
        <a:p>
          <a:pPr algn="ctr"/>
          <a:endParaRPr lang="es-EC"/>
        </a:p>
      </dgm:t>
    </dgm:pt>
    <dgm:pt modelId="{146B79DC-9DBC-436A-8B83-DC11EC97CEC3}">
      <dgm:prSet phldrT="[Texto]"/>
      <dgm:spPr/>
      <dgm:t>
        <a:bodyPr/>
        <a:lstStyle/>
        <a:p>
          <a:pPr algn="ctr"/>
          <a:r>
            <a:rPr lang="es-EC" dirty="0">
              <a:solidFill>
                <a:schemeClr val="tx1"/>
              </a:solidFill>
            </a:rPr>
            <a:t>No se registra intensión de siembra</a:t>
          </a:r>
        </a:p>
      </dgm:t>
    </dgm:pt>
    <dgm:pt modelId="{D1E85A81-21E7-4B5E-97EF-AEC599613074}" type="parTrans" cxnId="{43D81B76-1657-4C6E-8D7A-596BA49D25DE}">
      <dgm:prSet/>
      <dgm:spPr/>
      <dgm:t>
        <a:bodyPr/>
        <a:lstStyle/>
        <a:p>
          <a:pPr algn="ctr"/>
          <a:endParaRPr lang="es-EC"/>
        </a:p>
      </dgm:t>
    </dgm:pt>
    <dgm:pt modelId="{7B710040-3CA4-4E18-A977-4E3316A25AEF}" type="sibTrans" cxnId="{43D81B76-1657-4C6E-8D7A-596BA49D25DE}">
      <dgm:prSet/>
      <dgm:spPr/>
      <dgm:t>
        <a:bodyPr/>
        <a:lstStyle/>
        <a:p>
          <a:pPr algn="ctr"/>
          <a:endParaRPr lang="es-EC"/>
        </a:p>
      </dgm:t>
    </dgm:pt>
    <dgm:pt modelId="{F8755F88-8121-4709-997B-A8AE10D03402}">
      <dgm:prSet phldrT="[Texto]"/>
      <dgm:spPr/>
      <dgm:t>
        <a:bodyPr/>
        <a:lstStyle/>
        <a:p>
          <a:pPr algn="ctr"/>
          <a:r>
            <a:rPr lang="es-EC" dirty="0">
              <a:solidFill>
                <a:schemeClr val="tx1"/>
              </a:solidFill>
            </a:rPr>
            <a:t>Rendimiento de flores</a:t>
          </a:r>
        </a:p>
      </dgm:t>
    </dgm:pt>
    <dgm:pt modelId="{6E07DD5E-EF59-446E-8A8C-C35ACB71F331}" type="parTrans" cxnId="{9261420A-E07C-4082-8318-8D8450B5EE3F}">
      <dgm:prSet/>
      <dgm:spPr/>
      <dgm:t>
        <a:bodyPr/>
        <a:lstStyle/>
        <a:p>
          <a:pPr algn="ctr"/>
          <a:endParaRPr lang="es-EC"/>
        </a:p>
      </dgm:t>
    </dgm:pt>
    <dgm:pt modelId="{42CE75A9-76B3-4916-9180-790F31265E8F}" type="sibTrans" cxnId="{9261420A-E07C-4082-8318-8D8450B5EE3F}">
      <dgm:prSet/>
      <dgm:spPr/>
      <dgm:t>
        <a:bodyPr/>
        <a:lstStyle/>
        <a:p>
          <a:pPr algn="ctr"/>
          <a:endParaRPr lang="es-EC"/>
        </a:p>
      </dgm:t>
    </dgm:pt>
    <dgm:pt modelId="{03B899DB-447E-4756-824B-7A7B38359872}">
      <dgm:prSet phldrT="[Texto]"/>
      <dgm:spPr/>
      <dgm:t>
        <a:bodyPr/>
        <a:lstStyle/>
        <a:p>
          <a:pPr algn="ctr"/>
          <a:r>
            <a:rPr lang="es-EC" dirty="0">
              <a:solidFill>
                <a:schemeClr val="tx1"/>
              </a:solidFill>
            </a:rPr>
            <a:t>Falta de registro de cultivos permanentes y pastos </a:t>
          </a:r>
        </a:p>
      </dgm:t>
    </dgm:pt>
    <dgm:pt modelId="{51A1DC8F-F38D-4926-B613-288C51EFC8BB}" type="parTrans" cxnId="{876F8896-A4A3-4F01-B0BA-51179F7C33A0}">
      <dgm:prSet/>
      <dgm:spPr/>
      <dgm:t>
        <a:bodyPr/>
        <a:lstStyle/>
        <a:p>
          <a:pPr algn="ctr"/>
          <a:endParaRPr lang="es-EC"/>
        </a:p>
      </dgm:t>
    </dgm:pt>
    <dgm:pt modelId="{AB19E6C6-2935-4894-9B3F-53C814D7EDED}" type="sibTrans" cxnId="{876F8896-A4A3-4F01-B0BA-51179F7C33A0}">
      <dgm:prSet/>
      <dgm:spPr/>
      <dgm:t>
        <a:bodyPr/>
        <a:lstStyle/>
        <a:p>
          <a:pPr algn="ctr"/>
          <a:endParaRPr lang="es-EC"/>
        </a:p>
      </dgm:t>
    </dgm:pt>
    <dgm:pt modelId="{1B1668FD-FF97-441A-9AAF-407521C213CA}">
      <dgm:prSet phldrT="[Texto]"/>
      <dgm:spPr/>
      <dgm:t>
        <a:bodyPr/>
        <a:lstStyle/>
        <a:p>
          <a:pPr algn="ctr"/>
          <a:r>
            <a:rPr lang="es-EC" dirty="0">
              <a:solidFill>
                <a:schemeClr val="tx1"/>
              </a:solidFill>
              <a:highlight>
                <a:srgbClr val="FFFF00"/>
              </a:highlight>
            </a:rPr>
            <a:t>No se terminó con la carga de trabajo en campo, se digitó en oficina</a:t>
          </a:r>
        </a:p>
      </dgm:t>
    </dgm:pt>
    <dgm:pt modelId="{F1ED5AC4-4C21-4766-B81E-167F2687BF8B}" type="parTrans" cxnId="{B7B09504-66C2-4CBC-A29B-38BC095ABE4F}">
      <dgm:prSet/>
      <dgm:spPr/>
      <dgm:t>
        <a:bodyPr/>
        <a:lstStyle/>
        <a:p>
          <a:endParaRPr lang="es-EC"/>
        </a:p>
      </dgm:t>
    </dgm:pt>
    <dgm:pt modelId="{11AEA0ED-5115-4CAA-8171-75754BF1809F}" type="sibTrans" cxnId="{B7B09504-66C2-4CBC-A29B-38BC095ABE4F}">
      <dgm:prSet/>
      <dgm:spPr/>
      <dgm:t>
        <a:bodyPr/>
        <a:lstStyle/>
        <a:p>
          <a:endParaRPr lang="es-EC"/>
        </a:p>
      </dgm:t>
    </dgm:pt>
    <dgm:pt modelId="{2655B4AC-9B54-4F96-9235-F8E314CE15F8}">
      <dgm:prSet phldrT="[Texto]"/>
      <dgm:spPr/>
      <dgm:t>
        <a:bodyPr/>
        <a:lstStyle/>
        <a:p>
          <a:pPr algn="ctr"/>
          <a:r>
            <a:rPr lang="es-EC" dirty="0">
              <a:solidFill>
                <a:schemeClr val="tx1"/>
              </a:solidFill>
              <a:highlight>
                <a:srgbClr val="FFFF00"/>
              </a:highlight>
            </a:rPr>
            <a:t>Falta de revisión del sistema en las supervisiones</a:t>
          </a:r>
        </a:p>
      </dgm:t>
    </dgm:pt>
    <dgm:pt modelId="{FFA15F5C-DEFA-4587-8755-978CAE3AE7A3}" type="parTrans" cxnId="{DC156593-0A39-4189-9960-4021BB2B719B}">
      <dgm:prSet/>
      <dgm:spPr/>
      <dgm:t>
        <a:bodyPr/>
        <a:lstStyle/>
        <a:p>
          <a:endParaRPr lang="es-EC"/>
        </a:p>
      </dgm:t>
    </dgm:pt>
    <dgm:pt modelId="{0A3C3865-7D3B-4010-BAE8-67C8C67E2C8C}" type="sibTrans" cxnId="{DC156593-0A39-4189-9960-4021BB2B719B}">
      <dgm:prSet/>
      <dgm:spPr/>
      <dgm:t>
        <a:bodyPr/>
        <a:lstStyle/>
        <a:p>
          <a:endParaRPr lang="es-EC"/>
        </a:p>
      </dgm:t>
    </dgm:pt>
    <dgm:pt modelId="{F9867CF7-85D7-435F-BC1C-451209E669C7}">
      <dgm:prSet phldrT="[Texto]"/>
      <dgm:spPr/>
      <dgm:t>
        <a:bodyPr/>
        <a:lstStyle/>
        <a:p>
          <a:pPr algn="ctr"/>
          <a:r>
            <a:rPr lang="es-EC" dirty="0">
              <a:solidFill>
                <a:schemeClr val="tx1"/>
              </a:solidFill>
            </a:rPr>
            <a:t>Falta de revisión de la ortofoto previo a la digitación</a:t>
          </a:r>
        </a:p>
      </dgm:t>
    </dgm:pt>
    <dgm:pt modelId="{854046AF-13A3-4E9A-9311-1A8B47BC5472}" type="parTrans" cxnId="{F44F3FC8-E4E6-4EA9-A253-61514FCAAD06}">
      <dgm:prSet/>
      <dgm:spPr/>
      <dgm:t>
        <a:bodyPr/>
        <a:lstStyle/>
        <a:p>
          <a:endParaRPr lang="es-EC"/>
        </a:p>
      </dgm:t>
    </dgm:pt>
    <dgm:pt modelId="{D76F5EFB-28F9-4EFD-B8BA-2D07E24FCF7B}" type="sibTrans" cxnId="{F44F3FC8-E4E6-4EA9-A253-61514FCAAD06}">
      <dgm:prSet/>
      <dgm:spPr/>
      <dgm:t>
        <a:bodyPr/>
        <a:lstStyle/>
        <a:p>
          <a:endParaRPr lang="es-EC"/>
        </a:p>
      </dgm:t>
    </dgm:pt>
    <dgm:pt modelId="{FE90AE91-338F-4816-968A-037DE44666E2}">
      <dgm:prSet phldrT="[Texto]"/>
      <dgm:spPr/>
      <dgm:t>
        <a:bodyPr/>
        <a:lstStyle/>
        <a:p>
          <a:pPr algn="ctr"/>
          <a:r>
            <a:rPr lang="es-EC" i="1" dirty="0" smtClean="0">
              <a:solidFill>
                <a:schemeClr val="tx1"/>
              </a:solidFill>
            </a:rPr>
            <a:t>Falta de registro de observaciones en casos excepcionales</a:t>
          </a:r>
          <a:endParaRPr lang="es-EC" i="1" dirty="0">
            <a:solidFill>
              <a:schemeClr val="tx1"/>
            </a:solidFill>
          </a:endParaRPr>
        </a:p>
      </dgm:t>
    </dgm:pt>
    <dgm:pt modelId="{0DA8E7D7-81D8-4FE8-90E8-223F3EF5FDD7}" type="parTrans" cxnId="{EC39F678-2B6B-46FC-A721-64E2792D47C6}">
      <dgm:prSet/>
      <dgm:spPr/>
      <dgm:t>
        <a:bodyPr/>
        <a:lstStyle/>
        <a:p>
          <a:endParaRPr lang="es-EC"/>
        </a:p>
      </dgm:t>
    </dgm:pt>
    <dgm:pt modelId="{883C14A1-E669-46E4-AAC4-1081D5B69550}" type="sibTrans" cxnId="{EC39F678-2B6B-46FC-A721-64E2792D47C6}">
      <dgm:prSet/>
      <dgm:spPr/>
      <dgm:t>
        <a:bodyPr/>
        <a:lstStyle/>
        <a:p>
          <a:endParaRPr lang="es-EC"/>
        </a:p>
      </dgm:t>
    </dgm:pt>
    <dgm:pt modelId="{9F30DB0D-2700-4263-80B2-14CE30DB5F8B}" type="pres">
      <dgm:prSet presAssocID="{F77ACB24-D121-4ECF-856D-FF16F59523FC}" presName="theList" presStyleCnt="0">
        <dgm:presLayoutVars>
          <dgm:dir/>
          <dgm:animLvl val="lvl"/>
          <dgm:resizeHandles val="exact"/>
        </dgm:presLayoutVars>
      </dgm:prSet>
      <dgm:spPr/>
      <dgm:t>
        <a:bodyPr/>
        <a:lstStyle/>
        <a:p>
          <a:endParaRPr lang="es-EC"/>
        </a:p>
      </dgm:t>
    </dgm:pt>
    <dgm:pt modelId="{A180CE63-C925-4D4A-9F96-2E317FF5CFB1}" type="pres">
      <dgm:prSet presAssocID="{8B6A7C76-0F23-439B-88C6-515251A2BE42}" presName="compNode" presStyleCnt="0"/>
      <dgm:spPr/>
    </dgm:pt>
    <dgm:pt modelId="{FC67D996-CAA4-485C-A44B-1ED09C7ED427}" type="pres">
      <dgm:prSet presAssocID="{8B6A7C76-0F23-439B-88C6-515251A2BE42}" presName="aNode" presStyleLbl="bgShp" presStyleIdx="0" presStyleCnt="4"/>
      <dgm:spPr/>
      <dgm:t>
        <a:bodyPr/>
        <a:lstStyle/>
        <a:p>
          <a:endParaRPr lang="es-EC"/>
        </a:p>
      </dgm:t>
    </dgm:pt>
    <dgm:pt modelId="{2A2DB374-515D-490F-B25B-9D06DDAC29B3}" type="pres">
      <dgm:prSet presAssocID="{8B6A7C76-0F23-439B-88C6-515251A2BE42}" presName="textNode" presStyleLbl="bgShp" presStyleIdx="0" presStyleCnt="4"/>
      <dgm:spPr/>
      <dgm:t>
        <a:bodyPr/>
        <a:lstStyle/>
        <a:p>
          <a:endParaRPr lang="es-EC"/>
        </a:p>
      </dgm:t>
    </dgm:pt>
    <dgm:pt modelId="{CE039D97-B504-4B1A-8961-22D810723CDA}" type="pres">
      <dgm:prSet presAssocID="{8B6A7C76-0F23-439B-88C6-515251A2BE42}" presName="compChildNode" presStyleCnt="0"/>
      <dgm:spPr/>
    </dgm:pt>
    <dgm:pt modelId="{A8CEF595-FE77-4862-8C72-46BBD2B57970}" type="pres">
      <dgm:prSet presAssocID="{8B6A7C76-0F23-439B-88C6-515251A2BE42}" presName="theInnerList" presStyleCnt="0"/>
      <dgm:spPr/>
    </dgm:pt>
    <dgm:pt modelId="{7F69C750-D7F0-4640-A350-CBABA7D04D84}" type="pres">
      <dgm:prSet presAssocID="{0587E744-91A0-4627-9DE9-78D537213581}" presName="childNode" presStyleLbl="node1" presStyleIdx="0" presStyleCnt="16">
        <dgm:presLayoutVars>
          <dgm:bulletEnabled val="1"/>
        </dgm:presLayoutVars>
      </dgm:prSet>
      <dgm:spPr/>
      <dgm:t>
        <a:bodyPr/>
        <a:lstStyle/>
        <a:p>
          <a:endParaRPr lang="es-EC"/>
        </a:p>
      </dgm:t>
    </dgm:pt>
    <dgm:pt modelId="{19804DB5-DE84-422F-9640-2D9696D113A2}" type="pres">
      <dgm:prSet presAssocID="{0587E744-91A0-4627-9DE9-78D537213581}" presName="aSpace2" presStyleCnt="0"/>
      <dgm:spPr/>
    </dgm:pt>
    <dgm:pt modelId="{05E988F0-9BF8-4525-B0A4-CF1E1CAFD51C}" type="pres">
      <dgm:prSet presAssocID="{09ABADBF-7598-4F38-BA1E-5F74023CFE00}" presName="childNode" presStyleLbl="node1" presStyleIdx="1" presStyleCnt="16">
        <dgm:presLayoutVars>
          <dgm:bulletEnabled val="1"/>
        </dgm:presLayoutVars>
      </dgm:prSet>
      <dgm:spPr/>
      <dgm:t>
        <a:bodyPr/>
        <a:lstStyle/>
        <a:p>
          <a:endParaRPr lang="es-EC"/>
        </a:p>
      </dgm:t>
    </dgm:pt>
    <dgm:pt modelId="{6243767E-EBA0-40D5-8820-D363C2944D21}" type="pres">
      <dgm:prSet presAssocID="{09ABADBF-7598-4F38-BA1E-5F74023CFE00}" presName="aSpace2" presStyleCnt="0"/>
      <dgm:spPr/>
    </dgm:pt>
    <dgm:pt modelId="{F61C0714-D5DD-4580-8B66-D191021C107E}" type="pres">
      <dgm:prSet presAssocID="{F9867CF7-85D7-435F-BC1C-451209E669C7}" presName="childNode" presStyleLbl="node1" presStyleIdx="2" presStyleCnt="16">
        <dgm:presLayoutVars>
          <dgm:bulletEnabled val="1"/>
        </dgm:presLayoutVars>
      </dgm:prSet>
      <dgm:spPr/>
      <dgm:t>
        <a:bodyPr/>
        <a:lstStyle/>
        <a:p>
          <a:endParaRPr lang="es-EC"/>
        </a:p>
      </dgm:t>
    </dgm:pt>
    <dgm:pt modelId="{FD7720FB-5C9B-4E5A-98E4-8B80332224F9}" type="pres">
      <dgm:prSet presAssocID="{F9867CF7-85D7-435F-BC1C-451209E669C7}" presName="aSpace2" presStyleCnt="0"/>
      <dgm:spPr/>
    </dgm:pt>
    <dgm:pt modelId="{9DCA6AFA-9581-475B-8B7F-2C100F8F5760}" type="pres">
      <dgm:prSet presAssocID="{1B1668FD-FF97-441A-9AAF-407521C213CA}" presName="childNode" presStyleLbl="node1" presStyleIdx="3" presStyleCnt="16">
        <dgm:presLayoutVars>
          <dgm:bulletEnabled val="1"/>
        </dgm:presLayoutVars>
      </dgm:prSet>
      <dgm:spPr/>
      <dgm:t>
        <a:bodyPr/>
        <a:lstStyle/>
        <a:p>
          <a:endParaRPr lang="es-EC"/>
        </a:p>
      </dgm:t>
    </dgm:pt>
    <dgm:pt modelId="{91EBC4DA-D1A3-4880-A3A8-34221D96D6B0}" type="pres">
      <dgm:prSet presAssocID="{8B6A7C76-0F23-439B-88C6-515251A2BE42}" presName="aSpace" presStyleCnt="0"/>
      <dgm:spPr/>
    </dgm:pt>
    <dgm:pt modelId="{8CB09870-A7ED-44D0-AD5B-D8FE481A0A30}" type="pres">
      <dgm:prSet presAssocID="{19690CBA-9E56-4AF5-B95F-43BA42266D87}" presName="compNode" presStyleCnt="0"/>
      <dgm:spPr/>
    </dgm:pt>
    <dgm:pt modelId="{FADD0F47-E36C-4979-B453-7D608EA1CCC1}" type="pres">
      <dgm:prSet presAssocID="{19690CBA-9E56-4AF5-B95F-43BA42266D87}" presName="aNode" presStyleLbl="bgShp" presStyleIdx="1" presStyleCnt="4"/>
      <dgm:spPr/>
      <dgm:t>
        <a:bodyPr/>
        <a:lstStyle/>
        <a:p>
          <a:endParaRPr lang="es-EC"/>
        </a:p>
      </dgm:t>
    </dgm:pt>
    <dgm:pt modelId="{9D57C415-121D-460A-A28A-695BF90295C4}" type="pres">
      <dgm:prSet presAssocID="{19690CBA-9E56-4AF5-B95F-43BA42266D87}" presName="textNode" presStyleLbl="bgShp" presStyleIdx="1" presStyleCnt="4"/>
      <dgm:spPr/>
      <dgm:t>
        <a:bodyPr/>
        <a:lstStyle/>
        <a:p>
          <a:endParaRPr lang="es-EC"/>
        </a:p>
      </dgm:t>
    </dgm:pt>
    <dgm:pt modelId="{14A2B5AF-B803-4A51-B24D-921D20B8017D}" type="pres">
      <dgm:prSet presAssocID="{19690CBA-9E56-4AF5-B95F-43BA42266D87}" presName="compChildNode" presStyleCnt="0"/>
      <dgm:spPr/>
    </dgm:pt>
    <dgm:pt modelId="{616A6B94-AB93-4B70-8EB9-7B3242013FB4}" type="pres">
      <dgm:prSet presAssocID="{19690CBA-9E56-4AF5-B95F-43BA42266D87}" presName="theInnerList" presStyleCnt="0"/>
      <dgm:spPr/>
    </dgm:pt>
    <dgm:pt modelId="{D4BD4E08-242E-47C9-B41B-296F2295A646}" type="pres">
      <dgm:prSet presAssocID="{8532E913-E9A6-412F-B974-01305C113E2C}" presName="childNode" presStyleLbl="node1" presStyleIdx="4" presStyleCnt="16">
        <dgm:presLayoutVars>
          <dgm:bulletEnabled val="1"/>
        </dgm:presLayoutVars>
      </dgm:prSet>
      <dgm:spPr/>
      <dgm:t>
        <a:bodyPr/>
        <a:lstStyle/>
        <a:p>
          <a:endParaRPr lang="es-EC"/>
        </a:p>
      </dgm:t>
    </dgm:pt>
    <dgm:pt modelId="{5228089C-EC7A-448F-AC57-81E614A299EF}" type="pres">
      <dgm:prSet presAssocID="{8532E913-E9A6-412F-B974-01305C113E2C}" presName="aSpace2" presStyleCnt="0"/>
      <dgm:spPr/>
    </dgm:pt>
    <dgm:pt modelId="{55B79408-13F4-4FF1-84A1-7906A7D068DF}" type="pres">
      <dgm:prSet presAssocID="{C23426E0-6484-4124-AAA9-1D3873F4CBC9}" presName="childNode" presStyleLbl="node1" presStyleIdx="5" presStyleCnt="16">
        <dgm:presLayoutVars>
          <dgm:bulletEnabled val="1"/>
        </dgm:presLayoutVars>
      </dgm:prSet>
      <dgm:spPr/>
      <dgm:t>
        <a:bodyPr/>
        <a:lstStyle/>
        <a:p>
          <a:endParaRPr lang="es-EC"/>
        </a:p>
      </dgm:t>
    </dgm:pt>
    <dgm:pt modelId="{45330F06-3624-4C0D-B296-762F4F68EF37}" type="pres">
      <dgm:prSet presAssocID="{C23426E0-6484-4124-AAA9-1D3873F4CBC9}" presName="aSpace2" presStyleCnt="0"/>
      <dgm:spPr/>
    </dgm:pt>
    <dgm:pt modelId="{F276B679-451E-4F8B-ACB6-769E8A5CA548}" type="pres">
      <dgm:prSet presAssocID="{2655B4AC-9B54-4F96-9235-F8E314CE15F8}" presName="childNode" presStyleLbl="node1" presStyleIdx="6" presStyleCnt="16">
        <dgm:presLayoutVars>
          <dgm:bulletEnabled val="1"/>
        </dgm:presLayoutVars>
      </dgm:prSet>
      <dgm:spPr/>
      <dgm:t>
        <a:bodyPr/>
        <a:lstStyle/>
        <a:p>
          <a:endParaRPr lang="es-EC"/>
        </a:p>
      </dgm:t>
    </dgm:pt>
    <dgm:pt modelId="{0F0493D0-E71D-41AF-8391-1D22109EB473}" type="pres">
      <dgm:prSet presAssocID="{19690CBA-9E56-4AF5-B95F-43BA42266D87}" presName="aSpace" presStyleCnt="0"/>
      <dgm:spPr/>
    </dgm:pt>
    <dgm:pt modelId="{D0B13C26-6A29-4AB2-B7ED-EEAA6FD44A8F}" type="pres">
      <dgm:prSet presAssocID="{39BD128E-C49E-4711-AEA4-6A45759D7661}" presName="compNode" presStyleCnt="0"/>
      <dgm:spPr/>
    </dgm:pt>
    <dgm:pt modelId="{88703503-490C-49A3-AA22-A13975C4CB53}" type="pres">
      <dgm:prSet presAssocID="{39BD128E-C49E-4711-AEA4-6A45759D7661}" presName="aNode" presStyleLbl="bgShp" presStyleIdx="2" presStyleCnt="4"/>
      <dgm:spPr/>
      <dgm:t>
        <a:bodyPr/>
        <a:lstStyle/>
        <a:p>
          <a:endParaRPr lang="es-EC"/>
        </a:p>
      </dgm:t>
    </dgm:pt>
    <dgm:pt modelId="{F4D80718-1B64-475C-B574-3F4704CE329E}" type="pres">
      <dgm:prSet presAssocID="{39BD128E-C49E-4711-AEA4-6A45759D7661}" presName="textNode" presStyleLbl="bgShp" presStyleIdx="2" presStyleCnt="4"/>
      <dgm:spPr/>
      <dgm:t>
        <a:bodyPr/>
        <a:lstStyle/>
        <a:p>
          <a:endParaRPr lang="es-EC"/>
        </a:p>
      </dgm:t>
    </dgm:pt>
    <dgm:pt modelId="{D500E128-8D19-4F10-96B1-9E829BDFDF76}" type="pres">
      <dgm:prSet presAssocID="{39BD128E-C49E-4711-AEA4-6A45759D7661}" presName="compChildNode" presStyleCnt="0"/>
      <dgm:spPr/>
    </dgm:pt>
    <dgm:pt modelId="{9766935B-D437-4AC4-A778-7555658B7441}" type="pres">
      <dgm:prSet presAssocID="{39BD128E-C49E-4711-AEA4-6A45759D7661}" presName="theInnerList" presStyleCnt="0"/>
      <dgm:spPr/>
    </dgm:pt>
    <dgm:pt modelId="{FA4B9163-339B-45F6-8908-6B6992FEDC77}" type="pres">
      <dgm:prSet presAssocID="{56F361EB-BAF4-4A0C-AF7A-8A7ED5455A71}" presName="childNode" presStyleLbl="node1" presStyleIdx="7" presStyleCnt="16">
        <dgm:presLayoutVars>
          <dgm:bulletEnabled val="1"/>
        </dgm:presLayoutVars>
      </dgm:prSet>
      <dgm:spPr/>
      <dgm:t>
        <a:bodyPr/>
        <a:lstStyle/>
        <a:p>
          <a:endParaRPr lang="es-EC"/>
        </a:p>
      </dgm:t>
    </dgm:pt>
    <dgm:pt modelId="{F6749A15-9D4F-48AC-B259-FD98FC5173E6}" type="pres">
      <dgm:prSet presAssocID="{56F361EB-BAF4-4A0C-AF7A-8A7ED5455A71}" presName="aSpace2" presStyleCnt="0"/>
      <dgm:spPr/>
    </dgm:pt>
    <dgm:pt modelId="{10240FD8-166D-4BC3-883E-3DAC299E69C0}" type="pres">
      <dgm:prSet presAssocID="{FE90AE91-338F-4816-968A-037DE44666E2}" presName="childNode" presStyleLbl="node1" presStyleIdx="8" presStyleCnt="16">
        <dgm:presLayoutVars>
          <dgm:bulletEnabled val="1"/>
        </dgm:presLayoutVars>
      </dgm:prSet>
      <dgm:spPr/>
      <dgm:t>
        <a:bodyPr/>
        <a:lstStyle/>
        <a:p>
          <a:endParaRPr lang="es-EC"/>
        </a:p>
      </dgm:t>
    </dgm:pt>
    <dgm:pt modelId="{50481D89-F684-47C3-8DD1-8D623C44BC65}" type="pres">
      <dgm:prSet presAssocID="{FE90AE91-338F-4816-968A-037DE44666E2}" presName="aSpace2" presStyleCnt="0"/>
      <dgm:spPr/>
    </dgm:pt>
    <dgm:pt modelId="{333B560D-BFC5-4DD2-BEE0-1FE75EEC2298}" type="pres">
      <dgm:prSet presAssocID="{98A1AD94-3819-492C-B571-43E2130E7BBF}" presName="childNode" presStyleLbl="node1" presStyleIdx="9" presStyleCnt="16">
        <dgm:presLayoutVars>
          <dgm:bulletEnabled val="1"/>
        </dgm:presLayoutVars>
      </dgm:prSet>
      <dgm:spPr/>
      <dgm:t>
        <a:bodyPr/>
        <a:lstStyle/>
        <a:p>
          <a:endParaRPr lang="es-EC"/>
        </a:p>
      </dgm:t>
    </dgm:pt>
    <dgm:pt modelId="{0827FC38-F22D-42E1-9595-DB7FD03C37FD}" type="pres">
      <dgm:prSet presAssocID="{98A1AD94-3819-492C-B571-43E2130E7BBF}" presName="aSpace2" presStyleCnt="0"/>
      <dgm:spPr/>
    </dgm:pt>
    <dgm:pt modelId="{932EDCE9-690E-47E7-90FF-6BFF8E084A6A}" type="pres">
      <dgm:prSet presAssocID="{146B79DC-9DBC-436A-8B83-DC11EC97CEC3}" presName="childNode" presStyleLbl="node1" presStyleIdx="10" presStyleCnt="16">
        <dgm:presLayoutVars>
          <dgm:bulletEnabled val="1"/>
        </dgm:presLayoutVars>
      </dgm:prSet>
      <dgm:spPr/>
      <dgm:t>
        <a:bodyPr/>
        <a:lstStyle/>
        <a:p>
          <a:endParaRPr lang="es-EC"/>
        </a:p>
      </dgm:t>
    </dgm:pt>
    <dgm:pt modelId="{1AFDFED1-EB5A-411A-886C-F11A4788667E}" type="pres">
      <dgm:prSet presAssocID="{146B79DC-9DBC-436A-8B83-DC11EC97CEC3}" presName="aSpace2" presStyleCnt="0"/>
      <dgm:spPr/>
    </dgm:pt>
    <dgm:pt modelId="{D28ADC78-B389-4094-9BE5-D3E6D6CDC9ED}" type="pres">
      <dgm:prSet presAssocID="{F8755F88-8121-4709-997B-A8AE10D03402}" presName="childNode" presStyleLbl="node1" presStyleIdx="11" presStyleCnt="16">
        <dgm:presLayoutVars>
          <dgm:bulletEnabled val="1"/>
        </dgm:presLayoutVars>
      </dgm:prSet>
      <dgm:spPr/>
      <dgm:t>
        <a:bodyPr/>
        <a:lstStyle/>
        <a:p>
          <a:endParaRPr lang="es-EC"/>
        </a:p>
      </dgm:t>
    </dgm:pt>
    <dgm:pt modelId="{9014ED24-8BFF-4230-8C3C-79181D862976}" type="pres">
      <dgm:prSet presAssocID="{F8755F88-8121-4709-997B-A8AE10D03402}" presName="aSpace2" presStyleCnt="0"/>
      <dgm:spPr/>
    </dgm:pt>
    <dgm:pt modelId="{B66610C0-691C-49F4-A9DF-4E66242CFA1B}" type="pres">
      <dgm:prSet presAssocID="{03B899DB-447E-4756-824B-7A7B38359872}" presName="childNode" presStyleLbl="node1" presStyleIdx="12" presStyleCnt="16">
        <dgm:presLayoutVars>
          <dgm:bulletEnabled val="1"/>
        </dgm:presLayoutVars>
      </dgm:prSet>
      <dgm:spPr/>
      <dgm:t>
        <a:bodyPr/>
        <a:lstStyle/>
        <a:p>
          <a:endParaRPr lang="es-EC"/>
        </a:p>
      </dgm:t>
    </dgm:pt>
    <dgm:pt modelId="{DC3DE4EF-6825-4979-A525-06E676470DEF}" type="pres">
      <dgm:prSet presAssocID="{39BD128E-C49E-4711-AEA4-6A45759D7661}" presName="aSpace" presStyleCnt="0"/>
      <dgm:spPr/>
    </dgm:pt>
    <dgm:pt modelId="{8A8ED5C2-004A-419F-B7C3-BBEB4CC205AC}" type="pres">
      <dgm:prSet presAssocID="{4C65E06A-49F5-48F8-B113-6B38B1E572DF}" presName="compNode" presStyleCnt="0"/>
      <dgm:spPr/>
    </dgm:pt>
    <dgm:pt modelId="{6CA868ED-1F9D-48C4-8A38-C540C0932B49}" type="pres">
      <dgm:prSet presAssocID="{4C65E06A-49F5-48F8-B113-6B38B1E572DF}" presName="aNode" presStyleLbl="bgShp" presStyleIdx="3" presStyleCnt="4"/>
      <dgm:spPr/>
      <dgm:t>
        <a:bodyPr/>
        <a:lstStyle/>
        <a:p>
          <a:endParaRPr lang="es-EC"/>
        </a:p>
      </dgm:t>
    </dgm:pt>
    <dgm:pt modelId="{8330D0A7-694C-4D71-8E7E-66BBCC5CAF9C}" type="pres">
      <dgm:prSet presAssocID="{4C65E06A-49F5-48F8-B113-6B38B1E572DF}" presName="textNode" presStyleLbl="bgShp" presStyleIdx="3" presStyleCnt="4"/>
      <dgm:spPr/>
      <dgm:t>
        <a:bodyPr/>
        <a:lstStyle/>
        <a:p>
          <a:endParaRPr lang="es-EC"/>
        </a:p>
      </dgm:t>
    </dgm:pt>
    <dgm:pt modelId="{6363B389-7DC0-43AC-9642-67C8B5D801B9}" type="pres">
      <dgm:prSet presAssocID="{4C65E06A-49F5-48F8-B113-6B38B1E572DF}" presName="compChildNode" presStyleCnt="0"/>
      <dgm:spPr/>
    </dgm:pt>
    <dgm:pt modelId="{7A5A2B1A-0C5B-4B57-91E2-3A2B85418C82}" type="pres">
      <dgm:prSet presAssocID="{4C65E06A-49F5-48F8-B113-6B38B1E572DF}" presName="theInnerList" presStyleCnt="0"/>
      <dgm:spPr/>
    </dgm:pt>
    <dgm:pt modelId="{C4E0EEA2-F336-48CA-B0A8-505EE2A28D3C}" type="pres">
      <dgm:prSet presAssocID="{A5169A89-4ADC-446F-94C9-FF3ED70B4380}" presName="childNode" presStyleLbl="node1" presStyleIdx="13" presStyleCnt="16">
        <dgm:presLayoutVars>
          <dgm:bulletEnabled val="1"/>
        </dgm:presLayoutVars>
      </dgm:prSet>
      <dgm:spPr/>
      <dgm:t>
        <a:bodyPr/>
        <a:lstStyle/>
        <a:p>
          <a:endParaRPr lang="es-EC"/>
        </a:p>
      </dgm:t>
    </dgm:pt>
    <dgm:pt modelId="{DA4BE5A0-813C-4BBB-96E2-BDDB22E7C138}" type="pres">
      <dgm:prSet presAssocID="{A5169A89-4ADC-446F-94C9-FF3ED70B4380}" presName="aSpace2" presStyleCnt="0"/>
      <dgm:spPr/>
    </dgm:pt>
    <dgm:pt modelId="{87984774-DF7E-4C7A-8F49-21EA5948EFC4}" type="pres">
      <dgm:prSet presAssocID="{FC930296-BDE3-4663-B5D0-DCD1138BCFEB}" presName="childNode" presStyleLbl="node1" presStyleIdx="14" presStyleCnt="16">
        <dgm:presLayoutVars>
          <dgm:bulletEnabled val="1"/>
        </dgm:presLayoutVars>
      </dgm:prSet>
      <dgm:spPr/>
      <dgm:t>
        <a:bodyPr/>
        <a:lstStyle/>
        <a:p>
          <a:endParaRPr lang="es-EC"/>
        </a:p>
      </dgm:t>
    </dgm:pt>
    <dgm:pt modelId="{B8F77607-FDFD-458F-923F-6814C13C1F77}" type="pres">
      <dgm:prSet presAssocID="{FC930296-BDE3-4663-B5D0-DCD1138BCFEB}" presName="aSpace2" presStyleCnt="0"/>
      <dgm:spPr/>
    </dgm:pt>
    <dgm:pt modelId="{808F3434-1B06-45D9-9F7E-082088A9F5E8}" type="pres">
      <dgm:prSet presAssocID="{2EFAB06B-BFF9-43F4-A5AC-C7CDB6CD8687}" presName="childNode" presStyleLbl="node1" presStyleIdx="15" presStyleCnt="16">
        <dgm:presLayoutVars>
          <dgm:bulletEnabled val="1"/>
        </dgm:presLayoutVars>
      </dgm:prSet>
      <dgm:spPr/>
      <dgm:t>
        <a:bodyPr/>
        <a:lstStyle/>
        <a:p>
          <a:endParaRPr lang="es-EC"/>
        </a:p>
      </dgm:t>
    </dgm:pt>
  </dgm:ptLst>
  <dgm:cxnLst>
    <dgm:cxn modelId="{7FCA5E33-F142-4CBE-A354-B1522DC16E1A}" srcId="{F77ACB24-D121-4ECF-856D-FF16F59523FC}" destId="{19690CBA-9E56-4AF5-B95F-43BA42266D87}" srcOrd="1" destOrd="0" parTransId="{4136D943-1C24-4478-B414-77FE317102B6}" sibTransId="{8E4C859A-AFC5-42B4-9942-494925BFEE42}"/>
    <dgm:cxn modelId="{9F2DA556-58A8-4558-BE92-A2C72505256A}" srcId="{39BD128E-C49E-4711-AEA4-6A45759D7661}" destId="{56F361EB-BAF4-4A0C-AF7A-8A7ED5455A71}" srcOrd="0" destOrd="0" parTransId="{E2D7C6B2-4031-4AF8-8920-EEBA81FDF8E0}" sibTransId="{364DD4D0-D78A-41EE-90B3-6F95F6089FDB}"/>
    <dgm:cxn modelId="{1ACEA831-867F-483C-AFB8-42EAEAA0A3D8}" type="presOf" srcId="{39BD128E-C49E-4711-AEA4-6A45759D7661}" destId="{88703503-490C-49A3-AA22-A13975C4CB53}" srcOrd="0" destOrd="0" presId="urn:microsoft.com/office/officeart/2005/8/layout/lProcess2"/>
    <dgm:cxn modelId="{F1B75C48-5F6D-4A15-8FB2-ED2D70BCB587}" srcId="{8B6A7C76-0F23-439B-88C6-515251A2BE42}" destId="{09ABADBF-7598-4F38-BA1E-5F74023CFE00}" srcOrd="1" destOrd="0" parTransId="{4B8616E0-038C-40CC-BF84-DFC0B889EAE0}" sibTransId="{7184A062-148B-4C9A-BD88-37D106B61308}"/>
    <dgm:cxn modelId="{F702E071-F2B0-4819-92C4-112634866DF6}" type="presOf" srcId="{F77ACB24-D121-4ECF-856D-FF16F59523FC}" destId="{9F30DB0D-2700-4263-80B2-14CE30DB5F8B}" srcOrd="0" destOrd="0" presId="urn:microsoft.com/office/officeart/2005/8/layout/lProcess2"/>
    <dgm:cxn modelId="{08C6F3C9-DACF-42B5-AA9E-1E97577BBF46}" srcId="{F77ACB24-D121-4ECF-856D-FF16F59523FC}" destId="{4C65E06A-49F5-48F8-B113-6B38B1E572DF}" srcOrd="3" destOrd="0" parTransId="{FBF33F3E-A3B0-4FDD-8D65-ABFC3CE26E91}" sibTransId="{D2383679-3ABB-4170-B674-DB619B72A804}"/>
    <dgm:cxn modelId="{23B5EB59-0D50-480D-ADB2-1EAB4CA8FFEE}" srcId="{19690CBA-9E56-4AF5-B95F-43BA42266D87}" destId="{C23426E0-6484-4124-AAA9-1D3873F4CBC9}" srcOrd="1" destOrd="0" parTransId="{F1CB71F0-0BB9-42BF-92BD-ED2A05DE2606}" sibTransId="{528190F9-8F46-40D2-8F82-C12AF1A0961B}"/>
    <dgm:cxn modelId="{4B014ACD-DB41-4610-85CF-DA6F6E7E4F7E}" type="presOf" srcId="{8B6A7C76-0F23-439B-88C6-515251A2BE42}" destId="{FC67D996-CAA4-485C-A44B-1ED09C7ED427}" srcOrd="0" destOrd="0" presId="urn:microsoft.com/office/officeart/2005/8/layout/lProcess2"/>
    <dgm:cxn modelId="{9C47FEF4-A2B8-4605-931E-FF0C196C65F8}" type="presOf" srcId="{03B899DB-447E-4756-824B-7A7B38359872}" destId="{B66610C0-691C-49F4-A9DF-4E66242CFA1B}" srcOrd="0" destOrd="0" presId="urn:microsoft.com/office/officeart/2005/8/layout/lProcess2"/>
    <dgm:cxn modelId="{90D784C0-356D-40D8-89DC-89FDBF2FFB68}" type="presOf" srcId="{0587E744-91A0-4627-9DE9-78D537213581}" destId="{7F69C750-D7F0-4640-A350-CBABA7D04D84}" srcOrd="0" destOrd="0" presId="urn:microsoft.com/office/officeart/2005/8/layout/lProcess2"/>
    <dgm:cxn modelId="{DFAB2B8B-40F3-487A-A18C-A94D339DD37D}" type="presOf" srcId="{FC930296-BDE3-4663-B5D0-DCD1138BCFEB}" destId="{87984774-DF7E-4C7A-8F49-21EA5948EFC4}" srcOrd="0" destOrd="0" presId="urn:microsoft.com/office/officeart/2005/8/layout/lProcess2"/>
    <dgm:cxn modelId="{0352A2CB-2D81-4954-9951-F961C074E1A4}" type="presOf" srcId="{2EFAB06B-BFF9-43F4-A5AC-C7CDB6CD8687}" destId="{808F3434-1B06-45D9-9F7E-082088A9F5E8}" srcOrd="0" destOrd="0" presId="urn:microsoft.com/office/officeart/2005/8/layout/lProcess2"/>
    <dgm:cxn modelId="{305FE17A-EAE5-4D89-9865-68E81BE5A0BE}" type="presOf" srcId="{8B6A7C76-0F23-439B-88C6-515251A2BE42}" destId="{2A2DB374-515D-490F-B25B-9D06DDAC29B3}" srcOrd="1" destOrd="0" presId="urn:microsoft.com/office/officeart/2005/8/layout/lProcess2"/>
    <dgm:cxn modelId="{9261420A-E07C-4082-8318-8D8450B5EE3F}" srcId="{39BD128E-C49E-4711-AEA4-6A45759D7661}" destId="{F8755F88-8121-4709-997B-A8AE10D03402}" srcOrd="4" destOrd="0" parTransId="{6E07DD5E-EF59-446E-8A8C-C35ACB71F331}" sibTransId="{42CE75A9-76B3-4916-9180-790F31265E8F}"/>
    <dgm:cxn modelId="{120AAA8B-713F-4297-B67C-D128A9C28D41}" srcId="{F77ACB24-D121-4ECF-856D-FF16F59523FC}" destId="{39BD128E-C49E-4711-AEA4-6A45759D7661}" srcOrd="2" destOrd="0" parTransId="{312160B0-E795-4830-81CF-E257DAE9FFD3}" sibTransId="{C3FCCF83-A30C-4678-BBEF-69D9F9115209}"/>
    <dgm:cxn modelId="{0B1F1214-3781-48BA-8330-52C3D58BE1BC}" srcId="{4C65E06A-49F5-48F8-B113-6B38B1E572DF}" destId="{FC930296-BDE3-4663-B5D0-DCD1138BCFEB}" srcOrd="1" destOrd="0" parTransId="{D782F87E-9736-4A05-B559-B471C5A7FBF6}" sibTransId="{780427DD-902D-49FC-B46D-CC4DE4FA147D}"/>
    <dgm:cxn modelId="{2B0CFD51-0F19-4153-A6C5-FE1ED3050FDE}" type="presOf" srcId="{19690CBA-9E56-4AF5-B95F-43BA42266D87}" destId="{9D57C415-121D-460A-A28A-695BF90295C4}" srcOrd="1" destOrd="0" presId="urn:microsoft.com/office/officeart/2005/8/layout/lProcess2"/>
    <dgm:cxn modelId="{DC156593-0A39-4189-9960-4021BB2B719B}" srcId="{19690CBA-9E56-4AF5-B95F-43BA42266D87}" destId="{2655B4AC-9B54-4F96-9235-F8E314CE15F8}" srcOrd="2" destOrd="0" parTransId="{FFA15F5C-DEFA-4587-8755-978CAE3AE7A3}" sibTransId="{0A3C3865-7D3B-4010-BAE8-67C8C67E2C8C}"/>
    <dgm:cxn modelId="{BB55F4F0-CAB4-4DE8-9D6F-CCEF28433949}" srcId="{2EFAB06B-BFF9-43F4-A5AC-C7CDB6CD8687}" destId="{80F5356D-DC30-46DF-8500-439B332981AF}" srcOrd="0" destOrd="0" parTransId="{DBA972B0-4E7A-4EB6-988D-D1ACA2AF06B7}" sibTransId="{BDFE62A4-860B-46F5-84E0-5783D9A30AE8}"/>
    <dgm:cxn modelId="{B7EA01AE-22CF-425D-A95F-D035833A5442}" type="presOf" srcId="{4C65E06A-49F5-48F8-B113-6B38B1E572DF}" destId="{6CA868ED-1F9D-48C4-8A38-C540C0932B49}" srcOrd="0" destOrd="0" presId="urn:microsoft.com/office/officeart/2005/8/layout/lProcess2"/>
    <dgm:cxn modelId="{08593CD8-15FE-4AAA-A067-F9BA71E71074}" srcId="{4C65E06A-49F5-48F8-B113-6B38B1E572DF}" destId="{A5169A89-4ADC-446F-94C9-FF3ED70B4380}" srcOrd="0" destOrd="0" parTransId="{EC5F68FD-3C2D-40E9-A2EB-BB3383AEC009}" sibTransId="{4E67D59B-E6A1-410E-ACC6-49A247D36133}"/>
    <dgm:cxn modelId="{09FAF81C-E31F-4AAA-808D-22BD2E478A77}" type="presOf" srcId="{39BD128E-C49E-4711-AEA4-6A45759D7661}" destId="{F4D80718-1B64-475C-B574-3F4704CE329E}" srcOrd="1" destOrd="0" presId="urn:microsoft.com/office/officeart/2005/8/layout/lProcess2"/>
    <dgm:cxn modelId="{B7B09504-66C2-4CBC-A29B-38BC095ABE4F}" srcId="{8B6A7C76-0F23-439B-88C6-515251A2BE42}" destId="{1B1668FD-FF97-441A-9AAF-407521C213CA}" srcOrd="3" destOrd="0" parTransId="{F1ED5AC4-4C21-4766-B81E-167F2687BF8B}" sibTransId="{11AEA0ED-5115-4CAA-8171-75754BF1809F}"/>
    <dgm:cxn modelId="{AD25816B-0473-40D9-89D4-0DF9DD75A36D}" type="presOf" srcId="{8532E913-E9A6-412F-B974-01305C113E2C}" destId="{D4BD4E08-242E-47C9-B41B-296F2295A646}" srcOrd="0" destOrd="0" presId="urn:microsoft.com/office/officeart/2005/8/layout/lProcess2"/>
    <dgm:cxn modelId="{289171D2-67C4-4E20-96EF-7ABD6EF39976}" srcId="{8B6A7C76-0F23-439B-88C6-515251A2BE42}" destId="{0587E744-91A0-4627-9DE9-78D537213581}" srcOrd="0" destOrd="0" parTransId="{D2F17CE9-DF68-4E15-9D29-24D54C8FA6D9}" sibTransId="{4543F588-E437-4B4B-8EDE-9D9D5B788F45}"/>
    <dgm:cxn modelId="{F44F3FC8-E4E6-4EA9-A253-61514FCAAD06}" srcId="{8B6A7C76-0F23-439B-88C6-515251A2BE42}" destId="{F9867CF7-85D7-435F-BC1C-451209E669C7}" srcOrd="2" destOrd="0" parTransId="{854046AF-13A3-4E9A-9311-1A8B47BC5472}" sibTransId="{D76F5EFB-28F9-4EFD-B8BA-2D07E24FCF7B}"/>
    <dgm:cxn modelId="{8B963667-13D9-4C67-B707-A210A910683C}" srcId="{39BD128E-C49E-4711-AEA4-6A45759D7661}" destId="{98A1AD94-3819-492C-B571-43E2130E7BBF}" srcOrd="2" destOrd="0" parTransId="{47C936D6-3389-406B-B0B8-0E23489E93F3}" sibTransId="{34961FAA-20D5-415C-91A7-9D0E3C2BA8D7}"/>
    <dgm:cxn modelId="{43D81B76-1657-4C6E-8D7A-596BA49D25DE}" srcId="{39BD128E-C49E-4711-AEA4-6A45759D7661}" destId="{146B79DC-9DBC-436A-8B83-DC11EC97CEC3}" srcOrd="3" destOrd="0" parTransId="{D1E85A81-21E7-4B5E-97EF-AEC599613074}" sibTransId="{7B710040-3CA4-4E18-A977-4E3316A25AEF}"/>
    <dgm:cxn modelId="{B9F7E7D5-05DE-4C37-A650-FD27B1CED2A1}" type="presOf" srcId="{146B79DC-9DBC-436A-8B83-DC11EC97CEC3}" destId="{932EDCE9-690E-47E7-90FF-6BFF8E084A6A}" srcOrd="0" destOrd="0" presId="urn:microsoft.com/office/officeart/2005/8/layout/lProcess2"/>
    <dgm:cxn modelId="{F37BD3C5-E166-440B-B0E6-7F6551A139F6}" srcId="{F77ACB24-D121-4ECF-856D-FF16F59523FC}" destId="{8B6A7C76-0F23-439B-88C6-515251A2BE42}" srcOrd="0" destOrd="0" parTransId="{D69E2AE8-3315-4A23-9AD4-6602988DB11D}" sibTransId="{B776C709-E452-474A-9587-9D81480BCC0A}"/>
    <dgm:cxn modelId="{CA80D166-35CE-4264-BD87-10B3A5DF1AC1}" type="presOf" srcId="{FE90AE91-338F-4816-968A-037DE44666E2}" destId="{10240FD8-166D-4BC3-883E-3DAC299E69C0}" srcOrd="0" destOrd="0" presId="urn:microsoft.com/office/officeart/2005/8/layout/lProcess2"/>
    <dgm:cxn modelId="{7AB3C431-409E-4F12-82DE-B1268B591BBC}" srcId="{19690CBA-9E56-4AF5-B95F-43BA42266D87}" destId="{8532E913-E9A6-412F-B974-01305C113E2C}" srcOrd="0" destOrd="0" parTransId="{315FC78E-D2DF-409D-9640-2DCBA6F10127}" sibTransId="{6D332706-8E8B-41C0-8044-3638D2946FD3}"/>
    <dgm:cxn modelId="{F5093336-7369-42C9-AEC7-156F84C8B418}" type="presOf" srcId="{09ABADBF-7598-4F38-BA1E-5F74023CFE00}" destId="{05E988F0-9BF8-4525-B0A4-CF1E1CAFD51C}" srcOrd="0" destOrd="0" presId="urn:microsoft.com/office/officeart/2005/8/layout/lProcess2"/>
    <dgm:cxn modelId="{C2DAB189-AD5B-498B-BC00-B97020F2552C}" type="presOf" srcId="{2655B4AC-9B54-4F96-9235-F8E314CE15F8}" destId="{F276B679-451E-4F8B-ACB6-769E8A5CA548}" srcOrd="0" destOrd="0" presId="urn:microsoft.com/office/officeart/2005/8/layout/lProcess2"/>
    <dgm:cxn modelId="{A711B408-FF29-44DE-BCA3-40CC4D2AAD88}" type="presOf" srcId="{F8755F88-8121-4709-997B-A8AE10D03402}" destId="{D28ADC78-B389-4094-9BE5-D3E6D6CDC9ED}" srcOrd="0" destOrd="0" presId="urn:microsoft.com/office/officeart/2005/8/layout/lProcess2"/>
    <dgm:cxn modelId="{740973C8-7D31-456F-808A-7B099B5AED1E}" type="presOf" srcId="{80F5356D-DC30-46DF-8500-439B332981AF}" destId="{808F3434-1B06-45D9-9F7E-082088A9F5E8}" srcOrd="0" destOrd="1" presId="urn:microsoft.com/office/officeart/2005/8/layout/lProcess2"/>
    <dgm:cxn modelId="{876F8896-A4A3-4F01-B0BA-51179F7C33A0}" srcId="{39BD128E-C49E-4711-AEA4-6A45759D7661}" destId="{03B899DB-447E-4756-824B-7A7B38359872}" srcOrd="5" destOrd="0" parTransId="{51A1DC8F-F38D-4926-B613-288C51EFC8BB}" sibTransId="{AB19E6C6-2935-4894-9B3F-53C814D7EDED}"/>
    <dgm:cxn modelId="{51E6249F-213E-4AD8-AD8C-B97B865D1D85}" type="presOf" srcId="{56F361EB-BAF4-4A0C-AF7A-8A7ED5455A71}" destId="{FA4B9163-339B-45F6-8908-6B6992FEDC77}" srcOrd="0" destOrd="0" presId="urn:microsoft.com/office/officeart/2005/8/layout/lProcess2"/>
    <dgm:cxn modelId="{B34C2351-BBCE-4F63-83EE-54C14CADBEE8}" type="presOf" srcId="{1B1668FD-FF97-441A-9AAF-407521C213CA}" destId="{9DCA6AFA-9581-475B-8B7F-2C100F8F5760}" srcOrd="0" destOrd="0" presId="urn:microsoft.com/office/officeart/2005/8/layout/lProcess2"/>
    <dgm:cxn modelId="{EC39F678-2B6B-46FC-A721-64E2792D47C6}" srcId="{39BD128E-C49E-4711-AEA4-6A45759D7661}" destId="{FE90AE91-338F-4816-968A-037DE44666E2}" srcOrd="1" destOrd="0" parTransId="{0DA8E7D7-81D8-4FE8-90E8-223F3EF5FDD7}" sibTransId="{883C14A1-E669-46E4-AAC4-1081D5B69550}"/>
    <dgm:cxn modelId="{EA593966-6B98-4905-BCE9-AE0C1B001034}" type="presOf" srcId="{98A1AD94-3819-492C-B571-43E2130E7BBF}" destId="{333B560D-BFC5-4DD2-BEE0-1FE75EEC2298}" srcOrd="0" destOrd="0" presId="urn:microsoft.com/office/officeart/2005/8/layout/lProcess2"/>
    <dgm:cxn modelId="{06DA707A-9D5E-447C-AF7F-3A01D8A107B2}" type="presOf" srcId="{A5169A89-4ADC-446F-94C9-FF3ED70B4380}" destId="{C4E0EEA2-F336-48CA-B0A8-505EE2A28D3C}" srcOrd="0" destOrd="0" presId="urn:microsoft.com/office/officeart/2005/8/layout/lProcess2"/>
    <dgm:cxn modelId="{5E8E8E57-C749-47E4-A95E-BCE04E7C3053}" type="presOf" srcId="{F9867CF7-85D7-435F-BC1C-451209E669C7}" destId="{F61C0714-D5DD-4580-8B66-D191021C107E}" srcOrd="0" destOrd="0" presId="urn:microsoft.com/office/officeart/2005/8/layout/lProcess2"/>
    <dgm:cxn modelId="{4A3084F2-0107-4040-8051-BA4A7EFB392D}" type="presOf" srcId="{19690CBA-9E56-4AF5-B95F-43BA42266D87}" destId="{FADD0F47-E36C-4979-B453-7D608EA1CCC1}" srcOrd="0" destOrd="0" presId="urn:microsoft.com/office/officeart/2005/8/layout/lProcess2"/>
    <dgm:cxn modelId="{2C800C6D-1694-49AC-9E9D-A2E101AC3D9B}" srcId="{4C65E06A-49F5-48F8-B113-6B38B1E572DF}" destId="{2EFAB06B-BFF9-43F4-A5AC-C7CDB6CD8687}" srcOrd="2" destOrd="0" parTransId="{A6097552-5CAA-4408-A53B-90D9AE1111BD}" sibTransId="{A983A472-9C3C-45D4-8010-C50D2EBC7D60}"/>
    <dgm:cxn modelId="{1520FA4E-FF37-4234-A830-1C380102F96B}" type="presOf" srcId="{4C65E06A-49F5-48F8-B113-6B38B1E572DF}" destId="{8330D0A7-694C-4D71-8E7E-66BBCC5CAF9C}" srcOrd="1" destOrd="0" presId="urn:microsoft.com/office/officeart/2005/8/layout/lProcess2"/>
    <dgm:cxn modelId="{1489C40B-CA06-4F45-AD64-5BEC87A4EC08}" type="presOf" srcId="{C23426E0-6484-4124-AAA9-1D3873F4CBC9}" destId="{55B79408-13F4-4FF1-84A1-7906A7D068DF}" srcOrd="0" destOrd="0" presId="urn:microsoft.com/office/officeart/2005/8/layout/lProcess2"/>
    <dgm:cxn modelId="{0361F2CE-A90D-45CD-864A-EDD450949C64}" type="presParOf" srcId="{9F30DB0D-2700-4263-80B2-14CE30DB5F8B}" destId="{A180CE63-C925-4D4A-9F96-2E317FF5CFB1}" srcOrd="0" destOrd="0" presId="urn:microsoft.com/office/officeart/2005/8/layout/lProcess2"/>
    <dgm:cxn modelId="{5D95D17B-9187-404D-920F-F96D4947A773}" type="presParOf" srcId="{A180CE63-C925-4D4A-9F96-2E317FF5CFB1}" destId="{FC67D996-CAA4-485C-A44B-1ED09C7ED427}" srcOrd="0" destOrd="0" presId="urn:microsoft.com/office/officeart/2005/8/layout/lProcess2"/>
    <dgm:cxn modelId="{F0C699AD-866C-4A20-AF64-9CB3442DB262}" type="presParOf" srcId="{A180CE63-C925-4D4A-9F96-2E317FF5CFB1}" destId="{2A2DB374-515D-490F-B25B-9D06DDAC29B3}" srcOrd="1" destOrd="0" presId="urn:microsoft.com/office/officeart/2005/8/layout/lProcess2"/>
    <dgm:cxn modelId="{5077E93E-3F47-4543-BE4E-0273778E841C}" type="presParOf" srcId="{A180CE63-C925-4D4A-9F96-2E317FF5CFB1}" destId="{CE039D97-B504-4B1A-8961-22D810723CDA}" srcOrd="2" destOrd="0" presId="urn:microsoft.com/office/officeart/2005/8/layout/lProcess2"/>
    <dgm:cxn modelId="{20753F88-EDDD-4703-86A9-E888D5CB49F7}" type="presParOf" srcId="{CE039D97-B504-4B1A-8961-22D810723CDA}" destId="{A8CEF595-FE77-4862-8C72-46BBD2B57970}" srcOrd="0" destOrd="0" presId="urn:microsoft.com/office/officeart/2005/8/layout/lProcess2"/>
    <dgm:cxn modelId="{98529278-5E8D-4B2C-998C-64F73C54A627}" type="presParOf" srcId="{A8CEF595-FE77-4862-8C72-46BBD2B57970}" destId="{7F69C750-D7F0-4640-A350-CBABA7D04D84}" srcOrd="0" destOrd="0" presId="urn:microsoft.com/office/officeart/2005/8/layout/lProcess2"/>
    <dgm:cxn modelId="{102D1927-1A09-4335-8D31-E4510150CB11}" type="presParOf" srcId="{A8CEF595-FE77-4862-8C72-46BBD2B57970}" destId="{19804DB5-DE84-422F-9640-2D9696D113A2}" srcOrd="1" destOrd="0" presId="urn:microsoft.com/office/officeart/2005/8/layout/lProcess2"/>
    <dgm:cxn modelId="{25C243A1-726A-4856-9557-82D34E571F93}" type="presParOf" srcId="{A8CEF595-FE77-4862-8C72-46BBD2B57970}" destId="{05E988F0-9BF8-4525-B0A4-CF1E1CAFD51C}" srcOrd="2" destOrd="0" presId="urn:microsoft.com/office/officeart/2005/8/layout/lProcess2"/>
    <dgm:cxn modelId="{C971CD56-2CCC-43FF-9259-1FB347F789F1}" type="presParOf" srcId="{A8CEF595-FE77-4862-8C72-46BBD2B57970}" destId="{6243767E-EBA0-40D5-8820-D363C2944D21}" srcOrd="3" destOrd="0" presId="urn:microsoft.com/office/officeart/2005/8/layout/lProcess2"/>
    <dgm:cxn modelId="{504CEEC6-B112-4B06-8CF1-8AD75DD8B4AD}" type="presParOf" srcId="{A8CEF595-FE77-4862-8C72-46BBD2B57970}" destId="{F61C0714-D5DD-4580-8B66-D191021C107E}" srcOrd="4" destOrd="0" presId="urn:microsoft.com/office/officeart/2005/8/layout/lProcess2"/>
    <dgm:cxn modelId="{80902086-3134-426E-BD59-87C4D8208D74}" type="presParOf" srcId="{A8CEF595-FE77-4862-8C72-46BBD2B57970}" destId="{FD7720FB-5C9B-4E5A-98E4-8B80332224F9}" srcOrd="5" destOrd="0" presId="urn:microsoft.com/office/officeart/2005/8/layout/lProcess2"/>
    <dgm:cxn modelId="{537F5DE9-1283-4871-854F-E20CFC50D20E}" type="presParOf" srcId="{A8CEF595-FE77-4862-8C72-46BBD2B57970}" destId="{9DCA6AFA-9581-475B-8B7F-2C100F8F5760}" srcOrd="6" destOrd="0" presId="urn:microsoft.com/office/officeart/2005/8/layout/lProcess2"/>
    <dgm:cxn modelId="{27A959F8-ED6A-4D53-A25D-7DA469D76EBC}" type="presParOf" srcId="{9F30DB0D-2700-4263-80B2-14CE30DB5F8B}" destId="{91EBC4DA-D1A3-4880-A3A8-34221D96D6B0}" srcOrd="1" destOrd="0" presId="urn:microsoft.com/office/officeart/2005/8/layout/lProcess2"/>
    <dgm:cxn modelId="{89259049-401B-49AA-BE5A-546C587F3BE9}" type="presParOf" srcId="{9F30DB0D-2700-4263-80B2-14CE30DB5F8B}" destId="{8CB09870-A7ED-44D0-AD5B-D8FE481A0A30}" srcOrd="2" destOrd="0" presId="urn:microsoft.com/office/officeart/2005/8/layout/lProcess2"/>
    <dgm:cxn modelId="{2C1620B6-1ED9-4295-A939-A177E0E6C7E3}" type="presParOf" srcId="{8CB09870-A7ED-44D0-AD5B-D8FE481A0A30}" destId="{FADD0F47-E36C-4979-B453-7D608EA1CCC1}" srcOrd="0" destOrd="0" presId="urn:microsoft.com/office/officeart/2005/8/layout/lProcess2"/>
    <dgm:cxn modelId="{217A8BC2-07D7-404C-A35F-7A83997C9B25}" type="presParOf" srcId="{8CB09870-A7ED-44D0-AD5B-D8FE481A0A30}" destId="{9D57C415-121D-460A-A28A-695BF90295C4}" srcOrd="1" destOrd="0" presId="urn:microsoft.com/office/officeart/2005/8/layout/lProcess2"/>
    <dgm:cxn modelId="{8A9A57F4-3417-47F0-9EF8-09FF3244137D}" type="presParOf" srcId="{8CB09870-A7ED-44D0-AD5B-D8FE481A0A30}" destId="{14A2B5AF-B803-4A51-B24D-921D20B8017D}" srcOrd="2" destOrd="0" presId="urn:microsoft.com/office/officeart/2005/8/layout/lProcess2"/>
    <dgm:cxn modelId="{EDAF5E18-26B1-4644-9783-F0E1AB7C138A}" type="presParOf" srcId="{14A2B5AF-B803-4A51-B24D-921D20B8017D}" destId="{616A6B94-AB93-4B70-8EB9-7B3242013FB4}" srcOrd="0" destOrd="0" presId="urn:microsoft.com/office/officeart/2005/8/layout/lProcess2"/>
    <dgm:cxn modelId="{2C91469F-4CDE-4909-858E-F78EEF95B53B}" type="presParOf" srcId="{616A6B94-AB93-4B70-8EB9-7B3242013FB4}" destId="{D4BD4E08-242E-47C9-B41B-296F2295A646}" srcOrd="0" destOrd="0" presId="urn:microsoft.com/office/officeart/2005/8/layout/lProcess2"/>
    <dgm:cxn modelId="{7C714648-9962-4B22-9E34-A634F0C8104E}" type="presParOf" srcId="{616A6B94-AB93-4B70-8EB9-7B3242013FB4}" destId="{5228089C-EC7A-448F-AC57-81E614A299EF}" srcOrd="1" destOrd="0" presId="urn:microsoft.com/office/officeart/2005/8/layout/lProcess2"/>
    <dgm:cxn modelId="{3225352E-884F-4450-994F-734033D20881}" type="presParOf" srcId="{616A6B94-AB93-4B70-8EB9-7B3242013FB4}" destId="{55B79408-13F4-4FF1-84A1-7906A7D068DF}" srcOrd="2" destOrd="0" presId="urn:microsoft.com/office/officeart/2005/8/layout/lProcess2"/>
    <dgm:cxn modelId="{E305159F-6C52-4487-BBE2-BCD76ED53381}" type="presParOf" srcId="{616A6B94-AB93-4B70-8EB9-7B3242013FB4}" destId="{45330F06-3624-4C0D-B296-762F4F68EF37}" srcOrd="3" destOrd="0" presId="urn:microsoft.com/office/officeart/2005/8/layout/lProcess2"/>
    <dgm:cxn modelId="{085EDC11-F73C-4E96-8CFB-16ED7AF7A898}" type="presParOf" srcId="{616A6B94-AB93-4B70-8EB9-7B3242013FB4}" destId="{F276B679-451E-4F8B-ACB6-769E8A5CA548}" srcOrd="4" destOrd="0" presId="urn:microsoft.com/office/officeart/2005/8/layout/lProcess2"/>
    <dgm:cxn modelId="{03C5475D-D847-4582-8FB0-7563DDE2BE6B}" type="presParOf" srcId="{9F30DB0D-2700-4263-80B2-14CE30DB5F8B}" destId="{0F0493D0-E71D-41AF-8391-1D22109EB473}" srcOrd="3" destOrd="0" presId="urn:microsoft.com/office/officeart/2005/8/layout/lProcess2"/>
    <dgm:cxn modelId="{70C06747-A50A-4EAA-B914-E13946E66ADB}" type="presParOf" srcId="{9F30DB0D-2700-4263-80B2-14CE30DB5F8B}" destId="{D0B13C26-6A29-4AB2-B7ED-EEAA6FD44A8F}" srcOrd="4" destOrd="0" presId="urn:microsoft.com/office/officeart/2005/8/layout/lProcess2"/>
    <dgm:cxn modelId="{8A0A128C-22FD-4C06-9724-C0428700E69A}" type="presParOf" srcId="{D0B13C26-6A29-4AB2-B7ED-EEAA6FD44A8F}" destId="{88703503-490C-49A3-AA22-A13975C4CB53}" srcOrd="0" destOrd="0" presId="urn:microsoft.com/office/officeart/2005/8/layout/lProcess2"/>
    <dgm:cxn modelId="{7D471C44-EBCC-409A-A0C0-282112294A62}" type="presParOf" srcId="{D0B13C26-6A29-4AB2-B7ED-EEAA6FD44A8F}" destId="{F4D80718-1B64-475C-B574-3F4704CE329E}" srcOrd="1" destOrd="0" presId="urn:microsoft.com/office/officeart/2005/8/layout/lProcess2"/>
    <dgm:cxn modelId="{B419DE8D-9A3E-478E-AFB3-9F7A067B6390}" type="presParOf" srcId="{D0B13C26-6A29-4AB2-B7ED-EEAA6FD44A8F}" destId="{D500E128-8D19-4F10-96B1-9E829BDFDF76}" srcOrd="2" destOrd="0" presId="urn:microsoft.com/office/officeart/2005/8/layout/lProcess2"/>
    <dgm:cxn modelId="{9ED14613-BB61-4183-B475-8E64B4F27DC2}" type="presParOf" srcId="{D500E128-8D19-4F10-96B1-9E829BDFDF76}" destId="{9766935B-D437-4AC4-A778-7555658B7441}" srcOrd="0" destOrd="0" presId="urn:microsoft.com/office/officeart/2005/8/layout/lProcess2"/>
    <dgm:cxn modelId="{3BEDED99-C451-4771-83C0-9E1AF0B9613A}" type="presParOf" srcId="{9766935B-D437-4AC4-A778-7555658B7441}" destId="{FA4B9163-339B-45F6-8908-6B6992FEDC77}" srcOrd="0" destOrd="0" presId="urn:microsoft.com/office/officeart/2005/8/layout/lProcess2"/>
    <dgm:cxn modelId="{A1773385-6CC5-4CF3-97F7-B701E87AD90B}" type="presParOf" srcId="{9766935B-D437-4AC4-A778-7555658B7441}" destId="{F6749A15-9D4F-48AC-B259-FD98FC5173E6}" srcOrd="1" destOrd="0" presId="urn:microsoft.com/office/officeart/2005/8/layout/lProcess2"/>
    <dgm:cxn modelId="{911C9189-09B7-4532-9BAE-65CA21CCCE24}" type="presParOf" srcId="{9766935B-D437-4AC4-A778-7555658B7441}" destId="{10240FD8-166D-4BC3-883E-3DAC299E69C0}" srcOrd="2" destOrd="0" presId="urn:microsoft.com/office/officeart/2005/8/layout/lProcess2"/>
    <dgm:cxn modelId="{F8B87C6C-8A43-4B38-AE0B-14DAE2705F8D}" type="presParOf" srcId="{9766935B-D437-4AC4-A778-7555658B7441}" destId="{50481D89-F684-47C3-8DD1-8D623C44BC65}" srcOrd="3" destOrd="0" presId="urn:microsoft.com/office/officeart/2005/8/layout/lProcess2"/>
    <dgm:cxn modelId="{006F50B5-E750-4913-8630-9F89B7793374}" type="presParOf" srcId="{9766935B-D437-4AC4-A778-7555658B7441}" destId="{333B560D-BFC5-4DD2-BEE0-1FE75EEC2298}" srcOrd="4" destOrd="0" presId="urn:microsoft.com/office/officeart/2005/8/layout/lProcess2"/>
    <dgm:cxn modelId="{3B71F1CF-EED8-4DE1-90AB-461258850A1B}" type="presParOf" srcId="{9766935B-D437-4AC4-A778-7555658B7441}" destId="{0827FC38-F22D-42E1-9595-DB7FD03C37FD}" srcOrd="5" destOrd="0" presId="urn:microsoft.com/office/officeart/2005/8/layout/lProcess2"/>
    <dgm:cxn modelId="{5932F21F-4072-453C-A1A5-752C3EA08374}" type="presParOf" srcId="{9766935B-D437-4AC4-A778-7555658B7441}" destId="{932EDCE9-690E-47E7-90FF-6BFF8E084A6A}" srcOrd="6" destOrd="0" presId="urn:microsoft.com/office/officeart/2005/8/layout/lProcess2"/>
    <dgm:cxn modelId="{5DD6CF9D-45F7-4BFF-9086-DEF17AE34759}" type="presParOf" srcId="{9766935B-D437-4AC4-A778-7555658B7441}" destId="{1AFDFED1-EB5A-411A-886C-F11A4788667E}" srcOrd="7" destOrd="0" presId="urn:microsoft.com/office/officeart/2005/8/layout/lProcess2"/>
    <dgm:cxn modelId="{2A0E8DF6-56EA-4368-AAB6-104A94DD8A19}" type="presParOf" srcId="{9766935B-D437-4AC4-A778-7555658B7441}" destId="{D28ADC78-B389-4094-9BE5-D3E6D6CDC9ED}" srcOrd="8" destOrd="0" presId="urn:microsoft.com/office/officeart/2005/8/layout/lProcess2"/>
    <dgm:cxn modelId="{387605E0-0568-4A7B-98D7-028679B32621}" type="presParOf" srcId="{9766935B-D437-4AC4-A778-7555658B7441}" destId="{9014ED24-8BFF-4230-8C3C-79181D862976}" srcOrd="9" destOrd="0" presId="urn:microsoft.com/office/officeart/2005/8/layout/lProcess2"/>
    <dgm:cxn modelId="{867EA185-2C4F-49AB-8F36-3CA1985D79E7}" type="presParOf" srcId="{9766935B-D437-4AC4-A778-7555658B7441}" destId="{B66610C0-691C-49F4-A9DF-4E66242CFA1B}" srcOrd="10" destOrd="0" presId="urn:microsoft.com/office/officeart/2005/8/layout/lProcess2"/>
    <dgm:cxn modelId="{4E5168F7-FDA0-4AF2-8730-46EC47DD4895}" type="presParOf" srcId="{9F30DB0D-2700-4263-80B2-14CE30DB5F8B}" destId="{DC3DE4EF-6825-4979-A525-06E676470DEF}" srcOrd="5" destOrd="0" presId="urn:microsoft.com/office/officeart/2005/8/layout/lProcess2"/>
    <dgm:cxn modelId="{D703D024-335F-4532-AD2A-543E15531F67}" type="presParOf" srcId="{9F30DB0D-2700-4263-80B2-14CE30DB5F8B}" destId="{8A8ED5C2-004A-419F-B7C3-BBEB4CC205AC}" srcOrd="6" destOrd="0" presId="urn:microsoft.com/office/officeart/2005/8/layout/lProcess2"/>
    <dgm:cxn modelId="{577DA852-0FEE-4250-B0A0-53E2696F7878}" type="presParOf" srcId="{8A8ED5C2-004A-419F-B7C3-BBEB4CC205AC}" destId="{6CA868ED-1F9D-48C4-8A38-C540C0932B49}" srcOrd="0" destOrd="0" presId="urn:microsoft.com/office/officeart/2005/8/layout/lProcess2"/>
    <dgm:cxn modelId="{414A1B14-CF68-4CFA-BFDC-B52048D87EBD}" type="presParOf" srcId="{8A8ED5C2-004A-419F-B7C3-BBEB4CC205AC}" destId="{8330D0A7-694C-4D71-8E7E-66BBCC5CAF9C}" srcOrd="1" destOrd="0" presId="urn:microsoft.com/office/officeart/2005/8/layout/lProcess2"/>
    <dgm:cxn modelId="{AC058AB6-A42A-48C8-A371-D72723A2A281}" type="presParOf" srcId="{8A8ED5C2-004A-419F-B7C3-BBEB4CC205AC}" destId="{6363B389-7DC0-43AC-9642-67C8B5D801B9}" srcOrd="2" destOrd="0" presId="urn:microsoft.com/office/officeart/2005/8/layout/lProcess2"/>
    <dgm:cxn modelId="{C3817EE3-AC8F-45AA-8BAE-0426BF7D9051}" type="presParOf" srcId="{6363B389-7DC0-43AC-9642-67C8B5D801B9}" destId="{7A5A2B1A-0C5B-4B57-91E2-3A2B85418C82}" srcOrd="0" destOrd="0" presId="urn:microsoft.com/office/officeart/2005/8/layout/lProcess2"/>
    <dgm:cxn modelId="{C8D94605-B468-4BBC-AC5F-491474B637B0}" type="presParOf" srcId="{7A5A2B1A-0C5B-4B57-91E2-3A2B85418C82}" destId="{C4E0EEA2-F336-48CA-B0A8-505EE2A28D3C}" srcOrd="0" destOrd="0" presId="urn:microsoft.com/office/officeart/2005/8/layout/lProcess2"/>
    <dgm:cxn modelId="{CA32B3F3-9A50-41B5-9A0B-AF71E89390AC}" type="presParOf" srcId="{7A5A2B1A-0C5B-4B57-91E2-3A2B85418C82}" destId="{DA4BE5A0-813C-4BBB-96E2-BDDB22E7C138}" srcOrd="1" destOrd="0" presId="urn:microsoft.com/office/officeart/2005/8/layout/lProcess2"/>
    <dgm:cxn modelId="{662E9272-4AAF-40CB-A194-168FE1EC2A8C}" type="presParOf" srcId="{7A5A2B1A-0C5B-4B57-91E2-3A2B85418C82}" destId="{87984774-DF7E-4C7A-8F49-21EA5948EFC4}" srcOrd="2" destOrd="0" presId="urn:microsoft.com/office/officeart/2005/8/layout/lProcess2"/>
    <dgm:cxn modelId="{6F1281EF-E602-431A-9381-253C6E321E54}" type="presParOf" srcId="{7A5A2B1A-0C5B-4B57-91E2-3A2B85418C82}" destId="{B8F77607-FDFD-458F-923F-6814C13C1F77}" srcOrd="3" destOrd="0" presId="urn:microsoft.com/office/officeart/2005/8/layout/lProcess2"/>
    <dgm:cxn modelId="{BCF55EDB-DAE7-4EE1-BCEE-0506575199F0}" type="presParOf" srcId="{7A5A2B1A-0C5B-4B57-91E2-3A2B85418C82}" destId="{808F3434-1B06-45D9-9F7E-082088A9F5E8}"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noFill/>
        <a:ln>
          <a:solidFill>
            <a:srgbClr val="FF0000"/>
          </a:solidFill>
        </a:ln>
      </dgm:spPr>
      <dgm:t>
        <a:bodyPr/>
        <a:lstStyle/>
        <a:p>
          <a:pPr algn="ctr"/>
          <a:r>
            <a:rPr lang="es-ES" sz="1100" b="1" dirty="0">
              <a:solidFill>
                <a:schemeClr val="tx1"/>
              </a:solidFill>
              <a:latin typeface="+mj-lt"/>
            </a:rPr>
            <a:t>Cultivo cosechado en 2 estados diferentes por decisión de la PP</a:t>
          </a:r>
          <a:endParaRPr lang="es-EC" sz="11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100">
            <a:latin typeface="+mj-lt"/>
          </a:endParaRPr>
        </a:p>
      </dgm:t>
    </dgm:pt>
    <dgm:pt modelId="{1BA5FC1F-C212-440C-8AA7-1CA38BB927DF}" type="sibTrans" cxnId="{1AE6C5D2-3C1B-4A21-A34E-0A5E21733F86}">
      <dgm:prSet/>
      <dgm:spPr/>
      <dgm:t>
        <a:bodyPr/>
        <a:lstStyle/>
        <a:p>
          <a:endParaRPr lang="es-EC" sz="1100">
            <a:latin typeface="+mj-lt"/>
          </a:endParaRPr>
        </a:p>
      </dgm:t>
    </dgm:pt>
    <dgm:pt modelId="{59145F58-52DB-4E85-8F79-121F519FE0F0}">
      <dgm:prSet custT="1"/>
      <dgm:spPr/>
      <dgm:t>
        <a:bodyPr/>
        <a:lstStyle/>
        <a:p>
          <a:pPr algn="just"/>
          <a:r>
            <a:rPr lang="es-ES" sz="1400" dirty="0">
              <a:latin typeface="+mj-lt"/>
            </a:rPr>
            <a:t>Si la PP asigna una determinada superficie para cosechar un mismo cultivo en otro estado primario, realice con el Informante la estimación de la superficie sembrada y cosechada para los 2 estados por separado.</a:t>
          </a:r>
          <a:endParaRPr lang="es-EC" sz="1400" u="none" dirty="0">
            <a:latin typeface="+mj-lt"/>
            <a:cs typeface="Arial" pitchFamily="34" charset="0"/>
          </a:endParaRPr>
        </a:p>
      </dgm:t>
    </dgm:pt>
    <dgm:pt modelId="{282B8D3D-C24E-4FA2-9459-EB542DECEC2D}" type="sibTrans" cxnId="{1F3F0C1B-3A96-449F-AA97-590F0D2D0525}">
      <dgm:prSet/>
      <dgm:spPr/>
      <dgm:t>
        <a:bodyPr/>
        <a:lstStyle/>
        <a:p>
          <a:endParaRPr lang="es-EC" sz="1100">
            <a:latin typeface="+mj-lt"/>
          </a:endParaRPr>
        </a:p>
      </dgm:t>
    </dgm:pt>
    <dgm:pt modelId="{94163262-8064-4834-AAD8-372EA5EA5C27}" type="parTrans" cxnId="{1F3F0C1B-3A96-449F-AA97-590F0D2D0525}">
      <dgm:prSet/>
      <dgm:spPr/>
      <dgm:t>
        <a:bodyPr/>
        <a:lstStyle/>
        <a:p>
          <a:endParaRPr lang="es-EC" sz="1100" dirty="0">
            <a:latin typeface="+mj-lt"/>
          </a:endParaRPr>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1" custScaleX="153678" custScaleY="82420" custLinFactY="-15584" custLinFactNeighborY="-100000"/>
      <dgm:spPr/>
      <dgm:t>
        <a:bodyPr/>
        <a:lstStyle/>
        <a:p>
          <a:endParaRPr lang="es-EC"/>
        </a:p>
      </dgm:t>
    </dgm:pt>
    <dgm:pt modelId="{25B9777F-B857-46B8-B877-1577337EDE21}" type="pres">
      <dgm:prSet presAssocID="{EF902840-A8FE-4C16-8459-F7FF73E36733}" presName="rootConnector" presStyleLbl="node1" presStyleIdx="0" presStyleCnt="1"/>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1"/>
      <dgm:spPr/>
      <dgm:t>
        <a:bodyPr/>
        <a:lstStyle/>
        <a:p>
          <a:endParaRPr lang="es-EC"/>
        </a:p>
      </dgm:t>
    </dgm:pt>
    <dgm:pt modelId="{0482A826-D52C-462D-8FB0-121C521F9907}" type="pres">
      <dgm:prSet presAssocID="{59145F58-52DB-4E85-8F79-121F519FE0F0}" presName="childText" presStyleLbl="bgAcc1" presStyleIdx="0" presStyleCnt="1" custScaleX="318408" custScaleY="173289" custLinFactY="-15584" custLinFactNeighborY="-100000">
        <dgm:presLayoutVars>
          <dgm:bulletEnabled val="1"/>
        </dgm:presLayoutVars>
      </dgm:prSet>
      <dgm:spPr/>
      <dgm:t>
        <a:bodyPr/>
        <a:lstStyle/>
        <a:p>
          <a:endParaRPr lang="es-EC"/>
        </a:p>
      </dgm:t>
    </dgm:pt>
  </dgm:ptLst>
  <dgm:cxnLst>
    <dgm:cxn modelId="{C9427CE5-21EF-4552-A485-31735B5070C0}" type="presOf" srcId="{94163262-8064-4834-AAD8-372EA5EA5C27}" destId="{F90AA987-FAAE-4CB4-82F5-37D89156FBC3}" srcOrd="0" destOrd="0" presId="urn:microsoft.com/office/officeart/2005/8/layout/hierarchy3"/>
    <dgm:cxn modelId="{667BD7A7-2BEE-43CC-85F6-7084E2AD6B0A}" type="presOf" srcId="{59145F58-52DB-4E85-8F79-121F519FE0F0}" destId="{0482A826-D52C-462D-8FB0-121C521F9907}" srcOrd="0" destOrd="0" presId="urn:microsoft.com/office/officeart/2005/8/layout/hierarchy3"/>
    <dgm:cxn modelId="{63FCD47E-C330-4873-A283-41942A89A7EB}" type="presOf" srcId="{977B3ADB-F3A2-4B0D-B276-E92D1CA606DB}" destId="{6E150712-90FE-41D1-8D87-79CA2C187C3D}" srcOrd="0" destOrd="0" presId="urn:microsoft.com/office/officeart/2005/8/layout/hierarchy3"/>
    <dgm:cxn modelId="{6870F901-8123-4347-B958-141F55143FE0}" type="presOf" srcId="{EF902840-A8FE-4C16-8459-F7FF73E36733}" destId="{25B9777F-B857-46B8-B877-1577337EDE21}" srcOrd="1" destOrd="0" presId="urn:microsoft.com/office/officeart/2005/8/layout/hierarchy3"/>
    <dgm:cxn modelId="{1AE6C5D2-3C1B-4A21-A34E-0A5E21733F86}" srcId="{977B3ADB-F3A2-4B0D-B276-E92D1CA606DB}" destId="{EF902840-A8FE-4C16-8459-F7FF73E36733}" srcOrd="0" destOrd="0" parTransId="{EE2C42F9-5BAF-4DDF-85E4-536A374ED611}" sibTransId="{1BA5FC1F-C212-440C-8AA7-1CA38BB927DF}"/>
    <dgm:cxn modelId="{1F3F0C1B-3A96-449F-AA97-590F0D2D0525}" srcId="{EF902840-A8FE-4C16-8459-F7FF73E36733}" destId="{59145F58-52DB-4E85-8F79-121F519FE0F0}" srcOrd="0" destOrd="0" parTransId="{94163262-8064-4834-AAD8-372EA5EA5C27}" sibTransId="{282B8D3D-C24E-4FA2-9459-EB542DECEC2D}"/>
    <dgm:cxn modelId="{5622C3C7-C533-483F-B2D5-3D4E34E2A07E}" type="presOf" srcId="{EF902840-A8FE-4C16-8459-F7FF73E36733}" destId="{A0008E65-AD30-40C8-BEC5-12992CD144FB}" srcOrd="0" destOrd="0" presId="urn:microsoft.com/office/officeart/2005/8/layout/hierarchy3"/>
    <dgm:cxn modelId="{CF676936-F3A4-484C-B25D-81AF8B0E8FAC}" type="presParOf" srcId="{6E150712-90FE-41D1-8D87-79CA2C187C3D}" destId="{90658BCE-8167-4B3D-88B7-025D3F70725A}" srcOrd="0" destOrd="0" presId="urn:microsoft.com/office/officeart/2005/8/layout/hierarchy3"/>
    <dgm:cxn modelId="{16C34D58-6A19-4EA4-879D-9D740E9FD812}" type="presParOf" srcId="{90658BCE-8167-4B3D-88B7-025D3F70725A}" destId="{C03E7B46-48F7-4CE2-89B8-B63C5AFC7958}" srcOrd="0" destOrd="0" presId="urn:microsoft.com/office/officeart/2005/8/layout/hierarchy3"/>
    <dgm:cxn modelId="{80B9C896-8188-4FE5-A98A-F6D87EB075EB}" type="presParOf" srcId="{C03E7B46-48F7-4CE2-89B8-B63C5AFC7958}" destId="{A0008E65-AD30-40C8-BEC5-12992CD144FB}" srcOrd="0" destOrd="0" presId="urn:microsoft.com/office/officeart/2005/8/layout/hierarchy3"/>
    <dgm:cxn modelId="{EA8020C6-17AE-499F-A02F-7F6AF90C17A6}" type="presParOf" srcId="{C03E7B46-48F7-4CE2-89B8-B63C5AFC7958}" destId="{25B9777F-B857-46B8-B877-1577337EDE21}" srcOrd="1" destOrd="0" presId="urn:microsoft.com/office/officeart/2005/8/layout/hierarchy3"/>
    <dgm:cxn modelId="{A9C7276D-A06E-45BC-85DB-FA6381C50B7B}" type="presParOf" srcId="{90658BCE-8167-4B3D-88B7-025D3F70725A}" destId="{57EBAE13-B883-4D8D-B53C-CE03DED859B4}" srcOrd="1" destOrd="0" presId="urn:microsoft.com/office/officeart/2005/8/layout/hierarchy3"/>
    <dgm:cxn modelId="{CB8878AC-885A-44D2-89D4-B76274BFD418}" type="presParOf" srcId="{57EBAE13-B883-4D8D-B53C-CE03DED859B4}" destId="{F90AA987-FAAE-4CB4-82F5-37D89156FBC3}" srcOrd="0" destOrd="0" presId="urn:microsoft.com/office/officeart/2005/8/layout/hierarchy3"/>
    <dgm:cxn modelId="{63425B74-4B5A-4D58-B1E6-594B2A9489A9}" type="presParOf" srcId="{57EBAE13-B883-4D8D-B53C-CE03DED859B4}" destId="{0482A826-D52C-462D-8FB0-121C521F9907}"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5417D57-877F-4D10-BED4-5775BBB8A41B}" type="doc">
      <dgm:prSet loTypeId="urn:microsoft.com/office/officeart/2005/8/layout/hierarchy3" loCatId="list" qsTypeId="urn:microsoft.com/office/officeart/2005/8/quickstyle/simple1" qsCatId="simple" csTypeId="urn:microsoft.com/office/officeart/2005/8/colors/colorful4" csCatId="colorful" phldr="1"/>
      <dgm:spPr/>
      <dgm:t>
        <a:bodyPr/>
        <a:lstStyle/>
        <a:p>
          <a:endParaRPr lang="es-EC"/>
        </a:p>
      </dgm:t>
    </dgm:pt>
    <dgm:pt modelId="{B4C6E39E-7049-427B-BE62-51E31AD63FA2}">
      <dgm:prSet phldrT="[Texto]" custT="1"/>
      <dgm:spPr>
        <a:solidFill>
          <a:schemeClr val="accent4">
            <a:lumMod val="40000"/>
            <a:lumOff val="60000"/>
          </a:schemeClr>
        </a:solidFill>
      </dgm:spPr>
      <dgm:t>
        <a:bodyPr/>
        <a:lstStyle/>
        <a:p>
          <a:r>
            <a:rPr lang="es-ES" sz="1400" b="1" dirty="0">
              <a:solidFill>
                <a:schemeClr val="tx1"/>
              </a:solidFill>
              <a:latin typeface="+mn-lt"/>
              <a:cs typeface="Arial" pitchFamily="34" charset="0"/>
            </a:rPr>
            <a:t>Cultivos bajo invernadero</a:t>
          </a:r>
          <a:endParaRPr lang="es-EC" sz="1400" b="1" dirty="0">
            <a:solidFill>
              <a:schemeClr val="tx1"/>
            </a:solidFill>
            <a:latin typeface="+mn-lt"/>
            <a:cs typeface="Arial" pitchFamily="34" charset="0"/>
          </a:endParaRPr>
        </a:p>
      </dgm:t>
    </dgm:pt>
    <dgm:pt modelId="{AA66D3EE-5E7A-4B4F-8D28-AA1DA29ED78A}" type="parTrans" cxnId="{42803794-D432-4903-BD38-F393DD90017B}">
      <dgm:prSet/>
      <dgm:spPr/>
      <dgm:t>
        <a:bodyPr/>
        <a:lstStyle/>
        <a:p>
          <a:endParaRPr lang="es-EC" sz="1400">
            <a:latin typeface="+mn-lt"/>
          </a:endParaRPr>
        </a:p>
      </dgm:t>
    </dgm:pt>
    <dgm:pt modelId="{8BF730DF-4BE0-4CCF-80C8-A4FDAF90CFB8}" type="sibTrans" cxnId="{42803794-D432-4903-BD38-F393DD90017B}">
      <dgm:prSet/>
      <dgm:spPr/>
      <dgm:t>
        <a:bodyPr/>
        <a:lstStyle/>
        <a:p>
          <a:endParaRPr lang="es-EC" sz="1400">
            <a:latin typeface="+mn-lt"/>
          </a:endParaRPr>
        </a:p>
      </dgm:t>
    </dgm:pt>
    <dgm:pt modelId="{E5ABA3AF-6D82-49A8-BE97-44E7A6865B71}">
      <dgm:prSet phldrT="[Texto]" custT="1"/>
      <dgm:spPr/>
      <dgm:t>
        <a:bodyPr/>
        <a:lstStyle/>
        <a:p>
          <a:pPr algn="just"/>
          <a:r>
            <a:rPr lang="es-ES" sz="1400" dirty="0">
              <a:latin typeface="+mn-lt"/>
              <a:cs typeface="Arial" pitchFamily="34" charset="0"/>
            </a:rPr>
            <a:t>Deben ser registrados independientemente de sus similares cultivados al aire libre</a:t>
          </a:r>
          <a:r>
            <a:rPr lang="es-ES" sz="1400" dirty="0">
              <a:latin typeface="+mn-lt"/>
            </a:rPr>
            <a:t>. </a:t>
          </a:r>
          <a:endParaRPr lang="es-EC" sz="1400" dirty="0">
            <a:latin typeface="+mn-lt"/>
          </a:endParaRPr>
        </a:p>
      </dgm:t>
    </dgm:pt>
    <dgm:pt modelId="{6D135F40-3313-4A9A-A4AE-29AC6B7F7232}" type="parTrans" cxnId="{F668FC15-01F4-4AFF-B4FC-A8C2FD162B48}">
      <dgm:prSet/>
      <dgm:spPr/>
      <dgm:t>
        <a:bodyPr/>
        <a:lstStyle/>
        <a:p>
          <a:endParaRPr lang="es-EC" sz="1400" dirty="0">
            <a:latin typeface="+mn-lt"/>
          </a:endParaRPr>
        </a:p>
      </dgm:t>
    </dgm:pt>
    <dgm:pt modelId="{F4B114F2-C60A-4C0E-8E38-F58975A06044}" type="sibTrans" cxnId="{F668FC15-01F4-4AFF-B4FC-A8C2FD162B48}">
      <dgm:prSet/>
      <dgm:spPr/>
      <dgm:t>
        <a:bodyPr/>
        <a:lstStyle/>
        <a:p>
          <a:endParaRPr lang="es-EC" sz="1400">
            <a:latin typeface="+mn-lt"/>
          </a:endParaRPr>
        </a:p>
      </dgm:t>
    </dgm:pt>
    <dgm:pt modelId="{49FC4639-B88B-4376-9EF7-F01C04F53440}">
      <dgm:prSet phldrT="[Texto]" custT="1"/>
      <dgm:spPr>
        <a:solidFill>
          <a:schemeClr val="accent5">
            <a:lumMod val="20000"/>
            <a:lumOff val="80000"/>
          </a:schemeClr>
        </a:solidFill>
      </dgm:spPr>
      <dgm:t>
        <a:bodyPr/>
        <a:lstStyle/>
        <a:p>
          <a:r>
            <a:rPr lang="es-ES" sz="1400" b="1" dirty="0">
              <a:solidFill>
                <a:schemeClr val="tx1"/>
              </a:solidFill>
              <a:latin typeface="+mn-lt"/>
              <a:cs typeface="Arial" pitchFamily="34" charset="0"/>
            </a:rPr>
            <a:t>Transitorios con pastos</a:t>
          </a:r>
          <a:endParaRPr lang="es-EC" sz="1400" b="1" dirty="0">
            <a:solidFill>
              <a:schemeClr val="tx1"/>
            </a:solidFill>
            <a:latin typeface="+mn-lt"/>
            <a:cs typeface="Arial" pitchFamily="34" charset="0"/>
          </a:endParaRPr>
        </a:p>
      </dgm:t>
    </dgm:pt>
    <dgm:pt modelId="{DE900217-1458-4618-975A-803521B9F199}" type="parTrans" cxnId="{5D6C942A-537E-48B2-B819-7098D85D8287}">
      <dgm:prSet/>
      <dgm:spPr/>
      <dgm:t>
        <a:bodyPr/>
        <a:lstStyle/>
        <a:p>
          <a:endParaRPr lang="es-EC" sz="1400">
            <a:latin typeface="+mn-lt"/>
          </a:endParaRPr>
        </a:p>
      </dgm:t>
    </dgm:pt>
    <dgm:pt modelId="{E7CAB1E8-80E6-49FB-AEA7-6DA47A6ACEE1}" type="sibTrans" cxnId="{5D6C942A-537E-48B2-B819-7098D85D8287}">
      <dgm:prSet/>
      <dgm:spPr/>
      <dgm:t>
        <a:bodyPr/>
        <a:lstStyle/>
        <a:p>
          <a:endParaRPr lang="es-EC" sz="1400">
            <a:latin typeface="+mn-lt"/>
          </a:endParaRPr>
        </a:p>
      </dgm:t>
    </dgm:pt>
    <dgm:pt modelId="{30C88E0E-4333-46DE-9977-7D44439983F8}">
      <dgm:prSet phldrT="[Texto]" custT="1"/>
      <dgm:spPr/>
      <dgm:t>
        <a:bodyPr/>
        <a:lstStyle/>
        <a:p>
          <a:pPr algn="just"/>
          <a:r>
            <a:rPr lang="es-ES" sz="1400" dirty="0">
              <a:latin typeface="+mn-lt"/>
              <a:cs typeface="Arial" pitchFamily="34" charset="0"/>
            </a:rPr>
            <a:t>Registre solo los cultivos transitorios y los pastos en el capítulo 3.</a:t>
          </a:r>
          <a:endParaRPr lang="es-EC" sz="1400" dirty="0">
            <a:latin typeface="+mn-lt"/>
            <a:cs typeface="Arial" pitchFamily="34" charset="0"/>
          </a:endParaRPr>
        </a:p>
      </dgm:t>
    </dgm:pt>
    <dgm:pt modelId="{7E9E5E5B-5DB7-457D-A209-D08CAC22B192}" type="parTrans" cxnId="{C76EEE7F-C6CA-4A2F-A282-012564241161}">
      <dgm:prSet/>
      <dgm:spPr/>
      <dgm:t>
        <a:bodyPr/>
        <a:lstStyle/>
        <a:p>
          <a:endParaRPr lang="es-EC" sz="1400" dirty="0">
            <a:latin typeface="+mn-lt"/>
          </a:endParaRPr>
        </a:p>
      </dgm:t>
    </dgm:pt>
    <dgm:pt modelId="{5C02D5BA-DC4E-42E0-8625-DF805949BE58}" type="sibTrans" cxnId="{C76EEE7F-C6CA-4A2F-A282-012564241161}">
      <dgm:prSet/>
      <dgm:spPr/>
      <dgm:t>
        <a:bodyPr/>
        <a:lstStyle/>
        <a:p>
          <a:endParaRPr lang="es-EC" sz="1400">
            <a:latin typeface="+mn-lt"/>
          </a:endParaRPr>
        </a:p>
      </dgm:t>
    </dgm:pt>
    <dgm:pt modelId="{1DDB6107-685A-4D76-9480-81C3130DAFCB}">
      <dgm:prSet phldrT="[Texto]" custT="1"/>
      <dgm:spPr/>
      <dgm:t>
        <a:bodyPr/>
        <a:lstStyle/>
        <a:p>
          <a:pPr algn="just"/>
          <a:r>
            <a:rPr lang="es-ES" sz="1400" dirty="0"/>
            <a:t>Los </a:t>
          </a:r>
          <a:r>
            <a:rPr lang="es-ES" sz="1400" b="1" dirty="0"/>
            <a:t>pastos</a:t>
          </a:r>
          <a:r>
            <a:rPr lang="es-ES" sz="1400" dirty="0"/>
            <a:t>, registre la información solamente en las </a:t>
          </a:r>
          <a:r>
            <a:rPr lang="es-ES" sz="1400" b="1" dirty="0"/>
            <a:t>columnas 1 a 5, 7 a 8 y de la 32 a la 77,</a:t>
          </a:r>
          <a:r>
            <a:rPr lang="es-ES" sz="1400" dirty="0"/>
            <a:t> de prácticas en el cultivo</a:t>
          </a:r>
          <a:endParaRPr lang="es-EC" sz="1400" dirty="0">
            <a:latin typeface="+mn-lt"/>
            <a:cs typeface="Arial" pitchFamily="34" charset="0"/>
          </a:endParaRPr>
        </a:p>
      </dgm:t>
    </dgm:pt>
    <dgm:pt modelId="{36685942-1A83-4AB4-BB2F-FCC5B03321DC}" type="parTrans" cxnId="{3A6AE0E4-00F5-41E0-972F-A3CACDE0B346}">
      <dgm:prSet/>
      <dgm:spPr/>
      <dgm:t>
        <a:bodyPr/>
        <a:lstStyle/>
        <a:p>
          <a:endParaRPr lang="es-EC" sz="1400" dirty="0">
            <a:latin typeface="+mn-lt"/>
          </a:endParaRPr>
        </a:p>
      </dgm:t>
    </dgm:pt>
    <dgm:pt modelId="{285D56EE-9625-4DC6-9A2F-F1C1C7EDEF28}" type="sibTrans" cxnId="{3A6AE0E4-00F5-41E0-972F-A3CACDE0B346}">
      <dgm:prSet/>
      <dgm:spPr/>
      <dgm:t>
        <a:bodyPr/>
        <a:lstStyle/>
        <a:p>
          <a:endParaRPr lang="es-EC" sz="1400">
            <a:latin typeface="+mn-lt"/>
          </a:endParaRPr>
        </a:p>
      </dgm:t>
    </dgm:pt>
    <dgm:pt modelId="{AF6D20D3-0FE8-45B7-8F98-758AE5ECD8CA}" type="pres">
      <dgm:prSet presAssocID="{35417D57-877F-4D10-BED4-5775BBB8A41B}" presName="diagram" presStyleCnt="0">
        <dgm:presLayoutVars>
          <dgm:chPref val="1"/>
          <dgm:dir/>
          <dgm:animOne val="branch"/>
          <dgm:animLvl val="lvl"/>
          <dgm:resizeHandles/>
        </dgm:presLayoutVars>
      </dgm:prSet>
      <dgm:spPr/>
      <dgm:t>
        <a:bodyPr/>
        <a:lstStyle/>
        <a:p>
          <a:endParaRPr lang="es-EC"/>
        </a:p>
      </dgm:t>
    </dgm:pt>
    <dgm:pt modelId="{057F35BC-180A-476E-8ABB-126DC926FED1}" type="pres">
      <dgm:prSet presAssocID="{B4C6E39E-7049-427B-BE62-51E31AD63FA2}" presName="root" presStyleCnt="0"/>
      <dgm:spPr/>
    </dgm:pt>
    <dgm:pt modelId="{A28E66F6-C12C-4267-ACDA-3986D2CDA655}" type="pres">
      <dgm:prSet presAssocID="{B4C6E39E-7049-427B-BE62-51E31AD63FA2}" presName="rootComposite" presStyleCnt="0"/>
      <dgm:spPr/>
    </dgm:pt>
    <dgm:pt modelId="{62533F0A-64DD-425D-B54B-7405798CF084}" type="pres">
      <dgm:prSet presAssocID="{B4C6E39E-7049-427B-BE62-51E31AD63FA2}" presName="rootText" presStyleLbl="node1" presStyleIdx="0" presStyleCnt="2" custScaleX="78825" custScaleY="69783" custLinFactNeighborX="-28528" custLinFactNeighborY="4193"/>
      <dgm:spPr/>
      <dgm:t>
        <a:bodyPr/>
        <a:lstStyle/>
        <a:p>
          <a:endParaRPr lang="es-EC"/>
        </a:p>
      </dgm:t>
    </dgm:pt>
    <dgm:pt modelId="{94B774AA-AEFB-4C64-995D-553C51D0C36C}" type="pres">
      <dgm:prSet presAssocID="{B4C6E39E-7049-427B-BE62-51E31AD63FA2}" presName="rootConnector" presStyleLbl="node1" presStyleIdx="0" presStyleCnt="2"/>
      <dgm:spPr/>
      <dgm:t>
        <a:bodyPr/>
        <a:lstStyle/>
        <a:p>
          <a:endParaRPr lang="es-EC"/>
        </a:p>
      </dgm:t>
    </dgm:pt>
    <dgm:pt modelId="{820203D7-B201-4F8A-9C25-49FFB1AD5824}" type="pres">
      <dgm:prSet presAssocID="{B4C6E39E-7049-427B-BE62-51E31AD63FA2}" presName="childShape" presStyleCnt="0"/>
      <dgm:spPr/>
    </dgm:pt>
    <dgm:pt modelId="{3A752B89-C1A0-4F52-BC98-ABFF21EFC6F7}" type="pres">
      <dgm:prSet presAssocID="{6D135F40-3313-4A9A-A4AE-29AC6B7F7232}" presName="Name13" presStyleLbl="parChTrans1D2" presStyleIdx="0" presStyleCnt="3"/>
      <dgm:spPr/>
      <dgm:t>
        <a:bodyPr/>
        <a:lstStyle/>
        <a:p>
          <a:endParaRPr lang="es-EC"/>
        </a:p>
      </dgm:t>
    </dgm:pt>
    <dgm:pt modelId="{B298CE9F-F6C2-4688-861F-AD1D7C8EAD59}" type="pres">
      <dgm:prSet presAssocID="{E5ABA3AF-6D82-49A8-BE97-44E7A6865B71}" presName="childText" presStyleLbl="bgAcc1" presStyleIdx="0" presStyleCnt="3" custScaleX="112307" custScaleY="74821" custLinFactNeighborX="-37007" custLinFactNeighborY="2815">
        <dgm:presLayoutVars>
          <dgm:bulletEnabled val="1"/>
        </dgm:presLayoutVars>
      </dgm:prSet>
      <dgm:spPr/>
      <dgm:t>
        <a:bodyPr/>
        <a:lstStyle/>
        <a:p>
          <a:endParaRPr lang="es-EC"/>
        </a:p>
      </dgm:t>
    </dgm:pt>
    <dgm:pt modelId="{4AE17684-B41D-4567-8C04-1FC6F2DDAAB2}" type="pres">
      <dgm:prSet presAssocID="{49FC4639-B88B-4376-9EF7-F01C04F53440}" presName="root" presStyleCnt="0"/>
      <dgm:spPr/>
    </dgm:pt>
    <dgm:pt modelId="{EE1EEF49-328F-452C-87CF-1809CC8EFB8A}" type="pres">
      <dgm:prSet presAssocID="{49FC4639-B88B-4376-9EF7-F01C04F53440}" presName="rootComposite" presStyleCnt="0"/>
      <dgm:spPr/>
    </dgm:pt>
    <dgm:pt modelId="{F5636234-433B-4130-8D89-4059CFC9514C}" type="pres">
      <dgm:prSet presAssocID="{49FC4639-B88B-4376-9EF7-F01C04F53440}" presName="rootText" presStyleLbl="node1" presStyleIdx="1" presStyleCnt="2" custScaleX="58733" custScaleY="64722" custLinFactNeighborX="25537" custLinFactNeighborY="5777"/>
      <dgm:spPr/>
      <dgm:t>
        <a:bodyPr/>
        <a:lstStyle/>
        <a:p>
          <a:endParaRPr lang="es-EC"/>
        </a:p>
      </dgm:t>
    </dgm:pt>
    <dgm:pt modelId="{06EE6851-D47C-46A4-A010-C634D19354BD}" type="pres">
      <dgm:prSet presAssocID="{49FC4639-B88B-4376-9EF7-F01C04F53440}" presName="rootConnector" presStyleLbl="node1" presStyleIdx="1" presStyleCnt="2"/>
      <dgm:spPr/>
      <dgm:t>
        <a:bodyPr/>
        <a:lstStyle/>
        <a:p>
          <a:endParaRPr lang="es-EC"/>
        </a:p>
      </dgm:t>
    </dgm:pt>
    <dgm:pt modelId="{16C92655-E07C-43BA-B3DF-762ADFAD57C6}" type="pres">
      <dgm:prSet presAssocID="{49FC4639-B88B-4376-9EF7-F01C04F53440}" presName="childShape" presStyleCnt="0"/>
      <dgm:spPr/>
    </dgm:pt>
    <dgm:pt modelId="{05ED4E1E-BF33-4D58-ACA4-ABB6207F96DD}" type="pres">
      <dgm:prSet presAssocID="{7E9E5E5B-5DB7-457D-A209-D08CAC22B192}" presName="Name13" presStyleLbl="parChTrans1D2" presStyleIdx="1" presStyleCnt="3"/>
      <dgm:spPr/>
      <dgm:t>
        <a:bodyPr/>
        <a:lstStyle/>
        <a:p>
          <a:endParaRPr lang="es-EC"/>
        </a:p>
      </dgm:t>
    </dgm:pt>
    <dgm:pt modelId="{2DA71398-3424-4BC9-820A-6926CBCF8B7E}" type="pres">
      <dgm:prSet presAssocID="{30C88E0E-4333-46DE-9977-7D44439983F8}" presName="childText" presStyleLbl="bgAcc1" presStyleIdx="1" presStyleCnt="3" custScaleX="124732" custLinFactNeighborX="77213" custLinFactNeighborY="2025">
        <dgm:presLayoutVars>
          <dgm:bulletEnabled val="1"/>
        </dgm:presLayoutVars>
      </dgm:prSet>
      <dgm:spPr/>
      <dgm:t>
        <a:bodyPr/>
        <a:lstStyle/>
        <a:p>
          <a:endParaRPr lang="es-EC"/>
        </a:p>
      </dgm:t>
    </dgm:pt>
    <dgm:pt modelId="{DEE43FF4-82C2-4047-B31B-E2F3FE8B4341}" type="pres">
      <dgm:prSet presAssocID="{36685942-1A83-4AB4-BB2F-FCC5B03321DC}" presName="Name13" presStyleLbl="parChTrans1D2" presStyleIdx="2" presStyleCnt="3"/>
      <dgm:spPr/>
      <dgm:t>
        <a:bodyPr/>
        <a:lstStyle/>
        <a:p>
          <a:endParaRPr lang="es-EC"/>
        </a:p>
      </dgm:t>
    </dgm:pt>
    <dgm:pt modelId="{1ABB363C-00F1-4812-B304-60E7BA4EFE90}" type="pres">
      <dgm:prSet presAssocID="{1DDB6107-685A-4D76-9480-81C3130DAFCB}" presName="childText" presStyleLbl="bgAcc1" presStyleIdx="2" presStyleCnt="3" custScaleX="123027" custLinFactNeighborX="82681" custLinFactNeighborY="-4870">
        <dgm:presLayoutVars>
          <dgm:bulletEnabled val="1"/>
        </dgm:presLayoutVars>
      </dgm:prSet>
      <dgm:spPr/>
      <dgm:t>
        <a:bodyPr/>
        <a:lstStyle/>
        <a:p>
          <a:endParaRPr lang="es-EC"/>
        </a:p>
      </dgm:t>
    </dgm:pt>
  </dgm:ptLst>
  <dgm:cxnLst>
    <dgm:cxn modelId="{C76EEE7F-C6CA-4A2F-A282-012564241161}" srcId="{49FC4639-B88B-4376-9EF7-F01C04F53440}" destId="{30C88E0E-4333-46DE-9977-7D44439983F8}" srcOrd="0" destOrd="0" parTransId="{7E9E5E5B-5DB7-457D-A209-D08CAC22B192}" sibTransId="{5C02D5BA-DC4E-42E0-8625-DF805949BE58}"/>
    <dgm:cxn modelId="{6C6794EE-EE8B-400C-8624-8E2553956163}" type="presOf" srcId="{7E9E5E5B-5DB7-457D-A209-D08CAC22B192}" destId="{05ED4E1E-BF33-4D58-ACA4-ABB6207F96DD}" srcOrd="0" destOrd="0" presId="urn:microsoft.com/office/officeart/2005/8/layout/hierarchy3"/>
    <dgm:cxn modelId="{EA60600D-7676-4422-A83F-B241DA9584AC}" type="presOf" srcId="{35417D57-877F-4D10-BED4-5775BBB8A41B}" destId="{AF6D20D3-0FE8-45B7-8F98-758AE5ECD8CA}" srcOrd="0" destOrd="0" presId="urn:microsoft.com/office/officeart/2005/8/layout/hierarchy3"/>
    <dgm:cxn modelId="{15162C06-AAE1-4347-BEAB-F30E3F7958CE}" type="presOf" srcId="{36685942-1A83-4AB4-BB2F-FCC5B03321DC}" destId="{DEE43FF4-82C2-4047-B31B-E2F3FE8B4341}" srcOrd="0" destOrd="0" presId="urn:microsoft.com/office/officeart/2005/8/layout/hierarchy3"/>
    <dgm:cxn modelId="{22B51D85-AD89-484C-99D0-1CB8792E917B}" type="presOf" srcId="{49FC4639-B88B-4376-9EF7-F01C04F53440}" destId="{F5636234-433B-4130-8D89-4059CFC9514C}" srcOrd="0" destOrd="0" presId="urn:microsoft.com/office/officeart/2005/8/layout/hierarchy3"/>
    <dgm:cxn modelId="{5AF7B46C-ACFC-46C6-8358-3B6252AC9578}" type="presOf" srcId="{1DDB6107-685A-4D76-9480-81C3130DAFCB}" destId="{1ABB363C-00F1-4812-B304-60E7BA4EFE90}" srcOrd="0" destOrd="0" presId="urn:microsoft.com/office/officeart/2005/8/layout/hierarchy3"/>
    <dgm:cxn modelId="{D681990D-C66C-4EFA-897C-67B0B7B51EE3}" type="presOf" srcId="{6D135F40-3313-4A9A-A4AE-29AC6B7F7232}" destId="{3A752B89-C1A0-4F52-BC98-ABFF21EFC6F7}" srcOrd="0" destOrd="0" presId="urn:microsoft.com/office/officeart/2005/8/layout/hierarchy3"/>
    <dgm:cxn modelId="{2AF2141F-B4FB-4FE0-826A-99B37EEA8B17}" type="presOf" srcId="{B4C6E39E-7049-427B-BE62-51E31AD63FA2}" destId="{94B774AA-AEFB-4C64-995D-553C51D0C36C}" srcOrd="1" destOrd="0" presId="urn:microsoft.com/office/officeart/2005/8/layout/hierarchy3"/>
    <dgm:cxn modelId="{42803794-D432-4903-BD38-F393DD90017B}" srcId="{35417D57-877F-4D10-BED4-5775BBB8A41B}" destId="{B4C6E39E-7049-427B-BE62-51E31AD63FA2}" srcOrd="0" destOrd="0" parTransId="{AA66D3EE-5E7A-4B4F-8D28-AA1DA29ED78A}" sibTransId="{8BF730DF-4BE0-4CCF-80C8-A4FDAF90CFB8}"/>
    <dgm:cxn modelId="{4771DE1C-AE72-480D-A632-AC883EBF3B8A}" type="presOf" srcId="{30C88E0E-4333-46DE-9977-7D44439983F8}" destId="{2DA71398-3424-4BC9-820A-6926CBCF8B7E}" srcOrd="0" destOrd="0" presId="urn:microsoft.com/office/officeart/2005/8/layout/hierarchy3"/>
    <dgm:cxn modelId="{A3566F32-F10E-4C4F-84A3-FD999B29223D}" type="presOf" srcId="{B4C6E39E-7049-427B-BE62-51E31AD63FA2}" destId="{62533F0A-64DD-425D-B54B-7405798CF084}" srcOrd="0" destOrd="0" presId="urn:microsoft.com/office/officeart/2005/8/layout/hierarchy3"/>
    <dgm:cxn modelId="{EBEDF16E-4CE0-4B1D-91FC-ACDFF2EADC22}" type="presOf" srcId="{E5ABA3AF-6D82-49A8-BE97-44E7A6865B71}" destId="{B298CE9F-F6C2-4688-861F-AD1D7C8EAD59}" srcOrd="0" destOrd="0" presId="urn:microsoft.com/office/officeart/2005/8/layout/hierarchy3"/>
    <dgm:cxn modelId="{F668FC15-01F4-4AFF-B4FC-A8C2FD162B48}" srcId="{B4C6E39E-7049-427B-BE62-51E31AD63FA2}" destId="{E5ABA3AF-6D82-49A8-BE97-44E7A6865B71}" srcOrd="0" destOrd="0" parTransId="{6D135F40-3313-4A9A-A4AE-29AC6B7F7232}" sibTransId="{F4B114F2-C60A-4C0E-8E38-F58975A06044}"/>
    <dgm:cxn modelId="{71791616-032D-4370-9713-7A854E399C67}" type="presOf" srcId="{49FC4639-B88B-4376-9EF7-F01C04F53440}" destId="{06EE6851-D47C-46A4-A010-C634D19354BD}" srcOrd="1" destOrd="0" presId="urn:microsoft.com/office/officeart/2005/8/layout/hierarchy3"/>
    <dgm:cxn modelId="{5D6C942A-537E-48B2-B819-7098D85D8287}" srcId="{35417D57-877F-4D10-BED4-5775BBB8A41B}" destId="{49FC4639-B88B-4376-9EF7-F01C04F53440}" srcOrd="1" destOrd="0" parTransId="{DE900217-1458-4618-975A-803521B9F199}" sibTransId="{E7CAB1E8-80E6-49FB-AEA7-6DA47A6ACEE1}"/>
    <dgm:cxn modelId="{3A6AE0E4-00F5-41E0-972F-A3CACDE0B346}" srcId="{49FC4639-B88B-4376-9EF7-F01C04F53440}" destId="{1DDB6107-685A-4D76-9480-81C3130DAFCB}" srcOrd="1" destOrd="0" parTransId="{36685942-1A83-4AB4-BB2F-FCC5B03321DC}" sibTransId="{285D56EE-9625-4DC6-9A2F-F1C1C7EDEF28}"/>
    <dgm:cxn modelId="{2A26C316-5967-405C-8D88-84A0D06DC302}" type="presParOf" srcId="{AF6D20D3-0FE8-45B7-8F98-758AE5ECD8CA}" destId="{057F35BC-180A-476E-8ABB-126DC926FED1}" srcOrd="0" destOrd="0" presId="urn:microsoft.com/office/officeart/2005/8/layout/hierarchy3"/>
    <dgm:cxn modelId="{281072CF-26C7-4BB5-A1F0-0C7C397D3B51}" type="presParOf" srcId="{057F35BC-180A-476E-8ABB-126DC926FED1}" destId="{A28E66F6-C12C-4267-ACDA-3986D2CDA655}" srcOrd="0" destOrd="0" presId="urn:microsoft.com/office/officeart/2005/8/layout/hierarchy3"/>
    <dgm:cxn modelId="{DD12202B-BC96-4A8E-8107-665FF84B4D41}" type="presParOf" srcId="{A28E66F6-C12C-4267-ACDA-3986D2CDA655}" destId="{62533F0A-64DD-425D-B54B-7405798CF084}" srcOrd="0" destOrd="0" presId="urn:microsoft.com/office/officeart/2005/8/layout/hierarchy3"/>
    <dgm:cxn modelId="{CBD19189-706E-4ACE-B821-CB065E0773BE}" type="presParOf" srcId="{A28E66F6-C12C-4267-ACDA-3986D2CDA655}" destId="{94B774AA-AEFB-4C64-995D-553C51D0C36C}" srcOrd="1" destOrd="0" presId="urn:microsoft.com/office/officeart/2005/8/layout/hierarchy3"/>
    <dgm:cxn modelId="{D247393A-5309-41DC-BAB8-5C147D230E4D}" type="presParOf" srcId="{057F35BC-180A-476E-8ABB-126DC926FED1}" destId="{820203D7-B201-4F8A-9C25-49FFB1AD5824}" srcOrd="1" destOrd="0" presId="urn:microsoft.com/office/officeart/2005/8/layout/hierarchy3"/>
    <dgm:cxn modelId="{775D7F02-4D8D-4E3F-A866-384D9B346697}" type="presParOf" srcId="{820203D7-B201-4F8A-9C25-49FFB1AD5824}" destId="{3A752B89-C1A0-4F52-BC98-ABFF21EFC6F7}" srcOrd="0" destOrd="0" presId="urn:microsoft.com/office/officeart/2005/8/layout/hierarchy3"/>
    <dgm:cxn modelId="{56D1D379-F132-43B2-9AB8-DB73691DBF58}" type="presParOf" srcId="{820203D7-B201-4F8A-9C25-49FFB1AD5824}" destId="{B298CE9F-F6C2-4688-861F-AD1D7C8EAD59}" srcOrd="1" destOrd="0" presId="urn:microsoft.com/office/officeart/2005/8/layout/hierarchy3"/>
    <dgm:cxn modelId="{2EA3ECF4-34F1-48B0-AB78-F90EC87825F2}" type="presParOf" srcId="{AF6D20D3-0FE8-45B7-8F98-758AE5ECD8CA}" destId="{4AE17684-B41D-4567-8C04-1FC6F2DDAAB2}" srcOrd="1" destOrd="0" presId="urn:microsoft.com/office/officeart/2005/8/layout/hierarchy3"/>
    <dgm:cxn modelId="{461591C0-0CB4-410B-B331-74ED6DE47000}" type="presParOf" srcId="{4AE17684-B41D-4567-8C04-1FC6F2DDAAB2}" destId="{EE1EEF49-328F-452C-87CF-1809CC8EFB8A}" srcOrd="0" destOrd="0" presId="urn:microsoft.com/office/officeart/2005/8/layout/hierarchy3"/>
    <dgm:cxn modelId="{BA47EB50-1C98-4CDA-9826-099AC62BEB5A}" type="presParOf" srcId="{EE1EEF49-328F-452C-87CF-1809CC8EFB8A}" destId="{F5636234-433B-4130-8D89-4059CFC9514C}" srcOrd="0" destOrd="0" presId="urn:microsoft.com/office/officeart/2005/8/layout/hierarchy3"/>
    <dgm:cxn modelId="{808AF1B2-CFA9-43F3-A644-2B6866B5A0FA}" type="presParOf" srcId="{EE1EEF49-328F-452C-87CF-1809CC8EFB8A}" destId="{06EE6851-D47C-46A4-A010-C634D19354BD}" srcOrd="1" destOrd="0" presId="urn:microsoft.com/office/officeart/2005/8/layout/hierarchy3"/>
    <dgm:cxn modelId="{8DC6E5CB-F405-4C59-AEB3-401EBAB394C4}" type="presParOf" srcId="{4AE17684-B41D-4567-8C04-1FC6F2DDAAB2}" destId="{16C92655-E07C-43BA-B3DF-762ADFAD57C6}" srcOrd="1" destOrd="0" presId="urn:microsoft.com/office/officeart/2005/8/layout/hierarchy3"/>
    <dgm:cxn modelId="{F2F55CC9-63DE-45C8-94AF-63FD6F60C401}" type="presParOf" srcId="{16C92655-E07C-43BA-B3DF-762ADFAD57C6}" destId="{05ED4E1E-BF33-4D58-ACA4-ABB6207F96DD}" srcOrd="0" destOrd="0" presId="urn:microsoft.com/office/officeart/2005/8/layout/hierarchy3"/>
    <dgm:cxn modelId="{611D007E-0CDD-468E-B646-04E22DA9B457}" type="presParOf" srcId="{16C92655-E07C-43BA-B3DF-762ADFAD57C6}" destId="{2DA71398-3424-4BC9-820A-6926CBCF8B7E}" srcOrd="1" destOrd="0" presId="urn:microsoft.com/office/officeart/2005/8/layout/hierarchy3"/>
    <dgm:cxn modelId="{F5378AC2-F8AA-42EB-9CD8-8D0828EFFBE2}" type="presParOf" srcId="{16C92655-E07C-43BA-B3DF-762ADFAD57C6}" destId="{DEE43FF4-82C2-4047-B31B-E2F3FE8B4341}" srcOrd="2" destOrd="0" presId="urn:microsoft.com/office/officeart/2005/8/layout/hierarchy3"/>
    <dgm:cxn modelId="{3E5EBB77-7106-4FB6-B6D9-19E875E13AFE}" type="presParOf" srcId="{16C92655-E07C-43BA-B3DF-762ADFAD57C6}" destId="{1ABB363C-00F1-4812-B304-60E7BA4EFE90}"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812E7B0-2CA3-46C0-BA6F-0DD01FBED161}" type="doc">
      <dgm:prSet loTypeId="urn:microsoft.com/office/officeart/2005/8/layout/hierarchy2" loCatId="hierarchy" qsTypeId="urn:microsoft.com/office/officeart/2005/8/quickstyle/simple1" qsCatId="simple" csTypeId="urn:microsoft.com/office/officeart/2005/8/colors/colorful1#3" csCatId="colorful" phldr="1"/>
      <dgm:spPr/>
      <dgm:t>
        <a:bodyPr/>
        <a:lstStyle/>
        <a:p>
          <a:endParaRPr lang="es-EC"/>
        </a:p>
      </dgm:t>
    </dgm:pt>
    <dgm:pt modelId="{40027CAB-2389-48EE-B64B-BFA3308B658C}">
      <dgm:prSet phldrT="[Texto]" custT="1"/>
      <dgm:spPr>
        <a:solidFill>
          <a:schemeClr val="tx2">
            <a:lumMod val="40000"/>
            <a:lumOff val="60000"/>
          </a:schemeClr>
        </a:solidFill>
      </dgm:spPr>
      <dgm:t>
        <a:bodyPr/>
        <a:lstStyle/>
        <a:p>
          <a:pPr algn="ctr"/>
          <a:r>
            <a:rPr lang="es-MX" sz="1400" b="1" dirty="0">
              <a:solidFill>
                <a:schemeClr val="tx1"/>
              </a:solidFill>
              <a:latin typeface="+mj-lt"/>
              <a:cs typeface="Arial" pitchFamily="34" charset="0"/>
            </a:rPr>
            <a:t>Transitorios asociados bajo invernadero</a:t>
          </a:r>
          <a:endParaRPr lang="es-EC" sz="1400" dirty="0">
            <a:solidFill>
              <a:schemeClr val="tx1"/>
            </a:solidFill>
            <a:latin typeface="+mj-lt"/>
          </a:endParaRPr>
        </a:p>
      </dgm:t>
    </dgm:pt>
    <dgm:pt modelId="{7D2AE6FC-DED4-44E6-A520-76B08F975549}" type="parTrans" cxnId="{DE75E392-8646-463A-81CA-0C96094CFE83}">
      <dgm:prSet/>
      <dgm:spPr/>
      <dgm:t>
        <a:bodyPr/>
        <a:lstStyle/>
        <a:p>
          <a:endParaRPr lang="es-EC" sz="1400">
            <a:latin typeface="+mj-lt"/>
          </a:endParaRPr>
        </a:p>
      </dgm:t>
    </dgm:pt>
    <dgm:pt modelId="{BEA3EAC4-A881-4B47-9347-DEE48CC5549B}" type="sibTrans" cxnId="{DE75E392-8646-463A-81CA-0C96094CFE83}">
      <dgm:prSet/>
      <dgm:spPr/>
      <dgm:t>
        <a:bodyPr/>
        <a:lstStyle/>
        <a:p>
          <a:endParaRPr lang="es-EC" sz="1400">
            <a:latin typeface="+mj-lt"/>
          </a:endParaRPr>
        </a:p>
      </dgm:t>
    </dgm:pt>
    <dgm:pt modelId="{358CC5CD-9227-4111-A096-CC4119C6EFCB}">
      <dgm:prSet phldrT="[Texto]" custT="1"/>
      <dgm:spPr>
        <a:solidFill>
          <a:schemeClr val="accent2">
            <a:lumMod val="20000"/>
            <a:lumOff val="80000"/>
          </a:schemeClr>
        </a:solidFill>
      </dgm:spPr>
      <dgm:t>
        <a:bodyPr/>
        <a:lstStyle/>
        <a:p>
          <a:r>
            <a:rPr lang="es-EC" sz="1400" b="1" dirty="0">
              <a:solidFill>
                <a:schemeClr val="tx1"/>
              </a:solidFill>
              <a:latin typeface="+mj-lt"/>
              <a:cs typeface="Arial" pitchFamily="34" charset="0"/>
            </a:rPr>
            <a:t>Con permanentes y transitorios</a:t>
          </a:r>
          <a:endParaRPr lang="es-EC" sz="1400" dirty="0">
            <a:solidFill>
              <a:schemeClr val="tx1"/>
            </a:solidFill>
            <a:latin typeface="+mj-lt"/>
          </a:endParaRPr>
        </a:p>
      </dgm:t>
    </dgm:pt>
    <dgm:pt modelId="{E9D3742F-A882-4DCF-9286-F05ED4B08682}" type="parTrans" cxnId="{3EF80687-C0D8-40B7-9E75-B0805292BC5B}">
      <dgm:prSet custT="1"/>
      <dgm:spPr/>
      <dgm:t>
        <a:bodyPr/>
        <a:lstStyle/>
        <a:p>
          <a:endParaRPr lang="es-EC" sz="1400" dirty="0">
            <a:latin typeface="+mj-lt"/>
          </a:endParaRPr>
        </a:p>
      </dgm:t>
    </dgm:pt>
    <dgm:pt modelId="{F14532A8-ECC9-41F9-986A-77021EE7B606}" type="sibTrans" cxnId="{3EF80687-C0D8-40B7-9E75-B0805292BC5B}">
      <dgm:prSet/>
      <dgm:spPr/>
      <dgm:t>
        <a:bodyPr/>
        <a:lstStyle/>
        <a:p>
          <a:endParaRPr lang="es-EC" sz="1400">
            <a:latin typeface="+mj-lt"/>
          </a:endParaRPr>
        </a:p>
      </dgm:t>
    </dgm:pt>
    <dgm:pt modelId="{1277C314-B38D-4A22-9AFA-A04CEDC495FA}">
      <dgm:prSet phldrT="[Texto]" custT="1"/>
      <dgm:spPr>
        <a:solidFill>
          <a:srgbClr val="BDD292"/>
        </a:solidFill>
      </dgm:spPr>
      <dgm:t>
        <a:bodyPr/>
        <a:lstStyle/>
        <a:p>
          <a:pPr algn="just"/>
          <a:r>
            <a:rPr lang="es-MX" sz="1400" dirty="0">
              <a:solidFill>
                <a:schemeClr val="tx1"/>
              </a:solidFill>
              <a:latin typeface="+mj-lt"/>
              <a:cs typeface="Arial" pitchFamily="34" charset="0"/>
            </a:rPr>
            <a:t>Registre solamente los cultivos transitorios, con condición del </a:t>
          </a:r>
          <a:r>
            <a:rPr lang="es-MX" sz="1400" b="0" dirty="0">
              <a:solidFill>
                <a:schemeClr val="tx1"/>
              </a:solidFill>
              <a:latin typeface="+mj-lt"/>
              <a:cs typeface="Arial" pitchFamily="34" charset="0"/>
            </a:rPr>
            <a:t>cultivo</a:t>
          </a:r>
          <a:r>
            <a:rPr lang="es-MX" sz="1400" b="1" dirty="0">
              <a:solidFill>
                <a:schemeClr val="tx1"/>
              </a:solidFill>
              <a:latin typeface="+mj-lt"/>
              <a:cs typeface="Arial" pitchFamily="34" charset="0"/>
            </a:rPr>
            <a:t> 3 </a:t>
          </a:r>
          <a:r>
            <a:rPr lang="es-MX" sz="1400" dirty="0">
              <a:solidFill>
                <a:schemeClr val="tx1"/>
              </a:solidFill>
              <a:latin typeface="+mj-lt"/>
              <a:cs typeface="Arial" pitchFamily="34" charset="0"/>
            </a:rPr>
            <a:t>invernadero y número de orden de asociamiento </a:t>
          </a:r>
          <a:r>
            <a:rPr lang="es-MX" sz="1400" b="1" dirty="0">
              <a:solidFill>
                <a:schemeClr val="tx1"/>
              </a:solidFill>
              <a:latin typeface="+mj-lt"/>
              <a:cs typeface="Arial" pitchFamily="34" charset="0"/>
            </a:rPr>
            <a:t>20 </a:t>
          </a:r>
          <a:r>
            <a:rPr lang="es-MX" sz="1400" b="0" dirty="0">
              <a:solidFill>
                <a:schemeClr val="tx1"/>
              </a:solidFill>
              <a:latin typeface="+mj-lt"/>
              <a:cs typeface="Arial" pitchFamily="34" charset="0"/>
            </a:rPr>
            <a:t>en adelante.</a:t>
          </a:r>
          <a:endParaRPr lang="es-EC" sz="1400" b="0" dirty="0">
            <a:solidFill>
              <a:schemeClr val="tx1"/>
            </a:solidFill>
            <a:latin typeface="+mj-lt"/>
          </a:endParaRPr>
        </a:p>
      </dgm:t>
    </dgm:pt>
    <dgm:pt modelId="{27BEFBC6-89C6-4620-ACEC-BF8B474A0BF2}" type="parTrans" cxnId="{767E8C54-2D7F-41D2-8976-5511E3158E70}">
      <dgm:prSet custT="1"/>
      <dgm:spPr/>
      <dgm:t>
        <a:bodyPr/>
        <a:lstStyle/>
        <a:p>
          <a:endParaRPr lang="es-EC" sz="1400" dirty="0">
            <a:latin typeface="+mj-lt"/>
          </a:endParaRPr>
        </a:p>
      </dgm:t>
    </dgm:pt>
    <dgm:pt modelId="{E5D1BE5A-6D07-447B-AFA9-1C7ABFB8FF9F}" type="sibTrans" cxnId="{767E8C54-2D7F-41D2-8976-5511E3158E70}">
      <dgm:prSet/>
      <dgm:spPr/>
      <dgm:t>
        <a:bodyPr/>
        <a:lstStyle/>
        <a:p>
          <a:endParaRPr lang="es-EC" sz="1400">
            <a:latin typeface="+mj-lt"/>
          </a:endParaRPr>
        </a:p>
      </dgm:t>
    </dgm:pt>
    <dgm:pt modelId="{B5C7898D-A407-427D-88C5-6584F4861C65}">
      <dgm:prSet phldrT="[Texto]" custT="1"/>
      <dgm:spPr>
        <a:solidFill>
          <a:srgbClr val="BDD292"/>
        </a:solidFill>
      </dgm:spPr>
      <dgm:t>
        <a:bodyPr/>
        <a:lstStyle/>
        <a:p>
          <a:pPr algn="just"/>
          <a:r>
            <a:rPr lang="es-MX" sz="1400" dirty="0">
              <a:solidFill>
                <a:schemeClr val="tx1"/>
              </a:solidFill>
              <a:latin typeface="+mj-lt"/>
              <a:cs typeface="Arial" pitchFamily="34" charset="0"/>
            </a:rPr>
            <a:t>Con la superficie igual para cada cultivo componente del asociamiento.</a:t>
          </a:r>
          <a:endParaRPr lang="es-EC" sz="1400" dirty="0">
            <a:solidFill>
              <a:schemeClr val="tx1"/>
            </a:solidFill>
            <a:latin typeface="+mj-lt"/>
            <a:cs typeface="Arial" pitchFamily="34" charset="0"/>
          </a:endParaRPr>
        </a:p>
      </dgm:t>
    </dgm:pt>
    <dgm:pt modelId="{F3CC57F9-E0F9-4BE9-A7FB-05A186D4C5A2}" type="parTrans" cxnId="{07A6ADAA-3827-4C57-80F7-C4CE440FDE73}">
      <dgm:prSet custT="1"/>
      <dgm:spPr/>
      <dgm:t>
        <a:bodyPr/>
        <a:lstStyle/>
        <a:p>
          <a:endParaRPr lang="es-EC" sz="1400" dirty="0">
            <a:latin typeface="+mj-lt"/>
          </a:endParaRPr>
        </a:p>
      </dgm:t>
    </dgm:pt>
    <dgm:pt modelId="{EAD8F3B8-F927-448C-93A0-2AA4FCC2FD4C}" type="sibTrans" cxnId="{07A6ADAA-3827-4C57-80F7-C4CE440FDE73}">
      <dgm:prSet/>
      <dgm:spPr/>
      <dgm:t>
        <a:bodyPr/>
        <a:lstStyle/>
        <a:p>
          <a:endParaRPr lang="es-EC" sz="1400">
            <a:latin typeface="+mj-lt"/>
          </a:endParaRPr>
        </a:p>
      </dgm:t>
    </dgm:pt>
    <dgm:pt modelId="{41B6C888-5706-45FC-8794-340C583B3A02}">
      <dgm:prSet custT="1"/>
      <dgm:spPr>
        <a:solidFill>
          <a:srgbClr val="BDD292"/>
        </a:solidFill>
      </dgm:spPr>
      <dgm:t>
        <a:bodyPr/>
        <a:lstStyle/>
        <a:p>
          <a:pPr algn="just"/>
          <a:r>
            <a:rPr lang="es-MX" sz="1400" dirty="0">
              <a:solidFill>
                <a:schemeClr val="tx1"/>
              </a:solidFill>
              <a:latin typeface="+mj-lt"/>
              <a:cs typeface="Arial" pitchFamily="34" charset="0"/>
            </a:rPr>
            <a:t>Los permanentes deben registrarse en el capítulo 3 con condición de cultivo </a:t>
          </a:r>
          <a:r>
            <a:rPr lang="es-MX" sz="1400" b="1" dirty="0">
              <a:solidFill>
                <a:schemeClr val="tx1"/>
              </a:solidFill>
              <a:latin typeface="+mj-lt"/>
              <a:cs typeface="Arial" pitchFamily="34" charset="0"/>
            </a:rPr>
            <a:t>3</a:t>
          </a:r>
          <a:r>
            <a:rPr lang="es-MX" sz="1400" dirty="0">
              <a:solidFill>
                <a:schemeClr val="tx1"/>
              </a:solidFill>
              <a:latin typeface="+mj-lt"/>
              <a:cs typeface="Arial" pitchFamily="34" charset="0"/>
            </a:rPr>
            <a:t> y el mismo número de orden de asociamiento </a:t>
          </a:r>
          <a:r>
            <a:rPr lang="es-MX" sz="1400" b="1" dirty="0">
              <a:solidFill>
                <a:schemeClr val="tx1"/>
              </a:solidFill>
              <a:latin typeface="+mj-lt"/>
              <a:cs typeface="Arial" pitchFamily="34" charset="0"/>
            </a:rPr>
            <a:t>20</a:t>
          </a:r>
          <a:r>
            <a:rPr lang="es-MX" sz="1400" dirty="0">
              <a:solidFill>
                <a:schemeClr val="tx1"/>
              </a:solidFill>
              <a:latin typeface="+mj-lt"/>
              <a:cs typeface="Arial" pitchFamily="34" charset="0"/>
            </a:rPr>
            <a:t> en adelante. </a:t>
          </a:r>
          <a:endParaRPr lang="es-EC" sz="1400" dirty="0">
            <a:solidFill>
              <a:schemeClr val="tx1"/>
            </a:solidFill>
            <a:latin typeface="+mj-lt"/>
            <a:cs typeface="Arial" pitchFamily="34" charset="0"/>
          </a:endParaRPr>
        </a:p>
      </dgm:t>
    </dgm:pt>
    <dgm:pt modelId="{38D4DA81-EB94-47ED-AB89-AB24FD98BC4B}" type="parTrans" cxnId="{4AC2CC91-BD1B-455C-8189-71D966C80A0E}">
      <dgm:prSet custT="1"/>
      <dgm:spPr/>
      <dgm:t>
        <a:bodyPr/>
        <a:lstStyle/>
        <a:p>
          <a:endParaRPr lang="es-EC" sz="1400" dirty="0">
            <a:latin typeface="+mj-lt"/>
          </a:endParaRPr>
        </a:p>
      </dgm:t>
    </dgm:pt>
    <dgm:pt modelId="{9BAD8570-DC34-4A42-BDEA-452697757CB3}" type="sibTrans" cxnId="{4AC2CC91-BD1B-455C-8189-71D966C80A0E}">
      <dgm:prSet/>
      <dgm:spPr/>
      <dgm:t>
        <a:bodyPr/>
        <a:lstStyle/>
        <a:p>
          <a:endParaRPr lang="es-EC" sz="1400">
            <a:latin typeface="+mj-lt"/>
          </a:endParaRPr>
        </a:p>
      </dgm:t>
    </dgm:pt>
    <dgm:pt modelId="{2FFFE797-7684-486C-8702-5A2791471F8C}" type="pres">
      <dgm:prSet presAssocID="{B812E7B0-2CA3-46C0-BA6F-0DD01FBED161}" presName="diagram" presStyleCnt="0">
        <dgm:presLayoutVars>
          <dgm:chPref val="1"/>
          <dgm:dir/>
          <dgm:animOne val="branch"/>
          <dgm:animLvl val="lvl"/>
          <dgm:resizeHandles val="exact"/>
        </dgm:presLayoutVars>
      </dgm:prSet>
      <dgm:spPr/>
      <dgm:t>
        <a:bodyPr/>
        <a:lstStyle/>
        <a:p>
          <a:endParaRPr lang="es-EC"/>
        </a:p>
      </dgm:t>
    </dgm:pt>
    <dgm:pt modelId="{41866DFD-DBB9-4F51-904B-1F54580ADB80}" type="pres">
      <dgm:prSet presAssocID="{40027CAB-2389-48EE-B64B-BFA3308B658C}" presName="root1" presStyleCnt="0"/>
      <dgm:spPr/>
    </dgm:pt>
    <dgm:pt modelId="{74FE292D-E8C7-495B-BB63-7049E0D83A82}" type="pres">
      <dgm:prSet presAssocID="{40027CAB-2389-48EE-B64B-BFA3308B658C}" presName="LevelOneTextNode" presStyleLbl="node0" presStyleIdx="0" presStyleCnt="1" custScaleX="83464" custLinFactNeighborX="-4494" custLinFactNeighborY="-646">
        <dgm:presLayoutVars>
          <dgm:chPref val="3"/>
        </dgm:presLayoutVars>
      </dgm:prSet>
      <dgm:spPr/>
      <dgm:t>
        <a:bodyPr/>
        <a:lstStyle/>
        <a:p>
          <a:endParaRPr lang="es-EC"/>
        </a:p>
      </dgm:t>
    </dgm:pt>
    <dgm:pt modelId="{326A9694-AF5A-4DCD-977C-696745B230E1}" type="pres">
      <dgm:prSet presAssocID="{40027CAB-2389-48EE-B64B-BFA3308B658C}" presName="level2hierChild" presStyleCnt="0"/>
      <dgm:spPr/>
    </dgm:pt>
    <dgm:pt modelId="{A52434B8-8FFA-445C-9163-73A3533136D1}" type="pres">
      <dgm:prSet presAssocID="{E9D3742F-A882-4DCF-9286-F05ED4B08682}" presName="conn2-1" presStyleLbl="parChTrans1D2" presStyleIdx="0" presStyleCnt="1"/>
      <dgm:spPr/>
      <dgm:t>
        <a:bodyPr/>
        <a:lstStyle/>
        <a:p>
          <a:endParaRPr lang="es-EC"/>
        </a:p>
      </dgm:t>
    </dgm:pt>
    <dgm:pt modelId="{021C3DF0-9743-4D9F-9D72-E4CBB3D0F003}" type="pres">
      <dgm:prSet presAssocID="{E9D3742F-A882-4DCF-9286-F05ED4B08682}" presName="connTx" presStyleLbl="parChTrans1D2" presStyleIdx="0" presStyleCnt="1"/>
      <dgm:spPr/>
      <dgm:t>
        <a:bodyPr/>
        <a:lstStyle/>
        <a:p>
          <a:endParaRPr lang="es-EC"/>
        </a:p>
      </dgm:t>
    </dgm:pt>
    <dgm:pt modelId="{7067B58E-4C2E-48ED-BB35-AEC7DEDC55C4}" type="pres">
      <dgm:prSet presAssocID="{358CC5CD-9227-4111-A096-CC4119C6EFCB}" presName="root2" presStyleCnt="0"/>
      <dgm:spPr/>
    </dgm:pt>
    <dgm:pt modelId="{1BF9AA50-A0D1-412E-88E9-B2AFA360896C}" type="pres">
      <dgm:prSet presAssocID="{358CC5CD-9227-4111-A096-CC4119C6EFCB}" presName="LevelTwoTextNode" presStyleLbl="node2" presStyleIdx="0" presStyleCnt="1" custLinFactNeighborX="-3458" custLinFactNeighborY="-646">
        <dgm:presLayoutVars>
          <dgm:chPref val="3"/>
        </dgm:presLayoutVars>
      </dgm:prSet>
      <dgm:spPr/>
      <dgm:t>
        <a:bodyPr/>
        <a:lstStyle/>
        <a:p>
          <a:endParaRPr lang="es-EC"/>
        </a:p>
      </dgm:t>
    </dgm:pt>
    <dgm:pt modelId="{404B9A42-203B-41CD-8D39-F4F0731FCA3D}" type="pres">
      <dgm:prSet presAssocID="{358CC5CD-9227-4111-A096-CC4119C6EFCB}" presName="level3hierChild" presStyleCnt="0"/>
      <dgm:spPr/>
    </dgm:pt>
    <dgm:pt modelId="{4EC22A82-0862-40F9-A43F-4593C94B0101}" type="pres">
      <dgm:prSet presAssocID="{27BEFBC6-89C6-4620-ACEC-BF8B474A0BF2}" presName="conn2-1" presStyleLbl="parChTrans1D3" presStyleIdx="0" presStyleCnt="3"/>
      <dgm:spPr/>
      <dgm:t>
        <a:bodyPr/>
        <a:lstStyle/>
        <a:p>
          <a:endParaRPr lang="es-EC"/>
        </a:p>
      </dgm:t>
    </dgm:pt>
    <dgm:pt modelId="{FEDDDFE1-B31E-441E-A111-1AA6EF28422C}" type="pres">
      <dgm:prSet presAssocID="{27BEFBC6-89C6-4620-ACEC-BF8B474A0BF2}" presName="connTx" presStyleLbl="parChTrans1D3" presStyleIdx="0" presStyleCnt="3"/>
      <dgm:spPr/>
      <dgm:t>
        <a:bodyPr/>
        <a:lstStyle/>
        <a:p>
          <a:endParaRPr lang="es-EC"/>
        </a:p>
      </dgm:t>
    </dgm:pt>
    <dgm:pt modelId="{6967475E-9D7E-4F23-8E8B-90F189372D38}" type="pres">
      <dgm:prSet presAssocID="{1277C314-B38D-4A22-9AFA-A04CEDC495FA}" presName="root2" presStyleCnt="0"/>
      <dgm:spPr/>
    </dgm:pt>
    <dgm:pt modelId="{043A3C28-49AE-4299-804F-86DB341F8560}" type="pres">
      <dgm:prSet presAssocID="{1277C314-B38D-4A22-9AFA-A04CEDC495FA}" presName="LevelTwoTextNode" presStyleLbl="node3" presStyleIdx="0" presStyleCnt="3" custScaleX="276554" custScaleY="125128" custLinFactNeighborX="-3498" custLinFactNeighborY="-11848">
        <dgm:presLayoutVars>
          <dgm:chPref val="3"/>
        </dgm:presLayoutVars>
      </dgm:prSet>
      <dgm:spPr/>
      <dgm:t>
        <a:bodyPr/>
        <a:lstStyle/>
        <a:p>
          <a:endParaRPr lang="es-EC"/>
        </a:p>
      </dgm:t>
    </dgm:pt>
    <dgm:pt modelId="{01958CAE-9E6E-47B2-8333-74428E4AFB11}" type="pres">
      <dgm:prSet presAssocID="{1277C314-B38D-4A22-9AFA-A04CEDC495FA}" presName="level3hierChild" presStyleCnt="0"/>
      <dgm:spPr/>
    </dgm:pt>
    <dgm:pt modelId="{C576EE35-CB47-46C8-ABD5-195BA7D414DC}" type="pres">
      <dgm:prSet presAssocID="{F3CC57F9-E0F9-4BE9-A7FB-05A186D4C5A2}" presName="conn2-1" presStyleLbl="parChTrans1D3" presStyleIdx="1" presStyleCnt="3"/>
      <dgm:spPr/>
      <dgm:t>
        <a:bodyPr/>
        <a:lstStyle/>
        <a:p>
          <a:endParaRPr lang="es-EC"/>
        </a:p>
      </dgm:t>
    </dgm:pt>
    <dgm:pt modelId="{620DAF4B-C4C0-4C34-BBEB-B1482BFBE2BF}" type="pres">
      <dgm:prSet presAssocID="{F3CC57F9-E0F9-4BE9-A7FB-05A186D4C5A2}" presName="connTx" presStyleLbl="parChTrans1D3" presStyleIdx="1" presStyleCnt="3"/>
      <dgm:spPr/>
      <dgm:t>
        <a:bodyPr/>
        <a:lstStyle/>
        <a:p>
          <a:endParaRPr lang="es-EC"/>
        </a:p>
      </dgm:t>
    </dgm:pt>
    <dgm:pt modelId="{402D1415-86BC-4903-9FDD-13342355A5D2}" type="pres">
      <dgm:prSet presAssocID="{B5C7898D-A407-427D-88C5-6584F4861C65}" presName="root2" presStyleCnt="0"/>
      <dgm:spPr/>
    </dgm:pt>
    <dgm:pt modelId="{12A718C3-2B31-4DDA-87CA-DF307717A431}" type="pres">
      <dgm:prSet presAssocID="{B5C7898D-A407-427D-88C5-6584F4861C65}" presName="LevelTwoTextNode" presStyleLbl="node3" presStyleIdx="1" presStyleCnt="3" custScaleX="275061" custScaleY="79744" custLinFactNeighborX="-3498" custLinFactNeighborY="-5737">
        <dgm:presLayoutVars>
          <dgm:chPref val="3"/>
        </dgm:presLayoutVars>
      </dgm:prSet>
      <dgm:spPr/>
      <dgm:t>
        <a:bodyPr/>
        <a:lstStyle/>
        <a:p>
          <a:endParaRPr lang="es-EC"/>
        </a:p>
      </dgm:t>
    </dgm:pt>
    <dgm:pt modelId="{203664F9-1D17-428C-A7F8-23A5C533FF71}" type="pres">
      <dgm:prSet presAssocID="{B5C7898D-A407-427D-88C5-6584F4861C65}" presName="level3hierChild" presStyleCnt="0"/>
      <dgm:spPr/>
    </dgm:pt>
    <dgm:pt modelId="{1FCF1F86-5CA6-4495-A3ED-1F08E7B67BE7}" type="pres">
      <dgm:prSet presAssocID="{38D4DA81-EB94-47ED-AB89-AB24FD98BC4B}" presName="conn2-1" presStyleLbl="parChTrans1D3" presStyleIdx="2" presStyleCnt="3"/>
      <dgm:spPr/>
      <dgm:t>
        <a:bodyPr/>
        <a:lstStyle/>
        <a:p>
          <a:endParaRPr lang="es-EC"/>
        </a:p>
      </dgm:t>
    </dgm:pt>
    <dgm:pt modelId="{34EB6C5C-9E7B-419E-89BD-EDC2650C4AC0}" type="pres">
      <dgm:prSet presAssocID="{38D4DA81-EB94-47ED-AB89-AB24FD98BC4B}" presName="connTx" presStyleLbl="parChTrans1D3" presStyleIdx="2" presStyleCnt="3"/>
      <dgm:spPr/>
      <dgm:t>
        <a:bodyPr/>
        <a:lstStyle/>
        <a:p>
          <a:endParaRPr lang="es-EC"/>
        </a:p>
      </dgm:t>
    </dgm:pt>
    <dgm:pt modelId="{BA017896-7277-4EDB-99CB-C87E61259E5D}" type="pres">
      <dgm:prSet presAssocID="{41B6C888-5706-45FC-8794-340C583B3A02}" presName="root2" presStyleCnt="0"/>
      <dgm:spPr/>
    </dgm:pt>
    <dgm:pt modelId="{90387F2B-C80D-47E0-9B9A-B302206F573F}" type="pres">
      <dgm:prSet presAssocID="{41B6C888-5706-45FC-8794-340C583B3A02}" presName="LevelTwoTextNode" presStyleLbl="node3" presStyleIdx="2" presStyleCnt="3" custScaleX="272084" custScaleY="119872" custLinFactNeighborX="-3605" custLinFactNeighborY="-4564">
        <dgm:presLayoutVars>
          <dgm:chPref val="3"/>
        </dgm:presLayoutVars>
      </dgm:prSet>
      <dgm:spPr/>
      <dgm:t>
        <a:bodyPr/>
        <a:lstStyle/>
        <a:p>
          <a:endParaRPr lang="es-EC"/>
        </a:p>
      </dgm:t>
    </dgm:pt>
    <dgm:pt modelId="{D7B143CD-54DF-4326-9BA7-6928F77A940C}" type="pres">
      <dgm:prSet presAssocID="{41B6C888-5706-45FC-8794-340C583B3A02}" presName="level3hierChild" presStyleCnt="0"/>
      <dgm:spPr/>
    </dgm:pt>
  </dgm:ptLst>
  <dgm:cxnLst>
    <dgm:cxn modelId="{68D84C41-E2A9-443A-AAC1-0894893F1CBE}" type="presOf" srcId="{38D4DA81-EB94-47ED-AB89-AB24FD98BC4B}" destId="{34EB6C5C-9E7B-419E-89BD-EDC2650C4AC0}" srcOrd="1" destOrd="0" presId="urn:microsoft.com/office/officeart/2005/8/layout/hierarchy2"/>
    <dgm:cxn modelId="{235406A1-6A00-4E76-B377-C697FE390648}" type="presOf" srcId="{F3CC57F9-E0F9-4BE9-A7FB-05A186D4C5A2}" destId="{620DAF4B-C4C0-4C34-BBEB-B1482BFBE2BF}" srcOrd="1" destOrd="0" presId="urn:microsoft.com/office/officeart/2005/8/layout/hierarchy2"/>
    <dgm:cxn modelId="{BFCC12FB-EAC6-4BC6-8624-726984070763}" type="presOf" srcId="{1277C314-B38D-4A22-9AFA-A04CEDC495FA}" destId="{043A3C28-49AE-4299-804F-86DB341F8560}" srcOrd="0" destOrd="0" presId="urn:microsoft.com/office/officeart/2005/8/layout/hierarchy2"/>
    <dgm:cxn modelId="{C6CF368B-39D1-450A-9316-1B4A61AECA5D}" type="presOf" srcId="{E9D3742F-A882-4DCF-9286-F05ED4B08682}" destId="{A52434B8-8FFA-445C-9163-73A3533136D1}" srcOrd="0" destOrd="0" presId="urn:microsoft.com/office/officeart/2005/8/layout/hierarchy2"/>
    <dgm:cxn modelId="{4AC2CC91-BD1B-455C-8189-71D966C80A0E}" srcId="{358CC5CD-9227-4111-A096-CC4119C6EFCB}" destId="{41B6C888-5706-45FC-8794-340C583B3A02}" srcOrd="2" destOrd="0" parTransId="{38D4DA81-EB94-47ED-AB89-AB24FD98BC4B}" sibTransId="{9BAD8570-DC34-4A42-BDEA-452697757CB3}"/>
    <dgm:cxn modelId="{99BC359D-F104-477C-9902-FFDE58BB543A}" type="presOf" srcId="{358CC5CD-9227-4111-A096-CC4119C6EFCB}" destId="{1BF9AA50-A0D1-412E-88E9-B2AFA360896C}" srcOrd="0" destOrd="0" presId="urn:microsoft.com/office/officeart/2005/8/layout/hierarchy2"/>
    <dgm:cxn modelId="{39C9D55A-F297-4860-A776-4A17A24885A6}" type="presOf" srcId="{B812E7B0-2CA3-46C0-BA6F-0DD01FBED161}" destId="{2FFFE797-7684-486C-8702-5A2791471F8C}" srcOrd="0" destOrd="0" presId="urn:microsoft.com/office/officeart/2005/8/layout/hierarchy2"/>
    <dgm:cxn modelId="{540A6DEB-79B8-445C-9980-DF5816AD727D}" type="presOf" srcId="{B5C7898D-A407-427D-88C5-6584F4861C65}" destId="{12A718C3-2B31-4DDA-87CA-DF307717A431}" srcOrd="0" destOrd="0" presId="urn:microsoft.com/office/officeart/2005/8/layout/hierarchy2"/>
    <dgm:cxn modelId="{4F637C2B-9EBD-4745-8419-5FD6010B9884}" type="presOf" srcId="{E9D3742F-A882-4DCF-9286-F05ED4B08682}" destId="{021C3DF0-9743-4D9F-9D72-E4CBB3D0F003}" srcOrd="1" destOrd="0" presId="urn:microsoft.com/office/officeart/2005/8/layout/hierarchy2"/>
    <dgm:cxn modelId="{56149C87-D031-4CC4-9AF1-1CD72F452C84}" type="presOf" srcId="{27BEFBC6-89C6-4620-ACEC-BF8B474A0BF2}" destId="{FEDDDFE1-B31E-441E-A111-1AA6EF28422C}" srcOrd="1" destOrd="0" presId="urn:microsoft.com/office/officeart/2005/8/layout/hierarchy2"/>
    <dgm:cxn modelId="{5E9D7B76-2E20-44C9-B9AB-5763419FD8E0}" type="presOf" srcId="{41B6C888-5706-45FC-8794-340C583B3A02}" destId="{90387F2B-C80D-47E0-9B9A-B302206F573F}" srcOrd="0" destOrd="0" presId="urn:microsoft.com/office/officeart/2005/8/layout/hierarchy2"/>
    <dgm:cxn modelId="{8C18A3F7-9886-4E4B-B8BC-3666D5799E57}" type="presOf" srcId="{27BEFBC6-89C6-4620-ACEC-BF8B474A0BF2}" destId="{4EC22A82-0862-40F9-A43F-4593C94B0101}" srcOrd="0" destOrd="0" presId="urn:microsoft.com/office/officeart/2005/8/layout/hierarchy2"/>
    <dgm:cxn modelId="{CE11FFE4-4E48-4342-91F0-B994A1621DB8}" type="presOf" srcId="{F3CC57F9-E0F9-4BE9-A7FB-05A186D4C5A2}" destId="{C576EE35-CB47-46C8-ABD5-195BA7D414DC}" srcOrd="0" destOrd="0" presId="urn:microsoft.com/office/officeart/2005/8/layout/hierarchy2"/>
    <dgm:cxn modelId="{3EF80687-C0D8-40B7-9E75-B0805292BC5B}" srcId="{40027CAB-2389-48EE-B64B-BFA3308B658C}" destId="{358CC5CD-9227-4111-A096-CC4119C6EFCB}" srcOrd="0" destOrd="0" parTransId="{E9D3742F-A882-4DCF-9286-F05ED4B08682}" sibTransId="{F14532A8-ECC9-41F9-986A-77021EE7B606}"/>
    <dgm:cxn modelId="{2FB9273C-40C9-40AE-9E82-177697B938CD}" type="presOf" srcId="{38D4DA81-EB94-47ED-AB89-AB24FD98BC4B}" destId="{1FCF1F86-5CA6-4495-A3ED-1F08E7B67BE7}" srcOrd="0" destOrd="0" presId="urn:microsoft.com/office/officeart/2005/8/layout/hierarchy2"/>
    <dgm:cxn modelId="{E114FA74-782C-4839-9C40-6296C89DFE32}" type="presOf" srcId="{40027CAB-2389-48EE-B64B-BFA3308B658C}" destId="{74FE292D-E8C7-495B-BB63-7049E0D83A82}" srcOrd="0" destOrd="0" presId="urn:microsoft.com/office/officeart/2005/8/layout/hierarchy2"/>
    <dgm:cxn modelId="{767E8C54-2D7F-41D2-8976-5511E3158E70}" srcId="{358CC5CD-9227-4111-A096-CC4119C6EFCB}" destId="{1277C314-B38D-4A22-9AFA-A04CEDC495FA}" srcOrd="0" destOrd="0" parTransId="{27BEFBC6-89C6-4620-ACEC-BF8B474A0BF2}" sibTransId="{E5D1BE5A-6D07-447B-AFA9-1C7ABFB8FF9F}"/>
    <dgm:cxn modelId="{DE75E392-8646-463A-81CA-0C96094CFE83}" srcId="{B812E7B0-2CA3-46C0-BA6F-0DD01FBED161}" destId="{40027CAB-2389-48EE-B64B-BFA3308B658C}" srcOrd="0" destOrd="0" parTransId="{7D2AE6FC-DED4-44E6-A520-76B08F975549}" sibTransId="{BEA3EAC4-A881-4B47-9347-DEE48CC5549B}"/>
    <dgm:cxn modelId="{07A6ADAA-3827-4C57-80F7-C4CE440FDE73}" srcId="{358CC5CD-9227-4111-A096-CC4119C6EFCB}" destId="{B5C7898D-A407-427D-88C5-6584F4861C65}" srcOrd="1" destOrd="0" parTransId="{F3CC57F9-E0F9-4BE9-A7FB-05A186D4C5A2}" sibTransId="{EAD8F3B8-F927-448C-93A0-2AA4FCC2FD4C}"/>
    <dgm:cxn modelId="{CB9A2193-006B-4EEA-B5DC-1EF0186AEC0E}" type="presParOf" srcId="{2FFFE797-7684-486C-8702-5A2791471F8C}" destId="{41866DFD-DBB9-4F51-904B-1F54580ADB80}" srcOrd="0" destOrd="0" presId="urn:microsoft.com/office/officeart/2005/8/layout/hierarchy2"/>
    <dgm:cxn modelId="{547FBE24-C592-49E1-93C6-085E7B6AF0D6}" type="presParOf" srcId="{41866DFD-DBB9-4F51-904B-1F54580ADB80}" destId="{74FE292D-E8C7-495B-BB63-7049E0D83A82}" srcOrd="0" destOrd="0" presId="urn:microsoft.com/office/officeart/2005/8/layout/hierarchy2"/>
    <dgm:cxn modelId="{BC5488DE-D1FA-4B72-B7A5-66E7731FED61}" type="presParOf" srcId="{41866DFD-DBB9-4F51-904B-1F54580ADB80}" destId="{326A9694-AF5A-4DCD-977C-696745B230E1}" srcOrd="1" destOrd="0" presId="urn:microsoft.com/office/officeart/2005/8/layout/hierarchy2"/>
    <dgm:cxn modelId="{0C471793-F8DF-47C5-B21C-FA4543726D59}" type="presParOf" srcId="{326A9694-AF5A-4DCD-977C-696745B230E1}" destId="{A52434B8-8FFA-445C-9163-73A3533136D1}" srcOrd="0" destOrd="0" presId="urn:microsoft.com/office/officeart/2005/8/layout/hierarchy2"/>
    <dgm:cxn modelId="{5EBADBCE-4611-42BD-A00D-E828D3303763}" type="presParOf" srcId="{A52434B8-8FFA-445C-9163-73A3533136D1}" destId="{021C3DF0-9743-4D9F-9D72-E4CBB3D0F003}" srcOrd="0" destOrd="0" presId="urn:microsoft.com/office/officeart/2005/8/layout/hierarchy2"/>
    <dgm:cxn modelId="{9C420016-2454-4E96-B3F1-6A0663865A26}" type="presParOf" srcId="{326A9694-AF5A-4DCD-977C-696745B230E1}" destId="{7067B58E-4C2E-48ED-BB35-AEC7DEDC55C4}" srcOrd="1" destOrd="0" presId="urn:microsoft.com/office/officeart/2005/8/layout/hierarchy2"/>
    <dgm:cxn modelId="{B9E19E75-9B4D-4E5B-83F5-12C380FC3FE2}" type="presParOf" srcId="{7067B58E-4C2E-48ED-BB35-AEC7DEDC55C4}" destId="{1BF9AA50-A0D1-412E-88E9-B2AFA360896C}" srcOrd="0" destOrd="0" presId="urn:microsoft.com/office/officeart/2005/8/layout/hierarchy2"/>
    <dgm:cxn modelId="{9AF5DC10-AD8D-4AEF-A0A9-6392674E24CF}" type="presParOf" srcId="{7067B58E-4C2E-48ED-BB35-AEC7DEDC55C4}" destId="{404B9A42-203B-41CD-8D39-F4F0731FCA3D}" srcOrd="1" destOrd="0" presId="urn:microsoft.com/office/officeart/2005/8/layout/hierarchy2"/>
    <dgm:cxn modelId="{7A2B80D0-BBF9-435C-AC35-BB7FC377762C}" type="presParOf" srcId="{404B9A42-203B-41CD-8D39-F4F0731FCA3D}" destId="{4EC22A82-0862-40F9-A43F-4593C94B0101}" srcOrd="0" destOrd="0" presId="urn:microsoft.com/office/officeart/2005/8/layout/hierarchy2"/>
    <dgm:cxn modelId="{7501FDDB-887C-4634-B699-00AE84F96E5E}" type="presParOf" srcId="{4EC22A82-0862-40F9-A43F-4593C94B0101}" destId="{FEDDDFE1-B31E-441E-A111-1AA6EF28422C}" srcOrd="0" destOrd="0" presId="urn:microsoft.com/office/officeart/2005/8/layout/hierarchy2"/>
    <dgm:cxn modelId="{6CC92D6B-3296-4CD1-AE8E-384BFDC5F1E0}" type="presParOf" srcId="{404B9A42-203B-41CD-8D39-F4F0731FCA3D}" destId="{6967475E-9D7E-4F23-8E8B-90F189372D38}" srcOrd="1" destOrd="0" presId="urn:microsoft.com/office/officeart/2005/8/layout/hierarchy2"/>
    <dgm:cxn modelId="{A9BEF1D9-8990-4883-B6E2-E47599566671}" type="presParOf" srcId="{6967475E-9D7E-4F23-8E8B-90F189372D38}" destId="{043A3C28-49AE-4299-804F-86DB341F8560}" srcOrd="0" destOrd="0" presId="urn:microsoft.com/office/officeart/2005/8/layout/hierarchy2"/>
    <dgm:cxn modelId="{69C05EC4-D1B2-4C2B-9549-CA5657FA2217}" type="presParOf" srcId="{6967475E-9D7E-4F23-8E8B-90F189372D38}" destId="{01958CAE-9E6E-47B2-8333-74428E4AFB11}" srcOrd="1" destOrd="0" presId="urn:microsoft.com/office/officeart/2005/8/layout/hierarchy2"/>
    <dgm:cxn modelId="{729FA14E-53AF-4B7A-BE15-3CF11D41CB11}" type="presParOf" srcId="{404B9A42-203B-41CD-8D39-F4F0731FCA3D}" destId="{C576EE35-CB47-46C8-ABD5-195BA7D414DC}" srcOrd="2" destOrd="0" presId="urn:microsoft.com/office/officeart/2005/8/layout/hierarchy2"/>
    <dgm:cxn modelId="{309EE99B-346F-4672-A54D-73C1E34B9773}" type="presParOf" srcId="{C576EE35-CB47-46C8-ABD5-195BA7D414DC}" destId="{620DAF4B-C4C0-4C34-BBEB-B1482BFBE2BF}" srcOrd="0" destOrd="0" presId="urn:microsoft.com/office/officeart/2005/8/layout/hierarchy2"/>
    <dgm:cxn modelId="{FDEFA5A0-1F92-4587-8473-5766DAB9ADCE}" type="presParOf" srcId="{404B9A42-203B-41CD-8D39-F4F0731FCA3D}" destId="{402D1415-86BC-4903-9FDD-13342355A5D2}" srcOrd="3" destOrd="0" presId="urn:microsoft.com/office/officeart/2005/8/layout/hierarchy2"/>
    <dgm:cxn modelId="{305EAAA2-F158-43B3-A9FF-89F800E54F61}" type="presParOf" srcId="{402D1415-86BC-4903-9FDD-13342355A5D2}" destId="{12A718C3-2B31-4DDA-87CA-DF307717A431}" srcOrd="0" destOrd="0" presId="urn:microsoft.com/office/officeart/2005/8/layout/hierarchy2"/>
    <dgm:cxn modelId="{AC3CCD35-4BE7-408C-B112-0D7153828C62}" type="presParOf" srcId="{402D1415-86BC-4903-9FDD-13342355A5D2}" destId="{203664F9-1D17-428C-A7F8-23A5C533FF71}" srcOrd="1" destOrd="0" presId="urn:microsoft.com/office/officeart/2005/8/layout/hierarchy2"/>
    <dgm:cxn modelId="{2F7B522A-1159-43AC-A5D5-401442164872}" type="presParOf" srcId="{404B9A42-203B-41CD-8D39-F4F0731FCA3D}" destId="{1FCF1F86-5CA6-4495-A3ED-1F08E7B67BE7}" srcOrd="4" destOrd="0" presId="urn:microsoft.com/office/officeart/2005/8/layout/hierarchy2"/>
    <dgm:cxn modelId="{28D41416-BD92-419D-BEF6-FC2E4D4A9C5E}" type="presParOf" srcId="{1FCF1F86-5CA6-4495-A3ED-1F08E7B67BE7}" destId="{34EB6C5C-9E7B-419E-89BD-EDC2650C4AC0}" srcOrd="0" destOrd="0" presId="urn:microsoft.com/office/officeart/2005/8/layout/hierarchy2"/>
    <dgm:cxn modelId="{C906CB48-F3A2-42A1-8FC3-5CA5BD877AAB}" type="presParOf" srcId="{404B9A42-203B-41CD-8D39-F4F0731FCA3D}" destId="{BA017896-7277-4EDB-99CB-C87E61259E5D}" srcOrd="5" destOrd="0" presId="urn:microsoft.com/office/officeart/2005/8/layout/hierarchy2"/>
    <dgm:cxn modelId="{6E466D45-C820-475D-83B4-B9454C380E50}" type="presParOf" srcId="{BA017896-7277-4EDB-99CB-C87E61259E5D}" destId="{90387F2B-C80D-47E0-9B9A-B302206F573F}" srcOrd="0" destOrd="0" presId="urn:microsoft.com/office/officeart/2005/8/layout/hierarchy2"/>
    <dgm:cxn modelId="{41ACBAB4-CEC7-4DBD-8735-FAB6E88A60AA}" type="presParOf" srcId="{BA017896-7277-4EDB-99CB-C87E61259E5D}" destId="{D7B143CD-54DF-4326-9BA7-6928F77A940C}"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77B3ADB-F3A2-4B0D-B276-E92D1CA606DB}" type="doc">
      <dgm:prSet loTypeId="urn:microsoft.com/office/officeart/2005/8/layout/hierarchy3" loCatId="list" qsTypeId="urn:microsoft.com/office/officeart/2005/8/quickstyle/simple1" qsCatId="simple" csTypeId="urn:microsoft.com/office/officeart/2005/8/colors/colorful5" csCatId="colorful" phldr="1"/>
      <dgm:spPr/>
      <dgm:t>
        <a:bodyPr/>
        <a:lstStyle/>
        <a:p>
          <a:endParaRPr lang="es-EC"/>
        </a:p>
      </dgm:t>
    </dgm:pt>
    <dgm:pt modelId="{EF902840-A8FE-4C16-8459-F7FF73E36733}">
      <dgm:prSet phldrT="[Texto]" custT="1"/>
      <dgm:spPr>
        <a:solidFill>
          <a:schemeClr val="accent5">
            <a:lumMod val="40000"/>
            <a:lumOff val="60000"/>
          </a:schemeClr>
        </a:solidFill>
      </dgm:spPr>
      <dgm:t>
        <a:bodyPr/>
        <a:lstStyle/>
        <a:p>
          <a:pPr algn="ctr"/>
          <a:r>
            <a:rPr lang="es-ES" sz="1100" b="1" dirty="0">
              <a:solidFill>
                <a:schemeClr val="tx1"/>
              </a:solidFill>
              <a:latin typeface="+mj-lt"/>
              <a:cs typeface="Arial" pitchFamily="34" charset="0"/>
            </a:rPr>
            <a:t>Cultivos sucesivos</a:t>
          </a:r>
          <a:endParaRPr lang="es-EC" sz="1100" b="1" dirty="0">
            <a:solidFill>
              <a:schemeClr val="tx1"/>
            </a:solidFill>
            <a:latin typeface="+mj-lt"/>
            <a:cs typeface="Arial" pitchFamily="34" charset="0"/>
          </a:endParaRPr>
        </a:p>
      </dgm:t>
    </dgm:pt>
    <dgm:pt modelId="{EE2C42F9-5BAF-4DDF-85E4-536A374ED611}" type="parTrans" cxnId="{1AE6C5D2-3C1B-4A21-A34E-0A5E21733F86}">
      <dgm:prSet/>
      <dgm:spPr/>
      <dgm:t>
        <a:bodyPr/>
        <a:lstStyle/>
        <a:p>
          <a:endParaRPr lang="es-EC" sz="1100">
            <a:latin typeface="+mj-lt"/>
          </a:endParaRPr>
        </a:p>
      </dgm:t>
    </dgm:pt>
    <dgm:pt modelId="{1BA5FC1F-C212-440C-8AA7-1CA38BB927DF}" type="sibTrans" cxnId="{1AE6C5D2-3C1B-4A21-A34E-0A5E21733F86}">
      <dgm:prSet/>
      <dgm:spPr/>
      <dgm:t>
        <a:bodyPr/>
        <a:lstStyle/>
        <a:p>
          <a:endParaRPr lang="es-EC" sz="1100">
            <a:latin typeface="+mj-lt"/>
          </a:endParaRPr>
        </a:p>
      </dgm:t>
    </dgm:pt>
    <dgm:pt modelId="{8B19085C-BF98-4724-B029-E969F1B6D032}">
      <dgm:prSet phldrT="[Texto]" custT="1"/>
      <dgm:spPr/>
      <dgm:t>
        <a:bodyPr/>
        <a:lstStyle/>
        <a:p>
          <a:pPr algn="just"/>
          <a:r>
            <a:rPr lang="es-ES" sz="1400" dirty="0"/>
            <a:t>Un cultivo que ha sido cosechado </a:t>
          </a:r>
          <a:r>
            <a:rPr lang="es-ES" sz="1400" b="1" dirty="0"/>
            <a:t>en más de un estado primario</a:t>
          </a:r>
          <a:r>
            <a:rPr lang="es-ES" sz="1400" dirty="0"/>
            <a:t> (ejemplo: maíz suave en choclo y maíz suave en grano seco; fréjol seco y fréjol tierno; arveja seca y arveja tierna; haba seca y haba tierna)</a:t>
          </a:r>
          <a:endParaRPr lang="es-EC" sz="1400" dirty="0">
            <a:latin typeface="+mj-lt"/>
            <a:cs typeface="Arial" pitchFamily="34" charset="0"/>
          </a:endParaRPr>
        </a:p>
      </dgm:t>
    </dgm:pt>
    <dgm:pt modelId="{300C2AE3-91DE-4B73-9B0C-A8174219FCC2}" type="parTrans" cxnId="{8AC9718E-8805-4463-8235-C460227383B9}">
      <dgm:prSet/>
      <dgm:spPr/>
      <dgm:t>
        <a:bodyPr/>
        <a:lstStyle/>
        <a:p>
          <a:endParaRPr lang="es-EC" sz="1100" dirty="0">
            <a:latin typeface="+mj-lt"/>
          </a:endParaRPr>
        </a:p>
      </dgm:t>
    </dgm:pt>
    <dgm:pt modelId="{F3105755-71A3-4ADB-9D92-6DB5C3662A17}" type="sibTrans" cxnId="{8AC9718E-8805-4463-8235-C460227383B9}">
      <dgm:prSet/>
      <dgm:spPr/>
      <dgm:t>
        <a:bodyPr/>
        <a:lstStyle/>
        <a:p>
          <a:endParaRPr lang="es-EC" sz="1100">
            <a:latin typeface="+mj-lt"/>
          </a:endParaRPr>
        </a:p>
      </dgm:t>
    </dgm:pt>
    <dgm:pt modelId="{D4A72081-2146-43A2-870C-D98EDB9975F9}">
      <dgm:prSet phldrT="[Texto]" custT="1"/>
      <dgm:spPr/>
      <dgm:t>
        <a:bodyPr/>
        <a:lstStyle/>
        <a:p>
          <a:pPr algn="just"/>
          <a:r>
            <a:rPr lang="es-ES" sz="1400" dirty="0"/>
            <a:t>Registre la información </a:t>
          </a:r>
          <a:r>
            <a:rPr lang="es-ES" sz="1400" b="1" dirty="0"/>
            <a:t>utilizando una línea por cada estado primario</a:t>
          </a:r>
          <a:r>
            <a:rPr lang="es-ES" sz="1400" dirty="0"/>
            <a:t>, con la parte de superficie, producción y ventas que les corresponda</a:t>
          </a:r>
          <a:endParaRPr lang="es-EC" sz="1400" dirty="0">
            <a:latin typeface="+mj-lt"/>
            <a:cs typeface="Arial" pitchFamily="34" charset="0"/>
          </a:endParaRPr>
        </a:p>
      </dgm:t>
    </dgm:pt>
    <dgm:pt modelId="{2D221F07-5A6D-4F90-81D6-F37DCC599035}" type="parTrans" cxnId="{04C4C33D-C053-460C-9F16-330AA6E6EC26}">
      <dgm:prSet/>
      <dgm:spPr/>
      <dgm:t>
        <a:bodyPr/>
        <a:lstStyle/>
        <a:p>
          <a:endParaRPr lang="es-EC" sz="1100" dirty="0">
            <a:latin typeface="+mj-lt"/>
          </a:endParaRPr>
        </a:p>
      </dgm:t>
    </dgm:pt>
    <dgm:pt modelId="{FFD30C70-6784-4CEE-BE08-DFEA823B16FA}" type="sibTrans" cxnId="{04C4C33D-C053-460C-9F16-330AA6E6EC26}">
      <dgm:prSet/>
      <dgm:spPr/>
      <dgm:t>
        <a:bodyPr/>
        <a:lstStyle/>
        <a:p>
          <a:endParaRPr lang="es-EC" sz="1100">
            <a:latin typeface="+mj-lt"/>
          </a:endParaRPr>
        </a:p>
      </dgm:t>
    </dgm:pt>
    <dgm:pt modelId="{59145F58-52DB-4E85-8F79-121F519FE0F0}">
      <dgm:prSet custT="1"/>
      <dgm:spPr/>
      <dgm:t>
        <a:bodyPr/>
        <a:lstStyle/>
        <a:p>
          <a:pPr algn="just"/>
          <a:r>
            <a:rPr lang="es-ES" sz="1400" dirty="0">
              <a:latin typeface="+mn-lt"/>
              <a:cs typeface="Arial" pitchFamily="34" charset="0"/>
            </a:rPr>
            <a:t>Se debe registrar una línea por cada una de las cosechas que se realizaron.</a:t>
          </a:r>
          <a:endParaRPr lang="es-EC" sz="1400" u="none" dirty="0">
            <a:latin typeface="+mn-lt"/>
            <a:cs typeface="Arial" pitchFamily="34" charset="0"/>
          </a:endParaRPr>
        </a:p>
      </dgm:t>
    </dgm:pt>
    <dgm:pt modelId="{94163262-8064-4834-AAD8-372EA5EA5C27}" type="parTrans" cxnId="{1F3F0C1B-3A96-449F-AA97-590F0D2D0525}">
      <dgm:prSet/>
      <dgm:spPr/>
      <dgm:t>
        <a:bodyPr/>
        <a:lstStyle/>
        <a:p>
          <a:endParaRPr lang="es-EC" sz="1100" dirty="0">
            <a:latin typeface="+mj-lt"/>
          </a:endParaRPr>
        </a:p>
      </dgm:t>
    </dgm:pt>
    <dgm:pt modelId="{282B8D3D-C24E-4FA2-9459-EB542DECEC2D}" type="sibTrans" cxnId="{1F3F0C1B-3A96-449F-AA97-590F0D2D0525}">
      <dgm:prSet/>
      <dgm:spPr/>
      <dgm:t>
        <a:bodyPr/>
        <a:lstStyle/>
        <a:p>
          <a:endParaRPr lang="es-EC" sz="1100">
            <a:latin typeface="+mj-lt"/>
          </a:endParaRPr>
        </a:p>
      </dgm:t>
    </dgm:pt>
    <dgm:pt modelId="{6BEDCD02-BEB0-4C09-8306-CAEC84DE27CF}">
      <dgm:prSet phldrT="[Texto]" custT="1"/>
      <dgm:spPr>
        <a:solidFill>
          <a:schemeClr val="accent6">
            <a:lumMod val="40000"/>
            <a:lumOff val="60000"/>
          </a:schemeClr>
        </a:solidFill>
      </dgm:spPr>
      <dgm:t>
        <a:bodyPr/>
        <a:lstStyle/>
        <a:p>
          <a:pPr algn="ctr"/>
          <a:r>
            <a:rPr lang="es-ES" sz="1100" b="1" dirty="0">
              <a:solidFill>
                <a:schemeClr val="tx1"/>
              </a:solidFill>
            </a:rPr>
            <a:t>Dos estados primarios de un mismo cultivo</a:t>
          </a:r>
          <a:endParaRPr lang="es-EC" sz="1100" b="1" dirty="0">
            <a:solidFill>
              <a:schemeClr val="tx1"/>
            </a:solidFill>
            <a:latin typeface="+mj-lt"/>
            <a:cs typeface="Arial" pitchFamily="34" charset="0"/>
          </a:endParaRPr>
        </a:p>
      </dgm:t>
    </dgm:pt>
    <dgm:pt modelId="{D8253B8B-6A78-4C0F-B0AA-82E54667501E}" type="sibTrans" cxnId="{81432615-3573-42F5-95B3-6F70252B41D9}">
      <dgm:prSet/>
      <dgm:spPr/>
      <dgm:t>
        <a:bodyPr/>
        <a:lstStyle/>
        <a:p>
          <a:endParaRPr lang="es-EC" sz="1100">
            <a:latin typeface="+mj-lt"/>
          </a:endParaRPr>
        </a:p>
      </dgm:t>
    </dgm:pt>
    <dgm:pt modelId="{8E14486E-A7B7-4042-9877-4A259F21DEFE}" type="parTrans" cxnId="{81432615-3573-42F5-95B3-6F70252B41D9}">
      <dgm:prSet/>
      <dgm:spPr/>
      <dgm:t>
        <a:bodyPr/>
        <a:lstStyle/>
        <a:p>
          <a:endParaRPr lang="es-EC" sz="1100">
            <a:latin typeface="+mj-lt"/>
          </a:endParaRPr>
        </a:p>
      </dgm:t>
    </dgm:pt>
    <dgm:pt modelId="{9787440E-5F07-4297-96C3-0B71E9A8D661}">
      <dgm:prSet custT="1"/>
      <dgm:spPr/>
      <dgm:t>
        <a:bodyPr/>
        <a:lstStyle/>
        <a:p>
          <a:pPr algn="just"/>
          <a:r>
            <a:rPr lang="es-ES" sz="1400" dirty="0"/>
            <a:t>Cada estado primario de cosecha define cultivos diferentes</a:t>
          </a:r>
          <a:endParaRPr lang="es-EC" sz="1400" dirty="0">
            <a:latin typeface="+mj-lt"/>
            <a:cs typeface="Arial" pitchFamily="34" charset="0"/>
          </a:endParaRPr>
        </a:p>
      </dgm:t>
    </dgm:pt>
    <dgm:pt modelId="{7B6C69A2-AB95-4321-9165-2B1F941D55C8}" type="parTrans" cxnId="{78CECFA9-9538-4B62-A094-4FBD9F5CE5C7}">
      <dgm:prSet/>
      <dgm:spPr/>
      <dgm:t>
        <a:bodyPr/>
        <a:lstStyle/>
        <a:p>
          <a:endParaRPr lang="es-EC" sz="1100" dirty="0">
            <a:latin typeface="+mj-lt"/>
          </a:endParaRPr>
        </a:p>
      </dgm:t>
    </dgm:pt>
    <dgm:pt modelId="{EF36B33A-AB34-4AFA-9F05-78D90129A154}" type="sibTrans" cxnId="{78CECFA9-9538-4B62-A094-4FBD9F5CE5C7}">
      <dgm:prSet/>
      <dgm:spPr/>
      <dgm:t>
        <a:bodyPr/>
        <a:lstStyle/>
        <a:p>
          <a:endParaRPr lang="es-EC" sz="1100">
            <a:latin typeface="+mj-lt"/>
          </a:endParaRPr>
        </a:p>
      </dgm:t>
    </dgm:pt>
    <dgm:pt modelId="{7A0712EC-FAF6-4F3B-996A-92E33B0812D0}">
      <dgm:prSet custT="1"/>
      <dgm:spPr/>
      <dgm:t>
        <a:bodyPr/>
        <a:lstStyle/>
        <a:p>
          <a:pPr algn="just"/>
          <a:r>
            <a:rPr lang="es-EC" sz="1400" b="1" dirty="0"/>
            <a:t>Ejemplo,</a:t>
          </a:r>
          <a:r>
            <a:rPr lang="es-EC" sz="1400" dirty="0"/>
            <a:t> si sembró y cosechó arroz por tres ocasiones </a:t>
          </a:r>
          <a:r>
            <a:rPr lang="es-EC" sz="1400" b="1" dirty="0"/>
            <a:t>sobre la misma superficie</a:t>
          </a:r>
          <a:r>
            <a:rPr lang="es-EC" sz="1400" dirty="0"/>
            <a:t>, para ser cosechado en el año de la investigación, cada siembra y cosecha deberá registrar por separado es decir, en tres líneas distintas.</a:t>
          </a:r>
          <a:endParaRPr lang="es-EC" sz="1400" u="none" dirty="0">
            <a:latin typeface="+mn-lt"/>
            <a:cs typeface="Arial" pitchFamily="34" charset="0"/>
          </a:endParaRPr>
        </a:p>
      </dgm:t>
    </dgm:pt>
    <dgm:pt modelId="{95FDE74A-55BD-4FD1-BDB5-93C36E66C8CD}" type="parTrans" cxnId="{A3113014-F6B3-4CBD-9B68-EDCD28305E7C}">
      <dgm:prSet/>
      <dgm:spPr/>
      <dgm:t>
        <a:bodyPr/>
        <a:lstStyle/>
        <a:p>
          <a:endParaRPr lang="es-EC" sz="1100" dirty="0"/>
        </a:p>
      </dgm:t>
    </dgm:pt>
    <dgm:pt modelId="{32091158-7B6D-4C91-AE26-8C4CD1CF4F82}" type="sibTrans" cxnId="{A3113014-F6B3-4CBD-9B68-EDCD28305E7C}">
      <dgm:prSet/>
      <dgm:spPr/>
      <dgm:t>
        <a:bodyPr/>
        <a:lstStyle/>
        <a:p>
          <a:endParaRPr lang="es-EC" sz="1100"/>
        </a:p>
      </dgm:t>
    </dgm:pt>
    <dgm:pt modelId="{6E150712-90FE-41D1-8D87-79CA2C187C3D}" type="pres">
      <dgm:prSet presAssocID="{977B3ADB-F3A2-4B0D-B276-E92D1CA606DB}" presName="diagram" presStyleCnt="0">
        <dgm:presLayoutVars>
          <dgm:chPref val="1"/>
          <dgm:dir/>
          <dgm:animOne val="branch"/>
          <dgm:animLvl val="lvl"/>
          <dgm:resizeHandles/>
        </dgm:presLayoutVars>
      </dgm:prSet>
      <dgm:spPr/>
      <dgm:t>
        <a:bodyPr/>
        <a:lstStyle/>
        <a:p>
          <a:endParaRPr lang="es-EC"/>
        </a:p>
      </dgm:t>
    </dgm:pt>
    <dgm:pt modelId="{90658BCE-8167-4B3D-88B7-025D3F70725A}" type="pres">
      <dgm:prSet presAssocID="{EF902840-A8FE-4C16-8459-F7FF73E36733}" presName="root" presStyleCnt="0"/>
      <dgm:spPr/>
    </dgm:pt>
    <dgm:pt modelId="{C03E7B46-48F7-4CE2-89B8-B63C5AFC7958}" type="pres">
      <dgm:prSet presAssocID="{EF902840-A8FE-4C16-8459-F7FF73E36733}" presName="rootComposite" presStyleCnt="0"/>
      <dgm:spPr/>
    </dgm:pt>
    <dgm:pt modelId="{A0008E65-AD30-40C8-BEC5-12992CD144FB}" type="pres">
      <dgm:prSet presAssocID="{EF902840-A8FE-4C16-8459-F7FF73E36733}" presName="rootText" presStyleLbl="node1" presStyleIdx="0" presStyleCnt="2" custScaleY="82420"/>
      <dgm:spPr/>
      <dgm:t>
        <a:bodyPr/>
        <a:lstStyle/>
        <a:p>
          <a:endParaRPr lang="es-EC"/>
        </a:p>
      </dgm:t>
    </dgm:pt>
    <dgm:pt modelId="{25B9777F-B857-46B8-B877-1577337EDE21}" type="pres">
      <dgm:prSet presAssocID="{EF902840-A8FE-4C16-8459-F7FF73E36733}" presName="rootConnector" presStyleLbl="node1" presStyleIdx="0" presStyleCnt="2"/>
      <dgm:spPr/>
      <dgm:t>
        <a:bodyPr/>
        <a:lstStyle/>
        <a:p>
          <a:endParaRPr lang="es-EC"/>
        </a:p>
      </dgm:t>
    </dgm:pt>
    <dgm:pt modelId="{57EBAE13-B883-4D8D-B53C-CE03DED859B4}" type="pres">
      <dgm:prSet presAssocID="{EF902840-A8FE-4C16-8459-F7FF73E36733}" presName="childShape" presStyleCnt="0"/>
      <dgm:spPr/>
    </dgm:pt>
    <dgm:pt modelId="{F90AA987-FAAE-4CB4-82F5-37D89156FBC3}" type="pres">
      <dgm:prSet presAssocID="{94163262-8064-4834-AAD8-372EA5EA5C27}" presName="Name13" presStyleLbl="parChTrans1D2" presStyleIdx="0" presStyleCnt="5"/>
      <dgm:spPr/>
      <dgm:t>
        <a:bodyPr/>
        <a:lstStyle/>
        <a:p>
          <a:endParaRPr lang="es-EC"/>
        </a:p>
      </dgm:t>
    </dgm:pt>
    <dgm:pt modelId="{0482A826-D52C-462D-8FB0-121C521F9907}" type="pres">
      <dgm:prSet presAssocID="{59145F58-52DB-4E85-8F79-121F519FE0F0}" presName="childText" presStyleLbl="bgAcc1" presStyleIdx="0" presStyleCnt="5" custScaleX="245421">
        <dgm:presLayoutVars>
          <dgm:bulletEnabled val="1"/>
        </dgm:presLayoutVars>
      </dgm:prSet>
      <dgm:spPr/>
      <dgm:t>
        <a:bodyPr/>
        <a:lstStyle/>
        <a:p>
          <a:endParaRPr lang="es-EC"/>
        </a:p>
      </dgm:t>
    </dgm:pt>
    <dgm:pt modelId="{F1C30ACE-1015-4CD4-B846-24626FF8EA42}" type="pres">
      <dgm:prSet presAssocID="{95FDE74A-55BD-4FD1-BDB5-93C36E66C8CD}" presName="Name13" presStyleLbl="parChTrans1D2" presStyleIdx="1" presStyleCnt="5"/>
      <dgm:spPr/>
      <dgm:t>
        <a:bodyPr/>
        <a:lstStyle/>
        <a:p>
          <a:endParaRPr lang="es-EC"/>
        </a:p>
      </dgm:t>
    </dgm:pt>
    <dgm:pt modelId="{6EDC2B1B-BEB9-4B75-9600-FF836DF93B13}" type="pres">
      <dgm:prSet presAssocID="{7A0712EC-FAF6-4F3B-996A-92E33B0812D0}" presName="childText" presStyleLbl="bgAcc1" presStyleIdx="1" presStyleCnt="5" custScaleX="242965" custScaleY="154368">
        <dgm:presLayoutVars>
          <dgm:bulletEnabled val="1"/>
        </dgm:presLayoutVars>
      </dgm:prSet>
      <dgm:spPr/>
      <dgm:t>
        <a:bodyPr/>
        <a:lstStyle/>
        <a:p>
          <a:endParaRPr lang="es-EC"/>
        </a:p>
      </dgm:t>
    </dgm:pt>
    <dgm:pt modelId="{2E5B319F-9FFF-4D24-807A-49FF9B32383A}" type="pres">
      <dgm:prSet presAssocID="{6BEDCD02-BEB0-4C09-8306-CAEC84DE27CF}" presName="root" presStyleCnt="0"/>
      <dgm:spPr/>
    </dgm:pt>
    <dgm:pt modelId="{65095729-DA70-4ECB-935E-70E5526B80EE}" type="pres">
      <dgm:prSet presAssocID="{6BEDCD02-BEB0-4C09-8306-CAEC84DE27CF}" presName="rootComposite" presStyleCnt="0"/>
      <dgm:spPr/>
    </dgm:pt>
    <dgm:pt modelId="{7D79BA28-67EA-40AB-BB8B-06F0C0097691}" type="pres">
      <dgm:prSet presAssocID="{6BEDCD02-BEB0-4C09-8306-CAEC84DE27CF}" presName="rootText" presStyleLbl="node1" presStyleIdx="1" presStyleCnt="2" custScaleY="84729" custLinFactNeighborX="362" custLinFactNeighborY="-359"/>
      <dgm:spPr/>
      <dgm:t>
        <a:bodyPr/>
        <a:lstStyle/>
        <a:p>
          <a:endParaRPr lang="es-EC"/>
        </a:p>
      </dgm:t>
    </dgm:pt>
    <dgm:pt modelId="{D28921EC-EE6F-4A29-9DB9-3DDC2B9EBEF8}" type="pres">
      <dgm:prSet presAssocID="{6BEDCD02-BEB0-4C09-8306-CAEC84DE27CF}" presName="rootConnector" presStyleLbl="node1" presStyleIdx="1" presStyleCnt="2"/>
      <dgm:spPr/>
      <dgm:t>
        <a:bodyPr/>
        <a:lstStyle/>
        <a:p>
          <a:endParaRPr lang="es-EC"/>
        </a:p>
      </dgm:t>
    </dgm:pt>
    <dgm:pt modelId="{A3DCBE84-DB16-441C-B0F9-3D8EEC32089D}" type="pres">
      <dgm:prSet presAssocID="{6BEDCD02-BEB0-4C09-8306-CAEC84DE27CF}" presName="childShape" presStyleCnt="0"/>
      <dgm:spPr/>
    </dgm:pt>
    <dgm:pt modelId="{58290C23-0120-4111-8650-E5CCEF620214}" type="pres">
      <dgm:prSet presAssocID="{300C2AE3-91DE-4B73-9B0C-A8174219FCC2}" presName="Name13" presStyleLbl="parChTrans1D2" presStyleIdx="2" presStyleCnt="5"/>
      <dgm:spPr/>
      <dgm:t>
        <a:bodyPr/>
        <a:lstStyle/>
        <a:p>
          <a:endParaRPr lang="es-EC"/>
        </a:p>
      </dgm:t>
    </dgm:pt>
    <dgm:pt modelId="{5396170E-ED8F-448D-A964-646BAA1AFBFB}" type="pres">
      <dgm:prSet presAssocID="{8B19085C-BF98-4724-B029-E969F1B6D032}" presName="childText" presStyleLbl="bgAcc1" presStyleIdx="2" presStyleCnt="5" custScaleX="275335" custScaleY="97265">
        <dgm:presLayoutVars>
          <dgm:bulletEnabled val="1"/>
        </dgm:presLayoutVars>
      </dgm:prSet>
      <dgm:spPr/>
      <dgm:t>
        <a:bodyPr/>
        <a:lstStyle/>
        <a:p>
          <a:endParaRPr lang="es-EC"/>
        </a:p>
      </dgm:t>
    </dgm:pt>
    <dgm:pt modelId="{4A2A25C2-D754-440A-8ED0-B6388E561047}" type="pres">
      <dgm:prSet presAssocID="{2D221F07-5A6D-4F90-81D6-F37DCC599035}" presName="Name13" presStyleLbl="parChTrans1D2" presStyleIdx="3" presStyleCnt="5"/>
      <dgm:spPr/>
      <dgm:t>
        <a:bodyPr/>
        <a:lstStyle/>
        <a:p>
          <a:endParaRPr lang="es-EC"/>
        </a:p>
      </dgm:t>
    </dgm:pt>
    <dgm:pt modelId="{D0DA2926-777B-47DF-80C0-7A71717755FB}" type="pres">
      <dgm:prSet presAssocID="{D4A72081-2146-43A2-870C-D98EDB9975F9}" presName="childText" presStyleLbl="bgAcc1" presStyleIdx="3" presStyleCnt="5" custScaleX="255747" custScaleY="74965">
        <dgm:presLayoutVars>
          <dgm:bulletEnabled val="1"/>
        </dgm:presLayoutVars>
      </dgm:prSet>
      <dgm:spPr/>
      <dgm:t>
        <a:bodyPr/>
        <a:lstStyle/>
        <a:p>
          <a:endParaRPr lang="es-EC"/>
        </a:p>
      </dgm:t>
    </dgm:pt>
    <dgm:pt modelId="{0B87053F-8130-428A-BAF7-A5F1EFCED956}" type="pres">
      <dgm:prSet presAssocID="{7B6C69A2-AB95-4321-9165-2B1F941D55C8}" presName="Name13" presStyleLbl="parChTrans1D2" presStyleIdx="4" presStyleCnt="5"/>
      <dgm:spPr/>
      <dgm:t>
        <a:bodyPr/>
        <a:lstStyle/>
        <a:p>
          <a:endParaRPr lang="es-EC"/>
        </a:p>
      </dgm:t>
    </dgm:pt>
    <dgm:pt modelId="{66413E1B-6517-49CD-9CF6-6C017D6C4536}" type="pres">
      <dgm:prSet presAssocID="{9787440E-5F07-4297-96C3-0B71E9A8D661}" presName="childText" presStyleLbl="bgAcc1" presStyleIdx="4" presStyleCnt="5" custScaleX="262921" custScaleY="75802">
        <dgm:presLayoutVars>
          <dgm:bulletEnabled val="1"/>
        </dgm:presLayoutVars>
      </dgm:prSet>
      <dgm:spPr/>
      <dgm:t>
        <a:bodyPr/>
        <a:lstStyle/>
        <a:p>
          <a:endParaRPr lang="es-EC"/>
        </a:p>
      </dgm:t>
    </dgm:pt>
  </dgm:ptLst>
  <dgm:cxnLst>
    <dgm:cxn modelId="{1C7A5BDB-A435-407F-9715-0BAD696728F7}" type="presOf" srcId="{6BEDCD02-BEB0-4C09-8306-CAEC84DE27CF}" destId="{D28921EC-EE6F-4A29-9DB9-3DDC2B9EBEF8}" srcOrd="1" destOrd="0" presId="urn:microsoft.com/office/officeart/2005/8/layout/hierarchy3"/>
    <dgm:cxn modelId="{8AC9718E-8805-4463-8235-C460227383B9}" srcId="{6BEDCD02-BEB0-4C09-8306-CAEC84DE27CF}" destId="{8B19085C-BF98-4724-B029-E969F1B6D032}" srcOrd="0" destOrd="0" parTransId="{300C2AE3-91DE-4B73-9B0C-A8174219FCC2}" sibTransId="{F3105755-71A3-4ADB-9D92-6DB5C3662A17}"/>
    <dgm:cxn modelId="{21776173-2A83-40AF-9312-05A8558F9254}" type="presOf" srcId="{300C2AE3-91DE-4B73-9B0C-A8174219FCC2}" destId="{58290C23-0120-4111-8650-E5CCEF620214}" srcOrd="0" destOrd="0" presId="urn:microsoft.com/office/officeart/2005/8/layout/hierarchy3"/>
    <dgm:cxn modelId="{78CECFA9-9538-4B62-A094-4FBD9F5CE5C7}" srcId="{6BEDCD02-BEB0-4C09-8306-CAEC84DE27CF}" destId="{9787440E-5F07-4297-96C3-0B71E9A8D661}" srcOrd="2" destOrd="0" parTransId="{7B6C69A2-AB95-4321-9165-2B1F941D55C8}" sibTransId="{EF36B33A-AB34-4AFA-9F05-78D90129A154}"/>
    <dgm:cxn modelId="{5552A832-8BD3-4AD5-AE0C-7039F82FF757}" type="presOf" srcId="{94163262-8064-4834-AAD8-372EA5EA5C27}" destId="{F90AA987-FAAE-4CB4-82F5-37D89156FBC3}" srcOrd="0" destOrd="0" presId="urn:microsoft.com/office/officeart/2005/8/layout/hierarchy3"/>
    <dgm:cxn modelId="{1F3F0C1B-3A96-449F-AA97-590F0D2D0525}" srcId="{EF902840-A8FE-4C16-8459-F7FF73E36733}" destId="{59145F58-52DB-4E85-8F79-121F519FE0F0}" srcOrd="0" destOrd="0" parTransId="{94163262-8064-4834-AAD8-372EA5EA5C27}" sibTransId="{282B8D3D-C24E-4FA2-9459-EB542DECEC2D}"/>
    <dgm:cxn modelId="{1AE6C5D2-3C1B-4A21-A34E-0A5E21733F86}" srcId="{977B3ADB-F3A2-4B0D-B276-E92D1CA606DB}" destId="{EF902840-A8FE-4C16-8459-F7FF73E36733}" srcOrd="0" destOrd="0" parTransId="{EE2C42F9-5BAF-4DDF-85E4-536A374ED611}" sibTransId="{1BA5FC1F-C212-440C-8AA7-1CA38BB927DF}"/>
    <dgm:cxn modelId="{597C77D0-FDB1-4E03-805A-86533F9869E1}" type="presOf" srcId="{977B3ADB-F3A2-4B0D-B276-E92D1CA606DB}" destId="{6E150712-90FE-41D1-8D87-79CA2C187C3D}" srcOrd="0" destOrd="0" presId="urn:microsoft.com/office/officeart/2005/8/layout/hierarchy3"/>
    <dgm:cxn modelId="{2C29E132-EEEF-4466-9F19-F6DEEA1E71F9}" type="presOf" srcId="{D4A72081-2146-43A2-870C-D98EDB9975F9}" destId="{D0DA2926-777B-47DF-80C0-7A71717755FB}" srcOrd="0" destOrd="0" presId="urn:microsoft.com/office/officeart/2005/8/layout/hierarchy3"/>
    <dgm:cxn modelId="{370FC9EE-FB1D-4CF8-8AE6-F8DC9A7A13E6}" type="presOf" srcId="{EF902840-A8FE-4C16-8459-F7FF73E36733}" destId="{A0008E65-AD30-40C8-BEC5-12992CD144FB}" srcOrd="0" destOrd="0" presId="urn:microsoft.com/office/officeart/2005/8/layout/hierarchy3"/>
    <dgm:cxn modelId="{A3113014-F6B3-4CBD-9B68-EDCD28305E7C}" srcId="{EF902840-A8FE-4C16-8459-F7FF73E36733}" destId="{7A0712EC-FAF6-4F3B-996A-92E33B0812D0}" srcOrd="1" destOrd="0" parTransId="{95FDE74A-55BD-4FD1-BDB5-93C36E66C8CD}" sibTransId="{32091158-7B6D-4C91-AE26-8C4CD1CF4F82}"/>
    <dgm:cxn modelId="{96AF6A33-A231-43BA-95B7-82B0D7B231C8}" type="presOf" srcId="{6BEDCD02-BEB0-4C09-8306-CAEC84DE27CF}" destId="{7D79BA28-67EA-40AB-BB8B-06F0C0097691}" srcOrd="0" destOrd="0" presId="urn:microsoft.com/office/officeart/2005/8/layout/hierarchy3"/>
    <dgm:cxn modelId="{AD0046DB-97F8-4C2F-AD03-58FCF165A0E5}" type="presOf" srcId="{EF902840-A8FE-4C16-8459-F7FF73E36733}" destId="{25B9777F-B857-46B8-B877-1577337EDE21}" srcOrd="1" destOrd="0" presId="urn:microsoft.com/office/officeart/2005/8/layout/hierarchy3"/>
    <dgm:cxn modelId="{0B8CCE8D-D5A4-4630-962B-AB9480B1B268}" type="presOf" srcId="{95FDE74A-55BD-4FD1-BDB5-93C36E66C8CD}" destId="{F1C30ACE-1015-4CD4-B846-24626FF8EA42}" srcOrd="0" destOrd="0" presId="urn:microsoft.com/office/officeart/2005/8/layout/hierarchy3"/>
    <dgm:cxn modelId="{8C273B50-029B-4CE3-9118-EF22E2B27467}" type="presOf" srcId="{7A0712EC-FAF6-4F3B-996A-92E33B0812D0}" destId="{6EDC2B1B-BEB9-4B75-9600-FF836DF93B13}" srcOrd="0" destOrd="0" presId="urn:microsoft.com/office/officeart/2005/8/layout/hierarchy3"/>
    <dgm:cxn modelId="{18D37DBC-CB29-4F4A-AFDC-DC61696FB655}" type="presOf" srcId="{59145F58-52DB-4E85-8F79-121F519FE0F0}" destId="{0482A826-D52C-462D-8FB0-121C521F9907}" srcOrd="0" destOrd="0" presId="urn:microsoft.com/office/officeart/2005/8/layout/hierarchy3"/>
    <dgm:cxn modelId="{AC6055A3-E6AF-4315-9BF1-675D5F9B65E4}" type="presOf" srcId="{9787440E-5F07-4297-96C3-0B71E9A8D661}" destId="{66413E1B-6517-49CD-9CF6-6C017D6C4536}" srcOrd="0" destOrd="0" presId="urn:microsoft.com/office/officeart/2005/8/layout/hierarchy3"/>
    <dgm:cxn modelId="{04C4C33D-C053-460C-9F16-330AA6E6EC26}" srcId="{6BEDCD02-BEB0-4C09-8306-CAEC84DE27CF}" destId="{D4A72081-2146-43A2-870C-D98EDB9975F9}" srcOrd="1" destOrd="0" parTransId="{2D221F07-5A6D-4F90-81D6-F37DCC599035}" sibTransId="{FFD30C70-6784-4CEE-BE08-DFEA823B16FA}"/>
    <dgm:cxn modelId="{FC90A5DB-CAB8-49B1-8874-340E861AE23D}" type="presOf" srcId="{8B19085C-BF98-4724-B029-E969F1B6D032}" destId="{5396170E-ED8F-448D-A964-646BAA1AFBFB}" srcOrd="0" destOrd="0" presId="urn:microsoft.com/office/officeart/2005/8/layout/hierarchy3"/>
    <dgm:cxn modelId="{A514CA32-5235-47F4-87E8-5AC21DF324E0}" type="presOf" srcId="{2D221F07-5A6D-4F90-81D6-F37DCC599035}" destId="{4A2A25C2-D754-440A-8ED0-B6388E561047}" srcOrd="0" destOrd="0" presId="urn:microsoft.com/office/officeart/2005/8/layout/hierarchy3"/>
    <dgm:cxn modelId="{81432615-3573-42F5-95B3-6F70252B41D9}" srcId="{977B3ADB-F3A2-4B0D-B276-E92D1CA606DB}" destId="{6BEDCD02-BEB0-4C09-8306-CAEC84DE27CF}" srcOrd="1" destOrd="0" parTransId="{8E14486E-A7B7-4042-9877-4A259F21DEFE}" sibTransId="{D8253B8B-6A78-4C0F-B0AA-82E54667501E}"/>
    <dgm:cxn modelId="{F2E82FF0-3BE4-4D68-BBA6-F0BB51E4F601}" type="presOf" srcId="{7B6C69A2-AB95-4321-9165-2B1F941D55C8}" destId="{0B87053F-8130-428A-BAF7-A5F1EFCED956}" srcOrd="0" destOrd="0" presId="urn:microsoft.com/office/officeart/2005/8/layout/hierarchy3"/>
    <dgm:cxn modelId="{EF735FDE-0A3B-4F4C-AD0C-713AF694AC53}" type="presParOf" srcId="{6E150712-90FE-41D1-8D87-79CA2C187C3D}" destId="{90658BCE-8167-4B3D-88B7-025D3F70725A}" srcOrd="0" destOrd="0" presId="urn:microsoft.com/office/officeart/2005/8/layout/hierarchy3"/>
    <dgm:cxn modelId="{FBE9CD54-6F85-4679-9BE8-4C3663337DF4}" type="presParOf" srcId="{90658BCE-8167-4B3D-88B7-025D3F70725A}" destId="{C03E7B46-48F7-4CE2-89B8-B63C5AFC7958}" srcOrd="0" destOrd="0" presId="urn:microsoft.com/office/officeart/2005/8/layout/hierarchy3"/>
    <dgm:cxn modelId="{FD7D200A-1116-414D-B1F0-687E84DAAC79}" type="presParOf" srcId="{C03E7B46-48F7-4CE2-89B8-B63C5AFC7958}" destId="{A0008E65-AD30-40C8-BEC5-12992CD144FB}" srcOrd="0" destOrd="0" presId="urn:microsoft.com/office/officeart/2005/8/layout/hierarchy3"/>
    <dgm:cxn modelId="{F7F25D6D-292C-4E8E-9F5F-8FAD4C0DB5F6}" type="presParOf" srcId="{C03E7B46-48F7-4CE2-89B8-B63C5AFC7958}" destId="{25B9777F-B857-46B8-B877-1577337EDE21}" srcOrd="1" destOrd="0" presId="urn:microsoft.com/office/officeart/2005/8/layout/hierarchy3"/>
    <dgm:cxn modelId="{1B45FE56-94A1-4F01-9D8E-8DDB87D10DDD}" type="presParOf" srcId="{90658BCE-8167-4B3D-88B7-025D3F70725A}" destId="{57EBAE13-B883-4D8D-B53C-CE03DED859B4}" srcOrd="1" destOrd="0" presId="urn:microsoft.com/office/officeart/2005/8/layout/hierarchy3"/>
    <dgm:cxn modelId="{C2D55FE0-EEA4-4E5F-950D-34BC8E403710}" type="presParOf" srcId="{57EBAE13-B883-4D8D-B53C-CE03DED859B4}" destId="{F90AA987-FAAE-4CB4-82F5-37D89156FBC3}" srcOrd="0" destOrd="0" presId="urn:microsoft.com/office/officeart/2005/8/layout/hierarchy3"/>
    <dgm:cxn modelId="{CA167DBC-389F-471C-AB6B-391941FCC456}" type="presParOf" srcId="{57EBAE13-B883-4D8D-B53C-CE03DED859B4}" destId="{0482A826-D52C-462D-8FB0-121C521F9907}" srcOrd="1" destOrd="0" presId="urn:microsoft.com/office/officeart/2005/8/layout/hierarchy3"/>
    <dgm:cxn modelId="{1C89FD7B-5798-4D4F-B09E-0DFF08D5DA50}" type="presParOf" srcId="{57EBAE13-B883-4D8D-B53C-CE03DED859B4}" destId="{F1C30ACE-1015-4CD4-B846-24626FF8EA42}" srcOrd="2" destOrd="0" presId="urn:microsoft.com/office/officeart/2005/8/layout/hierarchy3"/>
    <dgm:cxn modelId="{4A2D0A8D-7218-4934-98ED-CE332A419068}" type="presParOf" srcId="{57EBAE13-B883-4D8D-B53C-CE03DED859B4}" destId="{6EDC2B1B-BEB9-4B75-9600-FF836DF93B13}" srcOrd="3" destOrd="0" presId="urn:microsoft.com/office/officeart/2005/8/layout/hierarchy3"/>
    <dgm:cxn modelId="{367EDCA4-54E8-4457-AE40-C132E5F7A966}" type="presParOf" srcId="{6E150712-90FE-41D1-8D87-79CA2C187C3D}" destId="{2E5B319F-9FFF-4D24-807A-49FF9B32383A}" srcOrd="1" destOrd="0" presId="urn:microsoft.com/office/officeart/2005/8/layout/hierarchy3"/>
    <dgm:cxn modelId="{58FB0D5B-5254-4134-85A5-893F935B1EF0}" type="presParOf" srcId="{2E5B319F-9FFF-4D24-807A-49FF9B32383A}" destId="{65095729-DA70-4ECB-935E-70E5526B80EE}" srcOrd="0" destOrd="0" presId="urn:microsoft.com/office/officeart/2005/8/layout/hierarchy3"/>
    <dgm:cxn modelId="{8BE99CC0-C08F-4182-BCCD-1E83778B07C7}" type="presParOf" srcId="{65095729-DA70-4ECB-935E-70E5526B80EE}" destId="{7D79BA28-67EA-40AB-BB8B-06F0C0097691}" srcOrd="0" destOrd="0" presId="urn:microsoft.com/office/officeart/2005/8/layout/hierarchy3"/>
    <dgm:cxn modelId="{5FD1E55C-0A19-4102-A5DE-4CECF693E30A}" type="presParOf" srcId="{65095729-DA70-4ECB-935E-70E5526B80EE}" destId="{D28921EC-EE6F-4A29-9DB9-3DDC2B9EBEF8}" srcOrd="1" destOrd="0" presId="urn:microsoft.com/office/officeart/2005/8/layout/hierarchy3"/>
    <dgm:cxn modelId="{C52CBF12-A489-4552-9CB7-3A16D8C605BF}" type="presParOf" srcId="{2E5B319F-9FFF-4D24-807A-49FF9B32383A}" destId="{A3DCBE84-DB16-441C-B0F9-3D8EEC32089D}" srcOrd="1" destOrd="0" presId="urn:microsoft.com/office/officeart/2005/8/layout/hierarchy3"/>
    <dgm:cxn modelId="{51BCFEAC-C81D-4745-9E9F-3627226EE417}" type="presParOf" srcId="{A3DCBE84-DB16-441C-B0F9-3D8EEC32089D}" destId="{58290C23-0120-4111-8650-E5CCEF620214}" srcOrd="0" destOrd="0" presId="urn:microsoft.com/office/officeart/2005/8/layout/hierarchy3"/>
    <dgm:cxn modelId="{2D589405-F9C4-4967-8507-9440B5F41872}" type="presParOf" srcId="{A3DCBE84-DB16-441C-B0F9-3D8EEC32089D}" destId="{5396170E-ED8F-448D-A964-646BAA1AFBFB}" srcOrd="1" destOrd="0" presId="urn:microsoft.com/office/officeart/2005/8/layout/hierarchy3"/>
    <dgm:cxn modelId="{39ABF294-9E9E-4346-899A-BE847BE03FDD}" type="presParOf" srcId="{A3DCBE84-DB16-441C-B0F9-3D8EEC32089D}" destId="{4A2A25C2-D754-440A-8ED0-B6388E561047}" srcOrd="2" destOrd="0" presId="urn:microsoft.com/office/officeart/2005/8/layout/hierarchy3"/>
    <dgm:cxn modelId="{04E78C63-EDE8-47DB-93AE-67D69A024E7A}" type="presParOf" srcId="{A3DCBE84-DB16-441C-B0F9-3D8EEC32089D}" destId="{D0DA2926-777B-47DF-80C0-7A71717755FB}" srcOrd="3" destOrd="0" presId="urn:microsoft.com/office/officeart/2005/8/layout/hierarchy3"/>
    <dgm:cxn modelId="{BF97EA28-D2A0-4957-BF7B-222076785E5C}" type="presParOf" srcId="{A3DCBE84-DB16-441C-B0F9-3D8EEC32089D}" destId="{0B87053F-8130-428A-BAF7-A5F1EFCED956}" srcOrd="4" destOrd="0" presId="urn:microsoft.com/office/officeart/2005/8/layout/hierarchy3"/>
    <dgm:cxn modelId="{F05A24C9-2E9E-4027-95D2-5D534115C5E0}" type="presParOf" srcId="{A3DCBE84-DB16-441C-B0F9-3D8EEC32089D}" destId="{66413E1B-6517-49CD-9CF6-6C017D6C4536}" srcOrd="5"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9C34D0E-ABEC-4151-B157-6065FF77132D}"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s-EC"/>
        </a:p>
      </dgm:t>
    </dgm:pt>
    <dgm:pt modelId="{7AA93D6E-DEF0-4516-A9A3-177E64F759B7}">
      <dgm:prSet phldrT="[Texto]" custT="1"/>
      <dgm:spPr/>
      <dgm:t>
        <a:bodyPr/>
        <a:lstStyle/>
        <a:p>
          <a:r>
            <a:rPr lang="es-MX" sz="2800" dirty="0"/>
            <a:t>Permanentes</a:t>
          </a:r>
          <a:endParaRPr lang="es-EC" sz="2800" dirty="0"/>
        </a:p>
      </dgm:t>
    </dgm:pt>
    <dgm:pt modelId="{4B3456CA-7333-4EFA-870E-B3D2D853B542}" type="parTrans" cxnId="{8A113DFC-26F0-4275-97F8-5B021CA0C116}">
      <dgm:prSet/>
      <dgm:spPr/>
      <dgm:t>
        <a:bodyPr/>
        <a:lstStyle/>
        <a:p>
          <a:endParaRPr lang="es-EC" sz="1050"/>
        </a:p>
      </dgm:t>
    </dgm:pt>
    <dgm:pt modelId="{4212249F-3D2D-49C5-BCCB-9A84CA9DC411}" type="sibTrans" cxnId="{8A113DFC-26F0-4275-97F8-5B021CA0C116}">
      <dgm:prSet/>
      <dgm:spPr/>
      <dgm:t>
        <a:bodyPr/>
        <a:lstStyle/>
        <a:p>
          <a:endParaRPr lang="es-EC" sz="1050"/>
        </a:p>
      </dgm:t>
    </dgm:pt>
    <dgm:pt modelId="{FD19DEC3-C16C-4A2F-BA4B-1B3DE01256B5}">
      <dgm:prSet phldrT="[Texto]" custT="1"/>
      <dgm:spPr/>
      <dgm:t>
        <a:bodyPr/>
        <a:lstStyle/>
        <a:p>
          <a:r>
            <a:rPr lang="es-MX" sz="2800" dirty="0"/>
            <a:t>Transitorias</a:t>
          </a:r>
          <a:endParaRPr lang="es-EC" sz="2800" dirty="0"/>
        </a:p>
      </dgm:t>
    </dgm:pt>
    <dgm:pt modelId="{D566BA4B-B264-4D37-9486-73BAE4C6DD3F}" type="parTrans" cxnId="{45338307-58A5-4853-916A-3E58F70758E8}">
      <dgm:prSet/>
      <dgm:spPr/>
      <dgm:t>
        <a:bodyPr/>
        <a:lstStyle/>
        <a:p>
          <a:endParaRPr lang="es-EC" sz="1050"/>
        </a:p>
      </dgm:t>
    </dgm:pt>
    <dgm:pt modelId="{AD0E9309-B394-4D29-B19E-B51CF9BF7CB3}" type="sibTrans" cxnId="{45338307-58A5-4853-916A-3E58F70758E8}">
      <dgm:prSet/>
      <dgm:spPr/>
      <dgm:t>
        <a:bodyPr/>
        <a:lstStyle/>
        <a:p>
          <a:endParaRPr lang="es-EC" sz="1050"/>
        </a:p>
      </dgm:t>
    </dgm:pt>
    <dgm:pt modelId="{21210317-0209-4834-B27B-1AA7F44C16E6}" type="pres">
      <dgm:prSet presAssocID="{09C34D0E-ABEC-4151-B157-6065FF77132D}" presName="Name0" presStyleCnt="0">
        <dgm:presLayoutVars>
          <dgm:dir/>
          <dgm:animLvl val="lvl"/>
          <dgm:resizeHandles val="exact"/>
        </dgm:presLayoutVars>
      </dgm:prSet>
      <dgm:spPr/>
      <dgm:t>
        <a:bodyPr/>
        <a:lstStyle/>
        <a:p>
          <a:endParaRPr lang="es-EC"/>
        </a:p>
      </dgm:t>
    </dgm:pt>
    <dgm:pt modelId="{29FE39DA-BBD3-4728-B9A9-BFB15B4364C2}" type="pres">
      <dgm:prSet presAssocID="{7AA93D6E-DEF0-4516-A9A3-177E64F759B7}" presName="composite" presStyleCnt="0"/>
      <dgm:spPr/>
    </dgm:pt>
    <dgm:pt modelId="{71B3C6A8-2A28-4FA7-A4F2-9EFB3B01A790}" type="pres">
      <dgm:prSet presAssocID="{7AA93D6E-DEF0-4516-A9A3-177E64F759B7}" presName="parTx" presStyleLbl="alignNode1" presStyleIdx="0" presStyleCnt="2">
        <dgm:presLayoutVars>
          <dgm:chMax val="0"/>
          <dgm:chPref val="0"/>
          <dgm:bulletEnabled val="1"/>
        </dgm:presLayoutVars>
      </dgm:prSet>
      <dgm:spPr/>
      <dgm:t>
        <a:bodyPr/>
        <a:lstStyle/>
        <a:p>
          <a:endParaRPr lang="es-EC"/>
        </a:p>
      </dgm:t>
    </dgm:pt>
    <dgm:pt modelId="{536B3B5E-4CB4-4F8F-91C6-E6B6C4F78922}" type="pres">
      <dgm:prSet presAssocID="{7AA93D6E-DEF0-4516-A9A3-177E64F759B7}" presName="desTx" presStyleLbl="alignAccFollowNode1" presStyleIdx="0" presStyleCnt="2">
        <dgm:presLayoutVars>
          <dgm:bulletEnabled val="1"/>
        </dgm:presLayoutVars>
      </dgm:prSet>
      <dgm:spPr>
        <a:blipFill rotWithShape="0">
          <a:blip xmlns:r="http://schemas.openxmlformats.org/officeDocument/2006/relationships" r:embed="rId1"/>
          <a:stretch>
            <a:fillRect/>
          </a:stretch>
        </a:blipFill>
      </dgm:spPr>
      <dgm:t>
        <a:bodyPr/>
        <a:lstStyle/>
        <a:p>
          <a:endParaRPr lang="es-EC"/>
        </a:p>
      </dgm:t>
    </dgm:pt>
    <dgm:pt modelId="{D9A4D8DA-9D9D-486B-99AA-9B34D0610734}" type="pres">
      <dgm:prSet presAssocID="{4212249F-3D2D-49C5-BCCB-9A84CA9DC411}" presName="space" presStyleCnt="0"/>
      <dgm:spPr/>
    </dgm:pt>
    <dgm:pt modelId="{5B3EC87F-BB67-4C22-9312-A976543970DD}" type="pres">
      <dgm:prSet presAssocID="{FD19DEC3-C16C-4A2F-BA4B-1B3DE01256B5}" presName="composite" presStyleCnt="0"/>
      <dgm:spPr/>
    </dgm:pt>
    <dgm:pt modelId="{19A3CA0F-0852-453D-BA92-401CF1B834DF}" type="pres">
      <dgm:prSet presAssocID="{FD19DEC3-C16C-4A2F-BA4B-1B3DE01256B5}" presName="parTx" presStyleLbl="alignNode1" presStyleIdx="1" presStyleCnt="2">
        <dgm:presLayoutVars>
          <dgm:chMax val="0"/>
          <dgm:chPref val="0"/>
          <dgm:bulletEnabled val="1"/>
        </dgm:presLayoutVars>
      </dgm:prSet>
      <dgm:spPr/>
      <dgm:t>
        <a:bodyPr/>
        <a:lstStyle/>
        <a:p>
          <a:endParaRPr lang="es-EC"/>
        </a:p>
      </dgm:t>
    </dgm:pt>
    <dgm:pt modelId="{33B002EE-7BDE-478B-B5ED-30E1E09B445D}" type="pres">
      <dgm:prSet presAssocID="{FD19DEC3-C16C-4A2F-BA4B-1B3DE01256B5}" presName="desTx" presStyleLbl="alignAccFollowNode1" presStyleIdx="1" presStyleCnt="2">
        <dgm:presLayoutVars>
          <dgm:bulletEnabled val="1"/>
        </dgm:presLayoutVars>
      </dgm:prSet>
      <dgm:spPr>
        <a:blipFill rotWithShape="0">
          <a:blip xmlns:r="http://schemas.openxmlformats.org/officeDocument/2006/relationships" r:embed="rId2"/>
          <a:stretch>
            <a:fillRect/>
          </a:stretch>
        </a:blipFill>
      </dgm:spPr>
      <dgm:t>
        <a:bodyPr/>
        <a:lstStyle/>
        <a:p>
          <a:endParaRPr lang="es-EC"/>
        </a:p>
      </dgm:t>
    </dgm:pt>
  </dgm:ptLst>
  <dgm:cxnLst>
    <dgm:cxn modelId="{8A113DFC-26F0-4275-97F8-5B021CA0C116}" srcId="{09C34D0E-ABEC-4151-B157-6065FF77132D}" destId="{7AA93D6E-DEF0-4516-A9A3-177E64F759B7}" srcOrd="0" destOrd="0" parTransId="{4B3456CA-7333-4EFA-870E-B3D2D853B542}" sibTransId="{4212249F-3D2D-49C5-BCCB-9A84CA9DC411}"/>
    <dgm:cxn modelId="{0633C743-EFC7-492F-B3E9-4F36F0B6C302}" type="presOf" srcId="{FD19DEC3-C16C-4A2F-BA4B-1B3DE01256B5}" destId="{19A3CA0F-0852-453D-BA92-401CF1B834DF}" srcOrd="0" destOrd="0" presId="urn:microsoft.com/office/officeart/2005/8/layout/hList1"/>
    <dgm:cxn modelId="{45338307-58A5-4853-916A-3E58F70758E8}" srcId="{09C34D0E-ABEC-4151-B157-6065FF77132D}" destId="{FD19DEC3-C16C-4A2F-BA4B-1B3DE01256B5}" srcOrd="1" destOrd="0" parTransId="{D566BA4B-B264-4D37-9486-73BAE4C6DD3F}" sibTransId="{AD0E9309-B394-4D29-B19E-B51CF9BF7CB3}"/>
    <dgm:cxn modelId="{23D8CB0A-93FF-499B-BB7B-41A3D071E279}" type="presOf" srcId="{09C34D0E-ABEC-4151-B157-6065FF77132D}" destId="{21210317-0209-4834-B27B-1AA7F44C16E6}" srcOrd="0" destOrd="0" presId="urn:microsoft.com/office/officeart/2005/8/layout/hList1"/>
    <dgm:cxn modelId="{9A0B9AFA-04A7-4E4B-BE14-D6C327613415}" type="presOf" srcId="{7AA93D6E-DEF0-4516-A9A3-177E64F759B7}" destId="{71B3C6A8-2A28-4FA7-A4F2-9EFB3B01A790}" srcOrd="0" destOrd="0" presId="urn:microsoft.com/office/officeart/2005/8/layout/hList1"/>
    <dgm:cxn modelId="{9FFE15F5-E641-4C97-829A-1C14290D7CD7}" type="presParOf" srcId="{21210317-0209-4834-B27B-1AA7F44C16E6}" destId="{29FE39DA-BBD3-4728-B9A9-BFB15B4364C2}" srcOrd="0" destOrd="0" presId="urn:microsoft.com/office/officeart/2005/8/layout/hList1"/>
    <dgm:cxn modelId="{E40E8A63-3F74-4D55-AB44-64E3DFA354B7}" type="presParOf" srcId="{29FE39DA-BBD3-4728-B9A9-BFB15B4364C2}" destId="{71B3C6A8-2A28-4FA7-A4F2-9EFB3B01A790}" srcOrd="0" destOrd="0" presId="urn:microsoft.com/office/officeart/2005/8/layout/hList1"/>
    <dgm:cxn modelId="{47252C5F-62E3-46D9-9EEC-A0667C904A1F}" type="presParOf" srcId="{29FE39DA-BBD3-4728-B9A9-BFB15B4364C2}" destId="{536B3B5E-4CB4-4F8F-91C6-E6B6C4F78922}" srcOrd="1" destOrd="0" presId="urn:microsoft.com/office/officeart/2005/8/layout/hList1"/>
    <dgm:cxn modelId="{B7362265-4D3E-459E-A14B-2662C927E7D7}" type="presParOf" srcId="{21210317-0209-4834-B27B-1AA7F44C16E6}" destId="{D9A4D8DA-9D9D-486B-99AA-9B34D0610734}" srcOrd="1" destOrd="0" presId="urn:microsoft.com/office/officeart/2005/8/layout/hList1"/>
    <dgm:cxn modelId="{FA98F907-9536-4231-A789-CFDE831D765C}" type="presParOf" srcId="{21210317-0209-4834-B27B-1AA7F44C16E6}" destId="{5B3EC87F-BB67-4C22-9312-A976543970DD}" srcOrd="2" destOrd="0" presId="urn:microsoft.com/office/officeart/2005/8/layout/hList1"/>
    <dgm:cxn modelId="{CDACF0F5-075F-4161-BE86-B3FF9640CD37}" type="presParOf" srcId="{5B3EC87F-BB67-4C22-9312-A976543970DD}" destId="{19A3CA0F-0852-453D-BA92-401CF1B834DF}" srcOrd="0" destOrd="0" presId="urn:microsoft.com/office/officeart/2005/8/layout/hList1"/>
    <dgm:cxn modelId="{9B82B2EF-018B-4CC0-8EEF-71BA14EF88DC}" type="presParOf" srcId="{5B3EC87F-BB67-4C22-9312-A976543970DD}" destId="{33B002EE-7BDE-478B-B5ED-30E1E09B445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custT="1"/>
      <dgm:spPr/>
      <dgm:t>
        <a:bodyPr/>
        <a:lstStyle/>
        <a:p>
          <a:r>
            <a:rPr lang="es-EC" sz="1600" dirty="0"/>
            <a:t>Rastra</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D13A0F1D-FD56-4471-80EC-CA5EDDFF079A}">
      <dgm:prSet custT="1"/>
      <dgm:spPr/>
      <dgm:t>
        <a:bodyPr/>
        <a:lstStyle/>
        <a:p>
          <a:r>
            <a:rPr lang="es-EC" sz="1600" dirty="0" err="1"/>
            <a:t>Fangueador</a:t>
          </a:r>
          <a:endParaRPr lang="es-EC" sz="1600" dirty="0"/>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custT="1"/>
      <dgm:spPr/>
      <dgm:t>
        <a:bodyPr/>
        <a:lstStyle/>
        <a:p>
          <a:r>
            <a:rPr lang="es-EC" sz="1600" dirty="0"/>
            <a:t>Surcadora</a:t>
          </a:r>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3"/>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3" custScaleX="68495" custScaleY="56945">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1" presStyleCnt="3" custLinFactNeighborX="22615" custLinFactNeighborY="6344"/>
      <dgm:spPr>
        <a:blipFill rotWithShape="1">
          <a:blip xmlns:r="http://schemas.openxmlformats.org/officeDocument/2006/relationships" r:embed="rId2"/>
          <a:stretch>
            <a:fillRect/>
          </a:stretch>
        </a:blipFill>
      </dgm:spPr>
    </dgm:pt>
    <dgm:pt modelId="{8AEF10DE-26AF-49F8-A02F-A103D41BF428}" type="pres">
      <dgm:prSet presAssocID="{93321A58-009F-4B9A-8A9B-EF52A4B8E112}" presName="wedgeRectCallout1" presStyleLbl="node1" presStyleIdx="1" presStyleCnt="3" custScaleX="94897" custScaleY="58235" custLinFactNeighborX="21478" custLinFactNeighborY="52">
        <dgm:presLayoutVars>
          <dgm:bulletEnabled val="1"/>
        </dgm:presLayoutVars>
      </dgm:prSet>
      <dgm:spPr/>
      <dgm:t>
        <a:bodyPr/>
        <a:lstStyle/>
        <a:p>
          <a:endParaRPr lang="es-EC"/>
        </a:p>
      </dgm:t>
    </dgm:pt>
    <dgm:pt modelId="{22792911-7966-4197-9FE2-BFDF40E44FB8}" type="pres">
      <dgm:prSet presAssocID="{3CDE7BEA-C328-4CFD-B215-9D2960473390}"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2" presStyleCnt="3" custLinFactNeighborX="49601" custLinFactNeighborY="4030"/>
      <dgm:spPr>
        <a:blipFill rotWithShape="1">
          <a:blip xmlns:r="http://schemas.openxmlformats.org/officeDocument/2006/relationships" r:embed="rId3"/>
          <a:stretch>
            <a:fillRect/>
          </a:stretch>
        </a:blipFill>
      </dgm:spPr>
    </dgm:pt>
    <dgm:pt modelId="{73AB7DBE-C45A-4F2F-90B2-0B4B2F90B11A}" type="pres">
      <dgm:prSet presAssocID="{D13A0F1D-FD56-4471-80EC-CA5EDDFF079A}" presName="wedgeRectCallout1" presStyleLbl="node1" presStyleIdx="2" presStyleCnt="3" custScaleX="86540" custScaleY="53906" custLinFactNeighborX="9222" custLinFactNeighborY="1279">
        <dgm:presLayoutVars>
          <dgm:bulletEnabled val="1"/>
        </dgm:presLayoutVars>
      </dgm:prSet>
      <dgm:spPr/>
      <dgm:t>
        <a:bodyPr/>
        <a:lstStyle/>
        <a:p>
          <a:endParaRPr lang="es-EC"/>
        </a:p>
      </dgm:t>
    </dgm:pt>
  </dgm:ptLst>
  <dgm:cxnLst>
    <dgm:cxn modelId="{D1CDF7BE-9421-4542-96EF-B6D3E3CEE8EA}" srcId="{28139B2C-DF8D-4DCB-A3CC-BAAF96A5547F}" destId="{93321A58-009F-4B9A-8A9B-EF52A4B8E112}" srcOrd="1" destOrd="0" parTransId="{149C5083-7B40-4E33-A58E-160D25432613}" sibTransId="{3CDE7BEA-C328-4CFD-B215-9D2960473390}"/>
    <dgm:cxn modelId="{9F0699E4-6244-4115-BA8C-42F97496C869}" srcId="{28139B2C-DF8D-4DCB-A3CC-BAAF96A5547F}" destId="{D13A0F1D-FD56-4471-80EC-CA5EDDFF079A}" srcOrd="2" destOrd="0" parTransId="{7FD6B11E-D26B-4151-B0C2-685B31D24FC3}" sibTransId="{B185AAB1-4BEA-4328-958B-089749CFF35C}"/>
    <dgm:cxn modelId="{737E19DE-3769-440E-ABBF-3CBBFB95F6CD}" type="presOf" srcId="{93321A58-009F-4B9A-8A9B-EF52A4B8E112}" destId="{8AEF10DE-26AF-49F8-A02F-A103D41BF428}" srcOrd="0" destOrd="0" presId="urn:microsoft.com/office/officeart/2008/layout/BendingPictureCaptionList"/>
    <dgm:cxn modelId="{9986DC7B-1F6D-4E09-B446-1B8A01A6BC97}" type="presOf" srcId="{D13A0F1D-FD56-4471-80EC-CA5EDDFF079A}" destId="{73AB7DBE-C45A-4F2F-90B2-0B4B2F90B11A}" srcOrd="0" destOrd="0" presId="urn:microsoft.com/office/officeart/2008/layout/BendingPictureCaptionList"/>
    <dgm:cxn modelId="{673BA6D8-F6A4-489F-995F-060FBBB8F68E}" type="presOf" srcId="{3FB377A4-F7CA-4900-82CC-A55AB226A5D0}" destId="{73419B5A-75D6-4784-B399-AB5F3C75ABBD}" srcOrd="0" destOrd="0" presId="urn:microsoft.com/office/officeart/2008/layout/BendingPictureCaptionList"/>
    <dgm:cxn modelId="{8B0466DA-56CF-4D05-A3D3-16FA0B3E07DC}" type="presOf" srcId="{28139B2C-DF8D-4DCB-A3CC-BAAF96A5547F}" destId="{1C023ECA-12D7-4CB8-9E7E-D1B886479652}"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F4128837-29D0-4E50-A6E7-92DB863F020A}" type="presParOf" srcId="{1C023ECA-12D7-4CB8-9E7E-D1B886479652}" destId="{0F565434-922C-4E16-A703-A59A3E4E24D3}" srcOrd="0" destOrd="0" presId="urn:microsoft.com/office/officeart/2008/layout/BendingPictureCaptionList"/>
    <dgm:cxn modelId="{9793B4E0-E19F-426A-B843-245BF44ABF0A}" type="presParOf" srcId="{0F565434-922C-4E16-A703-A59A3E4E24D3}" destId="{C1B9CFB4-4215-48CB-8A68-DD3790DD3F37}" srcOrd="0" destOrd="0" presId="urn:microsoft.com/office/officeart/2008/layout/BendingPictureCaptionList"/>
    <dgm:cxn modelId="{30B83953-49C1-4E32-89D5-D2B5D62BDB6D}" type="presParOf" srcId="{0F565434-922C-4E16-A703-A59A3E4E24D3}" destId="{73419B5A-75D6-4784-B399-AB5F3C75ABBD}" srcOrd="1" destOrd="0" presId="urn:microsoft.com/office/officeart/2008/layout/BendingPictureCaptionList"/>
    <dgm:cxn modelId="{80F2BF87-F23A-4FDE-AFCF-4D7354FB8FDA}" type="presParOf" srcId="{1C023ECA-12D7-4CB8-9E7E-D1B886479652}" destId="{02B8CF22-F965-48F2-8DA7-B758277D0BAD}" srcOrd="1" destOrd="0" presId="urn:microsoft.com/office/officeart/2008/layout/BendingPictureCaptionList"/>
    <dgm:cxn modelId="{D48F6A0C-CEC7-40EA-B23E-87945D182A93}" type="presParOf" srcId="{1C023ECA-12D7-4CB8-9E7E-D1B886479652}" destId="{C8CEA641-4415-4AA3-8E72-2ED97BCAB61F}" srcOrd="2" destOrd="0" presId="urn:microsoft.com/office/officeart/2008/layout/BendingPictureCaptionList"/>
    <dgm:cxn modelId="{BE87A056-EB52-4BEF-9074-F4D3DB19FF5D}" type="presParOf" srcId="{C8CEA641-4415-4AA3-8E72-2ED97BCAB61F}" destId="{35EA890A-FA1C-4425-A357-0052A590CB9E}" srcOrd="0" destOrd="0" presId="urn:microsoft.com/office/officeart/2008/layout/BendingPictureCaptionList"/>
    <dgm:cxn modelId="{1B0BB8E0-4447-41A7-B944-01F73FBC4868}" type="presParOf" srcId="{C8CEA641-4415-4AA3-8E72-2ED97BCAB61F}" destId="{8AEF10DE-26AF-49F8-A02F-A103D41BF428}" srcOrd="1" destOrd="0" presId="urn:microsoft.com/office/officeart/2008/layout/BendingPictureCaptionList"/>
    <dgm:cxn modelId="{D8B987DB-A0F5-47D6-98FC-22858307A9EF}" type="presParOf" srcId="{1C023ECA-12D7-4CB8-9E7E-D1B886479652}" destId="{22792911-7966-4197-9FE2-BFDF40E44FB8}" srcOrd="3" destOrd="0" presId="urn:microsoft.com/office/officeart/2008/layout/BendingPictureCaptionList"/>
    <dgm:cxn modelId="{3C35EA7F-AB8B-413A-A341-073151A21DEB}" type="presParOf" srcId="{1C023ECA-12D7-4CB8-9E7E-D1B886479652}" destId="{E78B51F5-FC82-4408-84FC-1EB84377174F}" srcOrd="4" destOrd="0" presId="urn:microsoft.com/office/officeart/2008/layout/BendingPictureCaptionList"/>
    <dgm:cxn modelId="{E844570E-52D4-48C8-B4B3-A003F2A3D4B7}" type="presParOf" srcId="{E78B51F5-FC82-4408-84FC-1EB84377174F}" destId="{6D11E86D-90C5-4C79-8A68-7E267C8DD709}" srcOrd="0" destOrd="0" presId="urn:microsoft.com/office/officeart/2008/layout/BendingPictureCaptionList"/>
    <dgm:cxn modelId="{3F07D7EF-11A7-4F2F-A495-24A5AECAF5D8}" type="presParOf" srcId="{E78B51F5-FC82-4408-84FC-1EB84377174F}" destId="{73AB7DBE-C45A-4F2F-90B2-0B4B2F90B11A}"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FB377A4-F7CA-4900-82CC-A55AB226A5D0}">
      <dgm:prSet phldrT="[Texto]"/>
      <dgm:spPr/>
      <dgm:t>
        <a:bodyPr/>
        <a:lstStyle/>
        <a:p>
          <a:r>
            <a:rPr lang="es-EC" dirty="0"/>
            <a:t>Sembradora Manual</a:t>
          </a:r>
        </a:p>
      </dgm:t>
    </dgm:pt>
    <dgm:pt modelId="{8A7E5C3A-C6EC-44FD-B50E-05180930E456}" type="parTrans" cxnId="{52ECF2EC-A357-455A-ADE6-9DF5E461C56A}">
      <dgm:prSet/>
      <dgm:spPr/>
      <dgm:t>
        <a:bodyPr/>
        <a:lstStyle/>
        <a:p>
          <a:endParaRPr lang="es-EC"/>
        </a:p>
      </dgm:t>
    </dgm:pt>
    <dgm:pt modelId="{3E0E573C-C651-463B-91C2-9E027924233F}" type="sibTrans" cxnId="{52ECF2EC-A357-455A-ADE6-9DF5E461C56A}">
      <dgm:prSet/>
      <dgm:spPr/>
      <dgm:t>
        <a:bodyPr/>
        <a:lstStyle/>
        <a:p>
          <a:endParaRPr lang="es-EC"/>
        </a:p>
      </dgm:t>
    </dgm:pt>
    <dgm:pt modelId="{D13A0F1D-FD56-4471-80EC-CA5EDDFF079A}">
      <dgm:prSet/>
      <dgm:spPr/>
      <dgm:t>
        <a:bodyPr/>
        <a:lstStyle/>
        <a:p>
          <a:r>
            <a:rPr lang="es-EC" dirty="0"/>
            <a:t>Plantadora Manual</a:t>
          </a:r>
        </a:p>
      </dgm:t>
    </dgm:pt>
    <dgm:pt modelId="{7FD6B11E-D26B-4151-B0C2-685B31D24FC3}" type="parTrans" cxnId="{9F0699E4-6244-4115-BA8C-42F97496C869}">
      <dgm:prSet/>
      <dgm:spPr/>
      <dgm:t>
        <a:bodyPr/>
        <a:lstStyle/>
        <a:p>
          <a:endParaRPr lang="es-EC"/>
        </a:p>
      </dgm:t>
    </dgm:pt>
    <dgm:pt modelId="{B185AAB1-4BEA-4328-958B-089749CFF35C}" type="sibTrans" cxnId="{9F0699E4-6244-4115-BA8C-42F97496C869}">
      <dgm:prSet/>
      <dgm:spPr/>
      <dgm:t>
        <a:bodyPr/>
        <a:lstStyle/>
        <a:p>
          <a:endParaRPr lang="es-EC"/>
        </a:p>
      </dgm:t>
    </dgm:pt>
    <dgm:pt modelId="{93321A58-009F-4B9A-8A9B-EF52A4B8E112}">
      <dgm:prSet/>
      <dgm:spPr/>
      <dgm:t>
        <a:bodyPr/>
        <a:lstStyle/>
        <a:p>
          <a:r>
            <a:rPr lang="es-EC" dirty="0"/>
            <a:t>Plantadora Mecánica</a:t>
          </a:r>
        </a:p>
      </dgm:t>
    </dgm:pt>
    <dgm:pt modelId="{149C5083-7B40-4E33-A58E-160D25432613}" type="parTrans" cxnId="{D1CDF7BE-9421-4542-96EF-B6D3E3CEE8EA}">
      <dgm:prSet/>
      <dgm:spPr/>
      <dgm:t>
        <a:bodyPr/>
        <a:lstStyle/>
        <a:p>
          <a:endParaRPr lang="es-EC"/>
        </a:p>
      </dgm:t>
    </dgm:pt>
    <dgm:pt modelId="{3CDE7BEA-C328-4CFD-B215-9D2960473390}" type="sibTrans" cxnId="{D1CDF7BE-9421-4542-96EF-B6D3E3CEE8EA}">
      <dgm:prSet/>
      <dgm:spPr/>
      <dgm:t>
        <a:bodyPr/>
        <a:lstStyle/>
        <a:p>
          <a:endParaRPr lang="es-EC"/>
        </a:p>
      </dgm:t>
    </dgm:pt>
    <dgm:pt modelId="{509318AC-F71C-448F-955C-7AA03E4E9430}">
      <dgm:prSet/>
      <dgm:spPr/>
      <dgm:t>
        <a:bodyPr/>
        <a:lstStyle/>
        <a:p>
          <a:r>
            <a:rPr lang="es-EC" dirty="0"/>
            <a:t>Sembradora Mecánica</a:t>
          </a:r>
        </a:p>
      </dgm:t>
    </dgm:pt>
    <dgm:pt modelId="{495A86C1-06C6-422C-B5AD-48A676C17DB4}" type="parTrans" cxnId="{B4AB8DEB-4128-4FDA-90C1-129F008CC5A0}">
      <dgm:prSet/>
      <dgm:spPr/>
      <dgm:t>
        <a:bodyPr/>
        <a:lstStyle/>
        <a:p>
          <a:endParaRPr lang="es-EC"/>
        </a:p>
      </dgm:t>
    </dgm:pt>
    <dgm:pt modelId="{B1992DC5-E91E-4AD4-A37F-5FECC5B85760}" type="sibTrans" cxnId="{B4AB8DEB-4128-4FDA-90C1-129F008CC5A0}">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0" presStyleCnt="4"/>
      <dgm:spPr>
        <a:blipFill rotWithShape="1">
          <a:blip xmlns:r="http://schemas.openxmlformats.org/officeDocument/2006/relationships" r:embed="rId1"/>
          <a:stretch>
            <a:fillRect/>
          </a:stretch>
        </a:blipFill>
      </dgm:spPr>
    </dgm:pt>
    <dgm:pt modelId="{73419B5A-75D6-4784-B399-AB5F3C75ABBD}" type="pres">
      <dgm:prSet presAssocID="{3FB377A4-F7CA-4900-82CC-A55AB226A5D0}" presName="wedgeRectCallout1" presStyleLbl="node1" presStyleIdx="0" presStyleCnt="4">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E78B51F5-FC82-4408-84FC-1EB84377174F}" type="pres">
      <dgm:prSet presAssocID="{D13A0F1D-FD56-4471-80EC-CA5EDDFF079A}" presName="composite" presStyleCnt="0"/>
      <dgm:spPr/>
    </dgm:pt>
    <dgm:pt modelId="{6D11E86D-90C5-4C79-8A68-7E267C8DD709}" type="pres">
      <dgm:prSet presAssocID="{D13A0F1D-FD56-4471-80EC-CA5EDDFF079A}" presName="rect1" presStyleLbl="bgImgPlace1" presStyleIdx="1" presStyleCnt="4" custLinFactX="-4249" custLinFactY="35316" custLinFactNeighborX="-100000" custLinFactNeighborY="100000"/>
      <dgm:spPr>
        <a:blipFill rotWithShape="1">
          <a:blip xmlns:r="http://schemas.openxmlformats.org/officeDocument/2006/relationships" r:embed="rId2"/>
          <a:stretch>
            <a:fillRect/>
          </a:stretch>
        </a:blipFill>
      </dgm:spPr>
    </dgm:pt>
    <dgm:pt modelId="{73AB7DBE-C45A-4F2F-90B2-0B4B2F90B11A}" type="pres">
      <dgm:prSet presAssocID="{D13A0F1D-FD56-4471-80EC-CA5EDDFF079A}" presName="wedgeRectCallout1" presStyleLbl="node1" presStyleIdx="1" presStyleCnt="4" custLinFactX="-26955" custLinFactY="188823" custLinFactNeighborX="-100000" custLinFactNeighborY="200000">
        <dgm:presLayoutVars>
          <dgm:bulletEnabled val="1"/>
        </dgm:presLayoutVars>
      </dgm:prSet>
      <dgm:spPr/>
      <dgm:t>
        <a:bodyPr/>
        <a:lstStyle/>
        <a:p>
          <a:endParaRPr lang="es-EC"/>
        </a:p>
      </dgm:t>
    </dgm:pt>
    <dgm:pt modelId="{32F4590E-EA32-4CDB-832F-F6A1D2922EE8}" type="pres">
      <dgm:prSet presAssocID="{B185AAB1-4BEA-4328-958B-089749CFF35C}" presName="sibTrans" presStyleCnt="0"/>
      <dgm:spPr/>
    </dgm:pt>
    <dgm:pt modelId="{C8CEA641-4415-4AA3-8E72-2ED97BCAB61F}" type="pres">
      <dgm:prSet presAssocID="{93321A58-009F-4B9A-8A9B-EF52A4B8E112}" presName="composite" presStyleCnt="0"/>
      <dgm:spPr/>
    </dgm:pt>
    <dgm:pt modelId="{35EA890A-FA1C-4425-A357-0052A590CB9E}" type="pres">
      <dgm:prSet presAssocID="{93321A58-009F-4B9A-8A9B-EF52A4B8E112}" presName="rect1" presStyleLbl="bgImgPlace1" presStyleIdx="2" presStyleCnt="4" custLinFactX="26127" custLinFactNeighborX="100000" custLinFactNeighborY="-2255"/>
      <dgm:spPr>
        <a:blipFill rotWithShape="1">
          <a:blip xmlns:r="http://schemas.openxmlformats.org/officeDocument/2006/relationships" r:embed="rId3"/>
          <a:stretch>
            <a:fillRect/>
          </a:stretch>
        </a:blipFill>
      </dgm:spPr>
    </dgm:pt>
    <dgm:pt modelId="{8AEF10DE-26AF-49F8-A02F-A103D41BF428}" type="pres">
      <dgm:prSet presAssocID="{93321A58-009F-4B9A-8A9B-EF52A4B8E112}" presName="wedgeRectCallout1" presStyleLbl="node1" presStyleIdx="2" presStyleCnt="4" custLinFactX="41971" custLinFactNeighborX="100000" custLinFactNeighborY="182">
        <dgm:presLayoutVars>
          <dgm:bulletEnabled val="1"/>
        </dgm:presLayoutVars>
      </dgm:prSet>
      <dgm:spPr/>
      <dgm:t>
        <a:bodyPr/>
        <a:lstStyle/>
        <a:p>
          <a:endParaRPr lang="es-EC"/>
        </a:p>
      </dgm:t>
    </dgm:pt>
    <dgm:pt modelId="{22792911-7966-4197-9FE2-BFDF40E44FB8}" type="pres">
      <dgm:prSet presAssocID="{3CDE7BEA-C328-4CFD-B215-9D2960473390}" presName="sibTrans" presStyleCnt="0"/>
      <dgm:spPr/>
    </dgm:pt>
    <dgm:pt modelId="{5BE57CB5-F0CE-4A25-B904-57D1AE1F561A}" type="pres">
      <dgm:prSet presAssocID="{509318AC-F71C-448F-955C-7AA03E4E9430}" presName="composite" presStyleCnt="0"/>
      <dgm:spPr/>
    </dgm:pt>
    <dgm:pt modelId="{8B354269-B15E-411B-9DA2-808FC3F497ED}" type="pres">
      <dgm:prSet presAssocID="{509318AC-F71C-448F-955C-7AA03E4E9430}" presName="rect1" presStyleLbl="bgImgPlace1" presStyleIdx="3" presStyleCnt="4" custLinFactY="-32447" custLinFactNeighborX="13042" custLinFactNeighborY="-100000"/>
      <dgm:spPr>
        <a:blipFill rotWithShape="1">
          <a:blip xmlns:r="http://schemas.openxmlformats.org/officeDocument/2006/relationships" r:embed="rId4"/>
          <a:stretch>
            <a:fillRect/>
          </a:stretch>
        </a:blipFill>
      </dgm:spPr>
    </dgm:pt>
    <dgm:pt modelId="{C0876E46-3B8C-4FCC-AEBB-D379FEE9989A}" type="pres">
      <dgm:prSet presAssocID="{509318AC-F71C-448F-955C-7AA03E4E9430}" presName="wedgeRectCallout1" presStyleLbl="node1" presStyleIdx="3" presStyleCnt="4" custLinFactY="-188823" custLinFactNeighborX="13270" custLinFactNeighborY="-200000">
        <dgm:presLayoutVars>
          <dgm:bulletEnabled val="1"/>
        </dgm:presLayoutVars>
      </dgm:prSet>
      <dgm:spPr/>
      <dgm:t>
        <a:bodyPr/>
        <a:lstStyle/>
        <a:p>
          <a:endParaRPr lang="es-EC"/>
        </a:p>
      </dgm:t>
    </dgm:pt>
  </dgm:ptLst>
  <dgm:cxnLst>
    <dgm:cxn modelId="{D1CDF7BE-9421-4542-96EF-B6D3E3CEE8EA}" srcId="{28139B2C-DF8D-4DCB-A3CC-BAAF96A5547F}" destId="{93321A58-009F-4B9A-8A9B-EF52A4B8E112}" srcOrd="2" destOrd="0" parTransId="{149C5083-7B40-4E33-A58E-160D25432613}" sibTransId="{3CDE7BEA-C328-4CFD-B215-9D2960473390}"/>
    <dgm:cxn modelId="{9F0699E4-6244-4115-BA8C-42F97496C869}" srcId="{28139B2C-DF8D-4DCB-A3CC-BAAF96A5547F}" destId="{D13A0F1D-FD56-4471-80EC-CA5EDDFF079A}" srcOrd="1" destOrd="0" parTransId="{7FD6B11E-D26B-4151-B0C2-685B31D24FC3}" sibTransId="{B185AAB1-4BEA-4328-958B-089749CFF35C}"/>
    <dgm:cxn modelId="{B4AB8DEB-4128-4FDA-90C1-129F008CC5A0}" srcId="{28139B2C-DF8D-4DCB-A3CC-BAAF96A5547F}" destId="{509318AC-F71C-448F-955C-7AA03E4E9430}" srcOrd="3" destOrd="0" parTransId="{495A86C1-06C6-422C-B5AD-48A676C17DB4}" sibTransId="{B1992DC5-E91E-4AD4-A37F-5FECC5B85760}"/>
    <dgm:cxn modelId="{1C3529C4-E1E9-462F-A1AD-5142A678588A}" type="presOf" srcId="{509318AC-F71C-448F-955C-7AA03E4E9430}" destId="{C0876E46-3B8C-4FCC-AEBB-D379FEE9989A}" srcOrd="0" destOrd="0" presId="urn:microsoft.com/office/officeart/2008/layout/BendingPictureCaptionList"/>
    <dgm:cxn modelId="{607073B6-4602-43FE-8CC8-C1EA5262F96C}" type="presOf" srcId="{28139B2C-DF8D-4DCB-A3CC-BAAF96A5547F}" destId="{1C023ECA-12D7-4CB8-9E7E-D1B886479652}" srcOrd="0" destOrd="0" presId="urn:microsoft.com/office/officeart/2008/layout/BendingPictureCaptionList"/>
    <dgm:cxn modelId="{04380E21-C1F4-4BF3-9CCA-82C9CEE06711}" type="presOf" srcId="{3FB377A4-F7CA-4900-82CC-A55AB226A5D0}" destId="{73419B5A-75D6-4784-B399-AB5F3C75ABBD}" srcOrd="0" destOrd="0" presId="urn:microsoft.com/office/officeart/2008/layout/BendingPictureCaptionList"/>
    <dgm:cxn modelId="{57030622-887F-49BD-9C1D-7E6A7EFD0439}" type="presOf" srcId="{D13A0F1D-FD56-4471-80EC-CA5EDDFF079A}" destId="{73AB7DBE-C45A-4F2F-90B2-0B4B2F90B11A}" srcOrd="0" destOrd="0" presId="urn:microsoft.com/office/officeart/2008/layout/BendingPictureCaptionList"/>
    <dgm:cxn modelId="{81904366-B2B4-46C1-8F23-2F599A7B9BAE}" type="presOf" srcId="{93321A58-009F-4B9A-8A9B-EF52A4B8E112}" destId="{8AEF10DE-26AF-49F8-A02F-A103D41BF428}" srcOrd="0" destOrd="0" presId="urn:microsoft.com/office/officeart/2008/layout/BendingPictureCaptionList"/>
    <dgm:cxn modelId="{52ECF2EC-A357-455A-ADE6-9DF5E461C56A}" srcId="{28139B2C-DF8D-4DCB-A3CC-BAAF96A5547F}" destId="{3FB377A4-F7CA-4900-82CC-A55AB226A5D0}" srcOrd="0" destOrd="0" parTransId="{8A7E5C3A-C6EC-44FD-B50E-05180930E456}" sibTransId="{3E0E573C-C651-463B-91C2-9E027924233F}"/>
    <dgm:cxn modelId="{BB1E0B3C-41D1-4BC4-A973-CCF3FCB37933}" type="presParOf" srcId="{1C023ECA-12D7-4CB8-9E7E-D1B886479652}" destId="{0F565434-922C-4E16-A703-A59A3E4E24D3}" srcOrd="0" destOrd="0" presId="urn:microsoft.com/office/officeart/2008/layout/BendingPictureCaptionList"/>
    <dgm:cxn modelId="{0C382409-925D-42B3-B769-4111A89B9060}" type="presParOf" srcId="{0F565434-922C-4E16-A703-A59A3E4E24D3}" destId="{C1B9CFB4-4215-48CB-8A68-DD3790DD3F37}" srcOrd="0" destOrd="0" presId="urn:microsoft.com/office/officeart/2008/layout/BendingPictureCaptionList"/>
    <dgm:cxn modelId="{7F931657-833B-404A-B4FC-6B6EA0A4F7DE}" type="presParOf" srcId="{0F565434-922C-4E16-A703-A59A3E4E24D3}" destId="{73419B5A-75D6-4784-B399-AB5F3C75ABBD}" srcOrd="1" destOrd="0" presId="urn:microsoft.com/office/officeart/2008/layout/BendingPictureCaptionList"/>
    <dgm:cxn modelId="{9B8BF7D5-7F52-46AC-AC3A-D258F7CDBA1C}" type="presParOf" srcId="{1C023ECA-12D7-4CB8-9E7E-D1B886479652}" destId="{02B8CF22-F965-48F2-8DA7-B758277D0BAD}" srcOrd="1" destOrd="0" presId="urn:microsoft.com/office/officeart/2008/layout/BendingPictureCaptionList"/>
    <dgm:cxn modelId="{102CA322-0980-4F4C-9010-5972D2E8CFCE}" type="presParOf" srcId="{1C023ECA-12D7-4CB8-9E7E-D1B886479652}" destId="{E78B51F5-FC82-4408-84FC-1EB84377174F}" srcOrd="2" destOrd="0" presId="urn:microsoft.com/office/officeart/2008/layout/BendingPictureCaptionList"/>
    <dgm:cxn modelId="{54D8DB47-6A68-4C6B-96DE-588EE540775D}" type="presParOf" srcId="{E78B51F5-FC82-4408-84FC-1EB84377174F}" destId="{6D11E86D-90C5-4C79-8A68-7E267C8DD709}" srcOrd="0" destOrd="0" presId="urn:microsoft.com/office/officeart/2008/layout/BendingPictureCaptionList"/>
    <dgm:cxn modelId="{EF3BA32C-93CB-4C1E-A3AF-D37B8FF5CC58}" type="presParOf" srcId="{E78B51F5-FC82-4408-84FC-1EB84377174F}" destId="{73AB7DBE-C45A-4F2F-90B2-0B4B2F90B11A}" srcOrd="1" destOrd="0" presId="urn:microsoft.com/office/officeart/2008/layout/BendingPictureCaptionList"/>
    <dgm:cxn modelId="{569681C9-07A7-4BE5-B258-0BD2C7AFF73B}" type="presParOf" srcId="{1C023ECA-12D7-4CB8-9E7E-D1B886479652}" destId="{32F4590E-EA32-4CDB-832F-F6A1D2922EE8}" srcOrd="3" destOrd="0" presId="urn:microsoft.com/office/officeart/2008/layout/BendingPictureCaptionList"/>
    <dgm:cxn modelId="{3162A7BE-0153-414A-8F15-CEC4BEA5F71E}" type="presParOf" srcId="{1C023ECA-12D7-4CB8-9E7E-D1B886479652}" destId="{C8CEA641-4415-4AA3-8E72-2ED97BCAB61F}" srcOrd="4" destOrd="0" presId="urn:microsoft.com/office/officeart/2008/layout/BendingPictureCaptionList"/>
    <dgm:cxn modelId="{852854EF-C9AF-48C3-B657-3AA2DCD46680}" type="presParOf" srcId="{C8CEA641-4415-4AA3-8E72-2ED97BCAB61F}" destId="{35EA890A-FA1C-4425-A357-0052A590CB9E}" srcOrd="0" destOrd="0" presId="urn:microsoft.com/office/officeart/2008/layout/BendingPictureCaptionList"/>
    <dgm:cxn modelId="{B91E2CC1-3882-4BB9-91E7-78F48409A652}" type="presParOf" srcId="{C8CEA641-4415-4AA3-8E72-2ED97BCAB61F}" destId="{8AEF10DE-26AF-49F8-A02F-A103D41BF428}" srcOrd="1" destOrd="0" presId="urn:microsoft.com/office/officeart/2008/layout/BendingPictureCaptionList"/>
    <dgm:cxn modelId="{3C6F12FC-898E-424E-A010-D8CA9A5566C8}" type="presParOf" srcId="{1C023ECA-12D7-4CB8-9E7E-D1B886479652}" destId="{22792911-7966-4197-9FE2-BFDF40E44FB8}" srcOrd="5" destOrd="0" presId="urn:microsoft.com/office/officeart/2008/layout/BendingPictureCaptionList"/>
    <dgm:cxn modelId="{F6E49598-7AF6-4747-A1A7-44BCFC82F023}" type="presParOf" srcId="{1C023ECA-12D7-4CB8-9E7E-D1B886479652}" destId="{5BE57CB5-F0CE-4A25-B904-57D1AE1F561A}" srcOrd="6" destOrd="0" presId="urn:microsoft.com/office/officeart/2008/layout/BendingPictureCaptionList"/>
    <dgm:cxn modelId="{2B59AAC5-36E8-41FA-9974-20FB31707107}" type="presParOf" srcId="{5BE57CB5-F0CE-4A25-B904-57D1AE1F561A}" destId="{8B354269-B15E-411B-9DA2-808FC3F497ED}" srcOrd="0" destOrd="0" presId="urn:microsoft.com/office/officeart/2008/layout/BendingPictureCaptionList"/>
    <dgm:cxn modelId="{1676D86F-3F9F-4082-A30F-E88AAD3EEA18}" type="presParOf" srcId="{5BE57CB5-F0CE-4A25-B904-57D1AE1F561A}" destId="{C0876E46-3B8C-4FCC-AEBB-D379FEE9989A}"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359781FB-1238-4F45-AF25-763B3779A604}">
      <dgm:prSet phldrT="[Texto]"/>
      <dgm:spPr/>
      <dgm:t>
        <a:bodyPr/>
        <a:lstStyle/>
        <a:p>
          <a:r>
            <a:rPr lang="es-EC" dirty="0"/>
            <a:t>Cultivador - Abonador</a:t>
          </a:r>
        </a:p>
      </dgm:t>
    </dgm:pt>
    <dgm:pt modelId="{4992BF76-2C35-41C6-ACBF-4D9B1586F192}" type="parTrans" cxnId="{BEAC1756-AB14-4FCD-B01B-1EC3D2F7005E}">
      <dgm:prSet/>
      <dgm:spPr/>
      <dgm:t>
        <a:bodyPr/>
        <a:lstStyle/>
        <a:p>
          <a:endParaRPr lang="es-EC"/>
        </a:p>
      </dgm:t>
    </dgm:pt>
    <dgm:pt modelId="{EE34739F-7A20-4AAB-AB2F-22D4368DEBB4}" type="sibTrans" cxnId="{BEAC1756-AB14-4FCD-B01B-1EC3D2F7005E}">
      <dgm:prSet/>
      <dgm:spPr/>
      <dgm:t>
        <a:bodyPr/>
        <a:lstStyle/>
        <a:p>
          <a:endParaRPr lang="es-EC"/>
        </a:p>
      </dgm:t>
    </dgm:pt>
    <dgm:pt modelId="{E066B353-AF06-4374-A341-D5BB2A2DB270}">
      <dgm:prSet/>
      <dgm:spPr/>
      <dgm:t>
        <a:bodyPr/>
        <a:lstStyle/>
        <a:p>
          <a:r>
            <a:rPr lang="es-EC" dirty="0"/>
            <a:t>Boleadora</a:t>
          </a:r>
        </a:p>
      </dgm:t>
    </dgm:pt>
    <dgm:pt modelId="{38549856-1F49-4ED4-8DB7-586074FFB0A0}" type="parTrans" cxnId="{56D04548-DEDB-4626-ADFE-C45440E0F870}">
      <dgm:prSet/>
      <dgm:spPr/>
      <dgm:t>
        <a:bodyPr/>
        <a:lstStyle/>
        <a:p>
          <a:endParaRPr lang="es-EC"/>
        </a:p>
      </dgm:t>
    </dgm:pt>
    <dgm:pt modelId="{E944CC87-79AE-4511-986F-0D5304D4426C}" type="sibTrans" cxnId="{56D04548-DEDB-4626-ADFE-C45440E0F870}">
      <dgm:prSet/>
      <dgm:spPr/>
      <dgm:t>
        <a:bodyPr/>
        <a:lstStyle/>
        <a:p>
          <a:endParaRPr lang="es-EC"/>
        </a:p>
      </dgm:t>
    </dgm:pt>
    <dgm:pt modelId="{6B52E501-9D01-4E76-8A4E-C552470811FB}">
      <dgm:prSet/>
      <dgm:spPr/>
      <dgm:t>
        <a:bodyPr/>
        <a:lstStyle/>
        <a:p>
          <a:r>
            <a:rPr lang="es-EC" dirty="0"/>
            <a:t>Bomba de motor</a:t>
          </a:r>
        </a:p>
      </dgm:t>
    </dgm:pt>
    <dgm:pt modelId="{949DBB5E-BC0D-4961-86EB-9B11D795D2C0}" type="parTrans" cxnId="{6277C6CB-18E8-45FA-8645-F5700EB6D45A}">
      <dgm:prSet/>
      <dgm:spPr/>
      <dgm:t>
        <a:bodyPr/>
        <a:lstStyle/>
        <a:p>
          <a:endParaRPr lang="es-EC"/>
        </a:p>
      </dgm:t>
    </dgm:pt>
    <dgm:pt modelId="{23860BC0-C155-43F2-A597-1CDDC12B0185}" type="sibTrans" cxnId="{6277C6CB-18E8-45FA-8645-F5700EB6D45A}">
      <dgm:prSet/>
      <dgm:spPr/>
      <dgm:t>
        <a:bodyPr/>
        <a:lstStyle/>
        <a:p>
          <a:endParaRPr lang="es-EC"/>
        </a:p>
      </dgm:t>
    </dgm:pt>
    <dgm:pt modelId="{258D1CEF-5E46-45F0-B00F-054F740E87CE}">
      <dgm:prSet/>
      <dgm:spPr/>
      <dgm:t>
        <a:bodyPr/>
        <a:lstStyle/>
        <a:p>
          <a:r>
            <a:rPr lang="es-EC" dirty="0"/>
            <a:t>Aguilón - Zancudo</a:t>
          </a:r>
        </a:p>
      </dgm:t>
    </dgm:pt>
    <dgm:pt modelId="{C42B1EC8-40B1-459A-A406-09DB23440A1F}" type="parTrans" cxnId="{B9A74B60-C96E-4585-9F23-DA312DFAE535}">
      <dgm:prSet/>
      <dgm:spPr/>
      <dgm:t>
        <a:bodyPr/>
        <a:lstStyle/>
        <a:p>
          <a:endParaRPr lang="es-EC"/>
        </a:p>
      </dgm:t>
    </dgm:pt>
    <dgm:pt modelId="{20B553D1-E11F-4B35-AC6D-89CD9433A65F}" type="sibTrans" cxnId="{B9A74B60-C96E-4585-9F23-DA312DFAE535}">
      <dgm:prSet/>
      <dgm:spPr/>
      <dgm:t>
        <a:bodyPr/>
        <a:lstStyle/>
        <a:p>
          <a:endParaRPr lang="es-EC"/>
        </a:p>
      </dgm:t>
    </dgm:pt>
    <dgm:pt modelId="{84669BB9-C893-4109-8856-16D318EF6286}">
      <dgm:prSet/>
      <dgm:spPr/>
      <dgm:t>
        <a:bodyPr/>
        <a:lstStyle/>
        <a:p>
          <a:r>
            <a:rPr lang="es-EC" dirty="0"/>
            <a:t>Bomba Estacionaria</a:t>
          </a:r>
        </a:p>
      </dgm:t>
    </dgm:pt>
    <dgm:pt modelId="{0A9D9173-CC7F-467C-99FF-3131275D0B9B}" type="parTrans" cxnId="{32702A44-1D04-43BB-AA4E-F5CAC69F241A}">
      <dgm:prSet/>
      <dgm:spPr/>
      <dgm:t>
        <a:bodyPr/>
        <a:lstStyle/>
        <a:p>
          <a:endParaRPr lang="es-EC"/>
        </a:p>
      </dgm:t>
    </dgm:pt>
    <dgm:pt modelId="{73ADD929-C529-4AEB-B65C-EEB0C2C17CF9}" type="sibTrans" cxnId="{32702A44-1D04-43BB-AA4E-F5CAC69F241A}">
      <dgm:prSet/>
      <dgm:spPr/>
      <dgm:t>
        <a:bodyPr/>
        <a:lstStyle/>
        <a:p>
          <a:endParaRPr lang="es-EC"/>
        </a:p>
      </dgm:t>
    </dgm:pt>
    <dgm:pt modelId="{60DC1551-A53C-42C2-9DBA-62CE2A811594}">
      <dgm:prSet/>
      <dgm:spPr/>
      <dgm:t>
        <a:bodyPr/>
        <a:lstStyle/>
        <a:p>
          <a:r>
            <a:rPr lang="es-EC" dirty="0"/>
            <a:t>Bomba Manual</a:t>
          </a:r>
        </a:p>
      </dgm:t>
    </dgm:pt>
    <dgm:pt modelId="{C99390B5-57CC-4227-98D2-9C86E916661B}" type="parTrans" cxnId="{7D49D0BA-3450-4FA5-9C1F-7046F1F7106D}">
      <dgm:prSet/>
      <dgm:spPr/>
      <dgm:t>
        <a:bodyPr/>
        <a:lstStyle/>
        <a:p>
          <a:endParaRPr lang="es-EC"/>
        </a:p>
      </dgm:t>
    </dgm:pt>
    <dgm:pt modelId="{1D0F2105-8F67-41C9-BB1C-9C026E9264B7}" type="sibTrans" cxnId="{7D49D0BA-3450-4FA5-9C1F-7046F1F7106D}">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F80B4A29-65E7-4F45-8257-CB58ACC37972}" type="pres">
      <dgm:prSet presAssocID="{E066B353-AF06-4374-A341-D5BB2A2DB270}" presName="composite" presStyleCnt="0"/>
      <dgm:spPr/>
    </dgm:pt>
    <dgm:pt modelId="{87E3855F-96CF-4049-845B-750DC0034023}" type="pres">
      <dgm:prSet presAssocID="{E066B353-AF06-4374-A341-D5BB2A2DB270}" presName="rect1" presStyleLbl="bgImgPlace1" presStyleIdx="0" presStyleCnt="6"/>
      <dgm:spPr>
        <a:blipFill rotWithShape="1">
          <a:blip xmlns:r="http://schemas.openxmlformats.org/officeDocument/2006/relationships" r:embed="rId1"/>
          <a:stretch>
            <a:fillRect/>
          </a:stretch>
        </a:blipFill>
      </dgm:spPr>
    </dgm:pt>
    <dgm:pt modelId="{8F7DFE9A-9947-4676-88C6-4474E56C58C9}" type="pres">
      <dgm:prSet presAssocID="{E066B353-AF06-4374-A341-D5BB2A2DB270}" presName="wedgeRectCallout1" presStyleLbl="node1" presStyleIdx="0" presStyleCnt="6">
        <dgm:presLayoutVars>
          <dgm:bulletEnabled val="1"/>
        </dgm:presLayoutVars>
      </dgm:prSet>
      <dgm:spPr/>
      <dgm:t>
        <a:bodyPr/>
        <a:lstStyle/>
        <a:p>
          <a:endParaRPr lang="es-EC"/>
        </a:p>
      </dgm:t>
    </dgm:pt>
    <dgm:pt modelId="{54F4B77F-F3BE-46E7-8941-0C25CF0B40E1}" type="pres">
      <dgm:prSet presAssocID="{E944CC87-79AE-4511-986F-0D5304D4426C}" presName="sibTrans" presStyleCnt="0"/>
      <dgm:spPr/>
    </dgm:pt>
    <dgm:pt modelId="{3D42EED0-58F6-4106-8085-C87583F4560A}" type="pres">
      <dgm:prSet presAssocID="{359781FB-1238-4F45-AF25-763B3779A604}" presName="composite" presStyleCnt="0"/>
      <dgm:spPr/>
    </dgm:pt>
    <dgm:pt modelId="{74BE2649-C65B-4175-8031-7A28D35B3506}" type="pres">
      <dgm:prSet presAssocID="{359781FB-1238-4F45-AF25-763B3779A604}" presName="rect1" presStyleLbl="bgImgPlace1" presStyleIdx="1" presStyleCnt="6"/>
      <dgm:spPr>
        <a:blipFill rotWithShape="1">
          <a:blip xmlns:r="http://schemas.openxmlformats.org/officeDocument/2006/relationships" r:embed="rId2"/>
          <a:stretch>
            <a:fillRect/>
          </a:stretch>
        </a:blipFill>
      </dgm:spPr>
    </dgm:pt>
    <dgm:pt modelId="{F4940B44-F469-436E-9B75-507DD4025980}" type="pres">
      <dgm:prSet presAssocID="{359781FB-1238-4F45-AF25-763B3779A604}" presName="wedgeRectCallout1" presStyleLbl="node1" presStyleIdx="1" presStyleCnt="6">
        <dgm:presLayoutVars>
          <dgm:bulletEnabled val="1"/>
        </dgm:presLayoutVars>
      </dgm:prSet>
      <dgm:spPr/>
      <dgm:t>
        <a:bodyPr/>
        <a:lstStyle/>
        <a:p>
          <a:endParaRPr lang="es-EC"/>
        </a:p>
      </dgm:t>
    </dgm:pt>
    <dgm:pt modelId="{8C11210D-8E6C-49F7-9305-34384DDE0F47}" type="pres">
      <dgm:prSet presAssocID="{EE34739F-7A20-4AAB-AB2F-22D4368DEBB4}" presName="sibTrans" presStyleCnt="0"/>
      <dgm:spPr/>
    </dgm:pt>
    <dgm:pt modelId="{033BB115-D61A-4395-8765-AD5E0CA467C9}" type="pres">
      <dgm:prSet presAssocID="{258D1CEF-5E46-45F0-B00F-054F740E87CE}" presName="composite" presStyleCnt="0"/>
      <dgm:spPr/>
    </dgm:pt>
    <dgm:pt modelId="{D75EB1D7-2487-471B-B630-249F7A3AF22D}" type="pres">
      <dgm:prSet presAssocID="{258D1CEF-5E46-45F0-B00F-054F740E87CE}" presName="rect1" presStyleLbl="bgImgPlace1" presStyleIdx="2" presStyleCnt="6"/>
      <dgm:spPr>
        <a:blipFill rotWithShape="1">
          <a:blip xmlns:r="http://schemas.openxmlformats.org/officeDocument/2006/relationships" r:embed="rId3"/>
          <a:stretch>
            <a:fillRect/>
          </a:stretch>
        </a:blipFill>
      </dgm:spPr>
    </dgm:pt>
    <dgm:pt modelId="{3EAB4F3A-9998-4030-8136-C7D0DF441A4A}" type="pres">
      <dgm:prSet presAssocID="{258D1CEF-5E46-45F0-B00F-054F740E87CE}" presName="wedgeRectCallout1" presStyleLbl="node1" presStyleIdx="2" presStyleCnt="6">
        <dgm:presLayoutVars>
          <dgm:bulletEnabled val="1"/>
        </dgm:presLayoutVars>
      </dgm:prSet>
      <dgm:spPr/>
      <dgm:t>
        <a:bodyPr/>
        <a:lstStyle/>
        <a:p>
          <a:endParaRPr lang="es-EC"/>
        </a:p>
      </dgm:t>
    </dgm:pt>
    <dgm:pt modelId="{1E32CD0F-7C96-44A1-ACC3-04675F83AF45}" type="pres">
      <dgm:prSet presAssocID="{20B553D1-E11F-4B35-AC6D-89CD9433A65F}" presName="sibTrans" presStyleCnt="0"/>
      <dgm:spPr/>
    </dgm:pt>
    <dgm:pt modelId="{E20339BD-F98B-46B4-A6DB-536E394C9A67}" type="pres">
      <dgm:prSet presAssocID="{84669BB9-C893-4109-8856-16D318EF6286}" presName="composite" presStyleCnt="0"/>
      <dgm:spPr/>
    </dgm:pt>
    <dgm:pt modelId="{C7169CF0-810A-45E8-A5D6-1C41DB6039EA}" type="pres">
      <dgm:prSet presAssocID="{84669BB9-C893-4109-8856-16D318EF6286}" presName="rect1" presStyleLbl="bgImgPlace1" presStyleIdx="3" presStyleCnt="6"/>
      <dgm:spPr>
        <a:blipFill rotWithShape="1">
          <a:blip xmlns:r="http://schemas.openxmlformats.org/officeDocument/2006/relationships" r:embed="rId4"/>
          <a:stretch>
            <a:fillRect/>
          </a:stretch>
        </a:blipFill>
      </dgm:spPr>
    </dgm:pt>
    <dgm:pt modelId="{DE2FF3F0-2120-4D51-911C-D3CEBF21D9FA}" type="pres">
      <dgm:prSet presAssocID="{84669BB9-C893-4109-8856-16D318EF6286}" presName="wedgeRectCallout1" presStyleLbl="node1" presStyleIdx="3" presStyleCnt="6">
        <dgm:presLayoutVars>
          <dgm:bulletEnabled val="1"/>
        </dgm:presLayoutVars>
      </dgm:prSet>
      <dgm:spPr/>
      <dgm:t>
        <a:bodyPr/>
        <a:lstStyle/>
        <a:p>
          <a:endParaRPr lang="es-EC"/>
        </a:p>
      </dgm:t>
    </dgm:pt>
    <dgm:pt modelId="{6B319C88-4B48-4BE5-85AD-15AB5E778D1E}" type="pres">
      <dgm:prSet presAssocID="{73ADD929-C529-4AEB-B65C-EEB0C2C17CF9}" presName="sibTrans" presStyleCnt="0"/>
      <dgm:spPr/>
    </dgm:pt>
    <dgm:pt modelId="{42D7CF02-9479-4EB1-BAAA-E85EB5C60284}" type="pres">
      <dgm:prSet presAssocID="{6B52E501-9D01-4E76-8A4E-C552470811FB}" presName="composite" presStyleCnt="0"/>
      <dgm:spPr/>
    </dgm:pt>
    <dgm:pt modelId="{0357A9F4-79F3-491E-BEF1-9BA4C6390F84}" type="pres">
      <dgm:prSet presAssocID="{6B52E501-9D01-4E76-8A4E-C552470811FB}" presName="rect1" presStyleLbl="bgImgPlace1" presStyleIdx="4" presStyleCnt="6" custLinFactNeighborY="-9866"/>
      <dgm:spPr>
        <a:blipFill rotWithShape="1">
          <a:blip xmlns:r="http://schemas.openxmlformats.org/officeDocument/2006/relationships" r:embed="rId5"/>
          <a:stretch>
            <a:fillRect/>
          </a:stretch>
        </a:blipFill>
      </dgm:spPr>
    </dgm:pt>
    <dgm:pt modelId="{05143D6B-BE05-4497-9608-B6CC51DD25D4}" type="pres">
      <dgm:prSet presAssocID="{6B52E501-9D01-4E76-8A4E-C552470811FB}" presName="wedgeRectCallout1" presStyleLbl="node1" presStyleIdx="4" presStyleCnt="6">
        <dgm:presLayoutVars>
          <dgm:bulletEnabled val="1"/>
        </dgm:presLayoutVars>
      </dgm:prSet>
      <dgm:spPr/>
      <dgm:t>
        <a:bodyPr/>
        <a:lstStyle/>
        <a:p>
          <a:endParaRPr lang="es-EC"/>
        </a:p>
      </dgm:t>
    </dgm:pt>
    <dgm:pt modelId="{873265D1-3A84-4A5C-832B-DF02880DBF39}" type="pres">
      <dgm:prSet presAssocID="{23860BC0-C155-43F2-A597-1CDDC12B0185}" presName="sibTrans" presStyleCnt="0"/>
      <dgm:spPr/>
    </dgm:pt>
    <dgm:pt modelId="{67458C8D-C17B-482F-AF5B-4664842B5F91}" type="pres">
      <dgm:prSet presAssocID="{60DC1551-A53C-42C2-9DBA-62CE2A811594}" presName="composite" presStyleCnt="0"/>
      <dgm:spPr/>
    </dgm:pt>
    <dgm:pt modelId="{E11ECBF8-1C49-4677-A807-C90D872D548A}" type="pres">
      <dgm:prSet presAssocID="{60DC1551-A53C-42C2-9DBA-62CE2A811594}" presName="rect1" presStyleLbl="bgImgPlace1" presStyleIdx="5" presStyleCnt="6" custLinFactNeighborY="0"/>
      <dgm:spPr>
        <a:blipFill rotWithShape="1">
          <a:blip xmlns:r="http://schemas.openxmlformats.org/officeDocument/2006/relationships" r:embed="rId6"/>
          <a:stretch>
            <a:fillRect/>
          </a:stretch>
        </a:blipFill>
      </dgm:spPr>
    </dgm:pt>
    <dgm:pt modelId="{AEFCEBA6-6A96-40FF-A616-9C9EEB0F1D98}" type="pres">
      <dgm:prSet presAssocID="{60DC1551-A53C-42C2-9DBA-62CE2A811594}" presName="wedgeRectCallout1" presStyleLbl="node1" presStyleIdx="5" presStyleCnt="6">
        <dgm:presLayoutVars>
          <dgm:bulletEnabled val="1"/>
        </dgm:presLayoutVars>
      </dgm:prSet>
      <dgm:spPr/>
      <dgm:t>
        <a:bodyPr/>
        <a:lstStyle/>
        <a:p>
          <a:endParaRPr lang="es-EC"/>
        </a:p>
      </dgm:t>
    </dgm:pt>
  </dgm:ptLst>
  <dgm:cxnLst>
    <dgm:cxn modelId="{B9B0C58A-1F0D-4D79-9CC9-18018D969622}" type="presOf" srcId="{60DC1551-A53C-42C2-9DBA-62CE2A811594}" destId="{AEFCEBA6-6A96-40FF-A616-9C9EEB0F1D98}" srcOrd="0" destOrd="0" presId="urn:microsoft.com/office/officeart/2008/layout/BendingPictureCaptionList"/>
    <dgm:cxn modelId="{CE597E01-109A-4983-8229-38AF4E843D3B}" type="presOf" srcId="{E066B353-AF06-4374-A341-D5BB2A2DB270}" destId="{8F7DFE9A-9947-4676-88C6-4474E56C58C9}" srcOrd="0" destOrd="0" presId="urn:microsoft.com/office/officeart/2008/layout/BendingPictureCaptionList"/>
    <dgm:cxn modelId="{4FACC8DC-5FC5-4AD0-BBEE-D540E238A53F}" type="presOf" srcId="{6B52E501-9D01-4E76-8A4E-C552470811FB}" destId="{05143D6B-BE05-4497-9608-B6CC51DD25D4}" srcOrd="0" destOrd="0" presId="urn:microsoft.com/office/officeart/2008/layout/BendingPictureCaptionList"/>
    <dgm:cxn modelId="{909A61DE-AC29-42FD-94F8-35CC42577F31}" type="presOf" srcId="{84669BB9-C893-4109-8856-16D318EF6286}" destId="{DE2FF3F0-2120-4D51-911C-D3CEBF21D9FA}" srcOrd="0" destOrd="0" presId="urn:microsoft.com/office/officeart/2008/layout/BendingPictureCaptionList"/>
    <dgm:cxn modelId="{7D49D0BA-3450-4FA5-9C1F-7046F1F7106D}" srcId="{28139B2C-DF8D-4DCB-A3CC-BAAF96A5547F}" destId="{60DC1551-A53C-42C2-9DBA-62CE2A811594}" srcOrd="5" destOrd="0" parTransId="{C99390B5-57CC-4227-98D2-9C86E916661B}" sibTransId="{1D0F2105-8F67-41C9-BB1C-9C026E9264B7}"/>
    <dgm:cxn modelId="{EEFC14D5-4E68-4F38-BFBD-A867D25655A7}" type="presOf" srcId="{258D1CEF-5E46-45F0-B00F-054F740E87CE}" destId="{3EAB4F3A-9998-4030-8136-C7D0DF441A4A}" srcOrd="0" destOrd="0" presId="urn:microsoft.com/office/officeart/2008/layout/BendingPictureCaptionList"/>
    <dgm:cxn modelId="{6277C6CB-18E8-45FA-8645-F5700EB6D45A}" srcId="{28139B2C-DF8D-4DCB-A3CC-BAAF96A5547F}" destId="{6B52E501-9D01-4E76-8A4E-C552470811FB}" srcOrd="4" destOrd="0" parTransId="{949DBB5E-BC0D-4961-86EB-9B11D795D2C0}" sibTransId="{23860BC0-C155-43F2-A597-1CDDC12B0185}"/>
    <dgm:cxn modelId="{BEAC1756-AB14-4FCD-B01B-1EC3D2F7005E}" srcId="{28139B2C-DF8D-4DCB-A3CC-BAAF96A5547F}" destId="{359781FB-1238-4F45-AF25-763B3779A604}" srcOrd="1" destOrd="0" parTransId="{4992BF76-2C35-41C6-ACBF-4D9B1586F192}" sibTransId="{EE34739F-7A20-4AAB-AB2F-22D4368DEBB4}"/>
    <dgm:cxn modelId="{981FE5CB-155A-416C-BEA8-82214D0099D5}" type="presOf" srcId="{28139B2C-DF8D-4DCB-A3CC-BAAF96A5547F}" destId="{1C023ECA-12D7-4CB8-9E7E-D1B886479652}" srcOrd="0" destOrd="0" presId="urn:microsoft.com/office/officeart/2008/layout/BendingPictureCaptionList"/>
    <dgm:cxn modelId="{B61A87BD-EABE-4038-824A-3C7F3045F4D1}" type="presOf" srcId="{359781FB-1238-4F45-AF25-763B3779A604}" destId="{F4940B44-F469-436E-9B75-507DD4025980}" srcOrd="0" destOrd="0" presId="urn:microsoft.com/office/officeart/2008/layout/BendingPictureCaptionList"/>
    <dgm:cxn modelId="{32702A44-1D04-43BB-AA4E-F5CAC69F241A}" srcId="{28139B2C-DF8D-4DCB-A3CC-BAAF96A5547F}" destId="{84669BB9-C893-4109-8856-16D318EF6286}" srcOrd="3" destOrd="0" parTransId="{0A9D9173-CC7F-467C-99FF-3131275D0B9B}" sibTransId="{73ADD929-C529-4AEB-B65C-EEB0C2C17CF9}"/>
    <dgm:cxn modelId="{56D04548-DEDB-4626-ADFE-C45440E0F870}" srcId="{28139B2C-DF8D-4DCB-A3CC-BAAF96A5547F}" destId="{E066B353-AF06-4374-A341-D5BB2A2DB270}" srcOrd="0" destOrd="0" parTransId="{38549856-1F49-4ED4-8DB7-586074FFB0A0}" sibTransId="{E944CC87-79AE-4511-986F-0D5304D4426C}"/>
    <dgm:cxn modelId="{B9A74B60-C96E-4585-9F23-DA312DFAE535}" srcId="{28139B2C-DF8D-4DCB-A3CC-BAAF96A5547F}" destId="{258D1CEF-5E46-45F0-B00F-054F740E87CE}" srcOrd="2" destOrd="0" parTransId="{C42B1EC8-40B1-459A-A406-09DB23440A1F}" sibTransId="{20B553D1-E11F-4B35-AC6D-89CD9433A65F}"/>
    <dgm:cxn modelId="{E450CA39-AE4E-4FAA-8596-2B2A5FF46E58}" type="presParOf" srcId="{1C023ECA-12D7-4CB8-9E7E-D1B886479652}" destId="{F80B4A29-65E7-4F45-8257-CB58ACC37972}" srcOrd="0" destOrd="0" presId="urn:microsoft.com/office/officeart/2008/layout/BendingPictureCaptionList"/>
    <dgm:cxn modelId="{C9773126-72DC-41D6-A6E1-83EBA47673F0}" type="presParOf" srcId="{F80B4A29-65E7-4F45-8257-CB58ACC37972}" destId="{87E3855F-96CF-4049-845B-750DC0034023}" srcOrd="0" destOrd="0" presId="urn:microsoft.com/office/officeart/2008/layout/BendingPictureCaptionList"/>
    <dgm:cxn modelId="{4804D4B0-72B0-4A8D-ADEA-CED4A8364FCA}" type="presParOf" srcId="{F80B4A29-65E7-4F45-8257-CB58ACC37972}" destId="{8F7DFE9A-9947-4676-88C6-4474E56C58C9}" srcOrd="1" destOrd="0" presId="urn:microsoft.com/office/officeart/2008/layout/BendingPictureCaptionList"/>
    <dgm:cxn modelId="{B47609D3-DFCB-4CEA-96C9-BFA09BFC612B}" type="presParOf" srcId="{1C023ECA-12D7-4CB8-9E7E-D1B886479652}" destId="{54F4B77F-F3BE-46E7-8941-0C25CF0B40E1}" srcOrd="1" destOrd="0" presId="urn:microsoft.com/office/officeart/2008/layout/BendingPictureCaptionList"/>
    <dgm:cxn modelId="{B634F85E-CED1-4757-B50B-8F9B83CDCAD1}" type="presParOf" srcId="{1C023ECA-12D7-4CB8-9E7E-D1B886479652}" destId="{3D42EED0-58F6-4106-8085-C87583F4560A}" srcOrd="2" destOrd="0" presId="urn:microsoft.com/office/officeart/2008/layout/BendingPictureCaptionList"/>
    <dgm:cxn modelId="{307B9CFA-23FA-496B-B78E-60F26FE60D0B}" type="presParOf" srcId="{3D42EED0-58F6-4106-8085-C87583F4560A}" destId="{74BE2649-C65B-4175-8031-7A28D35B3506}" srcOrd="0" destOrd="0" presId="urn:microsoft.com/office/officeart/2008/layout/BendingPictureCaptionList"/>
    <dgm:cxn modelId="{CD98325A-E0F6-468B-9155-6A808AB7C3C7}" type="presParOf" srcId="{3D42EED0-58F6-4106-8085-C87583F4560A}" destId="{F4940B44-F469-436E-9B75-507DD4025980}" srcOrd="1" destOrd="0" presId="urn:microsoft.com/office/officeart/2008/layout/BendingPictureCaptionList"/>
    <dgm:cxn modelId="{BEE4D86D-6088-44F6-8EBB-054C4302C454}" type="presParOf" srcId="{1C023ECA-12D7-4CB8-9E7E-D1B886479652}" destId="{8C11210D-8E6C-49F7-9305-34384DDE0F47}" srcOrd="3" destOrd="0" presId="urn:microsoft.com/office/officeart/2008/layout/BendingPictureCaptionList"/>
    <dgm:cxn modelId="{0ED347FD-7501-445C-BF8D-2385339FA160}" type="presParOf" srcId="{1C023ECA-12D7-4CB8-9E7E-D1B886479652}" destId="{033BB115-D61A-4395-8765-AD5E0CA467C9}" srcOrd="4" destOrd="0" presId="urn:microsoft.com/office/officeart/2008/layout/BendingPictureCaptionList"/>
    <dgm:cxn modelId="{A41CCE03-D723-4878-B725-02DD6B294BEE}" type="presParOf" srcId="{033BB115-D61A-4395-8765-AD5E0CA467C9}" destId="{D75EB1D7-2487-471B-B630-249F7A3AF22D}" srcOrd="0" destOrd="0" presId="urn:microsoft.com/office/officeart/2008/layout/BendingPictureCaptionList"/>
    <dgm:cxn modelId="{6140ED92-78FE-423C-9936-7D27BC2E46EF}" type="presParOf" srcId="{033BB115-D61A-4395-8765-AD5E0CA467C9}" destId="{3EAB4F3A-9998-4030-8136-C7D0DF441A4A}" srcOrd="1" destOrd="0" presId="urn:microsoft.com/office/officeart/2008/layout/BendingPictureCaptionList"/>
    <dgm:cxn modelId="{E74DC48A-9438-49B9-AFA6-D94F4E5AA55A}" type="presParOf" srcId="{1C023ECA-12D7-4CB8-9E7E-D1B886479652}" destId="{1E32CD0F-7C96-44A1-ACC3-04675F83AF45}" srcOrd="5" destOrd="0" presId="urn:microsoft.com/office/officeart/2008/layout/BendingPictureCaptionList"/>
    <dgm:cxn modelId="{B0DCA19F-E9CE-4B74-AE74-62018E830CC9}" type="presParOf" srcId="{1C023ECA-12D7-4CB8-9E7E-D1B886479652}" destId="{E20339BD-F98B-46B4-A6DB-536E394C9A67}" srcOrd="6" destOrd="0" presId="urn:microsoft.com/office/officeart/2008/layout/BendingPictureCaptionList"/>
    <dgm:cxn modelId="{F11CFD8D-8EC7-487D-AD67-58D4F8A4BA2E}" type="presParOf" srcId="{E20339BD-F98B-46B4-A6DB-536E394C9A67}" destId="{C7169CF0-810A-45E8-A5D6-1C41DB6039EA}" srcOrd="0" destOrd="0" presId="urn:microsoft.com/office/officeart/2008/layout/BendingPictureCaptionList"/>
    <dgm:cxn modelId="{482035A6-41FC-423C-B29B-E0EA929665A9}" type="presParOf" srcId="{E20339BD-F98B-46B4-A6DB-536E394C9A67}" destId="{DE2FF3F0-2120-4D51-911C-D3CEBF21D9FA}" srcOrd="1" destOrd="0" presId="urn:microsoft.com/office/officeart/2008/layout/BendingPictureCaptionList"/>
    <dgm:cxn modelId="{EDC30DDA-8342-42BC-BF9A-410A76E98201}" type="presParOf" srcId="{1C023ECA-12D7-4CB8-9E7E-D1B886479652}" destId="{6B319C88-4B48-4BE5-85AD-15AB5E778D1E}" srcOrd="7" destOrd="0" presId="urn:microsoft.com/office/officeart/2008/layout/BendingPictureCaptionList"/>
    <dgm:cxn modelId="{E5132D4B-593F-44B6-8B8E-BE5AF4E8A4CE}" type="presParOf" srcId="{1C023ECA-12D7-4CB8-9E7E-D1B886479652}" destId="{42D7CF02-9479-4EB1-BAAA-E85EB5C60284}" srcOrd="8" destOrd="0" presId="urn:microsoft.com/office/officeart/2008/layout/BendingPictureCaptionList"/>
    <dgm:cxn modelId="{4E789F7E-1814-45E1-BB2F-691600C510D8}" type="presParOf" srcId="{42D7CF02-9479-4EB1-BAAA-E85EB5C60284}" destId="{0357A9F4-79F3-491E-BEF1-9BA4C6390F84}" srcOrd="0" destOrd="0" presId="urn:microsoft.com/office/officeart/2008/layout/BendingPictureCaptionList"/>
    <dgm:cxn modelId="{A86DC861-EEB6-4726-B231-769123CE5E28}" type="presParOf" srcId="{42D7CF02-9479-4EB1-BAAA-E85EB5C60284}" destId="{05143D6B-BE05-4497-9608-B6CC51DD25D4}" srcOrd="1" destOrd="0" presId="urn:microsoft.com/office/officeart/2008/layout/BendingPictureCaptionList"/>
    <dgm:cxn modelId="{1C180A4A-3757-4A32-B1A8-6DE76BAABE97}" type="presParOf" srcId="{1C023ECA-12D7-4CB8-9E7E-D1B886479652}" destId="{873265D1-3A84-4A5C-832B-DF02880DBF39}" srcOrd="9" destOrd="0" presId="urn:microsoft.com/office/officeart/2008/layout/BendingPictureCaptionList"/>
    <dgm:cxn modelId="{CB67FDB0-9F42-4EC6-8BC5-9164F0A72BB7}" type="presParOf" srcId="{1C023ECA-12D7-4CB8-9E7E-D1B886479652}" destId="{67458C8D-C17B-482F-AF5B-4664842B5F91}" srcOrd="10" destOrd="0" presId="urn:microsoft.com/office/officeart/2008/layout/BendingPictureCaptionList"/>
    <dgm:cxn modelId="{31BD7492-3F1B-4064-B18D-028DFC53C8E7}" type="presParOf" srcId="{67458C8D-C17B-482F-AF5B-4664842B5F91}" destId="{E11ECBF8-1C49-4677-A807-C90D872D548A}" srcOrd="0" destOrd="0" presId="urn:microsoft.com/office/officeart/2008/layout/BendingPictureCaptionList"/>
    <dgm:cxn modelId="{3CD250F8-87B2-41A8-8285-E32A8FD6BF37}" type="presParOf" srcId="{67458C8D-C17B-482F-AF5B-4664842B5F91}" destId="{AEFCEBA6-6A96-40FF-A616-9C9EEB0F1D98}"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8139B2C-DF8D-4DCB-A3CC-BAAF96A5547F}"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s-EC"/>
        </a:p>
      </dgm:t>
    </dgm:pt>
    <dgm:pt modelId="{04225C40-FA3E-4731-9586-7517AF319B6B}">
      <dgm:prSet phldrT="[Texto]"/>
      <dgm:spPr/>
      <dgm:t>
        <a:bodyPr/>
        <a:lstStyle/>
        <a:p>
          <a:r>
            <a:rPr lang="es-EC" dirty="0"/>
            <a:t>Trilladora</a:t>
          </a:r>
        </a:p>
      </dgm:t>
    </dgm:pt>
    <dgm:pt modelId="{1B5A4DA4-A1FA-4028-AB93-54714F872416}" type="parTrans" cxnId="{62D33E26-DB6F-438D-8295-E0C9AB14AE81}">
      <dgm:prSet/>
      <dgm:spPr/>
      <dgm:t>
        <a:bodyPr/>
        <a:lstStyle/>
        <a:p>
          <a:endParaRPr lang="es-EC"/>
        </a:p>
      </dgm:t>
    </dgm:pt>
    <dgm:pt modelId="{C4A7EF90-87E4-4ABD-82AF-F7B61CE4FE82}" type="sibTrans" cxnId="{62D33E26-DB6F-438D-8295-E0C9AB14AE81}">
      <dgm:prSet/>
      <dgm:spPr/>
      <dgm:t>
        <a:bodyPr/>
        <a:lstStyle/>
        <a:p>
          <a:endParaRPr lang="es-EC"/>
        </a:p>
      </dgm:t>
    </dgm:pt>
    <dgm:pt modelId="{A38939AB-A5AC-4538-99B0-3C391B69ABE4}">
      <dgm:prSet/>
      <dgm:spPr/>
      <dgm:t>
        <a:bodyPr/>
        <a:lstStyle/>
        <a:p>
          <a:r>
            <a:rPr lang="es-EC" dirty="0"/>
            <a:t>Trilladora Combinada</a:t>
          </a:r>
        </a:p>
      </dgm:t>
    </dgm:pt>
    <dgm:pt modelId="{072D6FF9-C69C-401E-BEEE-A49CB6D27654}" type="parTrans" cxnId="{55D6FFD3-448B-443F-ACE8-DB7C54DF3466}">
      <dgm:prSet/>
      <dgm:spPr/>
      <dgm:t>
        <a:bodyPr/>
        <a:lstStyle/>
        <a:p>
          <a:endParaRPr lang="es-EC"/>
        </a:p>
      </dgm:t>
    </dgm:pt>
    <dgm:pt modelId="{465AB370-4EA9-4568-A751-B533BDC75A25}" type="sibTrans" cxnId="{55D6FFD3-448B-443F-ACE8-DB7C54DF3466}">
      <dgm:prSet/>
      <dgm:spPr/>
      <dgm:t>
        <a:bodyPr/>
        <a:lstStyle/>
        <a:p>
          <a:endParaRPr lang="es-EC"/>
        </a:p>
      </dgm:t>
    </dgm:pt>
    <dgm:pt modelId="{E36AD46B-7792-4E1F-9C22-BEC6CE435CAE}">
      <dgm:prSet/>
      <dgm:spPr/>
      <dgm:t>
        <a:bodyPr/>
        <a:lstStyle/>
        <a:p>
          <a:r>
            <a:rPr lang="es-EC" dirty="0"/>
            <a:t>Cosechadora</a:t>
          </a:r>
        </a:p>
      </dgm:t>
    </dgm:pt>
    <dgm:pt modelId="{94DD12A0-BD3D-47D6-BB83-BF3B9A3A70A3}" type="parTrans" cxnId="{C9506495-55EA-4F7E-BF58-303995193B50}">
      <dgm:prSet/>
      <dgm:spPr/>
      <dgm:t>
        <a:bodyPr/>
        <a:lstStyle/>
        <a:p>
          <a:endParaRPr lang="es-EC"/>
        </a:p>
      </dgm:t>
    </dgm:pt>
    <dgm:pt modelId="{DAD65BE4-F62C-414A-AEB1-6B0D4EC8A080}" type="sibTrans" cxnId="{C9506495-55EA-4F7E-BF58-303995193B50}">
      <dgm:prSet/>
      <dgm:spPr/>
      <dgm:t>
        <a:bodyPr/>
        <a:lstStyle/>
        <a:p>
          <a:endParaRPr lang="es-EC"/>
        </a:p>
      </dgm:t>
    </dgm:pt>
    <dgm:pt modelId="{F969189C-1F5B-49A8-A70B-AA70EBC77413}">
      <dgm:prSet/>
      <dgm:spPr/>
      <dgm:t>
        <a:bodyPr/>
        <a:lstStyle/>
        <a:p>
          <a:r>
            <a:rPr lang="es-EC" dirty="0"/>
            <a:t>Otras cosechadoras. Ej. Caña</a:t>
          </a:r>
        </a:p>
      </dgm:t>
    </dgm:pt>
    <dgm:pt modelId="{F410A2C1-93A7-40C1-9217-443473F35690}" type="parTrans" cxnId="{44218E0B-D7A5-4074-90D6-DCDC9AC61F5E}">
      <dgm:prSet/>
      <dgm:spPr/>
      <dgm:t>
        <a:bodyPr/>
        <a:lstStyle/>
        <a:p>
          <a:endParaRPr lang="es-EC"/>
        </a:p>
      </dgm:t>
    </dgm:pt>
    <dgm:pt modelId="{84EB474B-C4CD-48B9-8780-586C4443AD0A}" type="sibTrans" cxnId="{44218E0B-D7A5-4074-90D6-DCDC9AC61F5E}">
      <dgm:prSet/>
      <dgm:spPr/>
      <dgm:t>
        <a:bodyPr/>
        <a:lstStyle/>
        <a:p>
          <a:endParaRPr lang="es-EC"/>
        </a:p>
      </dgm:t>
    </dgm:pt>
    <dgm:pt modelId="{3FB377A4-F7CA-4900-82CC-A55AB226A5D0}">
      <dgm:prSet phldrT="[Texto]"/>
      <dgm:spPr/>
      <dgm:t>
        <a:bodyPr/>
        <a:lstStyle/>
        <a:p>
          <a:r>
            <a:rPr lang="es-EC" dirty="0"/>
            <a:t>Segadora, cortadora de pastos</a:t>
          </a:r>
        </a:p>
      </dgm:t>
    </dgm:pt>
    <dgm:pt modelId="{3E0E573C-C651-463B-91C2-9E027924233F}" type="sibTrans" cxnId="{52ECF2EC-A357-455A-ADE6-9DF5E461C56A}">
      <dgm:prSet/>
      <dgm:spPr/>
      <dgm:t>
        <a:bodyPr/>
        <a:lstStyle/>
        <a:p>
          <a:endParaRPr lang="es-EC"/>
        </a:p>
      </dgm:t>
    </dgm:pt>
    <dgm:pt modelId="{8A7E5C3A-C6EC-44FD-B50E-05180930E456}" type="parTrans" cxnId="{52ECF2EC-A357-455A-ADE6-9DF5E461C56A}">
      <dgm:prSet/>
      <dgm:spPr/>
      <dgm:t>
        <a:bodyPr/>
        <a:lstStyle/>
        <a:p>
          <a:endParaRPr lang="es-EC"/>
        </a:p>
      </dgm:t>
    </dgm:pt>
    <dgm:pt modelId="{1C023ECA-12D7-4CB8-9E7E-D1B886479652}" type="pres">
      <dgm:prSet presAssocID="{28139B2C-DF8D-4DCB-A3CC-BAAF96A5547F}" presName="Name0" presStyleCnt="0">
        <dgm:presLayoutVars>
          <dgm:dir/>
          <dgm:resizeHandles val="exact"/>
        </dgm:presLayoutVars>
      </dgm:prSet>
      <dgm:spPr/>
      <dgm:t>
        <a:bodyPr/>
        <a:lstStyle/>
        <a:p>
          <a:endParaRPr lang="es-EC"/>
        </a:p>
      </dgm:t>
    </dgm:pt>
    <dgm:pt modelId="{EC1BBCAA-3CFC-4EB9-8AA3-069E4C30BB44}" type="pres">
      <dgm:prSet presAssocID="{A38939AB-A5AC-4538-99B0-3C391B69ABE4}" presName="composite" presStyleCnt="0"/>
      <dgm:spPr/>
    </dgm:pt>
    <dgm:pt modelId="{4F10B15B-2BCA-4693-802B-1DF6D1DA5376}" type="pres">
      <dgm:prSet presAssocID="{A38939AB-A5AC-4538-99B0-3C391B69ABE4}" presName="rect1" presStyleLbl="bgImgPlace1" presStyleIdx="0" presStyleCnt="5"/>
      <dgm:spPr>
        <a:blipFill rotWithShape="1">
          <a:blip xmlns:r="http://schemas.openxmlformats.org/officeDocument/2006/relationships" r:embed="rId1"/>
          <a:stretch>
            <a:fillRect/>
          </a:stretch>
        </a:blipFill>
      </dgm:spPr>
    </dgm:pt>
    <dgm:pt modelId="{D203A3D6-0177-48DB-8C0E-54C0B7C52DDB}" type="pres">
      <dgm:prSet presAssocID="{A38939AB-A5AC-4538-99B0-3C391B69ABE4}" presName="wedgeRectCallout1" presStyleLbl="node1" presStyleIdx="0" presStyleCnt="5">
        <dgm:presLayoutVars>
          <dgm:bulletEnabled val="1"/>
        </dgm:presLayoutVars>
      </dgm:prSet>
      <dgm:spPr/>
      <dgm:t>
        <a:bodyPr/>
        <a:lstStyle/>
        <a:p>
          <a:endParaRPr lang="es-EC"/>
        </a:p>
      </dgm:t>
    </dgm:pt>
    <dgm:pt modelId="{D41AA027-A801-4678-896F-3D0C91350356}" type="pres">
      <dgm:prSet presAssocID="{465AB370-4EA9-4568-A751-B533BDC75A25}" presName="sibTrans" presStyleCnt="0"/>
      <dgm:spPr/>
    </dgm:pt>
    <dgm:pt modelId="{1B53A4F8-DC57-4388-82CE-0B3B8A135F4B}" type="pres">
      <dgm:prSet presAssocID="{04225C40-FA3E-4731-9586-7517AF319B6B}" presName="composite" presStyleCnt="0"/>
      <dgm:spPr/>
    </dgm:pt>
    <dgm:pt modelId="{D7DFE9D4-A4FF-4EEF-85EA-502711E4E469}" type="pres">
      <dgm:prSet presAssocID="{04225C40-FA3E-4731-9586-7517AF319B6B}" presName="rect1" presStyleLbl="bgImgPlace1" presStyleIdx="1" presStyleCnt="5"/>
      <dgm:spPr>
        <a:blipFill rotWithShape="1">
          <a:blip xmlns:r="http://schemas.openxmlformats.org/officeDocument/2006/relationships" r:embed="rId2"/>
          <a:stretch>
            <a:fillRect/>
          </a:stretch>
        </a:blipFill>
      </dgm:spPr>
    </dgm:pt>
    <dgm:pt modelId="{B93164B4-54AC-4A50-8A41-E19D746B216F}" type="pres">
      <dgm:prSet presAssocID="{04225C40-FA3E-4731-9586-7517AF319B6B}" presName="wedgeRectCallout1" presStyleLbl="node1" presStyleIdx="1" presStyleCnt="5">
        <dgm:presLayoutVars>
          <dgm:bulletEnabled val="1"/>
        </dgm:presLayoutVars>
      </dgm:prSet>
      <dgm:spPr/>
      <dgm:t>
        <a:bodyPr/>
        <a:lstStyle/>
        <a:p>
          <a:endParaRPr lang="es-EC"/>
        </a:p>
      </dgm:t>
    </dgm:pt>
    <dgm:pt modelId="{96A54778-9469-4B54-84DD-ECD17F495C3B}" type="pres">
      <dgm:prSet presAssocID="{C4A7EF90-87E4-4ABD-82AF-F7B61CE4FE82}" presName="sibTrans" presStyleCnt="0"/>
      <dgm:spPr/>
    </dgm:pt>
    <dgm:pt modelId="{F3E4B2FB-13A4-4B98-AC53-0806AD595DAF}" type="pres">
      <dgm:prSet presAssocID="{E36AD46B-7792-4E1F-9C22-BEC6CE435CAE}" presName="composite" presStyleCnt="0"/>
      <dgm:spPr/>
    </dgm:pt>
    <dgm:pt modelId="{67FA68F0-19C5-4EC9-A5C0-97D72C2C096C}" type="pres">
      <dgm:prSet presAssocID="{E36AD46B-7792-4E1F-9C22-BEC6CE435CAE}" presName="rect1" presStyleLbl="bgImgPlace1" presStyleIdx="2" presStyleCnt="5"/>
      <dgm:spPr>
        <a:blipFill rotWithShape="1">
          <a:blip xmlns:r="http://schemas.openxmlformats.org/officeDocument/2006/relationships" r:embed="rId3"/>
          <a:stretch>
            <a:fillRect/>
          </a:stretch>
        </a:blipFill>
      </dgm:spPr>
    </dgm:pt>
    <dgm:pt modelId="{6922AAA5-4CBA-4C04-BDBA-EC80DE971D3D}" type="pres">
      <dgm:prSet presAssocID="{E36AD46B-7792-4E1F-9C22-BEC6CE435CAE}" presName="wedgeRectCallout1" presStyleLbl="node1" presStyleIdx="2" presStyleCnt="5">
        <dgm:presLayoutVars>
          <dgm:bulletEnabled val="1"/>
        </dgm:presLayoutVars>
      </dgm:prSet>
      <dgm:spPr/>
      <dgm:t>
        <a:bodyPr/>
        <a:lstStyle/>
        <a:p>
          <a:endParaRPr lang="es-EC"/>
        </a:p>
      </dgm:t>
    </dgm:pt>
    <dgm:pt modelId="{E071722B-1BC9-4616-8F83-BF632A060B2D}" type="pres">
      <dgm:prSet presAssocID="{DAD65BE4-F62C-414A-AEB1-6B0D4EC8A080}" presName="sibTrans" presStyleCnt="0"/>
      <dgm:spPr/>
    </dgm:pt>
    <dgm:pt modelId="{0F565434-922C-4E16-A703-A59A3E4E24D3}" type="pres">
      <dgm:prSet presAssocID="{3FB377A4-F7CA-4900-82CC-A55AB226A5D0}" presName="composite" presStyleCnt="0"/>
      <dgm:spPr/>
    </dgm:pt>
    <dgm:pt modelId="{C1B9CFB4-4215-48CB-8A68-DD3790DD3F37}" type="pres">
      <dgm:prSet presAssocID="{3FB377A4-F7CA-4900-82CC-A55AB226A5D0}" presName="rect1" presStyleLbl="bgImgPlace1" presStyleIdx="3" presStyleCnt="5"/>
      <dgm:spPr>
        <a:blipFill rotWithShape="1">
          <a:blip xmlns:r="http://schemas.openxmlformats.org/officeDocument/2006/relationships" r:embed="rId4"/>
          <a:stretch>
            <a:fillRect/>
          </a:stretch>
        </a:blipFill>
      </dgm:spPr>
    </dgm:pt>
    <dgm:pt modelId="{73419B5A-75D6-4784-B399-AB5F3C75ABBD}" type="pres">
      <dgm:prSet presAssocID="{3FB377A4-F7CA-4900-82CC-A55AB226A5D0}" presName="wedgeRectCallout1" presStyleLbl="node1" presStyleIdx="3" presStyleCnt="5">
        <dgm:presLayoutVars>
          <dgm:bulletEnabled val="1"/>
        </dgm:presLayoutVars>
      </dgm:prSet>
      <dgm:spPr/>
      <dgm:t>
        <a:bodyPr/>
        <a:lstStyle/>
        <a:p>
          <a:endParaRPr lang="es-EC"/>
        </a:p>
      </dgm:t>
    </dgm:pt>
    <dgm:pt modelId="{02B8CF22-F965-48F2-8DA7-B758277D0BAD}" type="pres">
      <dgm:prSet presAssocID="{3E0E573C-C651-463B-91C2-9E027924233F}" presName="sibTrans" presStyleCnt="0"/>
      <dgm:spPr/>
    </dgm:pt>
    <dgm:pt modelId="{906285EE-077A-40C7-80D7-2BF28948D3D4}" type="pres">
      <dgm:prSet presAssocID="{F969189C-1F5B-49A8-A70B-AA70EBC77413}" presName="composite" presStyleCnt="0"/>
      <dgm:spPr/>
    </dgm:pt>
    <dgm:pt modelId="{C846DA61-A78D-46AD-9675-082BA0A7A251}" type="pres">
      <dgm:prSet presAssocID="{F969189C-1F5B-49A8-A70B-AA70EBC77413}" presName="rect1" presStyleLbl="bgImgPlace1" presStyleIdx="4" presStyleCnt="5"/>
      <dgm:spPr>
        <a:blipFill rotWithShape="1">
          <a:blip xmlns:r="http://schemas.openxmlformats.org/officeDocument/2006/relationships" r:embed="rId5"/>
          <a:stretch>
            <a:fillRect/>
          </a:stretch>
        </a:blipFill>
      </dgm:spPr>
    </dgm:pt>
    <dgm:pt modelId="{C41540F2-C967-4FA0-A889-5F9EACF219CB}" type="pres">
      <dgm:prSet presAssocID="{F969189C-1F5B-49A8-A70B-AA70EBC77413}" presName="wedgeRectCallout1" presStyleLbl="node1" presStyleIdx="4" presStyleCnt="5">
        <dgm:presLayoutVars>
          <dgm:bulletEnabled val="1"/>
        </dgm:presLayoutVars>
      </dgm:prSet>
      <dgm:spPr/>
      <dgm:t>
        <a:bodyPr/>
        <a:lstStyle/>
        <a:p>
          <a:endParaRPr lang="es-EC"/>
        </a:p>
      </dgm:t>
    </dgm:pt>
  </dgm:ptLst>
  <dgm:cxnLst>
    <dgm:cxn modelId="{F2046A1C-41FA-44B9-9549-BD0BEC8CF8B0}" type="presOf" srcId="{F969189C-1F5B-49A8-A70B-AA70EBC77413}" destId="{C41540F2-C967-4FA0-A889-5F9EACF219CB}" srcOrd="0" destOrd="0" presId="urn:microsoft.com/office/officeart/2008/layout/BendingPictureCaptionList"/>
    <dgm:cxn modelId="{52ECF2EC-A357-455A-ADE6-9DF5E461C56A}" srcId="{28139B2C-DF8D-4DCB-A3CC-BAAF96A5547F}" destId="{3FB377A4-F7CA-4900-82CC-A55AB226A5D0}" srcOrd="3" destOrd="0" parTransId="{8A7E5C3A-C6EC-44FD-B50E-05180930E456}" sibTransId="{3E0E573C-C651-463B-91C2-9E027924233F}"/>
    <dgm:cxn modelId="{44218E0B-D7A5-4074-90D6-DCDC9AC61F5E}" srcId="{28139B2C-DF8D-4DCB-A3CC-BAAF96A5547F}" destId="{F969189C-1F5B-49A8-A70B-AA70EBC77413}" srcOrd="4" destOrd="0" parTransId="{F410A2C1-93A7-40C1-9217-443473F35690}" sibTransId="{84EB474B-C4CD-48B9-8780-586C4443AD0A}"/>
    <dgm:cxn modelId="{62824F9C-A424-410C-9F85-44965BA3433E}" type="presOf" srcId="{3FB377A4-F7CA-4900-82CC-A55AB226A5D0}" destId="{73419B5A-75D6-4784-B399-AB5F3C75ABBD}" srcOrd="0" destOrd="0" presId="urn:microsoft.com/office/officeart/2008/layout/BendingPictureCaptionList"/>
    <dgm:cxn modelId="{C9506495-55EA-4F7E-BF58-303995193B50}" srcId="{28139B2C-DF8D-4DCB-A3CC-BAAF96A5547F}" destId="{E36AD46B-7792-4E1F-9C22-BEC6CE435CAE}" srcOrd="2" destOrd="0" parTransId="{94DD12A0-BD3D-47D6-BB83-BF3B9A3A70A3}" sibTransId="{DAD65BE4-F62C-414A-AEB1-6B0D4EC8A080}"/>
    <dgm:cxn modelId="{F82BAC04-AFB1-4DBA-B1F0-9B895C323A94}" type="presOf" srcId="{E36AD46B-7792-4E1F-9C22-BEC6CE435CAE}" destId="{6922AAA5-4CBA-4C04-BDBA-EC80DE971D3D}" srcOrd="0" destOrd="0" presId="urn:microsoft.com/office/officeart/2008/layout/BendingPictureCaptionList"/>
    <dgm:cxn modelId="{55D6FFD3-448B-443F-ACE8-DB7C54DF3466}" srcId="{28139B2C-DF8D-4DCB-A3CC-BAAF96A5547F}" destId="{A38939AB-A5AC-4538-99B0-3C391B69ABE4}" srcOrd="0" destOrd="0" parTransId="{072D6FF9-C69C-401E-BEEE-A49CB6D27654}" sibTransId="{465AB370-4EA9-4568-A751-B533BDC75A25}"/>
    <dgm:cxn modelId="{8F05B9E7-CC92-4041-9AD4-23FA9DBDD5CF}" type="presOf" srcId="{28139B2C-DF8D-4DCB-A3CC-BAAF96A5547F}" destId="{1C023ECA-12D7-4CB8-9E7E-D1B886479652}" srcOrd="0" destOrd="0" presId="urn:microsoft.com/office/officeart/2008/layout/BendingPictureCaptionList"/>
    <dgm:cxn modelId="{62D33E26-DB6F-438D-8295-E0C9AB14AE81}" srcId="{28139B2C-DF8D-4DCB-A3CC-BAAF96A5547F}" destId="{04225C40-FA3E-4731-9586-7517AF319B6B}" srcOrd="1" destOrd="0" parTransId="{1B5A4DA4-A1FA-4028-AB93-54714F872416}" sibTransId="{C4A7EF90-87E4-4ABD-82AF-F7B61CE4FE82}"/>
    <dgm:cxn modelId="{B17DF387-2F0B-463C-BAAB-EBE1A9BC745C}" type="presOf" srcId="{04225C40-FA3E-4731-9586-7517AF319B6B}" destId="{B93164B4-54AC-4A50-8A41-E19D746B216F}" srcOrd="0" destOrd="0" presId="urn:microsoft.com/office/officeart/2008/layout/BendingPictureCaptionList"/>
    <dgm:cxn modelId="{029A5CF2-F7AD-4FA1-A2F6-A0EE4A698815}" type="presOf" srcId="{A38939AB-A5AC-4538-99B0-3C391B69ABE4}" destId="{D203A3D6-0177-48DB-8C0E-54C0B7C52DDB}" srcOrd="0" destOrd="0" presId="urn:microsoft.com/office/officeart/2008/layout/BendingPictureCaptionList"/>
    <dgm:cxn modelId="{68DF5E47-AA61-48A8-B0FD-9C8FF6CDEB55}" type="presParOf" srcId="{1C023ECA-12D7-4CB8-9E7E-D1B886479652}" destId="{EC1BBCAA-3CFC-4EB9-8AA3-069E4C30BB44}" srcOrd="0" destOrd="0" presId="urn:microsoft.com/office/officeart/2008/layout/BendingPictureCaptionList"/>
    <dgm:cxn modelId="{EC009752-9CA6-4C2E-B443-625E10487A99}" type="presParOf" srcId="{EC1BBCAA-3CFC-4EB9-8AA3-069E4C30BB44}" destId="{4F10B15B-2BCA-4693-802B-1DF6D1DA5376}" srcOrd="0" destOrd="0" presId="urn:microsoft.com/office/officeart/2008/layout/BendingPictureCaptionList"/>
    <dgm:cxn modelId="{3ECC7E69-8E7E-4EA0-90E1-D9AF0408F8EC}" type="presParOf" srcId="{EC1BBCAA-3CFC-4EB9-8AA3-069E4C30BB44}" destId="{D203A3D6-0177-48DB-8C0E-54C0B7C52DDB}" srcOrd="1" destOrd="0" presId="urn:microsoft.com/office/officeart/2008/layout/BendingPictureCaptionList"/>
    <dgm:cxn modelId="{4CA05563-B72A-4EE5-B1BA-DBD52630AE88}" type="presParOf" srcId="{1C023ECA-12D7-4CB8-9E7E-D1B886479652}" destId="{D41AA027-A801-4678-896F-3D0C91350356}" srcOrd="1" destOrd="0" presId="urn:microsoft.com/office/officeart/2008/layout/BendingPictureCaptionList"/>
    <dgm:cxn modelId="{8B4D2B56-B2D3-404C-B561-A3D15483F8E6}" type="presParOf" srcId="{1C023ECA-12D7-4CB8-9E7E-D1B886479652}" destId="{1B53A4F8-DC57-4388-82CE-0B3B8A135F4B}" srcOrd="2" destOrd="0" presId="urn:microsoft.com/office/officeart/2008/layout/BendingPictureCaptionList"/>
    <dgm:cxn modelId="{C42F14CB-BBCB-41F3-8B7A-D062C005B23C}" type="presParOf" srcId="{1B53A4F8-DC57-4388-82CE-0B3B8A135F4B}" destId="{D7DFE9D4-A4FF-4EEF-85EA-502711E4E469}" srcOrd="0" destOrd="0" presId="urn:microsoft.com/office/officeart/2008/layout/BendingPictureCaptionList"/>
    <dgm:cxn modelId="{7CD0F7B4-6386-46B6-9282-E218C2CA7D38}" type="presParOf" srcId="{1B53A4F8-DC57-4388-82CE-0B3B8A135F4B}" destId="{B93164B4-54AC-4A50-8A41-E19D746B216F}" srcOrd="1" destOrd="0" presId="urn:microsoft.com/office/officeart/2008/layout/BendingPictureCaptionList"/>
    <dgm:cxn modelId="{4EFB0E2D-0739-46F0-B261-AAEEA37BBF91}" type="presParOf" srcId="{1C023ECA-12D7-4CB8-9E7E-D1B886479652}" destId="{96A54778-9469-4B54-84DD-ECD17F495C3B}" srcOrd="3" destOrd="0" presId="urn:microsoft.com/office/officeart/2008/layout/BendingPictureCaptionList"/>
    <dgm:cxn modelId="{D8A68F00-4C5F-4000-A129-EE83783A0D0F}" type="presParOf" srcId="{1C023ECA-12D7-4CB8-9E7E-D1B886479652}" destId="{F3E4B2FB-13A4-4B98-AC53-0806AD595DAF}" srcOrd="4" destOrd="0" presId="urn:microsoft.com/office/officeart/2008/layout/BendingPictureCaptionList"/>
    <dgm:cxn modelId="{F4DBB44E-E281-4E36-BC71-484A965106EC}" type="presParOf" srcId="{F3E4B2FB-13A4-4B98-AC53-0806AD595DAF}" destId="{67FA68F0-19C5-4EC9-A5C0-97D72C2C096C}" srcOrd="0" destOrd="0" presId="urn:microsoft.com/office/officeart/2008/layout/BendingPictureCaptionList"/>
    <dgm:cxn modelId="{0C089618-BA32-4624-8F60-2F88201241EA}" type="presParOf" srcId="{F3E4B2FB-13A4-4B98-AC53-0806AD595DAF}" destId="{6922AAA5-4CBA-4C04-BDBA-EC80DE971D3D}" srcOrd="1" destOrd="0" presId="urn:microsoft.com/office/officeart/2008/layout/BendingPictureCaptionList"/>
    <dgm:cxn modelId="{D494A2EB-ACD7-4B43-9C7C-44CC9ABED0B2}" type="presParOf" srcId="{1C023ECA-12D7-4CB8-9E7E-D1B886479652}" destId="{E071722B-1BC9-4616-8F83-BF632A060B2D}" srcOrd="5" destOrd="0" presId="urn:microsoft.com/office/officeart/2008/layout/BendingPictureCaptionList"/>
    <dgm:cxn modelId="{71602542-72CD-4B0C-8E3C-A695506B42AF}" type="presParOf" srcId="{1C023ECA-12D7-4CB8-9E7E-D1B886479652}" destId="{0F565434-922C-4E16-A703-A59A3E4E24D3}" srcOrd="6" destOrd="0" presId="urn:microsoft.com/office/officeart/2008/layout/BendingPictureCaptionList"/>
    <dgm:cxn modelId="{DAA32EEE-1398-4C89-A008-FFC4702C0042}" type="presParOf" srcId="{0F565434-922C-4E16-A703-A59A3E4E24D3}" destId="{C1B9CFB4-4215-48CB-8A68-DD3790DD3F37}" srcOrd="0" destOrd="0" presId="urn:microsoft.com/office/officeart/2008/layout/BendingPictureCaptionList"/>
    <dgm:cxn modelId="{F4FAC131-F5F6-4691-8EFD-6E187E74B529}" type="presParOf" srcId="{0F565434-922C-4E16-A703-A59A3E4E24D3}" destId="{73419B5A-75D6-4784-B399-AB5F3C75ABBD}" srcOrd="1" destOrd="0" presId="urn:microsoft.com/office/officeart/2008/layout/BendingPictureCaptionList"/>
    <dgm:cxn modelId="{3D25B903-E6BC-4F36-BBE6-611770EDF6D3}" type="presParOf" srcId="{1C023ECA-12D7-4CB8-9E7E-D1B886479652}" destId="{02B8CF22-F965-48F2-8DA7-B758277D0BAD}" srcOrd="7" destOrd="0" presId="urn:microsoft.com/office/officeart/2008/layout/BendingPictureCaptionList"/>
    <dgm:cxn modelId="{72AED959-F4CF-4A3B-9DFC-BF8D2CE91298}" type="presParOf" srcId="{1C023ECA-12D7-4CB8-9E7E-D1B886479652}" destId="{906285EE-077A-40C7-80D7-2BF28948D3D4}" srcOrd="8" destOrd="0" presId="urn:microsoft.com/office/officeart/2008/layout/BendingPictureCaptionList"/>
    <dgm:cxn modelId="{0F323E04-FCAD-41E0-8377-8E23A5E162FC}" type="presParOf" srcId="{906285EE-077A-40C7-80D7-2BF28948D3D4}" destId="{C846DA61-A78D-46AD-9675-082BA0A7A251}" srcOrd="0" destOrd="0" presId="urn:microsoft.com/office/officeart/2008/layout/BendingPictureCaptionList"/>
    <dgm:cxn modelId="{1E0ADEA0-5136-4A2C-8DD5-ABC954799C35}" type="presParOf" srcId="{906285EE-077A-40C7-80D7-2BF28948D3D4}" destId="{C41540F2-C967-4FA0-A889-5F9EACF219CB}"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4F7ACB-F756-4857-87EE-31B6C2DA48B7}" type="doc">
      <dgm:prSet loTypeId="urn:microsoft.com/office/officeart/2005/8/layout/vProcess5" loCatId="process" qsTypeId="urn:microsoft.com/office/officeart/2005/8/quickstyle/3d3" qsCatId="3D" csTypeId="urn:microsoft.com/office/officeart/2005/8/colors/colorful5" csCatId="colorful" phldr="1"/>
      <dgm:spPr/>
      <dgm:t>
        <a:bodyPr/>
        <a:lstStyle/>
        <a:p>
          <a:endParaRPr lang="es-EC"/>
        </a:p>
      </dgm:t>
    </dgm:pt>
    <dgm:pt modelId="{3A56E1F7-4BB5-475A-8B6E-D930504B47D0}">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ES" sz="1400" b="1" dirty="0"/>
            <a:t>Marco de Áreas.</a:t>
          </a:r>
          <a:endParaRPr lang="es-EC" sz="1400" b="1" dirty="0"/>
        </a:p>
      </dgm:t>
    </dgm:pt>
    <dgm:pt modelId="{388EF54B-A97F-4BC6-83F6-6006D7F63B5F}" type="parTrans" cxnId="{C27E52D6-4428-4112-958D-E0D23222F812}">
      <dgm:prSet/>
      <dgm:spPr/>
      <dgm:t>
        <a:bodyPr/>
        <a:lstStyle/>
        <a:p>
          <a:endParaRPr lang="es-EC" sz="1600"/>
        </a:p>
      </dgm:t>
    </dgm:pt>
    <dgm:pt modelId="{4759ABB8-FA0C-43C9-B769-FC3EB8E37026}" type="sibTrans" cxnId="{C27E52D6-4428-4112-958D-E0D23222F812}">
      <dgm:prSet custT="1"/>
      <dgm:spPr/>
      <dgm:t>
        <a:bodyPr/>
        <a:lstStyle/>
        <a:p>
          <a:endParaRPr lang="es-EC" sz="1600" dirty="0"/>
        </a:p>
      </dgm:t>
    </dgm:pt>
    <dgm:pt modelId="{3C5DBFBC-2818-4E5C-9C47-43877F284118}">
      <dgm:prSet phldrT="[Texto]" custT="1">
        <dgm:style>
          <a:lnRef idx="2">
            <a:schemeClr val="accent1"/>
          </a:lnRef>
          <a:fillRef idx="1">
            <a:schemeClr val="lt1"/>
          </a:fillRef>
          <a:effectRef idx="0">
            <a:schemeClr val="accent1"/>
          </a:effectRef>
          <a:fontRef idx="minor">
            <a:schemeClr val="dk1"/>
          </a:fontRef>
        </dgm:style>
      </dgm:prSet>
      <dgm:spPr/>
      <dgm:t>
        <a:bodyPr/>
        <a:lstStyle/>
        <a:p>
          <a:r>
            <a:rPr lang="es-ES" sz="1400" dirty="0"/>
            <a:t>Supervisor de Campo, tres Encuestadores y un vehícul</a:t>
          </a:r>
          <a:r>
            <a:rPr lang="es-ES" sz="1200" dirty="0"/>
            <a:t>o</a:t>
          </a:r>
          <a:endParaRPr lang="es-EC" sz="1200" dirty="0"/>
        </a:p>
      </dgm:t>
    </dgm:pt>
    <dgm:pt modelId="{81F5F94F-3148-4DD9-B3C5-E92FAD96C0FC}" type="parTrans" cxnId="{C2D98145-5DF1-4048-8FE4-9F00548D79C8}">
      <dgm:prSet/>
      <dgm:spPr/>
      <dgm:t>
        <a:bodyPr/>
        <a:lstStyle/>
        <a:p>
          <a:endParaRPr lang="es-EC" sz="1600"/>
        </a:p>
      </dgm:t>
    </dgm:pt>
    <dgm:pt modelId="{E2567B84-203D-46F5-9559-238244352759}" type="sibTrans" cxnId="{C2D98145-5DF1-4048-8FE4-9F00548D79C8}">
      <dgm:prSet/>
      <dgm:spPr/>
      <dgm:t>
        <a:bodyPr/>
        <a:lstStyle/>
        <a:p>
          <a:endParaRPr lang="es-EC" sz="1600"/>
        </a:p>
      </dgm:t>
    </dgm:pt>
    <dgm:pt modelId="{CF57319C-7566-4B82-BF4E-E503989545FC}">
      <dgm:prSet phldrT="[Texto]" custT="1">
        <dgm:style>
          <a:lnRef idx="2">
            <a:schemeClr val="accent5"/>
          </a:lnRef>
          <a:fillRef idx="1">
            <a:schemeClr val="lt1"/>
          </a:fillRef>
          <a:effectRef idx="0">
            <a:schemeClr val="accent5"/>
          </a:effectRef>
          <a:fontRef idx="minor">
            <a:schemeClr val="dk1"/>
          </a:fontRef>
        </dgm:style>
      </dgm:prSet>
      <dgm:spPr/>
      <dgm:t>
        <a:bodyPr/>
        <a:lstStyle/>
        <a:p>
          <a:r>
            <a:rPr lang="es-ES" sz="1400" b="1" dirty="0"/>
            <a:t>Marco de Lista</a:t>
          </a:r>
          <a:endParaRPr lang="es-EC" sz="1400" b="1" dirty="0"/>
        </a:p>
      </dgm:t>
    </dgm:pt>
    <dgm:pt modelId="{FBC92767-616F-4461-A3E0-5BFD24C55658}" type="parTrans" cxnId="{4FF01F1A-E0C4-449F-B6BE-EFFB48FFC4A6}">
      <dgm:prSet/>
      <dgm:spPr/>
      <dgm:t>
        <a:bodyPr/>
        <a:lstStyle/>
        <a:p>
          <a:endParaRPr lang="es-EC" sz="1600"/>
        </a:p>
      </dgm:t>
    </dgm:pt>
    <dgm:pt modelId="{1D44BD05-777B-4894-8A1F-E87D54E84599}" type="sibTrans" cxnId="{4FF01F1A-E0C4-449F-B6BE-EFFB48FFC4A6}">
      <dgm:prSet custT="1"/>
      <dgm:spPr/>
      <dgm:t>
        <a:bodyPr/>
        <a:lstStyle/>
        <a:p>
          <a:endParaRPr lang="es-EC" sz="1600" dirty="0"/>
        </a:p>
      </dgm:t>
    </dgm:pt>
    <dgm:pt modelId="{2DAA532C-604B-476E-B1AC-40FC74FC1346}">
      <dgm:prSet phldrT="[Texto]" custT="1">
        <dgm:style>
          <a:lnRef idx="2">
            <a:schemeClr val="accent5"/>
          </a:lnRef>
          <a:fillRef idx="1">
            <a:schemeClr val="lt1"/>
          </a:fillRef>
          <a:effectRef idx="0">
            <a:schemeClr val="accent5"/>
          </a:effectRef>
          <a:fontRef idx="minor">
            <a:schemeClr val="dk1"/>
          </a:fontRef>
        </dgm:style>
      </dgm:prSet>
      <dgm:spPr/>
      <dgm:t>
        <a:bodyPr/>
        <a:lstStyle/>
        <a:p>
          <a:r>
            <a:rPr lang="es-ES" sz="1400" dirty="0"/>
            <a:t>Un encuestador y un vehículo.</a:t>
          </a:r>
          <a:endParaRPr lang="es-EC" sz="1400" dirty="0"/>
        </a:p>
      </dgm:t>
    </dgm:pt>
    <dgm:pt modelId="{8114AA27-09FB-4D80-AFF0-F54985E1D821}" type="parTrans" cxnId="{1C24A440-0953-4FD4-AB16-8875E49B9411}">
      <dgm:prSet/>
      <dgm:spPr/>
      <dgm:t>
        <a:bodyPr/>
        <a:lstStyle/>
        <a:p>
          <a:endParaRPr lang="es-EC" sz="1600"/>
        </a:p>
      </dgm:t>
    </dgm:pt>
    <dgm:pt modelId="{D7E12861-9FDD-4F8C-9B7D-D0C1464D25D7}" type="sibTrans" cxnId="{1C24A440-0953-4FD4-AB16-8875E49B9411}">
      <dgm:prSet/>
      <dgm:spPr/>
      <dgm:t>
        <a:bodyPr/>
        <a:lstStyle/>
        <a:p>
          <a:endParaRPr lang="es-EC" sz="1600"/>
        </a:p>
      </dgm:t>
    </dgm:pt>
    <dgm:pt modelId="{E8F210BE-C47C-40C1-92B6-F62E2C4CD061}">
      <dgm:prSet phldrT="[Texto]" custT="1">
        <dgm:style>
          <a:lnRef idx="2">
            <a:schemeClr val="accent4"/>
          </a:lnRef>
          <a:fillRef idx="1">
            <a:schemeClr val="lt1"/>
          </a:fillRef>
          <a:effectRef idx="0">
            <a:schemeClr val="accent4"/>
          </a:effectRef>
          <a:fontRef idx="minor">
            <a:schemeClr val="dk1"/>
          </a:fontRef>
        </dgm:style>
      </dgm:prSet>
      <dgm:spPr/>
      <dgm:t>
        <a:bodyPr/>
        <a:lstStyle/>
        <a:p>
          <a:pPr algn="l"/>
          <a:endParaRPr lang="es-ES" sz="1600" b="1" dirty="0">
            <a:highlight>
              <a:srgbClr val="FFFF00"/>
            </a:highlight>
          </a:endParaRPr>
        </a:p>
        <a:p>
          <a:pPr algn="l"/>
          <a:r>
            <a:rPr lang="es-ES" sz="1200" b="1" dirty="0">
              <a:highlight>
                <a:srgbClr val="FFFF00"/>
              </a:highlight>
            </a:rPr>
            <a:t>Digitador</a:t>
          </a:r>
          <a:endParaRPr lang="es-EC" sz="1200" b="1" dirty="0">
            <a:highlight>
              <a:srgbClr val="FFFF00"/>
            </a:highlight>
          </a:endParaRPr>
        </a:p>
      </dgm:t>
    </dgm:pt>
    <dgm:pt modelId="{41E2F7FA-5A6B-41AB-892C-02EA7C77E50E}" type="parTrans" cxnId="{525FBF9B-990C-4F66-906E-910FA6ED2B28}">
      <dgm:prSet/>
      <dgm:spPr/>
      <dgm:t>
        <a:bodyPr/>
        <a:lstStyle/>
        <a:p>
          <a:endParaRPr lang="es-EC" sz="1600"/>
        </a:p>
      </dgm:t>
    </dgm:pt>
    <dgm:pt modelId="{4FD80AD8-D231-4F38-B786-9EE13608A134}" type="sibTrans" cxnId="{525FBF9B-990C-4F66-906E-910FA6ED2B28}">
      <dgm:prSet custT="1"/>
      <dgm:spPr/>
      <dgm:t>
        <a:bodyPr/>
        <a:lstStyle/>
        <a:p>
          <a:endParaRPr lang="es-EC" sz="1600" dirty="0"/>
        </a:p>
      </dgm:t>
    </dgm:pt>
    <dgm:pt modelId="{42183B8C-8A5F-491B-A530-46A13B84E6E0}">
      <dgm:prSet phldrT="[Texto]" custT="1">
        <dgm:style>
          <a:lnRef idx="2">
            <a:schemeClr val="accent4"/>
          </a:lnRef>
          <a:fillRef idx="1">
            <a:schemeClr val="lt1"/>
          </a:fillRef>
          <a:effectRef idx="0">
            <a:schemeClr val="accent4"/>
          </a:effectRef>
          <a:fontRef idx="minor">
            <a:schemeClr val="dk1"/>
          </a:fontRef>
        </dgm:style>
      </dgm:prSet>
      <dgm:spPr/>
      <dgm:t>
        <a:bodyPr/>
        <a:lstStyle/>
        <a:p>
          <a:pPr algn="just"/>
          <a:r>
            <a:rPr lang="es-EC" sz="1200" dirty="0">
              <a:highlight>
                <a:srgbClr val="FFFF00"/>
              </a:highlight>
            </a:rPr>
            <a:t>Se integrará a los equipos, de acuerdo a la planificación del Responsable Zonal  y a las necesidades de los equipos, ya que este funcionario debe ingresar y </a:t>
          </a:r>
          <a:r>
            <a:rPr lang="es-EC" sz="1200" b="1" dirty="0">
              <a:highlight>
                <a:srgbClr val="FFFF00"/>
              </a:highlight>
            </a:rPr>
            <a:t>revisar</a:t>
          </a:r>
          <a:r>
            <a:rPr lang="es-EC" sz="1200" dirty="0">
              <a:highlight>
                <a:srgbClr val="FFFF00"/>
              </a:highlight>
            </a:rPr>
            <a:t> la información recolectada por los equipos de investigación, más la información diligenciada por el o los Encuestadores de Lista a él asignados.  </a:t>
          </a:r>
          <a:endParaRPr lang="es-ES" sz="1200" dirty="0">
            <a:highlight>
              <a:srgbClr val="FFFF00"/>
            </a:highlight>
          </a:endParaRPr>
        </a:p>
        <a:p>
          <a:pPr algn="l"/>
          <a:r>
            <a:rPr lang="es-ES" sz="1600" b="1" dirty="0"/>
            <a:t> </a:t>
          </a:r>
          <a:endParaRPr lang="es-EC" sz="1600" b="1" dirty="0"/>
        </a:p>
      </dgm:t>
    </dgm:pt>
    <dgm:pt modelId="{D67190A4-5660-41D7-AB94-008B9C06FF6E}" type="parTrans" cxnId="{6A77D2E2-8796-4E73-A123-B31336A45E01}">
      <dgm:prSet/>
      <dgm:spPr/>
      <dgm:t>
        <a:bodyPr/>
        <a:lstStyle/>
        <a:p>
          <a:endParaRPr lang="es-EC" sz="1600"/>
        </a:p>
      </dgm:t>
    </dgm:pt>
    <dgm:pt modelId="{1AE9BF69-B78E-4217-AADC-135291B9E026}" type="sibTrans" cxnId="{6A77D2E2-8796-4E73-A123-B31336A45E01}">
      <dgm:prSet/>
      <dgm:spPr/>
      <dgm:t>
        <a:bodyPr/>
        <a:lstStyle/>
        <a:p>
          <a:endParaRPr lang="es-EC" sz="1600"/>
        </a:p>
      </dgm:t>
    </dgm:pt>
    <dgm:pt modelId="{7C9B6F06-4C65-4368-A3D0-7BD14EDAD405}" type="pres">
      <dgm:prSet presAssocID="{824F7ACB-F756-4857-87EE-31B6C2DA48B7}" presName="outerComposite" presStyleCnt="0">
        <dgm:presLayoutVars>
          <dgm:chMax val="5"/>
          <dgm:dir/>
          <dgm:resizeHandles val="exact"/>
        </dgm:presLayoutVars>
      </dgm:prSet>
      <dgm:spPr/>
      <dgm:t>
        <a:bodyPr/>
        <a:lstStyle/>
        <a:p>
          <a:endParaRPr lang="es-EC"/>
        </a:p>
      </dgm:t>
    </dgm:pt>
    <dgm:pt modelId="{DAE9768A-8B49-4189-9F6F-033A4467215A}" type="pres">
      <dgm:prSet presAssocID="{824F7ACB-F756-4857-87EE-31B6C2DA48B7}" presName="dummyMaxCanvas" presStyleCnt="0">
        <dgm:presLayoutVars/>
      </dgm:prSet>
      <dgm:spPr/>
    </dgm:pt>
    <dgm:pt modelId="{81A9DFEC-C313-4C6C-B1C1-6BDBBFDA0B28}" type="pres">
      <dgm:prSet presAssocID="{824F7ACB-F756-4857-87EE-31B6C2DA48B7}" presName="ThreeNodes_1" presStyleLbl="node1" presStyleIdx="0" presStyleCnt="3">
        <dgm:presLayoutVars>
          <dgm:bulletEnabled val="1"/>
        </dgm:presLayoutVars>
      </dgm:prSet>
      <dgm:spPr/>
      <dgm:t>
        <a:bodyPr/>
        <a:lstStyle/>
        <a:p>
          <a:endParaRPr lang="es-EC"/>
        </a:p>
      </dgm:t>
    </dgm:pt>
    <dgm:pt modelId="{D09C34E1-2C45-4234-8FA6-2C86E21E38B7}" type="pres">
      <dgm:prSet presAssocID="{824F7ACB-F756-4857-87EE-31B6C2DA48B7}" presName="ThreeNodes_2" presStyleLbl="node1" presStyleIdx="1" presStyleCnt="3">
        <dgm:presLayoutVars>
          <dgm:bulletEnabled val="1"/>
        </dgm:presLayoutVars>
      </dgm:prSet>
      <dgm:spPr/>
      <dgm:t>
        <a:bodyPr/>
        <a:lstStyle/>
        <a:p>
          <a:endParaRPr lang="es-EC"/>
        </a:p>
      </dgm:t>
    </dgm:pt>
    <dgm:pt modelId="{9224209D-CD40-4A9F-90D3-0572BC6130EF}" type="pres">
      <dgm:prSet presAssocID="{824F7ACB-F756-4857-87EE-31B6C2DA48B7}" presName="ThreeNodes_3" presStyleLbl="node1" presStyleIdx="2" presStyleCnt="3" custLinFactNeighborX="24327" custLinFactNeighborY="9431">
        <dgm:presLayoutVars>
          <dgm:bulletEnabled val="1"/>
        </dgm:presLayoutVars>
      </dgm:prSet>
      <dgm:spPr/>
      <dgm:t>
        <a:bodyPr/>
        <a:lstStyle/>
        <a:p>
          <a:endParaRPr lang="es-EC"/>
        </a:p>
      </dgm:t>
    </dgm:pt>
    <dgm:pt modelId="{E43EBB4C-060C-47C7-9ABA-00EF77FF865E}" type="pres">
      <dgm:prSet presAssocID="{824F7ACB-F756-4857-87EE-31B6C2DA48B7}" presName="ThreeConn_1-2" presStyleLbl="fgAccFollowNode1" presStyleIdx="0" presStyleCnt="2" custScaleX="59562">
        <dgm:presLayoutVars>
          <dgm:bulletEnabled val="1"/>
        </dgm:presLayoutVars>
      </dgm:prSet>
      <dgm:spPr/>
      <dgm:t>
        <a:bodyPr/>
        <a:lstStyle/>
        <a:p>
          <a:endParaRPr lang="es-EC"/>
        </a:p>
      </dgm:t>
    </dgm:pt>
    <dgm:pt modelId="{90842363-EEA5-4E35-8575-6F110888322C}" type="pres">
      <dgm:prSet presAssocID="{824F7ACB-F756-4857-87EE-31B6C2DA48B7}" presName="ThreeConn_2-3" presStyleLbl="fgAccFollowNode1" presStyleIdx="1" presStyleCnt="2" custScaleX="56123" custScaleY="100000">
        <dgm:presLayoutVars>
          <dgm:bulletEnabled val="1"/>
        </dgm:presLayoutVars>
      </dgm:prSet>
      <dgm:spPr/>
      <dgm:t>
        <a:bodyPr/>
        <a:lstStyle/>
        <a:p>
          <a:endParaRPr lang="es-EC"/>
        </a:p>
      </dgm:t>
    </dgm:pt>
    <dgm:pt modelId="{B4BC85AB-FB53-4C1E-B5A7-AF9E8BAD89DA}" type="pres">
      <dgm:prSet presAssocID="{824F7ACB-F756-4857-87EE-31B6C2DA48B7}" presName="ThreeNodes_1_text" presStyleLbl="node1" presStyleIdx="2" presStyleCnt="3">
        <dgm:presLayoutVars>
          <dgm:bulletEnabled val="1"/>
        </dgm:presLayoutVars>
      </dgm:prSet>
      <dgm:spPr/>
      <dgm:t>
        <a:bodyPr/>
        <a:lstStyle/>
        <a:p>
          <a:endParaRPr lang="es-EC"/>
        </a:p>
      </dgm:t>
    </dgm:pt>
    <dgm:pt modelId="{6546C1A9-0677-4FC5-BBB8-780BF4430C5D}" type="pres">
      <dgm:prSet presAssocID="{824F7ACB-F756-4857-87EE-31B6C2DA48B7}" presName="ThreeNodes_2_text" presStyleLbl="node1" presStyleIdx="2" presStyleCnt="3">
        <dgm:presLayoutVars>
          <dgm:bulletEnabled val="1"/>
        </dgm:presLayoutVars>
      </dgm:prSet>
      <dgm:spPr/>
      <dgm:t>
        <a:bodyPr/>
        <a:lstStyle/>
        <a:p>
          <a:endParaRPr lang="es-EC"/>
        </a:p>
      </dgm:t>
    </dgm:pt>
    <dgm:pt modelId="{C03F1B14-B516-4A25-B053-7B5962E58C31}" type="pres">
      <dgm:prSet presAssocID="{824F7ACB-F756-4857-87EE-31B6C2DA48B7}" presName="ThreeNodes_3_text" presStyleLbl="node1" presStyleIdx="2" presStyleCnt="3">
        <dgm:presLayoutVars>
          <dgm:bulletEnabled val="1"/>
        </dgm:presLayoutVars>
      </dgm:prSet>
      <dgm:spPr/>
      <dgm:t>
        <a:bodyPr/>
        <a:lstStyle/>
        <a:p>
          <a:endParaRPr lang="es-EC"/>
        </a:p>
      </dgm:t>
    </dgm:pt>
  </dgm:ptLst>
  <dgm:cxnLst>
    <dgm:cxn modelId="{1C24A440-0953-4FD4-AB16-8875E49B9411}" srcId="{CF57319C-7566-4B82-BF4E-E503989545FC}" destId="{2DAA532C-604B-476E-B1AC-40FC74FC1346}" srcOrd="0" destOrd="0" parTransId="{8114AA27-09FB-4D80-AFF0-F54985E1D821}" sibTransId="{D7E12861-9FDD-4F8C-9B7D-D0C1464D25D7}"/>
    <dgm:cxn modelId="{1A027862-5214-40C1-8B95-42B3A70B8674}" type="presOf" srcId="{CF57319C-7566-4B82-BF4E-E503989545FC}" destId="{D09C34E1-2C45-4234-8FA6-2C86E21E38B7}" srcOrd="0" destOrd="0" presId="urn:microsoft.com/office/officeart/2005/8/layout/vProcess5"/>
    <dgm:cxn modelId="{519E441D-2156-4C4D-BB8C-36F4D56B3E44}" type="presOf" srcId="{E8F210BE-C47C-40C1-92B6-F62E2C4CD061}" destId="{9224209D-CD40-4A9F-90D3-0572BC6130EF}" srcOrd="0" destOrd="0" presId="urn:microsoft.com/office/officeart/2005/8/layout/vProcess5"/>
    <dgm:cxn modelId="{4777A787-BEEB-4FCB-B442-9768D3001EAD}" type="presOf" srcId="{2DAA532C-604B-476E-B1AC-40FC74FC1346}" destId="{6546C1A9-0677-4FC5-BBB8-780BF4430C5D}" srcOrd="1" destOrd="1" presId="urn:microsoft.com/office/officeart/2005/8/layout/vProcess5"/>
    <dgm:cxn modelId="{525FBF9B-990C-4F66-906E-910FA6ED2B28}" srcId="{824F7ACB-F756-4857-87EE-31B6C2DA48B7}" destId="{E8F210BE-C47C-40C1-92B6-F62E2C4CD061}" srcOrd="2" destOrd="0" parTransId="{41E2F7FA-5A6B-41AB-892C-02EA7C77E50E}" sibTransId="{4FD80AD8-D231-4F38-B786-9EE13608A134}"/>
    <dgm:cxn modelId="{BF54DA34-AE01-4D3E-8AAD-E0BEFC879BA5}" type="presOf" srcId="{3C5DBFBC-2818-4E5C-9C47-43877F284118}" destId="{81A9DFEC-C313-4C6C-B1C1-6BDBBFDA0B28}" srcOrd="0" destOrd="1" presId="urn:microsoft.com/office/officeart/2005/8/layout/vProcess5"/>
    <dgm:cxn modelId="{C7CE78A4-C9AE-4D87-93CB-7E223B904839}" type="presOf" srcId="{E8F210BE-C47C-40C1-92B6-F62E2C4CD061}" destId="{C03F1B14-B516-4A25-B053-7B5962E58C31}" srcOrd="1" destOrd="0" presId="urn:microsoft.com/office/officeart/2005/8/layout/vProcess5"/>
    <dgm:cxn modelId="{679C440A-3698-49B1-826B-E29088D99B56}" type="presOf" srcId="{2DAA532C-604B-476E-B1AC-40FC74FC1346}" destId="{D09C34E1-2C45-4234-8FA6-2C86E21E38B7}" srcOrd="0" destOrd="1" presId="urn:microsoft.com/office/officeart/2005/8/layout/vProcess5"/>
    <dgm:cxn modelId="{2A5DF500-8159-49E0-84CA-045EBDBF0C45}" type="presOf" srcId="{1D44BD05-777B-4894-8A1F-E87D54E84599}" destId="{90842363-EEA5-4E35-8575-6F110888322C}" srcOrd="0" destOrd="0" presId="urn:microsoft.com/office/officeart/2005/8/layout/vProcess5"/>
    <dgm:cxn modelId="{5D1947F8-EF34-44AF-8179-646433E6136A}" type="presOf" srcId="{3A56E1F7-4BB5-475A-8B6E-D930504B47D0}" destId="{B4BC85AB-FB53-4C1E-B5A7-AF9E8BAD89DA}" srcOrd="1" destOrd="0" presId="urn:microsoft.com/office/officeart/2005/8/layout/vProcess5"/>
    <dgm:cxn modelId="{94670BAE-3EAF-40D2-B8B3-CCBF5B0A522F}" type="presOf" srcId="{4759ABB8-FA0C-43C9-B769-FC3EB8E37026}" destId="{E43EBB4C-060C-47C7-9ABA-00EF77FF865E}" srcOrd="0" destOrd="0" presId="urn:microsoft.com/office/officeart/2005/8/layout/vProcess5"/>
    <dgm:cxn modelId="{6F0588B1-DE3B-4ECE-AFDF-B7247F23AD6F}" type="presOf" srcId="{42183B8C-8A5F-491B-A530-46A13B84E6E0}" destId="{9224209D-CD40-4A9F-90D3-0572BC6130EF}" srcOrd="0" destOrd="1" presId="urn:microsoft.com/office/officeart/2005/8/layout/vProcess5"/>
    <dgm:cxn modelId="{EE3241E5-4CA5-4C75-AC54-F547B384C027}" type="presOf" srcId="{3A56E1F7-4BB5-475A-8B6E-D930504B47D0}" destId="{81A9DFEC-C313-4C6C-B1C1-6BDBBFDA0B28}" srcOrd="0" destOrd="0" presId="urn:microsoft.com/office/officeart/2005/8/layout/vProcess5"/>
    <dgm:cxn modelId="{C2D98145-5DF1-4048-8FE4-9F00548D79C8}" srcId="{3A56E1F7-4BB5-475A-8B6E-D930504B47D0}" destId="{3C5DBFBC-2818-4E5C-9C47-43877F284118}" srcOrd="0" destOrd="0" parTransId="{81F5F94F-3148-4DD9-B3C5-E92FAD96C0FC}" sibTransId="{E2567B84-203D-46F5-9559-238244352759}"/>
    <dgm:cxn modelId="{3B72D989-E033-4320-950D-0448DE94BEBF}" type="presOf" srcId="{CF57319C-7566-4B82-BF4E-E503989545FC}" destId="{6546C1A9-0677-4FC5-BBB8-780BF4430C5D}" srcOrd="1" destOrd="0" presId="urn:microsoft.com/office/officeart/2005/8/layout/vProcess5"/>
    <dgm:cxn modelId="{5976E7AE-CE78-4BE6-958D-2604FA9F8E1F}" type="presOf" srcId="{824F7ACB-F756-4857-87EE-31B6C2DA48B7}" destId="{7C9B6F06-4C65-4368-A3D0-7BD14EDAD405}" srcOrd="0" destOrd="0" presId="urn:microsoft.com/office/officeart/2005/8/layout/vProcess5"/>
    <dgm:cxn modelId="{C27E52D6-4428-4112-958D-E0D23222F812}" srcId="{824F7ACB-F756-4857-87EE-31B6C2DA48B7}" destId="{3A56E1F7-4BB5-475A-8B6E-D930504B47D0}" srcOrd="0" destOrd="0" parTransId="{388EF54B-A97F-4BC6-83F6-6006D7F63B5F}" sibTransId="{4759ABB8-FA0C-43C9-B769-FC3EB8E37026}"/>
    <dgm:cxn modelId="{4FF01F1A-E0C4-449F-B6BE-EFFB48FFC4A6}" srcId="{824F7ACB-F756-4857-87EE-31B6C2DA48B7}" destId="{CF57319C-7566-4B82-BF4E-E503989545FC}" srcOrd="1" destOrd="0" parTransId="{FBC92767-616F-4461-A3E0-5BFD24C55658}" sibTransId="{1D44BD05-777B-4894-8A1F-E87D54E84599}"/>
    <dgm:cxn modelId="{6A77D2E2-8796-4E73-A123-B31336A45E01}" srcId="{E8F210BE-C47C-40C1-92B6-F62E2C4CD061}" destId="{42183B8C-8A5F-491B-A530-46A13B84E6E0}" srcOrd="0" destOrd="0" parTransId="{D67190A4-5660-41D7-AB94-008B9C06FF6E}" sibTransId="{1AE9BF69-B78E-4217-AADC-135291B9E026}"/>
    <dgm:cxn modelId="{F2E24BE5-A9B4-4EFC-A6CC-9C3DAC0268D8}" type="presOf" srcId="{42183B8C-8A5F-491B-A530-46A13B84E6E0}" destId="{C03F1B14-B516-4A25-B053-7B5962E58C31}" srcOrd="1" destOrd="1" presId="urn:microsoft.com/office/officeart/2005/8/layout/vProcess5"/>
    <dgm:cxn modelId="{7390A41A-E163-4DDB-8E78-2AB2795D9168}" type="presOf" srcId="{3C5DBFBC-2818-4E5C-9C47-43877F284118}" destId="{B4BC85AB-FB53-4C1E-B5A7-AF9E8BAD89DA}" srcOrd="1" destOrd="1" presId="urn:microsoft.com/office/officeart/2005/8/layout/vProcess5"/>
    <dgm:cxn modelId="{90E06D73-0843-426A-96EC-7D1CD5FD79A1}" type="presParOf" srcId="{7C9B6F06-4C65-4368-A3D0-7BD14EDAD405}" destId="{DAE9768A-8B49-4189-9F6F-033A4467215A}" srcOrd="0" destOrd="0" presId="urn:microsoft.com/office/officeart/2005/8/layout/vProcess5"/>
    <dgm:cxn modelId="{ABEA8F15-CFDE-4ECE-A9AC-5AD4D150A2E2}" type="presParOf" srcId="{7C9B6F06-4C65-4368-A3D0-7BD14EDAD405}" destId="{81A9DFEC-C313-4C6C-B1C1-6BDBBFDA0B28}" srcOrd="1" destOrd="0" presId="urn:microsoft.com/office/officeart/2005/8/layout/vProcess5"/>
    <dgm:cxn modelId="{A2AF51B2-FC78-4527-8EA2-F68255F39A5F}" type="presParOf" srcId="{7C9B6F06-4C65-4368-A3D0-7BD14EDAD405}" destId="{D09C34E1-2C45-4234-8FA6-2C86E21E38B7}" srcOrd="2" destOrd="0" presId="urn:microsoft.com/office/officeart/2005/8/layout/vProcess5"/>
    <dgm:cxn modelId="{A935A669-CBD3-4427-B5AB-D44EB9544A4F}" type="presParOf" srcId="{7C9B6F06-4C65-4368-A3D0-7BD14EDAD405}" destId="{9224209D-CD40-4A9F-90D3-0572BC6130EF}" srcOrd="3" destOrd="0" presId="urn:microsoft.com/office/officeart/2005/8/layout/vProcess5"/>
    <dgm:cxn modelId="{35BF732E-B0EF-421E-A5B0-FC4CBF1862D6}" type="presParOf" srcId="{7C9B6F06-4C65-4368-A3D0-7BD14EDAD405}" destId="{E43EBB4C-060C-47C7-9ABA-00EF77FF865E}" srcOrd="4" destOrd="0" presId="urn:microsoft.com/office/officeart/2005/8/layout/vProcess5"/>
    <dgm:cxn modelId="{FB45FDA6-F5BE-46BA-A417-638D14CF3B91}" type="presParOf" srcId="{7C9B6F06-4C65-4368-A3D0-7BD14EDAD405}" destId="{90842363-EEA5-4E35-8575-6F110888322C}" srcOrd="5" destOrd="0" presId="urn:microsoft.com/office/officeart/2005/8/layout/vProcess5"/>
    <dgm:cxn modelId="{4BF81E2D-2C69-4339-913D-8D42C19C8C7D}" type="presParOf" srcId="{7C9B6F06-4C65-4368-A3D0-7BD14EDAD405}" destId="{B4BC85AB-FB53-4C1E-B5A7-AF9E8BAD89DA}" srcOrd="6" destOrd="0" presId="urn:microsoft.com/office/officeart/2005/8/layout/vProcess5"/>
    <dgm:cxn modelId="{E3C15978-16B8-4718-868D-CF53FE91B2AF}" type="presParOf" srcId="{7C9B6F06-4C65-4368-A3D0-7BD14EDAD405}" destId="{6546C1A9-0677-4FC5-BBB8-780BF4430C5D}" srcOrd="7" destOrd="0" presId="urn:microsoft.com/office/officeart/2005/8/layout/vProcess5"/>
    <dgm:cxn modelId="{A6DDA4E0-4DBB-4B6B-B37F-584FB309FB0D}" type="presParOf" srcId="{7C9B6F06-4C65-4368-A3D0-7BD14EDAD405}" destId="{C03F1B14-B516-4A25-B053-7B5962E58C31}"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C15003-30C0-437B-984A-A55E7CCCF951}"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s-EC"/>
        </a:p>
      </dgm:t>
    </dgm:pt>
    <dgm:pt modelId="{0A188080-C3D3-4BCB-82C3-52B65F7E0C05}">
      <dgm:prSet phldrT="[Texto]" custT="1"/>
      <dgm:spPr>
        <a:solidFill>
          <a:srgbClr val="84A2D8"/>
        </a:solidFill>
      </dgm:spPr>
      <dgm:t>
        <a:bodyPr/>
        <a:lstStyle/>
        <a:p>
          <a:r>
            <a:rPr lang="es-MX" sz="1400" dirty="0">
              <a:solidFill>
                <a:schemeClr val="tx1"/>
              </a:solidFill>
            </a:rPr>
            <a:t>Buen trato con el informante.</a:t>
          </a:r>
          <a:endParaRPr lang="es-EC" sz="1400" dirty="0">
            <a:solidFill>
              <a:schemeClr val="tx1"/>
            </a:solidFill>
          </a:endParaRPr>
        </a:p>
      </dgm:t>
    </dgm:pt>
    <dgm:pt modelId="{57318C1B-135C-4686-9721-6793A27718CC}" type="parTrans" cxnId="{4038A211-ABAC-42EB-B3D0-3D0236D86CE1}">
      <dgm:prSet/>
      <dgm:spPr/>
      <dgm:t>
        <a:bodyPr/>
        <a:lstStyle/>
        <a:p>
          <a:endParaRPr lang="es-EC" sz="1400">
            <a:solidFill>
              <a:schemeClr val="tx1"/>
            </a:solidFill>
          </a:endParaRPr>
        </a:p>
      </dgm:t>
    </dgm:pt>
    <dgm:pt modelId="{A807A207-868E-4499-A836-3DED97C64196}" type="sibTrans" cxnId="{4038A211-ABAC-42EB-B3D0-3D0236D86CE1}">
      <dgm:prSet/>
      <dgm:spPr/>
      <dgm:t>
        <a:bodyPr/>
        <a:lstStyle/>
        <a:p>
          <a:endParaRPr lang="es-EC" sz="1400">
            <a:solidFill>
              <a:schemeClr val="tx1"/>
            </a:solidFill>
          </a:endParaRPr>
        </a:p>
      </dgm:t>
    </dgm:pt>
    <dgm:pt modelId="{28FF74C4-48A7-425A-92EF-6F9C31F61153}">
      <dgm:prSet phldrT="[Texto]" custT="1"/>
      <dgm:spPr>
        <a:solidFill>
          <a:srgbClr val="97C7DD"/>
        </a:solidFill>
      </dgm:spPr>
      <dgm:t>
        <a:bodyPr/>
        <a:lstStyle/>
        <a:p>
          <a:r>
            <a:rPr lang="es-MX" sz="1400" dirty="0">
              <a:solidFill>
                <a:schemeClr val="tx1"/>
              </a:solidFill>
            </a:rPr>
            <a:t>Realizar personalmente y con </a:t>
          </a:r>
          <a:r>
            <a:rPr lang="es-MX" sz="1400" dirty="0" smtClean="0">
              <a:solidFill>
                <a:schemeClr val="tx1"/>
              </a:solidFill>
            </a:rPr>
            <a:t>responsabilidad </a:t>
          </a:r>
          <a:r>
            <a:rPr lang="es-MX" sz="1400" dirty="0">
              <a:solidFill>
                <a:schemeClr val="tx1"/>
              </a:solidFill>
            </a:rPr>
            <a:t>su trabajo.</a:t>
          </a:r>
          <a:endParaRPr lang="es-EC" sz="1400" dirty="0">
            <a:solidFill>
              <a:schemeClr val="tx1"/>
            </a:solidFill>
          </a:endParaRPr>
        </a:p>
      </dgm:t>
    </dgm:pt>
    <dgm:pt modelId="{9C7BDEAD-B45D-4E45-8AB9-34C0EB11D9F0}" type="parTrans" cxnId="{D3C5765F-2626-46B5-B6A3-BB4BDB1AD290}">
      <dgm:prSet/>
      <dgm:spPr/>
      <dgm:t>
        <a:bodyPr/>
        <a:lstStyle/>
        <a:p>
          <a:endParaRPr lang="es-EC" sz="1400">
            <a:solidFill>
              <a:schemeClr val="tx1"/>
            </a:solidFill>
          </a:endParaRPr>
        </a:p>
      </dgm:t>
    </dgm:pt>
    <dgm:pt modelId="{C8C5B859-5102-4DBF-B126-BC90A4440031}" type="sibTrans" cxnId="{D3C5765F-2626-46B5-B6A3-BB4BDB1AD290}">
      <dgm:prSet/>
      <dgm:spPr/>
      <dgm:t>
        <a:bodyPr/>
        <a:lstStyle/>
        <a:p>
          <a:endParaRPr lang="es-EC" sz="1400">
            <a:solidFill>
              <a:schemeClr val="tx1"/>
            </a:solidFill>
          </a:endParaRPr>
        </a:p>
      </dgm:t>
    </dgm:pt>
    <dgm:pt modelId="{F3DEDBFB-C338-44F6-9CA3-1628E39A33B9}">
      <dgm:prSet phldrT="[Texto]" custT="1"/>
      <dgm:spPr>
        <a:solidFill>
          <a:srgbClr val="9BDDDA"/>
        </a:solidFill>
      </dgm:spPr>
      <dgm:t>
        <a:bodyPr/>
        <a:lstStyle/>
        <a:p>
          <a:r>
            <a:rPr lang="es-MX" sz="1400" dirty="0">
              <a:solidFill>
                <a:schemeClr val="tx1"/>
              </a:solidFill>
              <a:highlight>
                <a:srgbClr val="FFFF00"/>
              </a:highlight>
            </a:rPr>
            <a:t>Las jornadas de trabajo no tienen horario fijo</a:t>
          </a:r>
          <a:r>
            <a:rPr lang="es-MX" sz="1400" dirty="0">
              <a:solidFill>
                <a:schemeClr val="tx1"/>
              </a:solidFill>
            </a:rPr>
            <a:t>.</a:t>
          </a:r>
          <a:endParaRPr lang="es-EC" sz="1400" dirty="0">
            <a:solidFill>
              <a:schemeClr val="tx1"/>
            </a:solidFill>
          </a:endParaRPr>
        </a:p>
      </dgm:t>
    </dgm:pt>
    <dgm:pt modelId="{DB32DBD2-990E-41A9-B96D-57EE8DBFA835}" type="parTrans" cxnId="{A60F7E50-70D2-4CEB-AB7F-6611CA90DAAB}">
      <dgm:prSet/>
      <dgm:spPr/>
      <dgm:t>
        <a:bodyPr/>
        <a:lstStyle/>
        <a:p>
          <a:endParaRPr lang="es-EC" sz="1400">
            <a:solidFill>
              <a:schemeClr val="tx1"/>
            </a:solidFill>
          </a:endParaRPr>
        </a:p>
      </dgm:t>
    </dgm:pt>
    <dgm:pt modelId="{39AD6642-C486-4C3E-A16D-5A004AC62486}" type="sibTrans" cxnId="{A60F7E50-70D2-4CEB-AB7F-6611CA90DAAB}">
      <dgm:prSet/>
      <dgm:spPr/>
      <dgm:t>
        <a:bodyPr/>
        <a:lstStyle/>
        <a:p>
          <a:endParaRPr lang="es-EC" sz="1400">
            <a:solidFill>
              <a:schemeClr val="tx1"/>
            </a:solidFill>
          </a:endParaRPr>
        </a:p>
      </dgm:t>
    </dgm:pt>
    <dgm:pt modelId="{E6839F2E-ACBF-45D4-9F7D-0564FDFE76DC}">
      <dgm:prSet phldrT="[Texto]" custT="1"/>
      <dgm:spPr>
        <a:solidFill>
          <a:srgbClr val="91D7BC"/>
        </a:solidFill>
      </dgm:spPr>
      <dgm:t>
        <a:bodyPr/>
        <a:lstStyle/>
        <a:p>
          <a:r>
            <a:rPr lang="es-MX" sz="1400" dirty="0">
              <a:solidFill>
                <a:schemeClr val="tx1"/>
              </a:solidFill>
            </a:rPr>
            <a:t>No </a:t>
          </a:r>
          <a:r>
            <a:rPr lang="es-MX" sz="1400" dirty="0" smtClean="0">
              <a:solidFill>
                <a:schemeClr val="tx1"/>
              </a:solidFill>
            </a:rPr>
            <a:t>se </a:t>
          </a:r>
          <a:r>
            <a:rPr lang="es-MX" sz="1400" dirty="0">
              <a:solidFill>
                <a:schemeClr val="tx1"/>
              </a:solidFill>
            </a:rPr>
            <a:t>debe inventar, cambiar, ni distorsionar los datos.</a:t>
          </a:r>
          <a:endParaRPr lang="es-EC" sz="1400" dirty="0">
            <a:solidFill>
              <a:schemeClr val="tx1"/>
            </a:solidFill>
          </a:endParaRPr>
        </a:p>
      </dgm:t>
    </dgm:pt>
    <dgm:pt modelId="{05A5331D-77EA-4793-8AFB-4D83BAB876E3}" type="parTrans" cxnId="{22CDA129-2E29-4FCC-9BC3-3A3F3572871A}">
      <dgm:prSet/>
      <dgm:spPr/>
      <dgm:t>
        <a:bodyPr/>
        <a:lstStyle/>
        <a:p>
          <a:endParaRPr lang="es-EC" sz="1400">
            <a:solidFill>
              <a:schemeClr val="tx1"/>
            </a:solidFill>
          </a:endParaRPr>
        </a:p>
      </dgm:t>
    </dgm:pt>
    <dgm:pt modelId="{996DD3D4-ED7E-4AD6-BAE8-20D628E8035D}" type="sibTrans" cxnId="{22CDA129-2E29-4FCC-9BC3-3A3F3572871A}">
      <dgm:prSet/>
      <dgm:spPr/>
      <dgm:t>
        <a:bodyPr/>
        <a:lstStyle/>
        <a:p>
          <a:endParaRPr lang="es-EC" sz="1400">
            <a:solidFill>
              <a:schemeClr val="tx1"/>
            </a:solidFill>
          </a:endParaRPr>
        </a:p>
      </dgm:t>
    </dgm:pt>
    <dgm:pt modelId="{E4C8AE94-96DC-4DD6-87CE-49D43821740C}">
      <dgm:prSet phldrT="[Texto]" custT="1"/>
      <dgm:spPr>
        <a:solidFill>
          <a:srgbClr val="B1E1BF"/>
        </a:solidFill>
      </dgm:spPr>
      <dgm:t>
        <a:bodyPr/>
        <a:lstStyle/>
        <a:p>
          <a:r>
            <a:rPr lang="es-MX" sz="1400" dirty="0">
              <a:solidFill>
                <a:schemeClr val="tx1"/>
              </a:solidFill>
            </a:rPr>
            <a:t>No encargar el trabajo.</a:t>
          </a:r>
          <a:endParaRPr lang="es-EC" sz="1400" dirty="0">
            <a:solidFill>
              <a:schemeClr val="tx1"/>
            </a:solidFill>
          </a:endParaRPr>
        </a:p>
      </dgm:t>
    </dgm:pt>
    <dgm:pt modelId="{2A7CE2D1-70BA-474A-BC2D-EB9BAC4B0C26}" type="parTrans" cxnId="{EDB6F07B-0003-43FA-B926-456E3DB58D82}">
      <dgm:prSet/>
      <dgm:spPr/>
      <dgm:t>
        <a:bodyPr/>
        <a:lstStyle/>
        <a:p>
          <a:endParaRPr lang="es-EC" sz="1400">
            <a:solidFill>
              <a:schemeClr val="tx1"/>
            </a:solidFill>
          </a:endParaRPr>
        </a:p>
      </dgm:t>
    </dgm:pt>
    <dgm:pt modelId="{C00DEEFD-FAA8-404A-B670-51F12D4BFE82}" type="sibTrans" cxnId="{EDB6F07B-0003-43FA-B926-456E3DB58D82}">
      <dgm:prSet/>
      <dgm:spPr/>
      <dgm:t>
        <a:bodyPr/>
        <a:lstStyle/>
        <a:p>
          <a:endParaRPr lang="es-EC" sz="1400">
            <a:solidFill>
              <a:schemeClr val="tx1"/>
            </a:solidFill>
          </a:endParaRPr>
        </a:p>
      </dgm:t>
    </dgm:pt>
    <dgm:pt modelId="{E11BD6A5-5CBA-4C6A-93ED-7A8221C331DC}">
      <dgm:prSet phldrT="[Texto]" custT="1"/>
      <dgm:spPr>
        <a:solidFill>
          <a:srgbClr val="AEDEAC"/>
        </a:solidFill>
      </dgm:spPr>
      <dgm:t>
        <a:bodyPr/>
        <a:lstStyle/>
        <a:p>
          <a:r>
            <a:rPr lang="es-MX" sz="1400" dirty="0">
              <a:solidFill>
                <a:schemeClr val="tx1"/>
              </a:solidFill>
            </a:rPr>
            <a:t>Entregar al Supervisor  diariamente los cuestionarios de los SMs  trabajados.</a:t>
          </a:r>
          <a:endParaRPr lang="es-EC" sz="1400" dirty="0">
            <a:solidFill>
              <a:schemeClr val="tx1"/>
            </a:solidFill>
          </a:endParaRPr>
        </a:p>
      </dgm:t>
    </dgm:pt>
    <dgm:pt modelId="{30E2B20A-E8E5-4FA2-8EDA-7F37C0880455}" type="parTrans" cxnId="{56E75FCE-B179-4F37-8BBF-3E5729617282}">
      <dgm:prSet/>
      <dgm:spPr/>
      <dgm:t>
        <a:bodyPr/>
        <a:lstStyle/>
        <a:p>
          <a:endParaRPr lang="es-EC" sz="1400">
            <a:solidFill>
              <a:schemeClr val="tx1"/>
            </a:solidFill>
          </a:endParaRPr>
        </a:p>
      </dgm:t>
    </dgm:pt>
    <dgm:pt modelId="{DAF1A46B-38C9-42D8-B422-7D55D5D220D6}" type="sibTrans" cxnId="{56E75FCE-B179-4F37-8BBF-3E5729617282}">
      <dgm:prSet/>
      <dgm:spPr/>
      <dgm:t>
        <a:bodyPr/>
        <a:lstStyle/>
        <a:p>
          <a:endParaRPr lang="es-EC" sz="1400">
            <a:solidFill>
              <a:schemeClr val="tx1"/>
            </a:solidFill>
          </a:endParaRPr>
        </a:p>
      </dgm:t>
    </dgm:pt>
    <dgm:pt modelId="{FF730A10-36A2-4F9D-B003-53B0E6805047}">
      <dgm:prSet phldrT="[Texto]" custT="1"/>
      <dgm:spPr>
        <a:solidFill>
          <a:srgbClr val="BBDAA6"/>
        </a:solidFill>
      </dgm:spPr>
      <dgm:t>
        <a:bodyPr/>
        <a:lstStyle/>
        <a:p>
          <a:r>
            <a:rPr lang="es-MX" sz="1400" dirty="0">
              <a:solidFill>
                <a:schemeClr val="tx1"/>
              </a:solidFill>
            </a:rPr>
            <a:t>Una vez completada la cobertura del segmento, realizar y revisar la Carpeta Resumen al igual que todos los formularios auxiliares del SM.</a:t>
          </a:r>
          <a:endParaRPr lang="es-EC" sz="1400" dirty="0">
            <a:solidFill>
              <a:schemeClr val="tx1"/>
            </a:solidFill>
          </a:endParaRPr>
        </a:p>
      </dgm:t>
    </dgm:pt>
    <dgm:pt modelId="{79B53945-3A90-4F3C-893B-E094E654CF53}" type="parTrans" cxnId="{AD943AFB-8347-4850-B154-5CBD4DCC2E29}">
      <dgm:prSet/>
      <dgm:spPr/>
      <dgm:t>
        <a:bodyPr/>
        <a:lstStyle/>
        <a:p>
          <a:endParaRPr lang="es-EC" sz="1400">
            <a:solidFill>
              <a:schemeClr val="tx1"/>
            </a:solidFill>
          </a:endParaRPr>
        </a:p>
      </dgm:t>
    </dgm:pt>
    <dgm:pt modelId="{453C896B-2218-46B3-9B49-394DEEBFE609}" type="sibTrans" cxnId="{AD943AFB-8347-4850-B154-5CBD4DCC2E29}">
      <dgm:prSet/>
      <dgm:spPr/>
      <dgm:t>
        <a:bodyPr/>
        <a:lstStyle/>
        <a:p>
          <a:endParaRPr lang="es-EC" sz="1400">
            <a:solidFill>
              <a:schemeClr val="tx1"/>
            </a:solidFill>
          </a:endParaRPr>
        </a:p>
      </dgm:t>
    </dgm:pt>
    <dgm:pt modelId="{60CF9357-DBEF-4504-A5B6-24FD18BA4D3D}" type="pres">
      <dgm:prSet presAssocID="{86C15003-30C0-437B-984A-A55E7CCCF951}" presName="linear" presStyleCnt="0">
        <dgm:presLayoutVars>
          <dgm:dir/>
          <dgm:animLvl val="lvl"/>
          <dgm:resizeHandles val="exact"/>
        </dgm:presLayoutVars>
      </dgm:prSet>
      <dgm:spPr/>
      <dgm:t>
        <a:bodyPr/>
        <a:lstStyle/>
        <a:p>
          <a:endParaRPr lang="es-EC"/>
        </a:p>
      </dgm:t>
    </dgm:pt>
    <dgm:pt modelId="{1ADF73AE-CD85-4D29-AB1D-ACE91CE2B45C}" type="pres">
      <dgm:prSet presAssocID="{0A188080-C3D3-4BCB-82C3-52B65F7E0C05}" presName="parentLin" presStyleCnt="0"/>
      <dgm:spPr/>
    </dgm:pt>
    <dgm:pt modelId="{F969E049-89A1-4549-97F1-0811A54ECC9A}" type="pres">
      <dgm:prSet presAssocID="{0A188080-C3D3-4BCB-82C3-52B65F7E0C05}" presName="parentLeftMargin" presStyleLbl="node1" presStyleIdx="0" presStyleCnt="7"/>
      <dgm:spPr/>
      <dgm:t>
        <a:bodyPr/>
        <a:lstStyle/>
        <a:p>
          <a:endParaRPr lang="es-EC"/>
        </a:p>
      </dgm:t>
    </dgm:pt>
    <dgm:pt modelId="{3DC614AF-BF17-49FB-B340-C7E354E1609B}" type="pres">
      <dgm:prSet presAssocID="{0A188080-C3D3-4BCB-82C3-52B65F7E0C05}" presName="parentText" presStyleLbl="node1" presStyleIdx="0" presStyleCnt="7">
        <dgm:presLayoutVars>
          <dgm:chMax val="0"/>
          <dgm:bulletEnabled val="1"/>
        </dgm:presLayoutVars>
      </dgm:prSet>
      <dgm:spPr/>
      <dgm:t>
        <a:bodyPr/>
        <a:lstStyle/>
        <a:p>
          <a:endParaRPr lang="es-EC"/>
        </a:p>
      </dgm:t>
    </dgm:pt>
    <dgm:pt modelId="{A5FD5C18-DB96-4754-BEDE-CBC96A1752AB}" type="pres">
      <dgm:prSet presAssocID="{0A188080-C3D3-4BCB-82C3-52B65F7E0C05}" presName="negativeSpace" presStyleCnt="0"/>
      <dgm:spPr/>
    </dgm:pt>
    <dgm:pt modelId="{26956135-F24F-4B25-A46F-42A46118A7B1}" type="pres">
      <dgm:prSet presAssocID="{0A188080-C3D3-4BCB-82C3-52B65F7E0C05}" presName="childText" presStyleLbl="conFgAcc1" presStyleIdx="0" presStyleCnt="7" custScaleX="87412">
        <dgm:presLayoutVars>
          <dgm:bulletEnabled val="1"/>
        </dgm:presLayoutVars>
      </dgm:prSet>
      <dgm:spPr/>
    </dgm:pt>
    <dgm:pt modelId="{449C3074-90FF-48CB-8407-E09BB94E3D56}" type="pres">
      <dgm:prSet presAssocID="{A807A207-868E-4499-A836-3DED97C64196}" presName="spaceBetweenRectangles" presStyleCnt="0"/>
      <dgm:spPr/>
    </dgm:pt>
    <dgm:pt modelId="{E3391486-C267-43B4-BBCB-FBBA85AFAD88}" type="pres">
      <dgm:prSet presAssocID="{28FF74C4-48A7-425A-92EF-6F9C31F61153}" presName="parentLin" presStyleCnt="0"/>
      <dgm:spPr/>
    </dgm:pt>
    <dgm:pt modelId="{2612F3CE-67AA-42A1-9809-73DC01566FE0}" type="pres">
      <dgm:prSet presAssocID="{28FF74C4-48A7-425A-92EF-6F9C31F61153}" presName="parentLeftMargin" presStyleLbl="node1" presStyleIdx="0" presStyleCnt="7"/>
      <dgm:spPr/>
      <dgm:t>
        <a:bodyPr/>
        <a:lstStyle/>
        <a:p>
          <a:endParaRPr lang="es-EC"/>
        </a:p>
      </dgm:t>
    </dgm:pt>
    <dgm:pt modelId="{F6D9E2BD-0529-4C14-8FF1-3276FAA4B79E}" type="pres">
      <dgm:prSet presAssocID="{28FF74C4-48A7-425A-92EF-6F9C31F61153}" presName="parentText" presStyleLbl="node1" presStyleIdx="1" presStyleCnt="7">
        <dgm:presLayoutVars>
          <dgm:chMax val="0"/>
          <dgm:bulletEnabled val="1"/>
        </dgm:presLayoutVars>
      </dgm:prSet>
      <dgm:spPr/>
      <dgm:t>
        <a:bodyPr/>
        <a:lstStyle/>
        <a:p>
          <a:endParaRPr lang="es-EC"/>
        </a:p>
      </dgm:t>
    </dgm:pt>
    <dgm:pt modelId="{283C292A-7C7D-435A-9FA0-365F59CB279B}" type="pres">
      <dgm:prSet presAssocID="{28FF74C4-48A7-425A-92EF-6F9C31F61153}" presName="negativeSpace" presStyleCnt="0"/>
      <dgm:spPr/>
    </dgm:pt>
    <dgm:pt modelId="{854AE689-C84E-42B1-8A21-4E0D86C83988}" type="pres">
      <dgm:prSet presAssocID="{28FF74C4-48A7-425A-92EF-6F9C31F61153}" presName="childText" presStyleLbl="conFgAcc1" presStyleIdx="1" presStyleCnt="7" custScaleX="87413">
        <dgm:presLayoutVars>
          <dgm:bulletEnabled val="1"/>
        </dgm:presLayoutVars>
      </dgm:prSet>
      <dgm:spPr/>
    </dgm:pt>
    <dgm:pt modelId="{887E878B-B07C-4F2D-A37B-3FE675B53FB9}" type="pres">
      <dgm:prSet presAssocID="{C8C5B859-5102-4DBF-B126-BC90A4440031}" presName="spaceBetweenRectangles" presStyleCnt="0"/>
      <dgm:spPr/>
    </dgm:pt>
    <dgm:pt modelId="{A45E79B9-2A0E-4F68-AB32-F55B2284B788}" type="pres">
      <dgm:prSet presAssocID="{F3DEDBFB-C338-44F6-9CA3-1628E39A33B9}" presName="parentLin" presStyleCnt="0"/>
      <dgm:spPr/>
    </dgm:pt>
    <dgm:pt modelId="{41289184-C842-4AC2-8E2F-4CA6C7F3B8F5}" type="pres">
      <dgm:prSet presAssocID="{F3DEDBFB-C338-44F6-9CA3-1628E39A33B9}" presName="parentLeftMargin" presStyleLbl="node1" presStyleIdx="1" presStyleCnt="7"/>
      <dgm:spPr/>
      <dgm:t>
        <a:bodyPr/>
        <a:lstStyle/>
        <a:p>
          <a:endParaRPr lang="es-EC"/>
        </a:p>
      </dgm:t>
    </dgm:pt>
    <dgm:pt modelId="{56ABF6D4-DB59-414C-86B9-5D7CA8F99B07}" type="pres">
      <dgm:prSet presAssocID="{F3DEDBFB-C338-44F6-9CA3-1628E39A33B9}" presName="parentText" presStyleLbl="node1" presStyleIdx="2" presStyleCnt="7">
        <dgm:presLayoutVars>
          <dgm:chMax val="0"/>
          <dgm:bulletEnabled val="1"/>
        </dgm:presLayoutVars>
      </dgm:prSet>
      <dgm:spPr/>
      <dgm:t>
        <a:bodyPr/>
        <a:lstStyle/>
        <a:p>
          <a:endParaRPr lang="es-EC"/>
        </a:p>
      </dgm:t>
    </dgm:pt>
    <dgm:pt modelId="{3DB92AEC-BA58-4B97-9BA0-322CF68451F4}" type="pres">
      <dgm:prSet presAssocID="{F3DEDBFB-C338-44F6-9CA3-1628E39A33B9}" presName="negativeSpace" presStyleCnt="0"/>
      <dgm:spPr/>
    </dgm:pt>
    <dgm:pt modelId="{A90F70BE-EE20-4BEB-8FB7-3470FFA297B3}" type="pres">
      <dgm:prSet presAssocID="{F3DEDBFB-C338-44F6-9CA3-1628E39A33B9}" presName="childText" presStyleLbl="conFgAcc1" presStyleIdx="2" presStyleCnt="7" custScaleX="87412">
        <dgm:presLayoutVars>
          <dgm:bulletEnabled val="1"/>
        </dgm:presLayoutVars>
      </dgm:prSet>
      <dgm:spPr/>
    </dgm:pt>
    <dgm:pt modelId="{72989EF5-C049-47FE-9669-9A1A3EB392E4}" type="pres">
      <dgm:prSet presAssocID="{39AD6642-C486-4C3E-A16D-5A004AC62486}" presName="spaceBetweenRectangles" presStyleCnt="0"/>
      <dgm:spPr/>
    </dgm:pt>
    <dgm:pt modelId="{00802AE1-E5FC-4E10-B2CA-09D5D68FFB05}" type="pres">
      <dgm:prSet presAssocID="{E6839F2E-ACBF-45D4-9F7D-0564FDFE76DC}" presName="parentLin" presStyleCnt="0"/>
      <dgm:spPr/>
    </dgm:pt>
    <dgm:pt modelId="{392422E6-F0A3-4B29-B43D-F296AF5E2F37}" type="pres">
      <dgm:prSet presAssocID="{E6839F2E-ACBF-45D4-9F7D-0564FDFE76DC}" presName="parentLeftMargin" presStyleLbl="node1" presStyleIdx="2" presStyleCnt="7"/>
      <dgm:spPr/>
      <dgm:t>
        <a:bodyPr/>
        <a:lstStyle/>
        <a:p>
          <a:endParaRPr lang="es-EC"/>
        </a:p>
      </dgm:t>
    </dgm:pt>
    <dgm:pt modelId="{C0505A6E-CA55-4896-B9BE-B66E31E97394}" type="pres">
      <dgm:prSet presAssocID="{E6839F2E-ACBF-45D4-9F7D-0564FDFE76DC}" presName="parentText" presStyleLbl="node1" presStyleIdx="3" presStyleCnt="7">
        <dgm:presLayoutVars>
          <dgm:chMax val="0"/>
          <dgm:bulletEnabled val="1"/>
        </dgm:presLayoutVars>
      </dgm:prSet>
      <dgm:spPr/>
      <dgm:t>
        <a:bodyPr/>
        <a:lstStyle/>
        <a:p>
          <a:endParaRPr lang="es-EC"/>
        </a:p>
      </dgm:t>
    </dgm:pt>
    <dgm:pt modelId="{EB1FA3CF-C7CD-48D0-8A8A-95C3E4D9D6AD}" type="pres">
      <dgm:prSet presAssocID="{E6839F2E-ACBF-45D4-9F7D-0564FDFE76DC}" presName="negativeSpace" presStyleCnt="0"/>
      <dgm:spPr/>
    </dgm:pt>
    <dgm:pt modelId="{F75EDFDA-C9AE-4BDE-A8B0-237C3682377B}" type="pres">
      <dgm:prSet presAssocID="{E6839F2E-ACBF-45D4-9F7D-0564FDFE76DC}" presName="childText" presStyleLbl="conFgAcc1" presStyleIdx="3" presStyleCnt="7" custScaleX="87756">
        <dgm:presLayoutVars>
          <dgm:bulletEnabled val="1"/>
        </dgm:presLayoutVars>
      </dgm:prSet>
      <dgm:spPr/>
    </dgm:pt>
    <dgm:pt modelId="{D0D4428B-EC7C-450B-89EF-328C3356A033}" type="pres">
      <dgm:prSet presAssocID="{996DD3D4-ED7E-4AD6-BAE8-20D628E8035D}" presName="spaceBetweenRectangles" presStyleCnt="0"/>
      <dgm:spPr/>
    </dgm:pt>
    <dgm:pt modelId="{407B272B-9013-49C6-9A0F-623AF8418B48}" type="pres">
      <dgm:prSet presAssocID="{E4C8AE94-96DC-4DD6-87CE-49D43821740C}" presName="parentLin" presStyleCnt="0"/>
      <dgm:spPr/>
    </dgm:pt>
    <dgm:pt modelId="{78AC1A42-15AA-4210-80F7-D4A1BCB8E90C}" type="pres">
      <dgm:prSet presAssocID="{E4C8AE94-96DC-4DD6-87CE-49D43821740C}" presName="parentLeftMargin" presStyleLbl="node1" presStyleIdx="3" presStyleCnt="7"/>
      <dgm:spPr/>
      <dgm:t>
        <a:bodyPr/>
        <a:lstStyle/>
        <a:p>
          <a:endParaRPr lang="es-EC"/>
        </a:p>
      </dgm:t>
    </dgm:pt>
    <dgm:pt modelId="{8E145F40-5F15-4FD5-AACF-B22C94F1BFBC}" type="pres">
      <dgm:prSet presAssocID="{E4C8AE94-96DC-4DD6-87CE-49D43821740C}" presName="parentText" presStyleLbl="node1" presStyleIdx="4" presStyleCnt="7">
        <dgm:presLayoutVars>
          <dgm:chMax val="0"/>
          <dgm:bulletEnabled val="1"/>
        </dgm:presLayoutVars>
      </dgm:prSet>
      <dgm:spPr/>
      <dgm:t>
        <a:bodyPr/>
        <a:lstStyle/>
        <a:p>
          <a:endParaRPr lang="es-EC"/>
        </a:p>
      </dgm:t>
    </dgm:pt>
    <dgm:pt modelId="{F2460985-7FED-4856-80B5-E2D8882980D3}" type="pres">
      <dgm:prSet presAssocID="{E4C8AE94-96DC-4DD6-87CE-49D43821740C}" presName="negativeSpace" presStyleCnt="0"/>
      <dgm:spPr/>
    </dgm:pt>
    <dgm:pt modelId="{F66D0297-044F-4E9B-9C2D-01BA6111E494}" type="pres">
      <dgm:prSet presAssocID="{E4C8AE94-96DC-4DD6-87CE-49D43821740C}" presName="childText" presStyleLbl="conFgAcc1" presStyleIdx="4" presStyleCnt="7" custScaleX="87755">
        <dgm:presLayoutVars>
          <dgm:bulletEnabled val="1"/>
        </dgm:presLayoutVars>
      </dgm:prSet>
      <dgm:spPr/>
    </dgm:pt>
    <dgm:pt modelId="{9F040966-26E2-44EE-97CD-DBBC04D6D819}" type="pres">
      <dgm:prSet presAssocID="{C00DEEFD-FAA8-404A-B670-51F12D4BFE82}" presName="spaceBetweenRectangles" presStyleCnt="0"/>
      <dgm:spPr/>
    </dgm:pt>
    <dgm:pt modelId="{1A1C4572-1AF1-4252-8BB8-6B20C2D1792F}" type="pres">
      <dgm:prSet presAssocID="{E11BD6A5-5CBA-4C6A-93ED-7A8221C331DC}" presName="parentLin" presStyleCnt="0"/>
      <dgm:spPr/>
    </dgm:pt>
    <dgm:pt modelId="{5ED1B777-D80E-4BC5-9885-D9B58CD5C5B9}" type="pres">
      <dgm:prSet presAssocID="{E11BD6A5-5CBA-4C6A-93ED-7A8221C331DC}" presName="parentLeftMargin" presStyleLbl="node1" presStyleIdx="4" presStyleCnt="7"/>
      <dgm:spPr/>
      <dgm:t>
        <a:bodyPr/>
        <a:lstStyle/>
        <a:p>
          <a:endParaRPr lang="es-EC"/>
        </a:p>
      </dgm:t>
    </dgm:pt>
    <dgm:pt modelId="{D953D126-E7C5-4994-84A9-CC74E330CB50}" type="pres">
      <dgm:prSet presAssocID="{E11BD6A5-5CBA-4C6A-93ED-7A8221C331DC}" presName="parentText" presStyleLbl="node1" presStyleIdx="5" presStyleCnt="7">
        <dgm:presLayoutVars>
          <dgm:chMax val="0"/>
          <dgm:bulletEnabled val="1"/>
        </dgm:presLayoutVars>
      </dgm:prSet>
      <dgm:spPr/>
      <dgm:t>
        <a:bodyPr/>
        <a:lstStyle/>
        <a:p>
          <a:endParaRPr lang="es-EC"/>
        </a:p>
      </dgm:t>
    </dgm:pt>
    <dgm:pt modelId="{37454B22-179E-46DE-B932-7A5E365306E7}" type="pres">
      <dgm:prSet presAssocID="{E11BD6A5-5CBA-4C6A-93ED-7A8221C331DC}" presName="negativeSpace" presStyleCnt="0"/>
      <dgm:spPr/>
    </dgm:pt>
    <dgm:pt modelId="{A2A289C6-68C6-48BF-B7A2-CF728CF8BA2B}" type="pres">
      <dgm:prSet presAssocID="{E11BD6A5-5CBA-4C6A-93ED-7A8221C331DC}" presName="childText" presStyleLbl="conFgAcc1" presStyleIdx="5" presStyleCnt="7" custScaleX="87756">
        <dgm:presLayoutVars>
          <dgm:bulletEnabled val="1"/>
        </dgm:presLayoutVars>
      </dgm:prSet>
      <dgm:spPr/>
    </dgm:pt>
    <dgm:pt modelId="{2FAB4DD8-3AA2-4B2A-AE2F-0701C3BC89E4}" type="pres">
      <dgm:prSet presAssocID="{DAF1A46B-38C9-42D8-B422-7D55D5D220D6}" presName="spaceBetweenRectangles" presStyleCnt="0"/>
      <dgm:spPr/>
    </dgm:pt>
    <dgm:pt modelId="{F5F02502-D832-400B-803E-0E59E9FF9030}" type="pres">
      <dgm:prSet presAssocID="{FF730A10-36A2-4F9D-B003-53B0E6805047}" presName="parentLin" presStyleCnt="0"/>
      <dgm:spPr/>
    </dgm:pt>
    <dgm:pt modelId="{2D11EEAA-5569-44D8-AA9E-AB25863D80B3}" type="pres">
      <dgm:prSet presAssocID="{FF730A10-36A2-4F9D-B003-53B0E6805047}" presName="parentLeftMargin" presStyleLbl="node1" presStyleIdx="5" presStyleCnt="7"/>
      <dgm:spPr/>
      <dgm:t>
        <a:bodyPr/>
        <a:lstStyle/>
        <a:p>
          <a:endParaRPr lang="es-EC"/>
        </a:p>
      </dgm:t>
    </dgm:pt>
    <dgm:pt modelId="{647AF330-CA0B-4E16-8237-749FA5FED25F}" type="pres">
      <dgm:prSet presAssocID="{FF730A10-36A2-4F9D-B003-53B0E6805047}" presName="parentText" presStyleLbl="node1" presStyleIdx="6" presStyleCnt="7">
        <dgm:presLayoutVars>
          <dgm:chMax val="0"/>
          <dgm:bulletEnabled val="1"/>
        </dgm:presLayoutVars>
      </dgm:prSet>
      <dgm:spPr/>
      <dgm:t>
        <a:bodyPr/>
        <a:lstStyle/>
        <a:p>
          <a:endParaRPr lang="es-EC"/>
        </a:p>
      </dgm:t>
    </dgm:pt>
    <dgm:pt modelId="{BA4AED19-BB5C-4E12-8154-262028CDB6AC}" type="pres">
      <dgm:prSet presAssocID="{FF730A10-36A2-4F9D-B003-53B0E6805047}" presName="negativeSpace" presStyleCnt="0"/>
      <dgm:spPr/>
    </dgm:pt>
    <dgm:pt modelId="{B797F7E2-A619-437D-A030-0E40BD60C327}" type="pres">
      <dgm:prSet presAssocID="{FF730A10-36A2-4F9D-B003-53B0E6805047}" presName="childText" presStyleLbl="conFgAcc1" presStyleIdx="6" presStyleCnt="7" custScaleX="87755">
        <dgm:presLayoutVars>
          <dgm:bulletEnabled val="1"/>
        </dgm:presLayoutVars>
      </dgm:prSet>
      <dgm:spPr/>
    </dgm:pt>
  </dgm:ptLst>
  <dgm:cxnLst>
    <dgm:cxn modelId="{4038A211-ABAC-42EB-B3D0-3D0236D86CE1}" srcId="{86C15003-30C0-437B-984A-A55E7CCCF951}" destId="{0A188080-C3D3-4BCB-82C3-52B65F7E0C05}" srcOrd="0" destOrd="0" parTransId="{57318C1B-135C-4686-9721-6793A27718CC}" sibTransId="{A807A207-868E-4499-A836-3DED97C64196}"/>
    <dgm:cxn modelId="{4D976031-0362-405E-91FA-16F8210D22A7}" type="presOf" srcId="{F3DEDBFB-C338-44F6-9CA3-1628E39A33B9}" destId="{56ABF6D4-DB59-414C-86B9-5D7CA8F99B07}" srcOrd="1" destOrd="0" presId="urn:microsoft.com/office/officeart/2005/8/layout/list1"/>
    <dgm:cxn modelId="{AD943AFB-8347-4850-B154-5CBD4DCC2E29}" srcId="{86C15003-30C0-437B-984A-A55E7CCCF951}" destId="{FF730A10-36A2-4F9D-B003-53B0E6805047}" srcOrd="6" destOrd="0" parTransId="{79B53945-3A90-4F3C-893B-E094E654CF53}" sibTransId="{453C896B-2218-46B3-9B49-394DEEBFE609}"/>
    <dgm:cxn modelId="{F9E617E5-EDD4-4B2B-A672-E2271ACB3DAD}" type="presOf" srcId="{0A188080-C3D3-4BCB-82C3-52B65F7E0C05}" destId="{F969E049-89A1-4549-97F1-0811A54ECC9A}" srcOrd="0" destOrd="0" presId="urn:microsoft.com/office/officeart/2005/8/layout/list1"/>
    <dgm:cxn modelId="{48519391-40D7-4BF6-A88B-517B39D1796D}" type="presOf" srcId="{86C15003-30C0-437B-984A-A55E7CCCF951}" destId="{60CF9357-DBEF-4504-A5B6-24FD18BA4D3D}" srcOrd="0" destOrd="0" presId="urn:microsoft.com/office/officeart/2005/8/layout/list1"/>
    <dgm:cxn modelId="{77406F54-F239-439C-A64C-EA9D66BFCE25}" type="presOf" srcId="{F3DEDBFB-C338-44F6-9CA3-1628E39A33B9}" destId="{41289184-C842-4AC2-8E2F-4CA6C7F3B8F5}" srcOrd="0" destOrd="0" presId="urn:microsoft.com/office/officeart/2005/8/layout/list1"/>
    <dgm:cxn modelId="{EDB6F07B-0003-43FA-B926-456E3DB58D82}" srcId="{86C15003-30C0-437B-984A-A55E7CCCF951}" destId="{E4C8AE94-96DC-4DD6-87CE-49D43821740C}" srcOrd="4" destOrd="0" parTransId="{2A7CE2D1-70BA-474A-BC2D-EB9BAC4B0C26}" sibTransId="{C00DEEFD-FAA8-404A-B670-51F12D4BFE82}"/>
    <dgm:cxn modelId="{926B18D9-0898-42A4-9C23-32BC81A9AFD4}" type="presOf" srcId="{28FF74C4-48A7-425A-92EF-6F9C31F61153}" destId="{2612F3CE-67AA-42A1-9809-73DC01566FE0}" srcOrd="0" destOrd="0" presId="urn:microsoft.com/office/officeart/2005/8/layout/list1"/>
    <dgm:cxn modelId="{DD182DB8-0512-4473-857E-5B4E1D1AB680}" type="presOf" srcId="{FF730A10-36A2-4F9D-B003-53B0E6805047}" destId="{647AF330-CA0B-4E16-8237-749FA5FED25F}" srcOrd="1" destOrd="0" presId="urn:microsoft.com/office/officeart/2005/8/layout/list1"/>
    <dgm:cxn modelId="{5DA60065-E323-4A8A-88EB-EFC37D15A513}" type="presOf" srcId="{E4C8AE94-96DC-4DD6-87CE-49D43821740C}" destId="{78AC1A42-15AA-4210-80F7-D4A1BCB8E90C}" srcOrd="0" destOrd="0" presId="urn:microsoft.com/office/officeart/2005/8/layout/list1"/>
    <dgm:cxn modelId="{56E75FCE-B179-4F37-8BBF-3E5729617282}" srcId="{86C15003-30C0-437B-984A-A55E7CCCF951}" destId="{E11BD6A5-5CBA-4C6A-93ED-7A8221C331DC}" srcOrd="5" destOrd="0" parTransId="{30E2B20A-E8E5-4FA2-8EDA-7F37C0880455}" sibTransId="{DAF1A46B-38C9-42D8-B422-7D55D5D220D6}"/>
    <dgm:cxn modelId="{D3C5765F-2626-46B5-B6A3-BB4BDB1AD290}" srcId="{86C15003-30C0-437B-984A-A55E7CCCF951}" destId="{28FF74C4-48A7-425A-92EF-6F9C31F61153}" srcOrd="1" destOrd="0" parTransId="{9C7BDEAD-B45D-4E45-8AB9-34C0EB11D9F0}" sibTransId="{C8C5B859-5102-4DBF-B126-BC90A4440031}"/>
    <dgm:cxn modelId="{22CDA129-2E29-4FCC-9BC3-3A3F3572871A}" srcId="{86C15003-30C0-437B-984A-A55E7CCCF951}" destId="{E6839F2E-ACBF-45D4-9F7D-0564FDFE76DC}" srcOrd="3" destOrd="0" parTransId="{05A5331D-77EA-4793-8AFB-4D83BAB876E3}" sibTransId="{996DD3D4-ED7E-4AD6-BAE8-20D628E8035D}"/>
    <dgm:cxn modelId="{21078B52-7216-42B7-A056-C2A5A8AA7C74}" type="presOf" srcId="{E6839F2E-ACBF-45D4-9F7D-0564FDFE76DC}" destId="{C0505A6E-CA55-4896-B9BE-B66E31E97394}" srcOrd="1" destOrd="0" presId="urn:microsoft.com/office/officeart/2005/8/layout/list1"/>
    <dgm:cxn modelId="{05785C36-AFD8-4EF3-AC47-2102870F9282}" type="presOf" srcId="{FF730A10-36A2-4F9D-B003-53B0E6805047}" destId="{2D11EEAA-5569-44D8-AA9E-AB25863D80B3}" srcOrd="0" destOrd="0" presId="urn:microsoft.com/office/officeart/2005/8/layout/list1"/>
    <dgm:cxn modelId="{ABEAAF4C-76AC-41C3-BDC9-80A9FD44FD66}" type="presOf" srcId="{28FF74C4-48A7-425A-92EF-6F9C31F61153}" destId="{F6D9E2BD-0529-4C14-8FF1-3276FAA4B79E}" srcOrd="1" destOrd="0" presId="urn:microsoft.com/office/officeart/2005/8/layout/list1"/>
    <dgm:cxn modelId="{FC2E1C40-B40B-42A6-AA69-229DA7D43353}" type="presOf" srcId="{E11BD6A5-5CBA-4C6A-93ED-7A8221C331DC}" destId="{D953D126-E7C5-4994-84A9-CC74E330CB50}" srcOrd="1" destOrd="0" presId="urn:microsoft.com/office/officeart/2005/8/layout/list1"/>
    <dgm:cxn modelId="{A60F7E50-70D2-4CEB-AB7F-6611CA90DAAB}" srcId="{86C15003-30C0-437B-984A-A55E7CCCF951}" destId="{F3DEDBFB-C338-44F6-9CA3-1628E39A33B9}" srcOrd="2" destOrd="0" parTransId="{DB32DBD2-990E-41A9-B96D-57EE8DBFA835}" sibTransId="{39AD6642-C486-4C3E-A16D-5A004AC62486}"/>
    <dgm:cxn modelId="{1A5D920E-A3B9-40F0-A191-5176678ACF05}" type="presOf" srcId="{E4C8AE94-96DC-4DD6-87CE-49D43821740C}" destId="{8E145F40-5F15-4FD5-AACF-B22C94F1BFBC}" srcOrd="1" destOrd="0" presId="urn:microsoft.com/office/officeart/2005/8/layout/list1"/>
    <dgm:cxn modelId="{6E91AE20-FFCE-430B-88E2-5839C411A70A}" type="presOf" srcId="{E11BD6A5-5CBA-4C6A-93ED-7A8221C331DC}" destId="{5ED1B777-D80E-4BC5-9885-D9B58CD5C5B9}" srcOrd="0" destOrd="0" presId="urn:microsoft.com/office/officeart/2005/8/layout/list1"/>
    <dgm:cxn modelId="{A9C72357-6521-444C-8887-D5A5CD5B903D}" type="presOf" srcId="{0A188080-C3D3-4BCB-82C3-52B65F7E0C05}" destId="{3DC614AF-BF17-49FB-B340-C7E354E1609B}" srcOrd="1" destOrd="0" presId="urn:microsoft.com/office/officeart/2005/8/layout/list1"/>
    <dgm:cxn modelId="{1B901127-B342-4B43-B909-47536AB76F6E}" type="presOf" srcId="{E6839F2E-ACBF-45D4-9F7D-0564FDFE76DC}" destId="{392422E6-F0A3-4B29-B43D-F296AF5E2F37}" srcOrd="0" destOrd="0" presId="urn:microsoft.com/office/officeart/2005/8/layout/list1"/>
    <dgm:cxn modelId="{A13BDFAD-91E3-47C4-84CD-E160B8FCD8B6}" type="presParOf" srcId="{60CF9357-DBEF-4504-A5B6-24FD18BA4D3D}" destId="{1ADF73AE-CD85-4D29-AB1D-ACE91CE2B45C}" srcOrd="0" destOrd="0" presId="urn:microsoft.com/office/officeart/2005/8/layout/list1"/>
    <dgm:cxn modelId="{32D732F4-AD65-4393-BD90-9FD7B1A634A9}" type="presParOf" srcId="{1ADF73AE-CD85-4D29-AB1D-ACE91CE2B45C}" destId="{F969E049-89A1-4549-97F1-0811A54ECC9A}" srcOrd="0" destOrd="0" presId="urn:microsoft.com/office/officeart/2005/8/layout/list1"/>
    <dgm:cxn modelId="{39D839F5-3274-45EB-9FE3-3688C1BE036E}" type="presParOf" srcId="{1ADF73AE-CD85-4D29-AB1D-ACE91CE2B45C}" destId="{3DC614AF-BF17-49FB-B340-C7E354E1609B}" srcOrd="1" destOrd="0" presId="urn:microsoft.com/office/officeart/2005/8/layout/list1"/>
    <dgm:cxn modelId="{8C16613B-66B9-4E2B-92B6-B8CF67EECBB7}" type="presParOf" srcId="{60CF9357-DBEF-4504-A5B6-24FD18BA4D3D}" destId="{A5FD5C18-DB96-4754-BEDE-CBC96A1752AB}" srcOrd="1" destOrd="0" presId="urn:microsoft.com/office/officeart/2005/8/layout/list1"/>
    <dgm:cxn modelId="{FDB96B95-365A-49AE-99E4-A8F2B9B740C2}" type="presParOf" srcId="{60CF9357-DBEF-4504-A5B6-24FD18BA4D3D}" destId="{26956135-F24F-4B25-A46F-42A46118A7B1}" srcOrd="2" destOrd="0" presId="urn:microsoft.com/office/officeart/2005/8/layout/list1"/>
    <dgm:cxn modelId="{2E709194-89A6-4753-8581-29FA54903811}" type="presParOf" srcId="{60CF9357-DBEF-4504-A5B6-24FD18BA4D3D}" destId="{449C3074-90FF-48CB-8407-E09BB94E3D56}" srcOrd="3" destOrd="0" presId="urn:microsoft.com/office/officeart/2005/8/layout/list1"/>
    <dgm:cxn modelId="{9BC433D3-B7F8-479C-AC33-CCF8F09D7A68}" type="presParOf" srcId="{60CF9357-DBEF-4504-A5B6-24FD18BA4D3D}" destId="{E3391486-C267-43B4-BBCB-FBBA85AFAD88}" srcOrd="4" destOrd="0" presId="urn:microsoft.com/office/officeart/2005/8/layout/list1"/>
    <dgm:cxn modelId="{259A1E9D-CA50-4D9A-843A-A3DCEB298D8D}" type="presParOf" srcId="{E3391486-C267-43B4-BBCB-FBBA85AFAD88}" destId="{2612F3CE-67AA-42A1-9809-73DC01566FE0}" srcOrd="0" destOrd="0" presId="urn:microsoft.com/office/officeart/2005/8/layout/list1"/>
    <dgm:cxn modelId="{EEEF8561-EF63-49A5-AAAF-E462A51825E8}" type="presParOf" srcId="{E3391486-C267-43B4-BBCB-FBBA85AFAD88}" destId="{F6D9E2BD-0529-4C14-8FF1-3276FAA4B79E}" srcOrd="1" destOrd="0" presId="urn:microsoft.com/office/officeart/2005/8/layout/list1"/>
    <dgm:cxn modelId="{AC1B5A69-8466-4F21-9F97-346C3EF6550F}" type="presParOf" srcId="{60CF9357-DBEF-4504-A5B6-24FD18BA4D3D}" destId="{283C292A-7C7D-435A-9FA0-365F59CB279B}" srcOrd="5" destOrd="0" presId="urn:microsoft.com/office/officeart/2005/8/layout/list1"/>
    <dgm:cxn modelId="{247A41CB-DE16-4C76-B28D-69704F6B4619}" type="presParOf" srcId="{60CF9357-DBEF-4504-A5B6-24FD18BA4D3D}" destId="{854AE689-C84E-42B1-8A21-4E0D86C83988}" srcOrd="6" destOrd="0" presId="urn:microsoft.com/office/officeart/2005/8/layout/list1"/>
    <dgm:cxn modelId="{F0518094-218D-4820-B771-F063F6A63D1A}" type="presParOf" srcId="{60CF9357-DBEF-4504-A5B6-24FD18BA4D3D}" destId="{887E878B-B07C-4F2D-A37B-3FE675B53FB9}" srcOrd="7" destOrd="0" presId="urn:microsoft.com/office/officeart/2005/8/layout/list1"/>
    <dgm:cxn modelId="{7873A4A8-EDCD-4ECB-8359-601A8845AF15}" type="presParOf" srcId="{60CF9357-DBEF-4504-A5B6-24FD18BA4D3D}" destId="{A45E79B9-2A0E-4F68-AB32-F55B2284B788}" srcOrd="8" destOrd="0" presId="urn:microsoft.com/office/officeart/2005/8/layout/list1"/>
    <dgm:cxn modelId="{40A39CE3-48E4-4687-8BC4-CD4F16993BFF}" type="presParOf" srcId="{A45E79B9-2A0E-4F68-AB32-F55B2284B788}" destId="{41289184-C842-4AC2-8E2F-4CA6C7F3B8F5}" srcOrd="0" destOrd="0" presId="urn:microsoft.com/office/officeart/2005/8/layout/list1"/>
    <dgm:cxn modelId="{70CB1D79-A252-423C-977B-CAB7AA56F9AA}" type="presParOf" srcId="{A45E79B9-2A0E-4F68-AB32-F55B2284B788}" destId="{56ABF6D4-DB59-414C-86B9-5D7CA8F99B07}" srcOrd="1" destOrd="0" presId="urn:microsoft.com/office/officeart/2005/8/layout/list1"/>
    <dgm:cxn modelId="{77C7FC4D-9944-4C0E-AF2E-1AB08C2AACB3}" type="presParOf" srcId="{60CF9357-DBEF-4504-A5B6-24FD18BA4D3D}" destId="{3DB92AEC-BA58-4B97-9BA0-322CF68451F4}" srcOrd="9" destOrd="0" presId="urn:microsoft.com/office/officeart/2005/8/layout/list1"/>
    <dgm:cxn modelId="{E7C060DE-7FE4-4B71-B1A2-C03D2F1DC18C}" type="presParOf" srcId="{60CF9357-DBEF-4504-A5B6-24FD18BA4D3D}" destId="{A90F70BE-EE20-4BEB-8FB7-3470FFA297B3}" srcOrd="10" destOrd="0" presId="urn:microsoft.com/office/officeart/2005/8/layout/list1"/>
    <dgm:cxn modelId="{4AFAEA31-6100-4221-882C-A8C4D9E9A18D}" type="presParOf" srcId="{60CF9357-DBEF-4504-A5B6-24FD18BA4D3D}" destId="{72989EF5-C049-47FE-9669-9A1A3EB392E4}" srcOrd="11" destOrd="0" presId="urn:microsoft.com/office/officeart/2005/8/layout/list1"/>
    <dgm:cxn modelId="{4022ACF0-623A-40C6-96F7-E5851E0CEEF0}" type="presParOf" srcId="{60CF9357-DBEF-4504-A5B6-24FD18BA4D3D}" destId="{00802AE1-E5FC-4E10-B2CA-09D5D68FFB05}" srcOrd="12" destOrd="0" presId="urn:microsoft.com/office/officeart/2005/8/layout/list1"/>
    <dgm:cxn modelId="{5D25AB7E-B106-43CE-BAB2-D6AED32DAAD0}" type="presParOf" srcId="{00802AE1-E5FC-4E10-B2CA-09D5D68FFB05}" destId="{392422E6-F0A3-4B29-B43D-F296AF5E2F37}" srcOrd="0" destOrd="0" presId="urn:microsoft.com/office/officeart/2005/8/layout/list1"/>
    <dgm:cxn modelId="{8562DABB-55B9-4D76-A9D7-D2DFC0C950F7}" type="presParOf" srcId="{00802AE1-E5FC-4E10-B2CA-09D5D68FFB05}" destId="{C0505A6E-CA55-4896-B9BE-B66E31E97394}" srcOrd="1" destOrd="0" presId="urn:microsoft.com/office/officeart/2005/8/layout/list1"/>
    <dgm:cxn modelId="{C897ACBA-00BC-4493-9514-C1EF9896756F}" type="presParOf" srcId="{60CF9357-DBEF-4504-A5B6-24FD18BA4D3D}" destId="{EB1FA3CF-C7CD-48D0-8A8A-95C3E4D9D6AD}" srcOrd="13" destOrd="0" presId="urn:microsoft.com/office/officeart/2005/8/layout/list1"/>
    <dgm:cxn modelId="{E5275BC4-4AE5-4C5B-9464-3CD639105E7F}" type="presParOf" srcId="{60CF9357-DBEF-4504-A5B6-24FD18BA4D3D}" destId="{F75EDFDA-C9AE-4BDE-A8B0-237C3682377B}" srcOrd="14" destOrd="0" presId="urn:microsoft.com/office/officeart/2005/8/layout/list1"/>
    <dgm:cxn modelId="{B928DBFE-2C9B-495A-9B22-30871B6E2079}" type="presParOf" srcId="{60CF9357-DBEF-4504-A5B6-24FD18BA4D3D}" destId="{D0D4428B-EC7C-450B-89EF-328C3356A033}" srcOrd="15" destOrd="0" presId="urn:microsoft.com/office/officeart/2005/8/layout/list1"/>
    <dgm:cxn modelId="{D61CCFAA-B193-4733-BBCE-93B3D2FCC5FF}" type="presParOf" srcId="{60CF9357-DBEF-4504-A5B6-24FD18BA4D3D}" destId="{407B272B-9013-49C6-9A0F-623AF8418B48}" srcOrd="16" destOrd="0" presId="urn:microsoft.com/office/officeart/2005/8/layout/list1"/>
    <dgm:cxn modelId="{EF799666-DD52-43DA-B3FF-9BFD228166F7}" type="presParOf" srcId="{407B272B-9013-49C6-9A0F-623AF8418B48}" destId="{78AC1A42-15AA-4210-80F7-D4A1BCB8E90C}" srcOrd="0" destOrd="0" presId="urn:microsoft.com/office/officeart/2005/8/layout/list1"/>
    <dgm:cxn modelId="{21C135AA-FBA9-4404-BD0B-26EA15EB5A8D}" type="presParOf" srcId="{407B272B-9013-49C6-9A0F-623AF8418B48}" destId="{8E145F40-5F15-4FD5-AACF-B22C94F1BFBC}" srcOrd="1" destOrd="0" presId="urn:microsoft.com/office/officeart/2005/8/layout/list1"/>
    <dgm:cxn modelId="{2CB48AF2-0709-45C2-A018-C0EBE0BE5961}" type="presParOf" srcId="{60CF9357-DBEF-4504-A5B6-24FD18BA4D3D}" destId="{F2460985-7FED-4856-80B5-E2D8882980D3}" srcOrd="17" destOrd="0" presId="urn:microsoft.com/office/officeart/2005/8/layout/list1"/>
    <dgm:cxn modelId="{BC8F4120-93DD-4D2D-8627-93B22247FD2C}" type="presParOf" srcId="{60CF9357-DBEF-4504-A5B6-24FD18BA4D3D}" destId="{F66D0297-044F-4E9B-9C2D-01BA6111E494}" srcOrd="18" destOrd="0" presId="urn:microsoft.com/office/officeart/2005/8/layout/list1"/>
    <dgm:cxn modelId="{001F44DE-78C4-4405-BC16-E56DFD13B5A9}" type="presParOf" srcId="{60CF9357-DBEF-4504-A5B6-24FD18BA4D3D}" destId="{9F040966-26E2-44EE-97CD-DBBC04D6D819}" srcOrd="19" destOrd="0" presId="urn:microsoft.com/office/officeart/2005/8/layout/list1"/>
    <dgm:cxn modelId="{3ABF3D05-E53E-44F0-AB21-A94D914F6E38}" type="presParOf" srcId="{60CF9357-DBEF-4504-A5B6-24FD18BA4D3D}" destId="{1A1C4572-1AF1-4252-8BB8-6B20C2D1792F}" srcOrd="20" destOrd="0" presId="urn:microsoft.com/office/officeart/2005/8/layout/list1"/>
    <dgm:cxn modelId="{217291EC-151C-4C21-9E61-D74144657C13}" type="presParOf" srcId="{1A1C4572-1AF1-4252-8BB8-6B20C2D1792F}" destId="{5ED1B777-D80E-4BC5-9885-D9B58CD5C5B9}" srcOrd="0" destOrd="0" presId="urn:microsoft.com/office/officeart/2005/8/layout/list1"/>
    <dgm:cxn modelId="{FB64C621-5E32-41F8-A19D-25038E36570F}" type="presParOf" srcId="{1A1C4572-1AF1-4252-8BB8-6B20C2D1792F}" destId="{D953D126-E7C5-4994-84A9-CC74E330CB50}" srcOrd="1" destOrd="0" presId="urn:microsoft.com/office/officeart/2005/8/layout/list1"/>
    <dgm:cxn modelId="{341CA3B1-CFC0-4FD4-9223-7FD2820F2BBA}" type="presParOf" srcId="{60CF9357-DBEF-4504-A5B6-24FD18BA4D3D}" destId="{37454B22-179E-46DE-B932-7A5E365306E7}" srcOrd="21" destOrd="0" presId="urn:microsoft.com/office/officeart/2005/8/layout/list1"/>
    <dgm:cxn modelId="{6255525D-1CC6-48A5-AE73-2E52B16BC11E}" type="presParOf" srcId="{60CF9357-DBEF-4504-A5B6-24FD18BA4D3D}" destId="{A2A289C6-68C6-48BF-B7A2-CF728CF8BA2B}" srcOrd="22" destOrd="0" presId="urn:microsoft.com/office/officeart/2005/8/layout/list1"/>
    <dgm:cxn modelId="{54E4524C-ADEC-44AA-9204-8EA49F571426}" type="presParOf" srcId="{60CF9357-DBEF-4504-A5B6-24FD18BA4D3D}" destId="{2FAB4DD8-3AA2-4B2A-AE2F-0701C3BC89E4}" srcOrd="23" destOrd="0" presId="urn:microsoft.com/office/officeart/2005/8/layout/list1"/>
    <dgm:cxn modelId="{E7E2B451-7BFF-4ADC-9B37-9CFC3CFCFB5E}" type="presParOf" srcId="{60CF9357-DBEF-4504-A5B6-24FD18BA4D3D}" destId="{F5F02502-D832-400B-803E-0E59E9FF9030}" srcOrd="24" destOrd="0" presId="urn:microsoft.com/office/officeart/2005/8/layout/list1"/>
    <dgm:cxn modelId="{BEA266D9-CED4-4F5E-B58B-6B6E18BBDE44}" type="presParOf" srcId="{F5F02502-D832-400B-803E-0E59E9FF9030}" destId="{2D11EEAA-5569-44D8-AA9E-AB25863D80B3}" srcOrd="0" destOrd="0" presId="urn:microsoft.com/office/officeart/2005/8/layout/list1"/>
    <dgm:cxn modelId="{E8F7DA32-1A4E-4B53-B074-A432AAC81356}" type="presParOf" srcId="{F5F02502-D832-400B-803E-0E59E9FF9030}" destId="{647AF330-CA0B-4E16-8237-749FA5FED25F}" srcOrd="1" destOrd="0" presId="urn:microsoft.com/office/officeart/2005/8/layout/list1"/>
    <dgm:cxn modelId="{877B963A-C231-4689-89F6-5F36454FADFA}" type="presParOf" srcId="{60CF9357-DBEF-4504-A5B6-24FD18BA4D3D}" destId="{BA4AED19-BB5C-4E12-8154-262028CDB6AC}" srcOrd="25" destOrd="0" presId="urn:microsoft.com/office/officeart/2005/8/layout/list1"/>
    <dgm:cxn modelId="{BE82DCDA-17AF-4407-A9C9-ECF76E877F3A}" type="presParOf" srcId="{60CF9357-DBEF-4504-A5B6-24FD18BA4D3D}" destId="{B797F7E2-A619-437D-A030-0E40BD60C327}"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8F8ABE9-67C2-4E8C-A4F1-1C3184CA47A5}" type="doc">
      <dgm:prSet loTypeId="urn:microsoft.com/office/officeart/2005/8/layout/hList7" loCatId="process" qsTypeId="urn:microsoft.com/office/officeart/2005/8/quickstyle/simple1" qsCatId="simple" csTypeId="urn:microsoft.com/office/officeart/2005/8/colors/colorful5" csCatId="colorful" phldr="1"/>
      <dgm:spPr/>
      <dgm:t>
        <a:bodyPr/>
        <a:lstStyle/>
        <a:p>
          <a:endParaRPr lang="es-EC"/>
        </a:p>
      </dgm:t>
    </dgm:pt>
    <dgm:pt modelId="{EE933053-67D1-4802-A4EC-AD00001F29CF}">
      <dgm:prSet phldrT="[Texto]" custT="1"/>
      <dgm:spPr/>
      <dgm:t>
        <a:bodyPr/>
        <a:lstStyle/>
        <a:p>
          <a:r>
            <a:rPr lang="es-MX" sz="1400" b="1" dirty="0">
              <a:solidFill>
                <a:schemeClr val="tx1"/>
              </a:solidFill>
            </a:rPr>
            <a:t>Supervisor de campo</a:t>
          </a:r>
        </a:p>
        <a:p>
          <a:endParaRPr lang="es-EC" sz="1300" dirty="0"/>
        </a:p>
        <a:p>
          <a:r>
            <a:rPr lang="es-EC" sz="1300" dirty="0"/>
            <a:t>Responsable de la organización, ejecución, supervisión de campo y control de calidad de los datos. </a:t>
          </a:r>
        </a:p>
      </dgm:t>
    </dgm:pt>
    <dgm:pt modelId="{C758A840-1CDA-49B2-BE89-1DF88FF1B0A3}" type="parTrans" cxnId="{1C7CDDC3-18E9-4F3E-8D54-174BDE10C389}">
      <dgm:prSet/>
      <dgm:spPr/>
      <dgm:t>
        <a:bodyPr/>
        <a:lstStyle/>
        <a:p>
          <a:endParaRPr lang="es-EC"/>
        </a:p>
      </dgm:t>
    </dgm:pt>
    <dgm:pt modelId="{5C9B13E0-5E73-4877-B4D4-092B4962D2E5}" type="sibTrans" cxnId="{1C7CDDC3-18E9-4F3E-8D54-174BDE10C389}">
      <dgm:prSet/>
      <dgm:spPr/>
      <dgm:t>
        <a:bodyPr/>
        <a:lstStyle/>
        <a:p>
          <a:endParaRPr lang="es-EC"/>
        </a:p>
      </dgm:t>
    </dgm:pt>
    <dgm:pt modelId="{8AFFECB6-30E2-4B03-9C75-7B29050A78BB}">
      <dgm:prSet phldrT="[Texto]" custT="1"/>
      <dgm:spPr/>
      <dgm:t>
        <a:bodyPr/>
        <a:lstStyle/>
        <a:p>
          <a:r>
            <a:rPr lang="es-MX" sz="1400" b="1" dirty="0">
              <a:solidFill>
                <a:schemeClr val="tx1"/>
              </a:solidFill>
            </a:rPr>
            <a:t>Encuestador de áreas</a:t>
          </a:r>
        </a:p>
        <a:p>
          <a:endParaRPr lang="es-ES" sz="1300" dirty="0"/>
        </a:p>
        <a:p>
          <a:r>
            <a:rPr lang="es-ES" sz="1300" dirty="0"/>
            <a:t>Es el responsable de la recolección de los datos en el SM  seleccionado y los terrenos que lo conforman.</a:t>
          </a:r>
          <a:endParaRPr lang="es-EC" sz="1300" dirty="0"/>
        </a:p>
      </dgm:t>
    </dgm:pt>
    <dgm:pt modelId="{985028DA-4100-4068-9EBF-E2138B1DEE20}" type="parTrans" cxnId="{4D684FAB-C7DF-4E9E-BA80-12921F4B3382}">
      <dgm:prSet/>
      <dgm:spPr/>
      <dgm:t>
        <a:bodyPr/>
        <a:lstStyle/>
        <a:p>
          <a:endParaRPr lang="es-EC"/>
        </a:p>
      </dgm:t>
    </dgm:pt>
    <dgm:pt modelId="{1AF4F1C9-0833-44EB-8F81-93B74A7D1C30}" type="sibTrans" cxnId="{4D684FAB-C7DF-4E9E-BA80-12921F4B3382}">
      <dgm:prSet/>
      <dgm:spPr/>
      <dgm:t>
        <a:bodyPr/>
        <a:lstStyle/>
        <a:p>
          <a:endParaRPr lang="es-EC"/>
        </a:p>
      </dgm:t>
    </dgm:pt>
    <dgm:pt modelId="{D548A50C-40C7-40E5-8F52-1C2C3C947639}">
      <dgm:prSet phldrT="[Texto]" custT="1"/>
      <dgm:spPr/>
      <dgm:t>
        <a:bodyPr/>
        <a:lstStyle/>
        <a:p>
          <a:r>
            <a:rPr lang="es-MX" sz="1400" b="1" dirty="0">
              <a:solidFill>
                <a:schemeClr val="tx1"/>
              </a:solidFill>
            </a:rPr>
            <a:t>Encuestador de lista</a:t>
          </a:r>
        </a:p>
        <a:p>
          <a:endParaRPr lang="es-ES" sz="1300" dirty="0"/>
        </a:p>
        <a:p>
          <a:r>
            <a:rPr lang="es-ES" sz="1300" dirty="0"/>
            <a:t>Es el responsable de la recolección de los datos de los diferentes predios que se encuentran en el Directorio del ML. </a:t>
          </a:r>
          <a:endParaRPr lang="es-EC" sz="1300" dirty="0"/>
        </a:p>
      </dgm:t>
    </dgm:pt>
    <dgm:pt modelId="{91D00FE4-5A17-456D-936C-94252DE4A548}" type="parTrans" cxnId="{CBFEB9E9-729F-4EAA-B81B-D2F584BB290C}">
      <dgm:prSet/>
      <dgm:spPr/>
      <dgm:t>
        <a:bodyPr/>
        <a:lstStyle/>
        <a:p>
          <a:endParaRPr lang="es-EC"/>
        </a:p>
      </dgm:t>
    </dgm:pt>
    <dgm:pt modelId="{3B8586CE-6438-4A41-AAF8-039DEC1697FC}" type="sibTrans" cxnId="{CBFEB9E9-729F-4EAA-B81B-D2F584BB290C}">
      <dgm:prSet/>
      <dgm:spPr/>
      <dgm:t>
        <a:bodyPr/>
        <a:lstStyle/>
        <a:p>
          <a:endParaRPr lang="es-EC"/>
        </a:p>
      </dgm:t>
    </dgm:pt>
    <dgm:pt modelId="{E2C4FD83-2D65-4EE3-9355-17C2D598E23D}">
      <dgm:prSet phldrT="[Texto]" custT="1"/>
      <dgm:spPr/>
      <dgm:t>
        <a:bodyPr/>
        <a:lstStyle/>
        <a:p>
          <a:r>
            <a:rPr lang="es-MX" sz="1400" b="1" dirty="0">
              <a:solidFill>
                <a:schemeClr val="tx1"/>
              </a:solidFill>
            </a:rPr>
            <a:t>Digitador</a:t>
          </a:r>
        </a:p>
        <a:p>
          <a:endParaRPr lang="es-ES" sz="1300" b="0" dirty="0"/>
        </a:p>
        <a:p>
          <a:r>
            <a:rPr lang="es-ES" sz="1300" b="0" dirty="0"/>
            <a:t>Ingreso de Cuestionarios, Control de Cobertura, Validación (Consistencia de Preguntas, Asociados, Ciclos Vegetativos) Análisis de Rendimientos y Respaldos.</a:t>
          </a:r>
          <a:endParaRPr lang="es-EC" sz="1300" dirty="0"/>
        </a:p>
      </dgm:t>
    </dgm:pt>
    <dgm:pt modelId="{B23D2296-44F3-4573-8C7B-938E0C18D98C}" type="parTrans" cxnId="{9A768340-67FB-42AF-B3FB-E59CDC44CF89}">
      <dgm:prSet/>
      <dgm:spPr/>
      <dgm:t>
        <a:bodyPr/>
        <a:lstStyle/>
        <a:p>
          <a:endParaRPr lang="es-EC"/>
        </a:p>
      </dgm:t>
    </dgm:pt>
    <dgm:pt modelId="{70068837-F547-49EC-A8B9-D67DE3779108}" type="sibTrans" cxnId="{9A768340-67FB-42AF-B3FB-E59CDC44CF89}">
      <dgm:prSet/>
      <dgm:spPr/>
      <dgm:t>
        <a:bodyPr/>
        <a:lstStyle/>
        <a:p>
          <a:endParaRPr lang="es-EC"/>
        </a:p>
      </dgm:t>
    </dgm:pt>
    <dgm:pt modelId="{03638A5D-80DE-461A-9A88-FCEB4657F71C}" type="pres">
      <dgm:prSet presAssocID="{E8F8ABE9-67C2-4E8C-A4F1-1C3184CA47A5}" presName="Name0" presStyleCnt="0">
        <dgm:presLayoutVars>
          <dgm:dir/>
          <dgm:resizeHandles val="exact"/>
        </dgm:presLayoutVars>
      </dgm:prSet>
      <dgm:spPr/>
      <dgm:t>
        <a:bodyPr/>
        <a:lstStyle/>
        <a:p>
          <a:endParaRPr lang="es-EC"/>
        </a:p>
      </dgm:t>
    </dgm:pt>
    <dgm:pt modelId="{50821155-6EF6-4859-8F19-433C3A4707E3}" type="pres">
      <dgm:prSet presAssocID="{E8F8ABE9-67C2-4E8C-A4F1-1C3184CA47A5}" presName="fgShape" presStyleLbl="fgShp" presStyleIdx="0" presStyleCnt="1"/>
      <dgm:spPr/>
    </dgm:pt>
    <dgm:pt modelId="{4EDAAF18-A484-4B29-AE6B-4A62C4FC305B}" type="pres">
      <dgm:prSet presAssocID="{E8F8ABE9-67C2-4E8C-A4F1-1C3184CA47A5}" presName="linComp" presStyleCnt="0"/>
      <dgm:spPr/>
    </dgm:pt>
    <dgm:pt modelId="{B1192B50-E629-46BA-AA3A-6A5CC254CAC6}" type="pres">
      <dgm:prSet presAssocID="{EE933053-67D1-4802-A4EC-AD00001F29CF}" presName="compNode" presStyleCnt="0"/>
      <dgm:spPr/>
    </dgm:pt>
    <dgm:pt modelId="{6380B495-8416-4F6E-A1CF-615964F32E08}" type="pres">
      <dgm:prSet presAssocID="{EE933053-67D1-4802-A4EC-AD00001F29CF}" presName="bkgdShape" presStyleLbl="node1" presStyleIdx="0" presStyleCnt="4"/>
      <dgm:spPr/>
      <dgm:t>
        <a:bodyPr/>
        <a:lstStyle/>
        <a:p>
          <a:endParaRPr lang="es-EC"/>
        </a:p>
      </dgm:t>
    </dgm:pt>
    <dgm:pt modelId="{3AB2E236-0C01-4211-A87A-4428B7C334FD}" type="pres">
      <dgm:prSet presAssocID="{EE933053-67D1-4802-A4EC-AD00001F29CF}" presName="nodeTx" presStyleLbl="node1" presStyleIdx="0" presStyleCnt="4">
        <dgm:presLayoutVars>
          <dgm:bulletEnabled val="1"/>
        </dgm:presLayoutVars>
      </dgm:prSet>
      <dgm:spPr/>
      <dgm:t>
        <a:bodyPr/>
        <a:lstStyle/>
        <a:p>
          <a:endParaRPr lang="es-EC"/>
        </a:p>
      </dgm:t>
    </dgm:pt>
    <dgm:pt modelId="{EE45D1E2-EDB0-4EC0-856E-816A3CA02B86}" type="pres">
      <dgm:prSet presAssocID="{EE933053-67D1-4802-A4EC-AD00001F29CF}" presName="invisiNode" presStyleLbl="node1" presStyleIdx="0" presStyleCnt="4"/>
      <dgm:spPr/>
    </dgm:pt>
    <dgm:pt modelId="{CD07C333-096A-474C-AB2E-C3DD249EF4AF}" type="pres">
      <dgm:prSet presAssocID="{EE933053-67D1-4802-A4EC-AD00001F29CF}" presName="imagNode" presStyleLbl="fgImgPlace1" presStyleIdx="0" presStyleCnt="4"/>
      <dgm:spPr>
        <a:blipFill rotWithShape="1">
          <a:blip xmlns:r="http://schemas.openxmlformats.org/officeDocument/2006/relationships" r:embed="rId1"/>
          <a:srcRect/>
          <a:stretch>
            <a:fillRect l="-17000" r="-17000"/>
          </a:stretch>
        </a:blipFill>
      </dgm:spPr>
    </dgm:pt>
    <dgm:pt modelId="{54B3B549-B5CE-4D68-9CED-E16DEFE18F7C}" type="pres">
      <dgm:prSet presAssocID="{5C9B13E0-5E73-4877-B4D4-092B4962D2E5}" presName="sibTrans" presStyleLbl="sibTrans2D1" presStyleIdx="0" presStyleCnt="0"/>
      <dgm:spPr/>
      <dgm:t>
        <a:bodyPr/>
        <a:lstStyle/>
        <a:p>
          <a:endParaRPr lang="es-EC"/>
        </a:p>
      </dgm:t>
    </dgm:pt>
    <dgm:pt modelId="{B94A0A33-6D5C-48A2-BDD4-B093524644E5}" type="pres">
      <dgm:prSet presAssocID="{8AFFECB6-30E2-4B03-9C75-7B29050A78BB}" presName="compNode" presStyleCnt="0"/>
      <dgm:spPr/>
    </dgm:pt>
    <dgm:pt modelId="{D5915B36-FE3A-4659-8BA1-4A9C61EBB83D}" type="pres">
      <dgm:prSet presAssocID="{8AFFECB6-30E2-4B03-9C75-7B29050A78BB}" presName="bkgdShape" presStyleLbl="node1" presStyleIdx="1" presStyleCnt="4"/>
      <dgm:spPr/>
      <dgm:t>
        <a:bodyPr/>
        <a:lstStyle/>
        <a:p>
          <a:endParaRPr lang="es-EC"/>
        </a:p>
      </dgm:t>
    </dgm:pt>
    <dgm:pt modelId="{6084CC19-BEA2-43C1-BFA0-7707C7659FCF}" type="pres">
      <dgm:prSet presAssocID="{8AFFECB6-30E2-4B03-9C75-7B29050A78BB}" presName="nodeTx" presStyleLbl="node1" presStyleIdx="1" presStyleCnt="4">
        <dgm:presLayoutVars>
          <dgm:bulletEnabled val="1"/>
        </dgm:presLayoutVars>
      </dgm:prSet>
      <dgm:spPr/>
      <dgm:t>
        <a:bodyPr/>
        <a:lstStyle/>
        <a:p>
          <a:endParaRPr lang="es-EC"/>
        </a:p>
      </dgm:t>
    </dgm:pt>
    <dgm:pt modelId="{1A91DB20-BBBD-470C-9A90-077F9BA41E7B}" type="pres">
      <dgm:prSet presAssocID="{8AFFECB6-30E2-4B03-9C75-7B29050A78BB}" presName="invisiNode" presStyleLbl="node1" presStyleIdx="1" presStyleCnt="4"/>
      <dgm:spPr/>
    </dgm:pt>
    <dgm:pt modelId="{49E67571-2B9B-4E67-BBD6-B7D7AD2CC395}" type="pres">
      <dgm:prSet presAssocID="{8AFFECB6-30E2-4B03-9C75-7B29050A78BB}" presName="imagNode" presStyleLbl="fgImgPlace1" presStyleIdx="1" presStyleCnt="4"/>
      <dgm:spPr>
        <a:blipFill rotWithShape="1">
          <a:blip xmlns:r="http://schemas.openxmlformats.org/officeDocument/2006/relationships" r:embed="rId2"/>
          <a:srcRect/>
          <a:stretch>
            <a:fillRect t="-17000" b="-17000"/>
          </a:stretch>
        </a:blipFill>
      </dgm:spPr>
    </dgm:pt>
    <dgm:pt modelId="{E0E5D8D1-1504-4775-8B86-79EB4169297B}" type="pres">
      <dgm:prSet presAssocID="{1AF4F1C9-0833-44EB-8F81-93B74A7D1C30}" presName="sibTrans" presStyleLbl="sibTrans2D1" presStyleIdx="0" presStyleCnt="0"/>
      <dgm:spPr/>
      <dgm:t>
        <a:bodyPr/>
        <a:lstStyle/>
        <a:p>
          <a:endParaRPr lang="es-EC"/>
        </a:p>
      </dgm:t>
    </dgm:pt>
    <dgm:pt modelId="{A7FDF4F3-6384-449C-B9A6-7FD8B1285B86}" type="pres">
      <dgm:prSet presAssocID="{D548A50C-40C7-40E5-8F52-1C2C3C947639}" presName="compNode" presStyleCnt="0"/>
      <dgm:spPr/>
    </dgm:pt>
    <dgm:pt modelId="{72C8218D-1CD5-4D6B-BC9B-FCF6D95F7858}" type="pres">
      <dgm:prSet presAssocID="{D548A50C-40C7-40E5-8F52-1C2C3C947639}" presName="bkgdShape" presStyleLbl="node1" presStyleIdx="2" presStyleCnt="4"/>
      <dgm:spPr/>
      <dgm:t>
        <a:bodyPr/>
        <a:lstStyle/>
        <a:p>
          <a:endParaRPr lang="es-EC"/>
        </a:p>
      </dgm:t>
    </dgm:pt>
    <dgm:pt modelId="{7ECD49E7-B68F-43F3-B367-F9B265EE9239}" type="pres">
      <dgm:prSet presAssocID="{D548A50C-40C7-40E5-8F52-1C2C3C947639}" presName="nodeTx" presStyleLbl="node1" presStyleIdx="2" presStyleCnt="4">
        <dgm:presLayoutVars>
          <dgm:bulletEnabled val="1"/>
        </dgm:presLayoutVars>
      </dgm:prSet>
      <dgm:spPr/>
      <dgm:t>
        <a:bodyPr/>
        <a:lstStyle/>
        <a:p>
          <a:endParaRPr lang="es-EC"/>
        </a:p>
      </dgm:t>
    </dgm:pt>
    <dgm:pt modelId="{0D8C06A7-633C-4493-B80B-04035D1F4551}" type="pres">
      <dgm:prSet presAssocID="{D548A50C-40C7-40E5-8F52-1C2C3C947639}" presName="invisiNode" presStyleLbl="node1" presStyleIdx="2" presStyleCnt="4"/>
      <dgm:spPr/>
    </dgm:pt>
    <dgm:pt modelId="{C97D9B8B-9A22-492F-9EEE-1FE6A309B07F}" type="pres">
      <dgm:prSet presAssocID="{D548A50C-40C7-40E5-8F52-1C2C3C947639}" presName="imagNode" presStyleLbl="fgImgPlace1" presStyleIdx="2" presStyleCnt="4"/>
      <dgm:spPr>
        <a:blipFill rotWithShape="1">
          <a:blip xmlns:r="http://schemas.openxmlformats.org/officeDocument/2006/relationships" r:embed="rId3"/>
          <a:srcRect/>
          <a:stretch>
            <a:fillRect/>
          </a:stretch>
        </a:blipFill>
      </dgm:spPr>
    </dgm:pt>
    <dgm:pt modelId="{8CE99544-2E32-4278-BDA4-3AB35175F342}" type="pres">
      <dgm:prSet presAssocID="{3B8586CE-6438-4A41-AAF8-039DEC1697FC}" presName="sibTrans" presStyleLbl="sibTrans2D1" presStyleIdx="0" presStyleCnt="0"/>
      <dgm:spPr/>
      <dgm:t>
        <a:bodyPr/>
        <a:lstStyle/>
        <a:p>
          <a:endParaRPr lang="es-EC"/>
        </a:p>
      </dgm:t>
    </dgm:pt>
    <dgm:pt modelId="{73AA0C6B-8B50-4B9F-841E-063B3B755891}" type="pres">
      <dgm:prSet presAssocID="{E2C4FD83-2D65-4EE3-9355-17C2D598E23D}" presName="compNode" presStyleCnt="0"/>
      <dgm:spPr/>
    </dgm:pt>
    <dgm:pt modelId="{F7294FF3-B9A3-41E8-83ED-8E47CECACB62}" type="pres">
      <dgm:prSet presAssocID="{E2C4FD83-2D65-4EE3-9355-17C2D598E23D}" presName="bkgdShape" presStyleLbl="node1" presStyleIdx="3" presStyleCnt="4"/>
      <dgm:spPr/>
      <dgm:t>
        <a:bodyPr/>
        <a:lstStyle/>
        <a:p>
          <a:endParaRPr lang="es-EC"/>
        </a:p>
      </dgm:t>
    </dgm:pt>
    <dgm:pt modelId="{AB37A2B0-DC9F-40BC-A2E5-3C4D3AEBCC04}" type="pres">
      <dgm:prSet presAssocID="{E2C4FD83-2D65-4EE3-9355-17C2D598E23D}" presName="nodeTx" presStyleLbl="node1" presStyleIdx="3" presStyleCnt="4">
        <dgm:presLayoutVars>
          <dgm:bulletEnabled val="1"/>
        </dgm:presLayoutVars>
      </dgm:prSet>
      <dgm:spPr/>
      <dgm:t>
        <a:bodyPr/>
        <a:lstStyle/>
        <a:p>
          <a:endParaRPr lang="es-EC"/>
        </a:p>
      </dgm:t>
    </dgm:pt>
    <dgm:pt modelId="{F652BCDB-FC1E-47B1-8167-C7FEF8D5FEAA}" type="pres">
      <dgm:prSet presAssocID="{E2C4FD83-2D65-4EE3-9355-17C2D598E23D}" presName="invisiNode" presStyleLbl="node1" presStyleIdx="3" presStyleCnt="4"/>
      <dgm:spPr/>
    </dgm:pt>
    <dgm:pt modelId="{A91DFACC-361B-499A-A7B1-4AB88BFC2EBB}" type="pres">
      <dgm:prSet presAssocID="{E2C4FD83-2D65-4EE3-9355-17C2D598E23D}" presName="imagNode" presStyleLbl="fgImgPlace1" presStyleIdx="3" presStyleCnt="4"/>
      <dgm:spPr>
        <a:blipFill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Lst>
  <dgm:cxnLst>
    <dgm:cxn modelId="{FBE6AA60-844C-44EC-887E-F789F6EF5358}" type="presOf" srcId="{E2C4FD83-2D65-4EE3-9355-17C2D598E23D}" destId="{AB37A2B0-DC9F-40BC-A2E5-3C4D3AEBCC04}" srcOrd="1" destOrd="0" presId="urn:microsoft.com/office/officeart/2005/8/layout/hList7"/>
    <dgm:cxn modelId="{1855E25B-237D-4474-AEA6-D3FDCF7F7890}" type="presOf" srcId="{EE933053-67D1-4802-A4EC-AD00001F29CF}" destId="{3AB2E236-0C01-4211-A87A-4428B7C334FD}" srcOrd="1" destOrd="0" presId="urn:microsoft.com/office/officeart/2005/8/layout/hList7"/>
    <dgm:cxn modelId="{16C80C8A-E629-44B4-94EB-D57C3F4E1113}" type="presOf" srcId="{5C9B13E0-5E73-4877-B4D4-092B4962D2E5}" destId="{54B3B549-B5CE-4D68-9CED-E16DEFE18F7C}" srcOrd="0" destOrd="0" presId="urn:microsoft.com/office/officeart/2005/8/layout/hList7"/>
    <dgm:cxn modelId="{32B9392A-7666-4833-99A1-9BAD9F5476B9}" type="presOf" srcId="{E2C4FD83-2D65-4EE3-9355-17C2D598E23D}" destId="{F7294FF3-B9A3-41E8-83ED-8E47CECACB62}" srcOrd="0" destOrd="0" presId="urn:microsoft.com/office/officeart/2005/8/layout/hList7"/>
    <dgm:cxn modelId="{4E84C2C4-51B7-4A55-91DD-F8137ADA9C10}" type="presOf" srcId="{1AF4F1C9-0833-44EB-8F81-93B74A7D1C30}" destId="{E0E5D8D1-1504-4775-8B86-79EB4169297B}" srcOrd="0" destOrd="0" presId="urn:microsoft.com/office/officeart/2005/8/layout/hList7"/>
    <dgm:cxn modelId="{98760A08-F3ED-4EAD-861A-F38886226AF5}" type="presOf" srcId="{D548A50C-40C7-40E5-8F52-1C2C3C947639}" destId="{7ECD49E7-B68F-43F3-B367-F9B265EE9239}" srcOrd="1" destOrd="0" presId="urn:microsoft.com/office/officeart/2005/8/layout/hList7"/>
    <dgm:cxn modelId="{D043AF05-9092-4BAE-829C-438C6F0699E0}" type="presOf" srcId="{3B8586CE-6438-4A41-AAF8-039DEC1697FC}" destId="{8CE99544-2E32-4278-BDA4-3AB35175F342}" srcOrd="0" destOrd="0" presId="urn:microsoft.com/office/officeart/2005/8/layout/hList7"/>
    <dgm:cxn modelId="{1C7CDDC3-18E9-4F3E-8D54-174BDE10C389}" srcId="{E8F8ABE9-67C2-4E8C-A4F1-1C3184CA47A5}" destId="{EE933053-67D1-4802-A4EC-AD00001F29CF}" srcOrd="0" destOrd="0" parTransId="{C758A840-1CDA-49B2-BE89-1DF88FF1B0A3}" sibTransId="{5C9B13E0-5E73-4877-B4D4-092B4962D2E5}"/>
    <dgm:cxn modelId="{4D684FAB-C7DF-4E9E-BA80-12921F4B3382}" srcId="{E8F8ABE9-67C2-4E8C-A4F1-1C3184CA47A5}" destId="{8AFFECB6-30E2-4B03-9C75-7B29050A78BB}" srcOrd="1" destOrd="0" parTransId="{985028DA-4100-4068-9EBF-E2138B1DEE20}" sibTransId="{1AF4F1C9-0833-44EB-8F81-93B74A7D1C30}"/>
    <dgm:cxn modelId="{CBFEB9E9-729F-4EAA-B81B-D2F584BB290C}" srcId="{E8F8ABE9-67C2-4E8C-A4F1-1C3184CA47A5}" destId="{D548A50C-40C7-40E5-8F52-1C2C3C947639}" srcOrd="2" destOrd="0" parTransId="{91D00FE4-5A17-456D-936C-94252DE4A548}" sibTransId="{3B8586CE-6438-4A41-AAF8-039DEC1697FC}"/>
    <dgm:cxn modelId="{9A768340-67FB-42AF-B3FB-E59CDC44CF89}" srcId="{E8F8ABE9-67C2-4E8C-A4F1-1C3184CA47A5}" destId="{E2C4FD83-2D65-4EE3-9355-17C2D598E23D}" srcOrd="3" destOrd="0" parTransId="{B23D2296-44F3-4573-8C7B-938E0C18D98C}" sibTransId="{70068837-F547-49EC-A8B9-D67DE3779108}"/>
    <dgm:cxn modelId="{97F33B80-B5C6-4D52-B80B-196A28B60EBA}" type="presOf" srcId="{D548A50C-40C7-40E5-8F52-1C2C3C947639}" destId="{72C8218D-1CD5-4D6B-BC9B-FCF6D95F7858}" srcOrd="0" destOrd="0" presId="urn:microsoft.com/office/officeart/2005/8/layout/hList7"/>
    <dgm:cxn modelId="{DE2C3A4B-E85E-460D-B05A-A784300B003C}" type="presOf" srcId="{EE933053-67D1-4802-A4EC-AD00001F29CF}" destId="{6380B495-8416-4F6E-A1CF-615964F32E08}" srcOrd="0" destOrd="0" presId="urn:microsoft.com/office/officeart/2005/8/layout/hList7"/>
    <dgm:cxn modelId="{8D01CCEE-A862-497B-8C90-26524EEF446E}" type="presOf" srcId="{8AFFECB6-30E2-4B03-9C75-7B29050A78BB}" destId="{D5915B36-FE3A-4659-8BA1-4A9C61EBB83D}" srcOrd="0" destOrd="0" presId="urn:microsoft.com/office/officeart/2005/8/layout/hList7"/>
    <dgm:cxn modelId="{21138EA8-8A6C-4B37-86D3-254333AC5403}" type="presOf" srcId="{8AFFECB6-30E2-4B03-9C75-7B29050A78BB}" destId="{6084CC19-BEA2-43C1-BFA0-7707C7659FCF}" srcOrd="1" destOrd="0" presId="urn:microsoft.com/office/officeart/2005/8/layout/hList7"/>
    <dgm:cxn modelId="{07C8788B-D05A-4184-8DDB-7D203F3DB861}" type="presOf" srcId="{E8F8ABE9-67C2-4E8C-A4F1-1C3184CA47A5}" destId="{03638A5D-80DE-461A-9A88-FCEB4657F71C}" srcOrd="0" destOrd="0" presId="urn:microsoft.com/office/officeart/2005/8/layout/hList7"/>
    <dgm:cxn modelId="{11FF3D8C-3C9C-469F-B31E-D03940AC80FB}" type="presParOf" srcId="{03638A5D-80DE-461A-9A88-FCEB4657F71C}" destId="{50821155-6EF6-4859-8F19-433C3A4707E3}" srcOrd="0" destOrd="0" presId="urn:microsoft.com/office/officeart/2005/8/layout/hList7"/>
    <dgm:cxn modelId="{C07F306A-C906-422A-B1F2-604331ED481D}" type="presParOf" srcId="{03638A5D-80DE-461A-9A88-FCEB4657F71C}" destId="{4EDAAF18-A484-4B29-AE6B-4A62C4FC305B}" srcOrd="1" destOrd="0" presId="urn:microsoft.com/office/officeart/2005/8/layout/hList7"/>
    <dgm:cxn modelId="{8D7D9A55-F6EA-4306-8181-BAB1404B5D19}" type="presParOf" srcId="{4EDAAF18-A484-4B29-AE6B-4A62C4FC305B}" destId="{B1192B50-E629-46BA-AA3A-6A5CC254CAC6}" srcOrd="0" destOrd="0" presId="urn:microsoft.com/office/officeart/2005/8/layout/hList7"/>
    <dgm:cxn modelId="{B1D2E105-98FC-428C-B659-E52FB054791B}" type="presParOf" srcId="{B1192B50-E629-46BA-AA3A-6A5CC254CAC6}" destId="{6380B495-8416-4F6E-A1CF-615964F32E08}" srcOrd="0" destOrd="0" presId="urn:microsoft.com/office/officeart/2005/8/layout/hList7"/>
    <dgm:cxn modelId="{121791C2-C2BE-482F-B295-65B967E4D189}" type="presParOf" srcId="{B1192B50-E629-46BA-AA3A-6A5CC254CAC6}" destId="{3AB2E236-0C01-4211-A87A-4428B7C334FD}" srcOrd="1" destOrd="0" presId="urn:microsoft.com/office/officeart/2005/8/layout/hList7"/>
    <dgm:cxn modelId="{1A9399C3-6FCA-4577-989A-2B2F804AC895}" type="presParOf" srcId="{B1192B50-E629-46BA-AA3A-6A5CC254CAC6}" destId="{EE45D1E2-EDB0-4EC0-856E-816A3CA02B86}" srcOrd="2" destOrd="0" presId="urn:microsoft.com/office/officeart/2005/8/layout/hList7"/>
    <dgm:cxn modelId="{055A7DCB-1F50-409C-A456-5C0EA1CD5F26}" type="presParOf" srcId="{B1192B50-E629-46BA-AA3A-6A5CC254CAC6}" destId="{CD07C333-096A-474C-AB2E-C3DD249EF4AF}" srcOrd="3" destOrd="0" presId="urn:microsoft.com/office/officeart/2005/8/layout/hList7"/>
    <dgm:cxn modelId="{BB2D5248-2EC4-45C5-9440-4DE6497C9A46}" type="presParOf" srcId="{4EDAAF18-A484-4B29-AE6B-4A62C4FC305B}" destId="{54B3B549-B5CE-4D68-9CED-E16DEFE18F7C}" srcOrd="1" destOrd="0" presId="urn:microsoft.com/office/officeart/2005/8/layout/hList7"/>
    <dgm:cxn modelId="{41B90360-CB0D-466C-A445-0C6F4DDA944D}" type="presParOf" srcId="{4EDAAF18-A484-4B29-AE6B-4A62C4FC305B}" destId="{B94A0A33-6D5C-48A2-BDD4-B093524644E5}" srcOrd="2" destOrd="0" presId="urn:microsoft.com/office/officeart/2005/8/layout/hList7"/>
    <dgm:cxn modelId="{D5112E46-495F-4D5A-9C13-25FA8F61F8D2}" type="presParOf" srcId="{B94A0A33-6D5C-48A2-BDD4-B093524644E5}" destId="{D5915B36-FE3A-4659-8BA1-4A9C61EBB83D}" srcOrd="0" destOrd="0" presId="urn:microsoft.com/office/officeart/2005/8/layout/hList7"/>
    <dgm:cxn modelId="{12792DA7-F025-4208-9C5F-285CEF30642F}" type="presParOf" srcId="{B94A0A33-6D5C-48A2-BDD4-B093524644E5}" destId="{6084CC19-BEA2-43C1-BFA0-7707C7659FCF}" srcOrd="1" destOrd="0" presId="urn:microsoft.com/office/officeart/2005/8/layout/hList7"/>
    <dgm:cxn modelId="{80B203AD-8190-4175-BC34-B5DAC0450CC1}" type="presParOf" srcId="{B94A0A33-6D5C-48A2-BDD4-B093524644E5}" destId="{1A91DB20-BBBD-470C-9A90-077F9BA41E7B}" srcOrd="2" destOrd="0" presId="urn:microsoft.com/office/officeart/2005/8/layout/hList7"/>
    <dgm:cxn modelId="{8E261B27-6266-45EF-990D-01288F5F4E50}" type="presParOf" srcId="{B94A0A33-6D5C-48A2-BDD4-B093524644E5}" destId="{49E67571-2B9B-4E67-BBD6-B7D7AD2CC395}" srcOrd="3" destOrd="0" presId="urn:microsoft.com/office/officeart/2005/8/layout/hList7"/>
    <dgm:cxn modelId="{091DDDEE-E425-443C-8D74-618C0A6C7462}" type="presParOf" srcId="{4EDAAF18-A484-4B29-AE6B-4A62C4FC305B}" destId="{E0E5D8D1-1504-4775-8B86-79EB4169297B}" srcOrd="3" destOrd="0" presId="urn:microsoft.com/office/officeart/2005/8/layout/hList7"/>
    <dgm:cxn modelId="{ED420498-0EBB-4A86-BA98-739E802EAC32}" type="presParOf" srcId="{4EDAAF18-A484-4B29-AE6B-4A62C4FC305B}" destId="{A7FDF4F3-6384-449C-B9A6-7FD8B1285B86}" srcOrd="4" destOrd="0" presId="urn:microsoft.com/office/officeart/2005/8/layout/hList7"/>
    <dgm:cxn modelId="{57353D3E-0CC7-4D88-A68F-2BA5452943A6}" type="presParOf" srcId="{A7FDF4F3-6384-449C-B9A6-7FD8B1285B86}" destId="{72C8218D-1CD5-4D6B-BC9B-FCF6D95F7858}" srcOrd="0" destOrd="0" presId="urn:microsoft.com/office/officeart/2005/8/layout/hList7"/>
    <dgm:cxn modelId="{14FAD0B9-FAFE-4CD5-89BE-1EBB2C78E508}" type="presParOf" srcId="{A7FDF4F3-6384-449C-B9A6-7FD8B1285B86}" destId="{7ECD49E7-B68F-43F3-B367-F9B265EE9239}" srcOrd="1" destOrd="0" presId="urn:microsoft.com/office/officeart/2005/8/layout/hList7"/>
    <dgm:cxn modelId="{1A3402E7-7CEE-46CE-93D0-A75003580D33}" type="presParOf" srcId="{A7FDF4F3-6384-449C-B9A6-7FD8B1285B86}" destId="{0D8C06A7-633C-4493-B80B-04035D1F4551}" srcOrd="2" destOrd="0" presId="urn:microsoft.com/office/officeart/2005/8/layout/hList7"/>
    <dgm:cxn modelId="{07BF2417-2EBD-4F54-A6DD-1CC1A09CF481}" type="presParOf" srcId="{A7FDF4F3-6384-449C-B9A6-7FD8B1285B86}" destId="{C97D9B8B-9A22-492F-9EEE-1FE6A309B07F}" srcOrd="3" destOrd="0" presId="urn:microsoft.com/office/officeart/2005/8/layout/hList7"/>
    <dgm:cxn modelId="{DF93F480-4C37-4BF3-AAD6-BB5F008D3188}" type="presParOf" srcId="{4EDAAF18-A484-4B29-AE6B-4A62C4FC305B}" destId="{8CE99544-2E32-4278-BDA4-3AB35175F342}" srcOrd="5" destOrd="0" presId="urn:microsoft.com/office/officeart/2005/8/layout/hList7"/>
    <dgm:cxn modelId="{E64D2E1D-742C-49A3-A970-A9DAA5D09590}" type="presParOf" srcId="{4EDAAF18-A484-4B29-AE6B-4A62C4FC305B}" destId="{73AA0C6B-8B50-4B9F-841E-063B3B755891}" srcOrd="6" destOrd="0" presId="urn:microsoft.com/office/officeart/2005/8/layout/hList7"/>
    <dgm:cxn modelId="{B9D2F425-1B87-4BA4-A2E3-CE6C2D3CDF13}" type="presParOf" srcId="{73AA0C6B-8B50-4B9F-841E-063B3B755891}" destId="{F7294FF3-B9A3-41E8-83ED-8E47CECACB62}" srcOrd="0" destOrd="0" presId="urn:microsoft.com/office/officeart/2005/8/layout/hList7"/>
    <dgm:cxn modelId="{A02368B3-8FCE-45E2-8BB7-86343F2736F8}" type="presParOf" srcId="{73AA0C6B-8B50-4B9F-841E-063B3B755891}" destId="{AB37A2B0-DC9F-40BC-A2E5-3C4D3AEBCC04}" srcOrd="1" destOrd="0" presId="urn:microsoft.com/office/officeart/2005/8/layout/hList7"/>
    <dgm:cxn modelId="{F5A16758-6857-4AD7-A65D-796D61B6E983}" type="presParOf" srcId="{73AA0C6B-8B50-4B9F-841E-063B3B755891}" destId="{F652BCDB-FC1E-47B1-8167-C7FEF8D5FEAA}" srcOrd="2" destOrd="0" presId="urn:microsoft.com/office/officeart/2005/8/layout/hList7"/>
    <dgm:cxn modelId="{F64B4794-5B59-444E-9649-428DBFBF6010}" type="presParOf" srcId="{73AA0C6B-8B50-4B9F-841E-063B3B755891}" destId="{A91DFACC-361B-499A-A7B1-4AB88BFC2EBB}"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7387E97-D273-4823-B4A5-277B409B567D}" type="doc">
      <dgm:prSet loTypeId="urn:microsoft.com/office/officeart/2005/8/layout/process4" loCatId="list" qsTypeId="urn:microsoft.com/office/officeart/2005/8/quickstyle/simple1" qsCatId="simple" csTypeId="urn:microsoft.com/office/officeart/2005/8/colors/accent1_1" csCatId="accent1" phldr="1"/>
      <dgm:spPr/>
      <dgm:t>
        <a:bodyPr/>
        <a:lstStyle/>
        <a:p>
          <a:endParaRPr lang="es-EC"/>
        </a:p>
      </dgm:t>
    </dgm:pt>
    <dgm:pt modelId="{61D851BB-FC56-47DF-8B4A-0897AF74741A}">
      <dgm:prSet phldrT="[Texto]" custT="1">
        <dgm:style>
          <a:lnRef idx="2">
            <a:schemeClr val="accent4"/>
          </a:lnRef>
          <a:fillRef idx="1">
            <a:schemeClr val="lt1"/>
          </a:fillRef>
          <a:effectRef idx="0">
            <a:schemeClr val="accent4"/>
          </a:effectRef>
          <a:fontRef idx="minor">
            <a:schemeClr val="dk1"/>
          </a:fontRef>
        </dgm:style>
      </dgm:prSet>
      <dgm:spPr>
        <a:ln/>
      </dgm:spPr>
      <dgm:t>
        <a:bodyPr/>
        <a:lstStyle/>
        <a:p>
          <a:pPr algn="just"/>
          <a:r>
            <a:rPr lang="es-MX" sz="1400" b="1" dirty="0">
              <a:solidFill>
                <a:schemeClr val="tx1">
                  <a:lumMod val="65000"/>
                  <a:lumOff val="35000"/>
                </a:schemeClr>
              </a:solidFill>
            </a:rPr>
            <a:t>En la orto fotografía </a:t>
          </a:r>
          <a:r>
            <a:rPr lang="es-MX" sz="1400" dirty="0">
              <a:solidFill>
                <a:schemeClr val="tx1">
                  <a:lumMod val="65000"/>
                  <a:lumOff val="35000"/>
                </a:schemeClr>
              </a:solidFill>
            </a:rPr>
            <a:t>delimite con lápiz de color rojo toda la propiedad o conjunto de terrenos que corresponden a una sola persona responsable sea productora (PP) o no y con lápiz de color azul, dibuje o delimite los terrenos que se encuentran al interior de ésta propiedad o predio, realizando ésta actividad tantas veces como encuentre las Personas Responsables y los terrenos dentro de los límites del Segmento.</a:t>
          </a:r>
          <a:endParaRPr lang="es-EC" sz="1400" dirty="0">
            <a:solidFill>
              <a:schemeClr val="tx1">
                <a:lumMod val="65000"/>
                <a:lumOff val="35000"/>
              </a:schemeClr>
            </a:solidFill>
          </a:endParaRPr>
        </a:p>
      </dgm:t>
    </dgm:pt>
    <dgm:pt modelId="{CAF5A6E9-2896-4A5D-B33F-FD1FDB6D2481}" type="parTrans" cxnId="{A9CF6625-4799-4BFA-A728-4641ED669FDA}">
      <dgm:prSet/>
      <dgm:spPr/>
      <dgm:t>
        <a:bodyPr/>
        <a:lstStyle/>
        <a:p>
          <a:pPr algn="just"/>
          <a:endParaRPr lang="es-EC" sz="1400"/>
        </a:p>
      </dgm:t>
    </dgm:pt>
    <dgm:pt modelId="{719179A9-D0AF-488B-B560-73052A4AADF8}" type="sibTrans" cxnId="{A9CF6625-4799-4BFA-A728-4641ED669FDA}">
      <dgm:prSet/>
      <dgm:spPr/>
      <dgm:t>
        <a:bodyPr/>
        <a:lstStyle/>
        <a:p>
          <a:pPr algn="just"/>
          <a:endParaRPr lang="es-EC" sz="1400"/>
        </a:p>
      </dgm:t>
    </dgm:pt>
    <dgm:pt modelId="{3BB064C0-9E89-4E83-9713-8AA75CAA509A}" type="pres">
      <dgm:prSet presAssocID="{07387E97-D273-4823-B4A5-277B409B567D}" presName="Name0" presStyleCnt="0">
        <dgm:presLayoutVars>
          <dgm:dir/>
          <dgm:animLvl val="lvl"/>
          <dgm:resizeHandles val="exact"/>
        </dgm:presLayoutVars>
      </dgm:prSet>
      <dgm:spPr/>
      <dgm:t>
        <a:bodyPr/>
        <a:lstStyle/>
        <a:p>
          <a:endParaRPr lang="es-EC"/>
        </a:p>
      </dgm:t>
    </dgm:pt>
    <dgm:pt modelId="{C365091B-2987-46EB-A373-14F8237306B4}" type="pres">
      <dgm:prSet presAssocID="{61D851BB-FC56-47DF-8B4A-0897AF74741A}" presName="boxAndChildren" presStyleCnt="0"/>
      <dgm:spPr/>
    </dgm:pt>
    <dgm:pt modelId="{26A26912-2642-4E1D-96F0-DE8F9BCB6CBD}" type="pres">
      <dgm:prSet presAssocID="{61D851BB-FC56-47DF-8B4A-0897AF74741A}" presName="parentTextBox" presStyleLbl="node1" presStyleIdx="0" presStyleCnt="1" custScaleY="100098" custLinFactNeighborY="-39978"/>
      <dgm:spPr/>
      <dgm:t>
        <a:bodyPr/>
        <a:lstStyle/>
        <a:p>
          <a:endParaRPr lang="es-EC"/>
        </a:p>
      </dgm:t>
    </dgm:pt>
  </dgm:ptLst>
  <dgm:cxnLst>
    <dgm:cxn modelId="{0DBED41A-45F9-4B0B-B162-36D80A748DAF}" type="presOf" srcId="{07387E97-D273-4823-B4A5-277B409B567D}" destId="{3BB064C0-9E89-4E83-9713-8AA75CAA509A}" srcOrd="0" destOrd="0" presId="urn:microsoft.com/office/officeart/2005/8/layout/process4"/>
    <dgm:cxn modelId="{A9CF6625-4799-4BFA-A728-4641ED669FDA}" srcId="{07387E97-D273-4823-B4A5-277B409B567D}" destId="{61D851BB-FC56-47DF-8B4A-0897AF74741A}" srcOrd="0" destOrd="0" parTransId="{CAF5A6E9-2896-4A5D-B33F-FD1FDB6D2481}" sibTransId="{719179A9-D0AF-488B-B560-73052A4AADF8}"/>
    <dgm:cxn modelId="{10AE701B-22DD-4078-931B-AE12FB3014AF}" type="presOf" srcId="{61D851BB-FC56-47DF-8B4A-0897AF74741A}" destId="{26A26912-2642-4E1D-96F0-DE8F9BCB6CBD}" srcOrd="0" destOrd="0" presId="urn:microsoft.com/office/officeart/2005/8/layout/process4"/>
    <dgm:cxn modelId="{1418328C-7914-4487-A0A5-97FCE5455CA5}" type="presParOf" srcId="{3BB064C0-9E89-4E83-9713-8AA75CAA509A}" destId="{C365091B-2987-46EB-A373-14F8237306B4}" srcOrd="0" destOrd="0" presId="urn:microsoft.com/office/officeart/2005/8/layout/process4"/>
    <dgm:cxn modelId="{3357C84E-E40B-4D99-AC5C-0A03618F5B0F}" type="presParOf" srcId="{C365091B-2987-46EB-A373-14F8237306B4}" destId="{26A26912-2642-4E1D-96F0-DE8F9BCB6CBD}"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4B4BCC8-17C8-49A3-AD95-76C547784A6C}" type="doc">
      <dgm:prSet loTypeId="urn:microsoft.com/office/officeart/2005/8/layout/vList3" loCatId="list" qsTypeId="urn:microsoft.com/office/officeart/2005/8/quickstyle/simple1" qsCatId="simple" csTypeId="urn:microsoft.com/office/officeart/2005/8/colors/colorful5" csCatId="colorful" phldr="1"/>
      <dgm:spPr/>
    </dgm:pt>
    <dgm:pt modelId="{F348B15C-5912-40D5-BB7B-E6798415DDBA}">
      <dgm:prSet phldrT="[Texto]" custT="1"/>
      <dgm:spPr/>
      <dgm:t>
        <a:bodyPr/>
        <a:lstStyle/>
        <a:p>
          <a:r>
            <a:rPr lang="es-EC" sz="2000" dirty="0"/>
            <a:t>En los segmentos de estrato 4 serán investigados  dos cuadrantes</a:t>
          </a:r>
        </a:p>
      </dgm:t>
    </dgm:pt>
    <dgm:pt modelId="{95C5CB5E-0021-40E8-BE45-FEEA8586E4C2}" type="parTrans" cxnId="{0A7FC602-DD7A-402C-9893-F9B6D27A0D61}">
      <dgm:prSet/>
      <dgm:spPr/>
      <dgm:t>
        <a:bodyPr/>
        <a:lstStyle/>
        <a:p>
          <a:endParaRPr lang="es-EC" sz="1600"/>
        </a:p>
      </dgm:t>
    </dgm:pt>
    <dgm:pt modelId="{28519BEC-056C-410A-A07B-DA36ED86FF9C}" type="sibTrans" cxnId="{0A7FC602-DD7A-402C-9893-F9B6D27A0D61}">
      <dgm:prSet/>
      <dgm:spPr/>
      <dgm:t>
        <a:bodyPr/>
        <a:lstStyle/>
        <a:p>
          <a:endParaRPr lang="es-EC" sz="1600"/>
        </a:p>
      </dgm:t>
    </dgm:pt>
    <dgm:pt modelId="{C298C1F9-0E1C-473F-AF4E-5A67BFB734A0}">
      <dgm:prSet phldrT="[Texto]" custT="1"/>
      <dgm:spPr/>
      <dgm:t>
        <a:bodyPr/>
        <a:lstStyle/>
        <a:p>
          <a:r>
            <a:rPr lang="es-EC" sz="2000" dirty="0"/>
            <a:t>Solo en la provincia de Los Ríos serán investigados los segmentos de estrato 4, en su totalidad</a:t>
          </a:r>
        </a:p>
      </dgm:t>
    </dgm:pt>
    <dgm:pt modelId="{BAD2C5DD-90C7-49BA-822B-E66942914B9C}" type="parTrans" cxnId="{47C7EEEC-931E-447A-87A4-B401303A53C7}">
      <dgm:prSet/>
      <dgm:spPr/>
      <dgm:t>
        <a:bodyPr/>
        <a:lstStyle/>
        <a:p>
          <a:endParaRPr lang="es-EC" sz="1600"/>
        </a:p>
      </dgm:t>
    </dgm:pt>
    <dgm:pt modelId="{8666C694-21CD-4492-BAD4-6A09EC9BA385}" type="sibTrans" cxnId="{47C7EEEC-931E-447A-87A4-B401303A53C7}">
      <dgm:prSet/>
      <dgm:spPr/>
      <dgm:t>
        <a:bodyPr/>
        <a:lstStyle/>
        <a:p>
          <a:endParaRPr lang="es-EC" sz="1600"/>
        </a:p>
      </dgm:t>
    </dgm:pt>
    <dgm:pt modelId="{A765CBD5-8513-41CD-8639-2CCBDCE399E7}" type="pres">
      <dgm:prSet presAssocID="{E4B4BCC8-17C8-49A3-AD95-76C547784A6C}" presName="linearFlow" presStyleCnt="0">
        <dgm:presLayoutVars>
          <dgm:dir/>
          <dgm:resizeHandles val="exact"/>
        </dgm:presLayoutVars>
      </dgm:prSet>
      <dgm:spPr/>
    </dgm:pt>
    <dgm:pt modelId="{04F3FE53-9C9D-4BC9-B3B3-027D95D7E14B}" type="pres">
      <dgm:prSet presAssocID="{F348B15C-5912-40D5-BB7B-E6798415DDBA}" presName="composite" presStyleCnt="0"/>
      <dgm:spPr/>
    </dgm:pt>
    <dgm:pt modelId="{723E8232-FAF3-48A6-B6AD-7A0A5331E8ED}" type="pres">
      <dgm:prSet presAssocID="{F348B15C-5912-40D5-BB7B-E6798415DDBA}" presName="imgShp" presStyleLbl="fgImgPlace1" presStyleIdx="0" presStyleCnt="2"/>
      <dgm:spPr/>
    </dgm:pt>
    <dgm:pt modelId="{25B967DA-18C5-4BBD-A52B-1677AD30287A}" type="pres">
      <dgm:prSet presAssocID="{F348B15C-5912-40D5-BB7B-E6798415DDBA}" presName="txShp" presStyleLbl="node1" presStyleIdx="0" presStyleCnt="2">
        <dgm:presLayoutVars>
          <dgm:bulletEnabled val="1"/>
        </dgm:presLayoutVars>
      </dgm:prSet>
      <dgm:spPr/>
      <dgm:t>
        <a:bodyPr/>
        <a:lstStyle/>
        <a:p>
          <a:endParaRPr lang="es-EC"/>
        </a:p>
      </dgm:t>
    </dgm:pt>
    <dgm:pt modelId="{4E6F78C7-07A9-4FAA-878F-992E38C7DF7F}" type="pres">
      <dgm:prSet presAssocID="{28519BEC-056C-410A-A07B-DA36ED86FF9C}" presName="spacing" presStyleCnt="0"/>
      <dgm:spPr/>
    </dgm:pt>
    <dgm:pt modelId="{66D7BCA8-8A80-4DB7-A204-B6210B41F9DD}" type="pres">
      <dgm:prSet presAssocID="{C298C1F9-0E1C-473F-AF4E-5A67BFB734A0}" presName="composite" presStyleCnt="0"/>
      <dgm:spPr/>
    </dgm:pt>
    <dgm:pt modelId="{6985F373-DFBC-441B-8EDC-1DDEA5595511}" type="pres">
      <dgm:prSet presAssocID="{C298C1F9-0E1C-473F-AF4E-5A67BFB734A0}" presName="imgShp" presStyleLbl="fgImgPlace1" presStyleIdx="1" presStyleCnt="2"/>
      <dgm:spPr/>
    </dgm:pt>
    <dgm:pt modelId="{C4A4AED3-557D-4961-A39F-5E3A21731AE8}" type="pres">
      <dgm:prSet presAssocID="{C298C1F9-0E1C-473F-AF4E-5A67BFB734A0}" presName="txShp" presStyleLbl="node1" presStyleIdx="1" presStyleCnt="2">
        <dgm:presLayoutVars>
          <dgm:bulletEnabled val="1"/>
        </dgm:presLayoutVars>
      </dgm:prSet>
      <dgm:spPr/>
      <dgm:t>
        <a:bodyPr/>
        <a:lstStyle/>
        <a:p>
          <a:endParaRPr lang="es-EC"/>
        </a:p>
      </dgm:t>
    </dgm:pt>
  </dgm:ptLst>
  <dgm:cxnLst>
    <dgm:cxn modelId="{0A7FC602-DD7A-402C-9893-F9B6D27A0D61}" srcId="{E4B4BCC8-17C8-49A3-AD95-76C547784A6C}" destId="{F348B15C-5912-40D5-BB7B-E6798415DDBA}" srcOrd="0" destOrd="0" parTransId="{95C5CB5E-0021-40E8-BE45-FEEA8586E4C2}" sibTransId="{28519BEC-056C-410A-A07B-DA36ED86FF9C}"/>
    <dgm:cxn modelId="{22322F3C-B1D4-4F84-94EB-D4DCCA191FFD}" type="presOf" srcId="{C298C1F9-0E1C-473F-AF4E-5A67BFB734A0}" destId="{C4A4AED3-557D-4961-A39F-5E3A21731AE8}" srcOrd="0" destOrd="0" presId="urn:microsoft.com/office/officeart/2005/8/layout/vList3"/>
    <dgm:cxn modelId="{47C7EEEC-931E-447A-87A4-B401303A53C7}" srcId="{E4B4BCC8-17C8-49A3-AD95-76C547784A6C}" destId="{C298C1F9-0E1C-473F-AF4E-5A67BFB734A0}" srcOrd="1" destOrd="0" parTransId="{BAD2C5DD-90C7-49BA-822B-E66942914B9C}" sibTransId="{8666C694-21CD-4492-BAD4-6A09EC9BA385}"/>
    <dgm:cxn modelId="{B498A003-EC21-4FFE-B514-C667CB095FE8}" type="presOf" srcId="{F348B15C-5912-40D5-BB7B-E6798415DDBA}" destId="{25B967DA-18C5-4BBD-A52B-1677AD30287A}" srcOrd="0" destOrd="0" presId="urn:microsoft.com/office/officeart/2005/8/layout/vList3"/>
    <dgm:cxn modelId="{36E9D611-7DB7-4182-93B9-FBC11B0B833E}" type="presOf" srcId="{E4B4BCC8-17C8-49A3-AD95-76C547784A6C}" destId="{A765CBD5-8513-41CD-8639-2CCBDCE399E7}" srcOrd="0" destOrd="0" presId="urn:microsoft.com/office/officeart/2005/8/layout/vList3"/>
    <dgm:cxn modelId="{50439E80-BB09-4D54-AE39-9D44E714032F}" type="presParOf" srcId="{A765CBD5-8513-41CD-8639-2CCBDCE399E7}" destId="{04F3FE53-9C9D-4BC9-B3B3-027D95D7E14B}" srcOrd="0" destOrd="0" presId="urn:microsoft.com/office/officeart/2005/8/layout/vList3"/>
    <dgm:cxn modelId="{F545892E-E240-45B8-BECD-D15C400CCA24}" type="presParOf" srcId="{04F3FE53-9C9D-4BC9-B3B3-027D95D7E14B}" destId="{723E8232-FAF3-48A6-B6AD-7A0A5331E8ED}" srcOrd="0" destOrd="0" presId="urn:microsoft.com/office/officeart/2005/8/layout/vList3"/>
    <dgm:cxn modelId="{65A82511-3B69-459D-ABD1-EF16764260C2}" type="presParOf" srcId="{04F3FE53-9C9D-4BC9-B3B3-027D95D7E14B}" destId="{25B967DA-18C5-4BBD-A52B-1677AD30287A}" srcOrd="1" destOrd="0" presId="urn:microsoft.com/office/officeart/2005/8/layout/vList3"/>
    <dgm:cxn modelId="{5868EB0E-308D-48A6-8E03-1889E2964905}" type="presParOf" srcId="{A765CBD5-8513-41CD-8639-2CCBDCE399E7}" destId="{4E6F78C7-07A9-4FAA-878F-992E38C7DF7F}" srcOrd="1" destOrd="0" presId="urn:microsoft.com/office/officeart/2005/8/layout/vList3"/>
    <dgm:cxn modelId="{3CC6379A-B917-4BD2-B72E-22EF16E63C58}" type="presParOf" srcId="{A765CBD5-8513-41CD-8639-2CCBDCE399E7}" destId="{66D7BCA8-8A80-4DB7-A204-B6210B41F9DD}" srcOrd="2" destOrd="0" presId="urn:microsoft.com/office/officeart/2005/8/layout/vList3"/>
    <dgm:cxn modelId="{4FC8DF5B-CFE3-4EA2-94F6-FA89BFF0EAD0}" type="presParOf" srcId="{66D7BCA8-8A80-4DB7-A204-B6210B41F9DD}" destId="{6985F373-DFBC-441B-8EDC-1DDEA5595511}" srcOrd="0" destOrd="0" presId="urn:microsoft.com/office/officeart/2005/8/layout/vList3"/>
    <dgm:cxn modelId="{07E816F9-2EA8-4724-AA59-FDD0D7AFAD97}" type="presParOf" srcId="{66D7BCA8-8A80-4DB7-A204-B6210B41F9DD}" destId="{C4A4AED3-557D-4961-A39F-5E3A21731AE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07B2381-BF3B-496D-A77F-EE2FD1CEE75E}" type="doc">
      <dgm:prSet loTypeId="urn:microsoft.com/office/officeart/2008/layout/HorizontalMultiLevelHierarchy" loCatId="hierarchy" qsTypeId="urn:microsoft.com/office/officeart/2005/8/quickstyle/simple1" qsCatId="simple" csTypeId="urn:microsoft.com/office/officeart/2005/8/colors/colorful5" csCatId="colorful" phldr="1"/>
      <dgm:spPr/>
      <dgm:t>
        <a:bodyPr/>
        <a:lstStyle/>
        <a:p>
          <a:endParaRPr lang="es-EC"/>
        </a:p>
      </dgm:t>
    </dgm:pt>
    <dgm:pt modelId="{36114628-2A0C-4E86-8415-12D0B32FDC56}">
      <dgm:prSet phldrT="[Texto]" custT="1"/>
      <dgm:spPr/>
      <dgm:t>
        <a:bodyPr/>
        <a:lstStyle/>
        <a:p>
          <a:r>
            <a:rPr lang="es-MX" sz="1600" dirty="0"/>
            <a:t>Falta de Codificación</a:t>
          </a:r>
          <a:endParaRPr lang="es-EC" sz="1600" dirty="0"/>
        </a:p>
      </dgm:t>
    </dgm:pt>
    <dgm:pt modelId="{646768A2-187B-47D1-AEA4-CC7FDB538DE3}" type="parTrans" cxnId="{B28A5FDC-F96B-4E39-A3AF-85A8070E6EC9}">
      <dgm:prSet custT="1"/>
      <dgm:spPr/>
      <dgm:t>
        <a:bodyPr/>
        <a:lstStyle/>
        <a:p>
          <a:endParaRPr lang="es-EC" sz="1600"/>
        </a:p>
      </dgm:t>
    </dgm:pt>
    <dgm:pt modelId="{BC54CD3F-F07B-4259-9DB6-7DA69259085A}" type="sibTrans" cxnId="{B28A5FDC-F96B-4E39-A3AF-85A8070E6EC9}">
      <dgm:prSet/>
      <dgm:spPr/>
      <dgm:t>
        <a:bodyPr/>
        <a:lstStyle/>
        <a:p>
          <a:endParaRPr lang="es-EC" sz="1600"/>
        </a:p>
      </dgm:t>
    </dgm:pt>
    <dgm:pt modelId="{B05AB4D6-A607-4E16-837B-098A3FACE037}">
      <dgm:prSet phldrT="[Texto]" custT="1"/>
      <dgm:spPr/>
      <dgm:t>
        <a:bodyPr/>
        <a:lstStyle/>
        <a:p>
          <a:r>
            <a:rPr lang="es-MX" sz="1600" dirty="0"/>
            <a:t>Falta de Delimitación</a:t>
          </a:r>
          <a:endParaRPr lang="es-EC" sz="1600" dirty="0"/>
        </a:p>
      </dgm:t>
    </dgm:pt>
    <dgm:pt modelId="{609A040F-CA61-4880-B990-EEB428A088C9}" type="parTrans" cxnId="{F477950D-5709-4229-9379-DE46B6173942}">
      <dgm:prSet custT="1"/>
      <dgm:spPr/>
      <dgm:t>
        <a:bodyPr/>
        <a:lstStyle/>
        <a:p>
          <a:endParaRPr lang="es-EC" sz="1600"/>
        </a:p>
      </dgm:t>
    </dgm:pt>
    <dgm:pt modelId="{A2DEB90E-D67E-4F9D-886E-983E256C0DCC}" type="sibTrans" cxnId="{F477950D-5709-4229-9379-DE46B6173942}">
      <dgm:prSet/>
      <dgm:spPr/>
      <dgm:t>
        <a:bodyPr/>
        <a:lstStyle/>
        <a:p>
          <a:endParaRPr lang="es-EC" sz="1600"/>
        </a:p>
      </dgm:t>
    </dgm:pt>
    <dgm:pt modelId="{A7DBE676-93DF-4AC6-A52C-88B0C1B46FF8}">
      <dgm:prSet phldrT="[Texto]" custT="1"/>
      <dgm:spPr/>
      <dgm:t>
        <a:bodyPr/>
        <a:lstStyle/>
        <a:p>
          <a:r>
            <a:rPr lang="es-MX" sz="1600" dirty="0"/>
            <a:t>No existe correspondencia  con el ESPAC 01</a:t>
          </a:r>
          <a:endParaRPr lang="es-EC" sz="1600" dirty="0"/>
        </a:p>
      </dgm:t>
    </dgm:pt>
    <dgm:pt modelId="{4816F8C6-5AE2-4D70-A2E5-E4CE3E915501}" type="parTrans" cxnId="{19305133-2524-4AFA-AD3B-5A3C046F684D}">
      <dgm:prSet custT="1"/>
      <dgm:spPr/>
      <dgm:t>
        <a:bodyPr/>
        <a:lstStyle/>
        <a:p>
          <a:endParaRPr lang="es-EC" sz="1600"/>
        </a:p>
      </dgm:t>
    </dgm:pt>
    <dgm:pt modelId="{D0A462FD-C400-4E59-BD03-A316CB57DD8C}" type="sibTrans" cxnId="{19305133-2524-4AFA-AD3B-5A3C046F684D}">
      <dgm:prSet/>
      <dgm:spPr/>
      <dgm:t>
        <a:bodyPr/>
        <a:lstStyle/>
        <a:p>
          <a:endParaRPr lang="es-EC" sz="1600"/>
        </a:p>
      </dgm:t>
    </dgm:pt>
    <dgm:pt modelId="{E5823212-CD40-4DC0-8086-FF1CC7294BF9}">
      <dgm:prSet phldrT="[Texto]" custT="1"/>
      <dgm:spPr/>
      <dgm:t>
        <a:bodyPr/>
        <a:lstStyle/>
        <a:p>
          <a:r>
            <a:rPr lang="es-MX" sz="1600" dirty="0"/>
            <a:t>Falta de cobertura</a:t>
          </a:r>
          <a:endParaRPr lang="es-EC" sz="1600" dirty="0"/>
        </a:p>
      </dgm:t>
    </dgm:pt>
    <dgm:pt modelId="{BC69E05B-987E-4F7F-973B-1CDC1DFC859D}" type="parTrans" cxnId="{4499EC92-8008-49AE-BEFC-EA088AD9504E}">
      <dgm:prSet custT="1"/>
      <dgm:spPr/>
      <dgm:t>
        <a:bodyPr/>
        <a:lstStyle/>
        <a:p>
          <a:endParaRPr lang="es-EC" sz="1600"/>
        </a:p>
      </dgm:t>
    </dgm:pt>
    <dgm:pt modelId="{55F883DE-3F44-4D96-88F8-C9ABAED7E316}" type="sibTrans" cxnId="{4499EC92-8008-49AE-BEFC-EA088AD9504E}">
      <dgm:prSet/>
      <dgm:spPr/>
      <dgm:t>
        <a:bodyPr/>
        <a:lstStyle/>
        <a:p>
          <a:endParaRPr lang="es-EC" sz="1600"/>
        </a:p>
      </dgm:t>
    </dgm:pt>
    <dgm:pt modelId="{A1C9EFF5-E348-42E3-9729-B22444E32A2F}">
      <dgm:prSet phldrT="[Texto]" custT="1"/>
      <dgm:spPr/>
      <dgm:t>
        <a:bodyPr/>
        <a:lstStyle/>
        <a:p>
          <a:r>
            <a:rPr lang="es-MX" sz="1600" dirty="0"/>
            <a:t>Terreno repetidos</a:t>
          </a:r>
          <a:endParaRPr lang="es-EC" sz="1600" dirty="0"/>
        </a:p>
      </dgm:t>
    </dgm:pt>
    <dgm:pt modelId="{9AED9D45-EAEA-4F83-AF71-A6271EB50C5D}" type="parTrans" cxnId="{5A07EEC3-8FA6-4966-AECE-EDD4F6597621}">
      <dgm:prSet custT="1"/>
      <dgm:spPr/>
      <dgm:t>
        <a:bodyPr/>
        <a:lstStyle/>
        <a:p>
          <a:endParaRPr lang="es-EC" sz="1600"/>
        </a:p>
      </dgm:t>
    </dgm:pt>
    <dgm:pt modelId="{EADBB7B9-A49A-4622-A69A-E6AF4A854137}" type="sibTrans" cxnId="{5A07EEC3-8FA6-4966-AECE-EDD4F6597621}">
      <dgm:prSet/>
      <dgm:spPr/>
      <dgm:t>
        <a:bodyPr/>
        <a:lstStyle/>
        <a:p>
          <a:endParaRPr lang="es-EC" sz="1600"/>
        </a:p>
      </dgm:t>
    </dgm:pt>
    <dgm:pt modelId="{3BC78EFF-4EF0-432B-90AE-BFE8EAFBD165}">
      <dgm:prSet phldrT="[Texto]" custT="1"/>
      <dgm:spPr/>
      <dgm:t>
        <a:bodyPr/>
        <a:lstStyle/>
        <a:p>
          <a:pPr algn="ctr"/>
          <a:endParaRPr lang="es-MX" sz="1600" dirty="0"/>
        </a:p>
        <a:p>
          <a:pPr algn="ctr"/>
          <a:endParaRPr lang="es-MX" sz="1600" dirty="0"/>
        </a:p>
        <a:p>
          <a:pPr algn="ctr"/>
          <a:endParaRPr lang="es-MX" sz="1600" dirty="0"/>
        </a:p>
        <a:p>
          <a:pPr algn="ctr"/>
          <a:r>
            <a:rPr lang="es-MX" sz="1600" dirty="0"/>
            <a:t>	CARTOGRAFÍA</a:t>
          </a:r>
        </a:p>
        <a:p>
          <a:pPr algn="ctr"/>
          <a:endParaRPr lang="es-MX" sz="1600" dirty="0"/>
        </a:p>
        <a:p>
          <a:pPr algn="ctr"/>
          <a:endParaRPr lang="es-MX" sz="1600" dirty="0"/>
        </a:p>
        <a:p>
          <a:pPr algn="ctr"/>
          <a:r>
            <a:rPr lang="es-MX" sz="1600" dirty="0"/>
            <a:t>Cartografía</a:t>
          </a:r>
          <a:endParaRPr lang="es-EC" sz="1600" dirty="0"/>
        </a:p>
      </dgm:t>
    </dgm:pt>
    <dgm:pt modelId="{39B9D011-3825-4B94-8845-A8D5A6E5C249}" type="sibTrans" cxnId="{AA804BC7-00BA-44D8-B68E-DCDD13D0F41C}">
      <dgm:prSet/>
      <dgm:spPr/>
      <dgm:t>
        <a:bodyPr/>
        <a:lstStyle/>
        <a:p>
          <a:endParaRPr lang="es-EC" sz="1600"/>
        </a:p>
      </dgm:t>
    </dgm:pt>
    <dgm:pt modelId="{F82A3F02-482E-49BB-85C1-422CDCA41036}" type="parTrans" cxnId="{AA804BC7-00BA-44D8-B68E-DCDD13D0F41C}">
      <dgm:prSet/>
      <dgm:spPr/>
      <dgm:t>
        <a:bodyPr/>
        <a:lstStyle/>
        <a:p>
          <a:endParaRPr lang="es-EC" sz="1600"/>
        </a:p>
      </dgm:t>
    </dgm:pt>
    <dgm:pt modelId="{3932001A-770C-4E6C-AD69-50DAEDD0B7E6}" type="pres">
      <dgm:prSet presAssocID="{307B2381-BF3B-496D-A77F-EE2FD1CEE75E}" presName="Name0" presStyleCnt="0">
        <dgm:presLayoutVars>
          <dgm:chPref val="1"/>
          <dgm:dir/>
          <dgm:animOne val="branch"/>
          <dgm:animLvl val="lvl"/>
          <dgm:resizeHandles val="exact"/>
        </dgm:presLayoutVars>
      </dgm:prSet>
      <dgm:spPr/>
      <dgm:t>
        <a:bodyPr/>
        <a:lstStyle/>
        <a:p>
          <a:endParaRPr lang="es-EC"/>
        </a:p>
      </dgm:t>
    </dgm:pt>
    <dgm:pt modelId="{0ED8AB09-3D9B-4F44-AFD4-E2C3C6AC06A2}" type="pres">
      <dgm:prSet presAssocID="{3BC78EFF-4EF0-432B-90AE-BFE8EAFBD165}" presName="root1" presStyleCnt="0"/>
      <dgm:spPr/>
    </dgm:pt>
    <dgm:pt modelId="{44382C55-E904-40AC-92D8-5306815EEF2E}" type="pres">
      <dgm:prSet presAssocID="{3BC78EFF-4EF0-432B-90AE-BFE8EAFBD165}" presName="LevelOneTextNode" presStyleLbl="node0" presStyleIdx="0" presStyleCnt="1">
        <dgm:presLayoutVars>
          <dgm:chPref val="3"/>
        </dgm:presLayoutVars>
      </dgm:prSet>
      <dgm:spPr/>
      <dgm:t>
        <a:bodyPr/>
        <a:lstStyle/>
        <a:p>
          <a:endParaRPr lang="es-EC"/>
        </a:p>
      </dgm:t>
    </dgm:pt>
    <dgm:pt modelId="{22856850-1572-4FD4-8A58-1104408615C3}" type="pres">
      <dgm:prSet presAssocID="{3BC78EFF-4EF0-432B-90AE-BFE8EAFBD165}" presName="level2hierChild" presStyleCnt="0"/>
      <dgm:spPr/>
    </dgm:pt>
    <dgm:pt modelId="{89C8DEA5-AF88-4793-8791-5DB5216F43A2}" type="pres">
      <dgm:prSet presAssocID="{646768A2-187B-47D1-AEA4-CC7FDB538DE3}" presName="conn2-1" presStyleLbl="parChTrans1D2" presStyleIdx="0" presStyleCnt="5"/>
      <dgm:spPr/>
      <dgm:t>
        <a:bodyPr/>
        <a:lstStyle/>
        <a:p>
          <a:endParaRPr lang="es-EC"/>
        </a:p>
      </dgm:t>
    </dgm:pt>
    <dgm:pt modelId="{66999C7A-9AB1-47F9-81F6-FDB95CAFEDF3}" type="pres">
      <dgm:prSet presAssocID="{646768A2-187B-47D1-AEA4-CC7FDB538DE3}" presName="connTx" presStyleLbl="parChTrans1D2" presStyleIdx="0" presStyleCnt="5"/>
      <dgm:spPr/>
      <dgm:t>
        <a:bodyPr/>
        <a:lstStyle/>
        <a:p>
          <a:endParaRPr lang="es-EC"/>
        </a:p>
      </dgm:t>
    </dgm:pt>
    <dgm:pt modelId="{6EE63A7F-9760-434B-9ADF-09EC72BD2864}" type="pres">
      <dgm:prSet presAssocID="{36114628-2A0C-4E86-8415-12D0B32FDC56}" presName="root2" presStyleCnt="0"/>
      <dgm:spPr/>
    </dgm:pt>
    <dgm:pt modelId="{AE9D8DF0-0882-41DC-BAEF-9A86F40157D1}" type="pres">
      <dgm:prSet presAssocID="{36114628-2A0C-4E86-8415-12D0B32FDC56}" presName="LevelTwoTextNode" presStyleLbl="node2" presStyleIdx="0" presStyleCnt="5">
        <dgm:presLayoutVars>
          <dgm:chPref val="3"/>
        </dgm:presLayoutVars>
      </dgm:prSet>
      <dgm:spPr/>
      <dgm:t>
        <a:bodyPr/>
        <a:lstStyle/>
        <a:p>
          <a:endParaRPr lang="es-EC"/>
        </a:p>
      </dgm:t>
    </dgm:pt>
    <dgm:pt modelId="{AE05366E-0CD1-4491-94A3-5EC6187B87AB}" type="pres">
      <dgm:prSet presAssocID="{36114628-2A0C-4E86-8415-12D0B32FDC56}" presName="level3hierChild" presStyleCnt="0"/>
      <dgm:spPr/>
    </dgm:pt>
    <dgm:pt modelId="{EED1A722-EC82-4261-8B02-1E7936997BA8}" type="pres">
      <dgm:prSet presAssocID="{609A040F-CA61-4880-B990-EEB428A088C9}" presName="conn2-1" presStyleLbl="parChTrans1D2" presStyleIdx="1" presStyleCnt="5"/>
      <dgm:spPr/>
      <dgm:t>
        <a:bodyPr/>
        <a:lstStyle/>
        <a:p>
          <a:endParaRPr lang="es-EC"/>
        </a:p>
      </dgm:t>
    </dgm:pt>
    <dgm:pt modelId="{64D87AFB-5B77-4E34-8E66-2ACEF8B67A47}" type="pres">
      <dgm:prSet presAssocID="{609A040F-CA61-4880-B990-EEB428A088C9}" presName="connTx" presStyleLbl="parChTrans1D2" presStyleIdx="1" presStyleCnt="5"/>
      <dgm:spPr/>
      <dgm:t>
        <a:bodyPr/>
        <a:lstStyle/>
        <a:p>
          <a:endParaRPr lang="es-EC"/>
        </a:p>
      </dgm:t>
    </dgm:pt>
    <dgm:pt modelId="{512CBCC7-F7E6-4CB7-A5A4-124012A55B68}" type="pres">
      <dgm:prSet presAssocID="{B05AB4D6-A607-4E16-837B-098A3FACE037}" presName="root2" presStyleCnt="0"/>
      <dgm:spPr/>
    </dgm:pt>
    <dgm:pt modelId="{9299FB6E-D3DA-4286-B78E-493FE8AE9115}" type="pres">
      <dgm:prSet presAssocID="{B05AB4D6-A607-4E16-837B-098A3FACE037}" presName="LevelTwoTextNode" presStyleLbl="node2" presStyleIdx="1" presStyleCnt="5">
        <dgm:presLayoutVars>
          <dgm:chPref val="3"/>
        </dgm:presLayoutVars>
      </dgm:prSet>
      <dgm:spPr/>
      <dgm:t>
        <a:bodyPr/>
        <a:lstStyle/>
        <a:p>
          <a:endParaRPr lang="es-EC"/>
        </a:p>
      </dgm:t>
    </dgm:pt>
    <dgm:pt modelId="{25C94AB7-501B-447B-B244-4747EE4A4213}" type="pres">
      <dgm:prSet presAssocID="{B05AB4D6-A607-4E16-837B-098A3FACE037}" presName="level3hierChild" presStyleCnt="0"/>
      <dgm:spPr/>
    </dgm:pt>
    <dgm:pt modelId="{BE9C7D3B-7429-4962-BF4A-DE31AE52621A}" type="pres">
      <dgm:prSet presAssocID="{4816F8C6-5AE2-4D70-A2E5-E4CE3E915501}" presName="conn2-1" presStyleLbl="parChTrans1D2" presStyleIdx="2" presStyleCnt="5"/>
      <dgm:spPr/>
      <dgm:t>
        <a:bodyPr/>
        <a:lstStyle/>
        <a:p>
          <a:endParaRPr lang="es-EC"/>
        </a:p>
      </dgm:t>
    </dgm:pt>
    <dgm:pt modelId="{18DDE67A-F0BC-4196-B04A-3650AB14B639}" type="pres">
      <dgm:prSet presAssocID="{4816F8C6-5AE2-4D70-A2E5-E4CE3E915501}" presName="connTx" presStyleLbl="parChTrans1D2" presStyleIdx="2" presStyleCnt="5"/>
      <dgm:spPr/>
      <dgm:t>
        <a:bodyPr/>
        <a:lstStyle/>
        <a:p>
          <a:endParaRPr lang="es-EC"/>
        </a:p>
      </dgm:t>
    </dgm:pt>
    <dgm:pt modelId="{695A74E5-F27A-492F-8901-A940FF7BBEA0}" type="pres">
      <dgm:prSet presAssocID="{A7DBE676-93DF-4AC6-A52C-88B0C1B46FF8}" presName="root2" presStyleCnt="0"/>
      <dgm:spPr/>
    </dgm:pt>
    <dgm:pt modelId="{4F199EE1-0F60-46D2-A8B6-1DF34AD42B1A}" type="pres">
      <dgm:prSet presAssocID="{A7DBE676-93DF-4AC6-A52C-88B0C1B46FF8}" presName="LevelTwoTextNode" presStyleLbl="node2" presStyleIdx="2" presStyleCnt="5">
        <dgm:presLayoutVars>
          <dgm:chPref val="3"/>
        </dgm:presLayoutVars>
      </dgm:prSet>
      <dgm:spPr/>
      <dgm:t>
        <a:bodyPr/>
        <a:lstStyle/>
        <a:p>
          <a:endParaRPr lang="es-EC"/>
        </a:p>
      </dgm:t>
    </dgm:pt>
    <dgm:pt modelId="{679681C6-782D-4778-B040-C14221F6513F}" type="pres">
      <dgm:prSet presAssocID="{A7DBE676-93DF-4AC6-A52C-88B0C1B46FF8}" presName="level3hierChild" presStyleCnt="0"/>
      <dgm:spPr/>
    </dgm:pt>
    <dgm:pt modelId="{646330AA-4519-4086-9C80-409F469A7653}" type="pres">
      <dgm:prSet presAssocID="{BC69E05B-987E-4F7F-973B-1CDC1DFC859D}" presName="conn2-1" presStyleLbl="parChTrans1D2" presStyleIdx="3" presStyleCnt="5"/>
      <dgm:spPr/>
      <dgm:t>
        <a:bodyPr/>
        <a:lstStyle/>
        <a:p>
          <a:endParaRPr lang="es-EC"/>
        </a:p>
      </dgm:t>
    </dgm:pt>
    <dgm:pt modelId="{D06637AC-7129-4BE2-A7EA-FD3511C6A70F}" type="pres">
      <dgm:prSet presAssocID="{BC69E05B-987E-4F7F-973B-1CDC1DFC859D}" presName="connTx" presStyleLbl="parChTrans1D2" presStyleIdx="3" presStyleCnt="5"/>
      <dgm:spPr/>
      <dgm:t>
        <a:bodyPr/>
        <a:lstStyle/>
        <a:p>
          <a:endParaRPr lang="es-EC"/>
        </a:p>
      </dgm:t>
    </dgm:pt>
    <dgm:pt modelId="{754AD9A4-EEB4-4AB1-AE89-2EA2E36B814B}" type="pres">
      <dgm:prSet presAssocID="{E5823212-CD40-4DC0-8086-FF1CC7294BF9}" presName="root2" presStyleCnt="0"/>
      <dgm:spPr/>
    </dgm:pt>
    <dgm:pt modelId="{EE36B85C-AA10-44F1-B71D-2E843D004530}" type="pres">
      <dgm:prSet presAssocID="{E5823212-CD40-4DC0-8086-FF1CC7294BF9}" presName="LevelTwoTextNode" presStyleLbl="node2" presStyleIdx="3" presStyleCnt="5">
        <dgm:presLayoutVars>
          <dgm:chPref val="3"/>
        </dgm:presLayoutVars>
      </dgm:prSet>
      <dgm:spPr/>
      <dgm:t>
        <a:bodyPr/>
        <a:lstStyle/>
        <a:p>
          <a:endParaRPr lang="es-EC"/>
        </a:p>
      </dgm:t>
    </dgm:pt>
    <dgm:pt modelId="{6ADEE320-B496-4AF3-9B26-4D20F0C033FB}" type="pres">
      <dgm:prSet presAssocID="{E5823212-CD40-4DC0-8086-FF1CC7294BF9}" presName="level3hierChild" presStyleCnt="0"/>
      <dgm:spPr/>
    </dgm:pt>
    <dgm:pt modelId="{12E9DBDF-F7FA-457F-9E0A-BC375663CAFF}" type="pres">
      <dgm:prSet presAssocID="{9AED9D45-EAEA-4F83-AF71-A6271EB50C5D}" presName="conn2-1" presStyleLbl="parChTrans1D2" presStyleIdx="4" presStyleCnt="5"/>
      <dgm:spPr/>
      <dgm:t>
        <a:bodyPr/>
        <a:lstStyle/>
        <a:p>
          <a:endParaRPr lang="es-EC"/>
        </a:p>
      </dgm:t>
    </dgm:pt>
    <dgm:pt modelId="{8C8DEEB0-B5DF-4FDC-A8F0-B7BCBDF5B5A0}" type="pres">
      <dgm:prSet presAssocID="{9AED9D45-EAEA-4F83-AF71-A6271EB50C5D}" presName="connTx" presStyleLbl="parChTrans1D2" presStyleIdx="4" presStyleCnt="5"/>
      <dgm:spPr/>
      <dgm:t>
        <a:bodyPr/>
        <a:lstStyle/>
        <a:p>
          <a:endParaRPr lang="es-EC"/>
        </a:p>
      </dgm:t>
    </dgm:pt>
    <dgm:pt modelId="{715F27AD-C2A9-4F7F-9746-1FA00AB41F2F}" type="pres">
      <dgm:prSet presAssocID="{A1C9EFF5-E348-42E3-9729-B22444E32A2F}" presName="root2" presStyleCnt="0"/>
      <dgm:spPr/>
    </dgm:pt>
    <dgm:pt modelId="{943C9BB3-811D-4B38-8E06-0AB408A99790}" type="pres">
      <dgm:prSet presAssocID="{A1C9EFF5-E348-42E3-9729-B22444E32A2F}" presName="LevelTwoTextNode" presStyleLbl="node2" presStyleIdx="4" presStyleCnt="5">
        <dgm:presLayoutVars>
          <dgm:chPref val="3"/>
        </dgm:presLayoutVars>
      </dgm:prSet>
      <dgm:spPr/>
      <dgm:t>
        <a:bodyPr/>
        <a:lstStyle/>
        <a:p>
          <a:endParaRPr lang="es-EC"/>
        </a:p>
      </dgm:t>
    </dgm:pt>
    <dgm:pt modelId="{BF58FE06-332C-441A-A022-66697FF581BF}" type="pres">
      <dgm:prSet presAssocID="{A1C9EFF5-E348-42E3-9729-B22444E32A2F}" presName="level3hierChild" presStyleCnt="0"/>
      <dgm:spPr/>
    </dgm:pt>
  </dgm:ptLst>
  <dgm:cxnLst>
    <dgm:cxn modelId="{4499EC92-8008-49AE-BEFC-EA088AD9504E}" srcId="{3BC78EFF-4EF0-432B-90AE-BFE8EAFBD165}" destId="{E5823212-CD40-4DC0-8086-FF1CC7294BF9}" srcOrd="3" destOrd="0" parTransId="{BC69E05B-987E-4F7F-973B-1CDC1DFC859D}" sibTransId="{55F883DE-3F44-4D96-88F8-C9ABAED7E316}"/>
    <dgm:cxn modelId="{EC2F8F73-2143-43FA-83AC-B1AAA4B7804B}" type="presOf" srcId="{9AED9D45-EAEA-4F83-AF71-A6271EB50C5D}" destId="{12E9DBDF-F7FA-457F-9E0A-BC375663CAFF}" srcOrd="0" destOrd="0" presId="urn:microsoft.com/office/officeart/2008/layout/HorizontalMultiLevelHierarchy"/>
    <dgm:cxn modelId="{DDD3CCD8-CFEF-4EB3-ACA8-2487BE078FB4}" type="presOf" srcId="{609A040F-CA61-4880-B990-EEB428A088C9}" destId="{64D87AFB-5B77-4E34-8E66-2ACEF8B67A47}" srcOrd="1" destOrd="0" presId="urn:microsoft.com/office/officeart/2008/layout/HorizontalMultiLevelHierarchy"/>
    <dgm:cxn modelId="{D3667F21-393F-49B3-8FB5-B3C565CD420C}" type="presOf" srcId="{4816F8C6-5AE2-4D70-A2E5-E4CE3E915501}" destId="{18DDE67A-F0BC-4196-B04A-3650AB14B639}" srcOrd="1" destOrd="0" presId="urn:microsoft.com/office/officeart/2008/layout/HorizontalMultiLevelHierarchy"/>
    <dgm:cxn modelId="{88980526-D85A-4958-8692-5C5FD4D2C0D7}" type="presOf" srcId="{646768A2-187B-47D1-AEA4-CC7FDB538DE3}" destId="{66999C7A-9AB1-47F9-81F6-FDB95CAFEDF3}" srcOrd="1" destOrd="0" presId="urn:microsoft.com/office/officeart/2008/layout/HorizontalMultiLevelHierarchy"/>
    <dgm:cxn modelId="{38CA0EA9-2F09-4E01-A5C4-F389CAB66685}" type="presOf" srcId="{A7DBE676-93DF-4AC6-A52C-88B0C1B46FF8}" destId="{4F199EE1-0F60-46D2-A8B6-1DF34AD42B1A}" srcOrd="0" destOrd="0" presId="urn:microsoft.com/office/officeart/2008/layout/HorizontalMultiLevelHierarchy"/>
    <dgm:cxn modelId="{F771212D-6B17-421E-870F-C20AE9CEF771}" type="presOf" srcId="{609A040F-CA61-4880-B990-EEB428A088C9}" destId="{EED1A722-EC82-4261-8B02-1E7936997BA8}" srcOrd="0" destOrd="0" presId="urn:microsoft.com/office/officeart/2008/layout/HorizontalMultiLevelHierarchy"/>
    <dgm:cxn modelId="{19305133-2524-4AFA-AD3B-5A3C046F684D}" srcId="{3BC78EFF-4EF0-432B-90AE-BFE8EAFBD165}" destId="{A7DBE676-93DF-4AC6-A52C-88B0C1B46FF8}" srcOrd="2" destOrd="0" parTransId="{4816F8C6-5AE2-4D70-A2E5-E4CE3E915501}" sibTransId="{D0A462FD-C400-4E59-BD03-A316CB57DD8C}"/>
    <dgm:cxn modelId="{03EDEFE2-DCEE-48AE-BDF8-A1A9E433BAF6}" type="presOf" srcId="{BC69E05B-987E-4F7F-973B-1CDC1DFC859D}" destId="{D06637AC-7129-4BE2-A7EA-FD3511C6A70F}" srcOrd="1" destOrd="0" presId="urn:microsoft.com/office/officeart/2008/layout/HorizontalMultiLevelHierarchy"/>
    <dgm:cxn modelId="{109F28F3-2FD7-44B2-9A3D-D2A9217415AB}" type="presOf" srcId="{E5823212-CD40-4DC0-8086-FF1CC7294BF9}" destId="{EE36B85C-AA10-44F1-B71D-2E843D004530}" srcOrd="0" destOrd="0" presId="urn:microsoft.com/office/officeart/2008/layout/HorizontalMultiLevelHierarchy"/>
    <dgm:cxn modelId="{DB5FB898-A5EE-41EC-82CC-95EE5F15D692}" type="presOf" srcId="{307B2381-BF3B-496D-A77F-EE2FD1CEE75E}" destId="{3932001A-770C-4E6C-AD69-50DAEDD0B7E6}" srcOrd="0" destOrd="0" presId="urn:microsoft.com/office/officeart/2008/layout/HorizontalMultiLevelHierarchy"/>
    <dgm:cxn modelId="{AA804BC7-00BA-44D8-B68E-DCDD13D0F41C}" srcId="{307B2381-BF3B-496D-A77F-EE2FD1CEE75E}" destId="{3BC78EFF-4EF0-432B-90AE-BFE8EAFBD165}" srcOrd="0" destOrd="0" parTransId="{F82A3F02-482E-49BB-85C1-422CDCA41036}" sibTransId="{39B9D011-3825-4B94-8845-A8D5A6E5C249}"/>
    <dgm:cxn modelId="{9D1195A4-B2E1-4DAA-974E-32600D3B5B53}" type="presOf" srcId="{BC69E05B-987E-4F7F-973B-1CDC1DFC859D}" destId="{646330AA-4519-4086-9C80-409F469A7653}" srcOrd="0" destOrd="0" presId="urn:microsoft.com/office/officeart/2008/layout/HorizontalMultiLevelHierarchy"/>
    <dgm:cxn modelId="{E140991C-6964-4DBB-A02B-F92A579690F5}" type="presOf" srcId="{9AED9D45-EAEA-4F83-AF71-A6271EB50C5D}" destId="{8C8DEEB0-B5DF-4FDC-A8F0-B7BCBDF5B5A0}" srcOrd="1" destOrd="0" presId="urn:microsoft.com/office/officeart/2008/layout/HorizontalMultiLevelHierarchy"/>
    <dgm:cxn modelId="{E1DEC92F-A7F6-4B1E-9CA4-F6E62A27D8A8}" type="presOf" srcId="{A1C9EFF5-E348-42E3-9729-B22444E32A2F}" destId="{943C9BB3-811D-4B38-8E06-0AB408A99790}" srcOrd="0" destOrd="0" presId="urn:microsoft.com/office/officeart/2008/layout/HorizontalMultiLevelHierarchy"/>
    <dgm:cxn modelId="{8C0C5327-090B-483D-A20A-0D1277BE7816}" type="presOf" srcId="{646768A2-187B-47D1-AEA4-CC7FDB538DE3}" destId="{89C8DEA5-AF88-4793-8791-5DB5216F43A2}" srcOrd="0" destOrd="0" presId="urn:microsoft.com/office/officeart/2008/layout/HorizontalMultiLevelHierarchy"/>
    <dgm:cxn modelId="{5A07EEC3-8FA6-4966-AECE-EDD4F6597621}" srcId="{3BC78EFF-4EF0-432B-90AE-BFE8EAFBD165}" destId="{A1C9EFF5-E348-42E3-9729-B22444E32A2F}" srcOrd="4" destOrd="0" parTransId="{9AED9D45-EAEA-4F83-AF71-A6271EB50C5D}" sibTransId="{EADBB7B9-A49A-4622-A69A-E6AF4A854137}"/>
    <dgm:cxn modelId="{07FC1649-9E39-4E83-BEDE-F3C94265EE68}" type="presOf" srcId="{36114628-2A0C-4E86-8415-12D0B32FDC56}" destId="{AE9D8DF0-0882-41DC-BAEF-9A86F40157D1}" srcOrd="0" destOrd="0" presId="urn:microsoft.com/office/officeart/2008/layout/HorizontalMultiLevelHierarchy"/>
    <dgm:cxn modelId="{F477950D-5709-4229-9379-DE46B6173942}" srcId="{3BC78EFF-4EF0-432B-90AE-BFE8EAFBD165}" destId="{B05AB4D6-A607-4E16-837B-098A3FACE037}" srcOrd="1" destOrd="0" parTransId="{609A040F-CA61-4880-B990-EEB428A088C9}" sibTransId="{A2DEB90E-D67E-4F9D-886E-983E256C0DCC}"/>
    <dgm:cxn modelId="{B28A5FDC-F96B-4E39-A3AF-85A8070E6EC9}" srcId="{3BC78EFF-4EF0-432B-90AE-BFE8EAFBD165}" destId="{36114628-2A0C-4E86-8415-12D0B32FDC56}" srcOrd="0" destOrd="0" parTransId="{646768A2-187B-47D1-AEA4-CC7FDB538DE3}" sibTransId="{BC54CD3F-F07B-4259-9DB6-7DA69259085A}"/>
    <dgm:cxn modelId="{026019D8-012F-4CB8-A1B4-2C8445946960}" type="presOf" srcId="{3BC78EFF-4EF0-432B-90AE-BFE8EAFBD165}" destId="{44382C55-E904-40AC-92D8-5306815EEF2E}" srcOrd="0" destOrd="0" presId="urn:microsoft.com/office/officeart/2008/layout/HorizontalMultiLevelHierarchy"/>
    <dgm:cxn modelId="{46ED7CFF-8485-4988-947F-153C7B50D32C}" type="presOf" srcId="{4816F8C6-5AE2-4D70-A2E5-E4CE3E915501}" destId="{BE9C7D3B-7429-4962-BF4A-DE31AE52621A}" srcOrd="0" destOrd="0" presId="urn:microsoft.com/office/officeart/2008/layout/HorizontalMultiLevelHierarchy"/>
    <dgm:cxn modelId="{8A8BD752-3391-45BD-802D-753202D26CFA}" type="presOf" srcId="{B05AB4D6-A607-4E16-837B-098A3FACE037}" destId="{9299FB6E-D3DA-4286-B78E-493FE8AE9115}" srcOrd="0" destOrd="0" presId="urn:microsoft.com/office/officeart/2008/layout/HorizontalMultiLevelHierarchy"/>
    <dgm:cxn modelId="{3BBC3ED2-E97D-46F7-8A8C-F9554C9E2848}" type="presParOf" srcId="{3932001A-770C-4E6C-AD69-50DAEDD0B7E6}" destId="{0ED8AB09-3D9B-4F44-AFD4-E2C3C6AC06A2}" srcOrd="0" destOrd="0" presId="urn:microsoft.com/office/officeart/2008/layout/HorizontalMultiLevelHierarchy"/>
    <dgm:cxn modelId="{2D2A0789-CAFB-4110-A403-7F140B4D28C9}" type="presParOf" srcId="{0ED8AB09-3D9B-4F44-AFD4-E2C3C6AC06A2}" destId="{44382C55-E904-40AC-92D8-5306815EEF2E}" srcOrd="0" destOrd="0" presId="urn:microsoft.com/office/officeart/2008/layout/HorizontalMultiLevelHierarchy"/>
    <dgm:cxn modelId="{86EB65B5-1EC8-4519-A52D-E3DFD109D8AC}" type="presParOf" srcId="{0ED8AB09-3D9B-4F44-AFD4-E2C3C6AC06A2}" destId="{22856850-1572-4FD4-8A58-1104408615C3}" srcOrd="1" destOrd="0" presId="urn:microsoft.com/office/officeart/2008/layout/HorizontalMultiLevelHierarchy"/>
    <dgm:cxn modelId="{4B03E8DE-7640-4FAB-A4C5-05EA2DD6E87C}" type="presParOf" srcId="{22856850-1572-4FD4-8A58-1104408615C3}" destId="{89C8DEA5-AF88-4793-8791-5DB5216F43A2}" srcOrd="0" destOrd="0" presId="urn:microsoft.com/office/officeart/2008/layout/HorizontalMultiLevelHierarchy"/>
    <dgm:cxn modelId="{47DBA9A9-B57E-4497-9642-076629C684BA}" type="presParOf" srcId="{89C8DEA5-AF88-4793-8791-5DB5216F43A2}" destId="{66999C7A-9AB1-47F9-81F6-FDB95CAFEDF3}" srcOrd="0" destOrd="0" presId="urn:microsoft.com/office/officeart/2008/layout/HorizontalMultiLevelHierarchy"/>
    <dgm:cxn modelId="{EA693E21-5447-4E8E-9F0B-F352492D0FC8}" type="presParOf" srcId="{22856850-1572-4FD4-8A58-1104408615C3}" destId="{6EE63A7F-9760-434B-9ADF-09EC72BD2864}" srcOrd="1" destOrd="0" presId="urn:microsoft.com/office/officeart/2008/layout/HorizontalMultiLevelHierarchy"/>
    <dgm:cxn modelId="{82B70C53-DFBB-4297-8C45-B33D4B9BC1C2}" type="presParOf" srcId="{6EE63A7F-9760-434B-9ADF-09EC72BD2864}" destId="{AE9D8DF0-0882-41DC-BAEF-9A86F40157D1}" srcOrd="0" destOrd="0" presId="urn:microsoft.com/office/officeart/2008/layout/HorizontalMultiLevelHierarchy"/>
    <dgm:cxn modelId="{1449E561-4093-4DEC-80F0-13F3C251D110}" type="presParOf" srcId="{6EE63A7F-9760-434B-9ADF-09EC72BD2864}" destId="{AE05366E-0CD1-4491-94A3-5EC6187B87AB}" srcOrd="1" destOrd="0" presId="urn:microsoft.com/office/officeart/2008/layout/HorizontalMultiLevelHierarchy"/>
    <dgm:cxn modelId="{FD8DFEB4-111A-466A-A2EB-F3E23C06D71B}" type="presParOf" srcId="{22856850-1572-4FD4-8A58-1104408615C3}" destId="{EED1A722-EC82-4261-8B02-1E7936997BA8}" srcOrd="2" destOrd="0" presId="urn:microsoft.com/office/officeart/2008/layout/HorizontalMultiLevelHierarchy"/>
    <dgm:cxn modelId="{FAFE7DF6-7E95-4654-A9C9-9152FC096D9F}" type="presParOf" srcId="{EED1A722-EC82-4261-8B02-1E7936997BA8}" destId="{64D87AFB-5B77-4E34-8E66-2ACEF8B67A47}" srcOrd="0" destOrd="0" presId="urn:microsoft.com/office/officeart/2008/layout/HorizontalMultiLevelHierarchy"/>
    <dgm:cxn modelId="{67CE3059-14B9-4957-BB3A-EECA54AE1990}" type="presParOf" srcId="{22856850-1572-4FD4-8A58-1104408615C3}" destId="{512CBCC7-F7E6-4CB7-A5A4-124012A55B68}" srcOrd="3" destOrd="0" presId="urn:microsoft.com/office/officeart/2008/layout/HorizontalMultiLevelHierarchy"/>
    <dgm:cxn modelId="{51AE20FD-F96B-48B6-9F9E-3A71B4F57415}" type="presParOf" srcId="{512CBCC7-F7E6-4CB7-A5A4-124012A55B68}" destId="{9299FB6E-D3DA-4286-B78E-493FE8AE9115}" srcOrd="0" destOrd="0" presId="urn:microsoft.com/office/officeart/2008/layout/HorizontalMultiLevelHierarchy"/>
    <dgm:cxn modelId="{28B62105-008F-46C4-91E3-5AAD61346416}" type="presParOf" srcId="{512CBCC7-F7E6-4CB7-A5A4-124012A55B68}" destId="{25C94AB7-501B-447B-B244-4747EE4A4213}" srcOrd="1" destOrd="0" presId="urn:microsoft.com/office/officeart/2008/layout/HorizontalMultiLevelHierarchy"/>
    <dgm:cxn modelId="{BFD76D8C-B9EE-4EDF-B0C2-4C8542C4F458}" type="presParOf" srcId="{22856850-1572-4FD4-8A58-1104408615C3}" destId="{BE9C7D3B-7429-4962-BF4A-DE31AE52621A}" srcOrd="4" destOrd="0" presId="urn:microsoft.com/office/officeart/2008/layout/HorizontalMultiLevelHierarchy"/>
    <dgm:cxn modelId="{DC58B0CC-BB31-4354-883A-91BD33F78A81}" type="presParOf" srcId="{BE9C7D3B-7429-4962-BF4A-DE31AE52621A}" destId="{18DDE67A-F0BC-4196-B04A-3650AB14B639}" srcOrd="0" destOrd="0" presId="urn:microsoft.com/office/officeart/2008/layout/HorizontalMultiLevelHierarchy"/>
    <dgm:cxn modelId="{CA88E643-71A7-48A2-B316-787CC9ECE898}" type="presParOf" srcId="{22856850-1572-4FD4-8A58-1104408615C3}" destId="{695A74E5-F27A-492F-8901-A940FF7BBEA0}" srcOrd="5" destOrd="0" presId="urn:microsoft.com/office/officeart/2008/layout/HorizontalMultiLevelHierarchy"/>
    <dgm:cxn modelId="{67B5D398-AA6F-4918-8F2C-AA2DBE9724B1}" type="presParOf" srcId="{695A74E5-F27A-492F-8901-A940FF7BBEA0}" destId="{4F199EE1-0F60-46D2-A8B6-1DF34AD42B1A}" srcOrd="0" destOrd="0" presId="urn:microsoft.com/office/officeart/2008/layout/HorizontalMultiLevelHierarchy"/>
    <dgm:cxn modelId="{7820D66B-0B63-452B-999A-A16D6D3A9AF8}" type="presParOf" srcId="{695A74E5-F27A-492F-8901-A940FF7BBEA0}" destId="{679681C6-782D-4778-B040-C14221F6513F}" srcOrd="1" destOrd="0" presId="urn:microsoft.com/office/officeart/2008/layout/HorizontalMultiLevelHierarchy"/>
    <dgm:cxn modelId="{4EAEFE0F-2FD2-4CEA-BB4A-B4C24065EFA3}" type="presParOf" srcId="{22856850-1572-4FD4-8A58-1104408615C3}" destId="{646330AA-4519-4086-9C80-409F469A7653}" srcOrd="6" destOrd="0" presId="urn:microsoft.com/office/officeart/2008/layout/HorizontalMultiLevelHierarchy"/>
    <dgm:cxn modelId="{E4EAA5D3-8F1D-45E6-BD20-EBE167923172}" type="presParOf" srcId="{646330AA-4519-4086-9C80-409F469A7653}" destId="{D06637AC-7129-4BE2-A7EA-FD3511C6A70F}" srcOrd="0" destOrd="0" presId="urn:microsoft.com/office/officeart/2008/layout/HorizontalMultiLevelHierarchy"/>
    <dgm:cxn modelId="{9E29F412-567B-485E-8D9F-C8C8621F9ABF}" type="presParOf" srcId="{22856850-1572-4FD4-8A58-1104408615C3}" destId="{754AD9A4-EEB4-4AB1-AE89-2EA2E36B814B}" srcOrd="7" destOrd="0" presId="urn:microsoft.com/office/officeart/2008/layout/HorizontalMultiLevelHierarchy"/>
    <dgm:cxn modelId="{E588D1ED-3707-4509-AF69-562EA2FFC128}" type="presParOf" srcId="{754AD9A4-EEB4-4AB1-AE89-2EA2E36B814B}" destId="{EE36B85C-AA10-44F1-B71D-2E843D004530}" srcOrd="0" destOrd="0" presId="urn:microsoft.com/office/officeart/2008/layout/HorizontalMultiLevelHierarchy"/>
    <dgm:cxn modelId="{1CA0E33A-5621-42D5-901B-81400DFB8B6D}" type="presParOf" srcId="{754AD9A4-EEB4-4AB1-AE89-2EA2E36B814B}" destId="{6ADEE320-B496-4AF3-9B26-4D20F0C033FB}" srcOrd="1" destOrd="0" presId="urn:microsoft.com/office/officeart/2008/layout/HorizontalMultiLevelHierarchy"/>
    <dgm:cxn modelId="{2992762A-08BF-4B2E-AB33-F819881DBA18}" type="presParOf" srcId="{22856850-1572-4FD4-8A58-1104408615C3}" destId="{12E9DBDF-F7FA-457F-9E0A-BC375663CAFF}" srcOrd="8" destOrd="0" presId="urn:microsoft.com/office/officeart/2008/layout/HorizontalMultiLevelHierarchy"/>
    <dgm:cxn modelId="{BD09CD6D-704B-41D3-9C8C-35DAE1DD771E}" type="presParOf" srcId="{12E9DBDF-F7FA-457F-9E0A-BC375663CAFF}" destId="{8C8DEEB0-B5DF-4FDC-A8F0-B7BCBDF5B5A0}" srcOrd="0" destOrd="0" presId="urn:microsoft.com/office/officeart/2008/layout/HorizontalMultiLevelHierarchy"/>
    <dgm:cxn modelId="{1B83D71D-B428-46E8-970B-F3141B79262A}" type="presParOf" srcId="{22856850-1572-4FD4-8A58-1104408615C3}" destId="{715F27AD-C2A9-4F7F-9746-1FA00AB41F2F}" srcOrd="9" destOrd="0" presId="urn:microsoft.com/office/officeart/2008/layout/HorizontalMultiLevelHierarchy"/>
    <dgm:cxn modelId="{C7C59CAC-9DF4-4B89-8BCC-1E166E620327}" type="presParOf" srcId="{715F27AD-C2A9-4F7F-9746-1FA00AB41F2F}" destId="{943C9BB3-811D-4B38-8E06-0AB408A99790}" srcOrd="0" destOrd="0" presId="urn:microsoft.com/office/officeart/2008/layout/HorizontalMultiLevelHierarchy"/>
    <dgm:cxn modelId="{5C571F2F-A5D7-4F22-9791-832284E069E0}" type="presParOf" srcId="{715F27AD-C2A9-4F7F-9746-1FA00AB41F2F}" destId="{BF58FE06-332C-441A-A022-66697FF581B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1317BDC-F37E-4B62-809F-767A5BEF82FC}" type="doc">
      <dgm:prSet loTypeId="urn:microsoft.com/office/officeart/2005/8/layout/vList3" loCatId="list" qsTypeId="urn:microsoft.com/office/officeart/2005/8/quickstyle/simple1" qsCatId="simple" csTypeId="urn:microsoft.com/office/officeart/2005/8/colors/accent4_1" csCatId="accent4" phldr="1"/>
      <dgm:spPr/>
    </dgm:pt>
    <dgm:pt modelId="{13A33F24-29FF-481B-9023-06CB76D903BD}">
      <dgm:prSet phldrT="[Texto]" custT="1"/>
      <dgm:spPr/>
      <dgm:t>
        <a:bodyPr/>
        <a:lstStyle/>
        <a:p>
          <a:r>
            <a:rPr lang="es-EC" sz="1200" dirty="0">
              <a:solidFill>
                <a:schemeClr val="tx1">
                  <a:lumMod val="65000"/>
                  <a:lumOff val="35000"/>
                </a:schemeClr>
              </a:solidFill>
            </a:rPr>
            <a:t>1. Características generales de la persona productora </a:t>
          </a:r>
        </a:p>
      </dgm:t>
    </dgm:pt>
    <dgm:pt modelId="{9C1F1A83-8BFA-4428-B6AF-33E4199775DF}" type="parTrans" cxnId="{8BB07770-2899-4693-916A-BF9CD8758CA4}">
      <dgm:prSet/>
      <dgm:spPr/>
      <dgm:t>
        <a:bodyPr/>
        <a:lstStyle/>
        <a:p>
          <a:endParaRPr lang="es-EC" sz="1200">
            <a:solidFill>
              <a:schemeClr val="tx1">
                <a:lumMod val="65000"/>
                <a:lumOff val="35000"/>
              </a:schemeClr>
            </a:solidFill>
          </a:endParaRPr>
        </a:p>
      </dgm:t>
    </dgm:pt>
    <dgm:pt modelId="{A1DA60AF-CDB8-454D-B249-A1A78E1B74A5}" type="sibTrans" cxnId="{8BB07770-2899-4693-916A-BF9CD8758CA4}">
      <dgm:prSet/>
      <dgm:spPr/>
      <dgm:t>
        <a:bodyPr/>
        <a:lstStyle/>
        <a:p>
          <a:endParaRPr lang="es-EC" sz="1200">
            <a:solidFill>
              <a:schemeClr val="tx1">
                <a:lumMod val="65000"/>
                <a:lumOff val="35000"/>
              </a:schemeClr>
            </a:solidFill>
          </a:endParaRPr>
        </a:p>
      </dgm:t>
    </dgm:pt>
    <dgm:pt modelId="{C975277E-B117-43A8-9206-E3FFB7FB0DA0}">
      <dgm:prSet phldrT="[Texto]" custT="1"/>
      <dgm:spPr/>
      <dgm:t>
        <a:bodyPr/>
        <a:lstStyle/>
        <a:p>
          <a:r>
            <a:rPr lang="es-EC" sz="1200" dirty="0">
              <a:solidFill>
                <a:schemeClr val="tx1">
                  <a:lumMod val="65000"/>
                  <a:lumOff val="35000"/>
                </a:schemeClr>
              </a:solidFill>
            </a:rPr>
            <a:t>2. Cultivos y superficie de los terrenos</a:t>
          </a:r>
        </a:p>
      </dgm:t>
    </dgm:pt>
    <dgm:pt modelId="{BF09DB91-2412-4E3B-877A-7CE0CEC7116B}" type="parTrans" cxnId="{A1CB2F46-A945-4473-8E2E-BD2743555B20}">
      <dgm:prSet/>
      <dgm:spPr/>
      <dgm:t>
        <a:bodyPr/>
        <a:lstStyle/>
        <a:p>
          <a:endParaRPr lang="es-EC" sz="1200">
            <a:solidFill>
              <a:schemeClr val="tx1">
                <a:lumMod val="65000"/>
                <a:lumOff val="35000"/>
              </a:schemeClr>
            </a:solidFill>
          </a:endParaRPr>
        </a:p>
      </dgm:t>
    </dgm:pt>
    <dgm:pt modelId="{00B6AAD3-4747-4C1C-954F-68E5C2443CF1}" type="sibTrans" cxnId="{A1CB2F46-A945-4473-8E2E-BD2743555B20}">
      <dgm:prSet/>
      <dgm:spPr/>
      <dgm:t>
        <a:bodyPr/>
        <a:lstStyle/>
        <a:p>
          <a:endParaRPr lang="es-EC" sz="1200">
            <a:solidFill>
              <a:schemeClr val="tx1">
                <a:lumMod val="65000"/>
                <a:lumOff val="35000"/>
              </a:schemeClr>
            </a:solidFill>
          </a:endParaRPr>
        </a:p>
      </dgm:t>
    </dgm:pt>
    <dgm:pt modelId="{F31B86E9-4B67-43E3-B522-C78B8B7F68DD}">
      <dgm:prSet phldrT="[Texto]" custT="1"/>
      <dgm:spPr/>
      <dgm:t>
        <a:bodyPr/>
        <a:lstStyle/>
        <a:p>
          <a:r>
            <a:rPr lang="es-EC" sz="1200" dirty="0">
              <a:solidFill>
                <a:schemeClr val="tx1">
                  <a:lumMod val="65000"/>
                  <a:lumOff val="35000"/>
                </a:schemeClr>
              </a:solidFill>
            </a:rPr>
            <a:t>3. Cultivos permanentes y pastos cultivados</a:t>
          </a:r>
        </a:p>
      </dgm:t>
    </dgm:pt>
    <dgm:pt modelId="{3FEBCE0E-8CAD-4B04-9C8C-24AFE3D41C57}" type="parTrans" cxnId="{732B6060-F386-4916-97C0-12A949EC7F08}">
      <dgm:prSet/>
      <dgm:spPr/>
      <dgm:t>
        <a:bodyPr/>
        <a:lstStyle/>
        <a:p>
          <a:endParaRPr lang="es-EC" sz="1200">
            <a:solidFill>
              <a:schemeClr val="tx1">
                <a:lumMod val="65000"/>
                <a:lumOff val="35000"/>
              </a:schemeClr>
            </a:solidFill>
          </a:endParaRPr>
        </a:p>
      </dgm:t>
    </dgm:pt>
    <dgm:pt modelId="{205016A8-2A3B-4B9F-864A-24E29EAFAA5E}" type="sibTrans" cxnId="{732B6060-F386-4916-97C0-12A949EC7F08}">
      <dgm:prSet/>
      <dgm:spPr/>
      <dgm:t>
        <a:bodyPr/>
        <a:lstStyle/>
        <a:p>
          <a:endParaRPr lang="es-EC" sz="1200">
            <a:solidFill>
              <a:schemeClr val="tx1">
                <a:lumMod val="65000"/>
                <a:lumOff val="35000"/>
              </a:schemeClr>
            </a:solidFill>
          </a:endParaRPr>
        </a:p>
      </dgm:t>
    </dgm:pt>
    <dgm:pt modelId="{7C66E7CB-934B-4860-BEAE-3C7590988005}">
      <dgm:prSet phldrT="[Texto]" custT="1"/>
      <dgm:spPr/>
      <dgm:t>
        <a:bodyPr/>
        <a:lstStyle/>
        <a:p>
          <a:r>
            <a:rPr lang="es-EC" sz="1200" dirty="0">
              <a:solidFill>
                <a:schemeClr val="tx1">
                  <a:lumMod val="65000"/>
                  <a:lumOff val="35000"/>
                </a:schemeClr>
              </a:solidFill>
            </a:rPr>
            <a:t>4. Cultivos transitorios</a:t>
          </a:r>
        </a:p>
      </dgm:t>
    </dgm:pt>
    <dgm:pt modelId="{C7193011-F010-499A-83CC-E1154B50C9AA}" type="parTrans" cxnId="{F6D09CC0-6AF4-4EBE-91DA-4018919ADE33}">
      <dgm:prSet/>
      <dgm:spPr/>
      <dgm:t>
        <a:bodyPr/>
        <a:lstStyle/>
        <a:p>
          <a:endParaRPr lang="es-EC" sz="1200">
            <a:solidFill>
              <a:schemeClr val="tx1">
                <a:lumMod val="65000"/>
                <a:lumOff val="35000"/>
              </a:schemeClr>
            </a:solidFill>
          </a:endParaRPr>
        </a:p>
      </dgm:t>
    </dgm:pt>
    <dgm:pt modelId="{01F3010D-E741-464C-A00D-82C835F25619}" type="sibTrans" cxnId="{F6D09CC0-6AF4-4EBE-91DA-4018919ADE33}">
      <dgm:prSet/>
      <dgm:spPr/>
      <dgm:t>
        <a:bodyPr/>
        <a:lstStyle/>
        <a:p>
          <a:endParaRPr lang="es-EC" sz="1200">
            <a:solidFill>
              <a:schemeClr val="tx1">
                <a:lumMod val="65000"/>
                <a:lumOff val="35000"/>
              </a:schemeClr>
            </a:solidFill>
          </a:endParaRPr>
        </a:p>
      </dgm:t>
    </dgm:pt>
    <dgm:pt modelId="{8A3BAE85-4AD5-4DFF-8F72-263EC79C3DCF}">
      <dgm:prSet phldrT="[Texto]" custT="1"/>
      <dgm:spPr/>
      <dgm:t>
        <a:bodyPr/>
        <a:lstStyle/>
        <a:p>
          <a:r>
            <a:rPr lang="es-EC" sz="1200" dirty="0">
              <a:solidFill>
                <a:schemeClr val="tx1">
                  <a:lumMod val="65000"/>
                  <a:lumOff val="35000"/>
                </a:schemeClr>
              </a:solidFill>
            </a:rPr>
            <a:t>5. Árboles dispersos</a:t>
          </a:r>
        </a:p>
      </dgm:t>
    </dgm:pt>
    <dgm:pt modelId="{15D237FC-B1F6-4F6F-B7C0-556CB4733330}" type="parTrans" cxnId="{323C6814-2CBB-448B-83A1-ACB87D4FF28D}">
      <dgm:prSet/>
      <dgm:spPr/>
      <dgm:t>
        <a:bodyPr/>
        <a:lstStyle/>
        <a:p>
          <a:endParaRPr lang="es-EC" sz="1200">
            <a:solidFill>
              <a:schemeClr val="tx1">
                <a:lumMod val="65000"/>
                <a:lumOff val="35000"/>
              </a:schemeClr>
            </a:solidFill>
          </a:endParaRPr>
        </a:p>
      </dgm:t>
    </dgm:pt>
    <dgm:pt modelId="{F5DFD508-48B5-4B0F-8D14-2028C4186FEA}" type="sibTrans" cxnId="{323C6814-2CBB-448B-83A1-ACB87D4FF28D}">
      <dgm:prSet/>
      <dgm:spPr/>
      <dgm:t>
        <a:bodyPr/>
        <a:lstStyle/>
        <a:p>
          <a:endParaRPr lang="es-EC" sz="1200">
            <a:solidFill>
              <a:schemeClr val="tx1">
                <a:lumMod val="65000"/>
                <a:lumOff val="35000"/>
              </a:schemeClr>
            </a:solidFill>
          </a:endParaRPr>
        </a:p>
      </dgm:t>
    </dgm:pt>
    <dgm:pt modelId="{12425696-74BB-48AF-9BFB-C8E1C5D531AE}">
      <dgm:prSet phldrT="[Texto]" custT="1"/>
      <dgm:spPr/>
      <dgm:t>
        <a:bodyPr/>
        <a:lstStyle/>
        <a:p>
          <a:r>
            <a:rPr lang="es-EC" sz="1200" dirty="0">
              <a:solidFill>
                <a:schemeClr val="tx1">
                  <a:lumMod val="65000"/>
                  <a:lumOff val="35000"/>
                </a:schemeClr>
              </a:solidFill>
            </a:rPr>
            <a:t>6. Floricultura</a:t>
          </a:r>
        </a:p>
      </dgm:t>
    </dgm:pt>
    <dgm:pt modelId="{C41CF561-3712-4A05-AC62-18DA72ECFCC8}" type="parTrans" cxnId="{16543BCB-10C9-4E78-B217-96A5B0C4CBB3}">
      <dgm:prSet/>
      <dgm:spPr/>
      <dgm:t>
        <a:bodyPr/>
        <a:lstStyle/>
        <a:p>
          <a:endParaRPr lang="es-EC" sz="1200">
            <a:solidFill>
              <a:schemeClr val="tx1">
                <a:lumMod val="65000"/>
                <a:lumOff val="35000"/>
              </a:schemeClr>
            </a:solidFill>
          </a:endParaRPr>
        </a:p>
      </dgm:t>
    </dgm:pt>
    <dgm:pt modelId="{11378F1F-E996-4773-821D-F54470415884}" type="sibTrans" cxnId="{16543BCB-10C9-4E78-B217-96A5B0C4CBB3}">
      <dgm:prSet/>
      <dgm:spPr/>
      <dgm:t>
        <a:bodyPr/>
        <a:lstStyle/>
        <a:p>
          <a:endParaRPr lang="es-EC" sz="1200">
            <a:solidFill>
              <a:schemeClr val="tx1">
                <a:lumMod val="65000"/>
                <a:lumOff val="35000"/>
              </a:schemeClr>
            </a:solidFill>
          </a:endParaRPr>
        </a:p>
      </dgm:t>
    </dgm:pt>
    <dgm:pt modelId="{90CA0C3D-D7F4-4AA0-A705-95B6A3DFC271}" type="pres">
      <dgm:prSet presAssocID="{11317BDC-F37E-4B62-809F-767A5BEF82FC}" presName="linearFlow" presStyleCnt="0">
        <dgm:presLayoutVars>
          <dgm:dir/>
          <dgm:resizeHandles val="exact"/>
        </dgm:presLayoutVars>
      </dgm:prSet>
      <dgm:spPr/>
    </dgm:pt>
    <dgm:pt modelId="{276BCEB0-E980-488B-ADDC-1537D1295A8F}" type="pres">
      <dgm:prSet presAssocID="{13A33F24-29FF-481B-9023-06CB76D903BD}" presName="composite" presStyleCnt="0"/>
      <dgm:spPr/>
    </dgm:pt>
    <dgm:pt modelId="{BF785464-C0B9-437D-84E2-2316DC715400}" type="pres">
      <dgm:prSet presAssocID="{13A33F24-29FF-481B-9023-06CB76D903BD}" presName="imgShp" presStyleLbl="fgImgPlace1" presStyleIdx="0" presStyleCnt="6"/>
      <dgm:spPr>
        <a:blipFill rotWithShape="1">
          <a:blip xmlns:r="http://schemas.openxmlformats.org/officeDocument/2006/relationships" r:embed="rId1"/>
          <a:stretch>
            <a:fillRect/>
          </a:stretch>
        </a:blipFill>
      </dgm:spPr>
    </dgm:pt>
    <dgm:pt modelId="{A4395232-079E-4904-AE7A-BB910E4FC326}" type="pres">
      <dgm:prSet presAssocID="{13A33F24-29FF-481B-9023-06CB76D903BD}" presName="txShp" presStyleLbl="node1" presStyleIdx="0" presStyleCnt="6">
        <dgm:presLayoutVars>
          <dgm:bulletEnabled val="1"/>
        </dgm:presLayoutVars>
      </dgm:prSet>
      <dgm:spPr/>
      <dgm:t>
        <a:bodyPr/>
        <a:lstStyle/>
        <a:p>
          <a:endParaRPr lang="es-EC"/>
        </a:p>
      </dgm:t>
    </dgm:pt>
    <dgm:pt modelId="{33998AF6-9246-4DC1-AEB0-FE3DCBF7E822}" type="pres">
      <dgm:prSet presAssocID="{A1DA60AF-CDB8-454D-B249-A1A78E1B74A5}" presName="spacing" presStyleCnt="0"/>
      <dgm:spPr/>
    </dgm:pt>
    <dgm:pt modelId="{3BA1F2CF-B601-4F3C-AA54-F243D6B2206D}" type="pres">
      <dgm:prSet presAssocID="{C975277E-B117-43A8-9206-E3FFB7FB0DA0}" presName="composite" presStyleCnt="0"/>
      <dgm:spPr/>
    </dgm:pt>
    <dgm:pt modelId="{33520EFE-17A9-4EED-8559-1F7C9E9DC8B1}" type="pres">
      <dgm:prSet presAssocID="{C975277E-B117-43A8-9206-E3FFB7FB0DA0}" presName="imgShp" presStyleLbl="fgImgPlace1" presStyleIdx="1" presStyleCnt="6"/>
      <dgm:spPr>
        <a:blipFill rotWithShape="1">
          <a:blip xmlns:r="http://schemas.openxmlformats.org/officeDocument/2006/relationships" r:embed="rId2"/>
          <a:stretch>
            <a:fillRect/>
          </a:stretch>
        </a:blipFill>
      </dgm:spPr>
    </dgm:pt>
    <dgm:pt modelId="{D496C71D-163A-482F-BC4F-122FCE45C100}" type="pres">
      <dgm:prSet presAssocID="{C975277E-B117-43A8-9206-E3FFB7FB0DA0}" presName="txShp" presStyleLbl="node1" presStyleIdx="1" presStyleCnt="6">
        <dgm:presLayoutVars>
          <dgm:bulletEnabled val="1"/>
        </dgm:presLayoutVars>
      </dgm:prSet>
      <dgm:spPr/>
      <dgm:t>
        <a:bodyPr/>
        <a:lstStyle/>
        <a:p>
          <a:endParaRPr lang="es-EC"/>
        </a:p>
      </dgm:t>
    </dgm:pt>
    <dgm:pt modelId="{CF87EBB6-143D-4CE6-9B64-8F4298C6B9DB}" type="pres">
      <dgm:prSet presAssocID="{00B6AAD3-4747-4C1C-954F-68E5C2443CF1}" presName="spacing" presStyleCnt="0"/>
      <dgm:spPr/>
    </dgm:pt>
    <dgm:pt modelId="{0C5C55CE-B4AA-4227-88DB-F6672BE0BFEF}" type="pres">
      <dgm:prSet presAssocID="{F31B86E9-4B67-43E3-B522-C78B8B7F68DD}" presName="composite" presStyleCnt="0"/>
      <dgm:spPr/>
    </dgm:pt>
    <dgm:pt modelId="{87CBA5A2-1410-4780-AA86-AC9B6651B584}" type="pres">
      <dgm:prSet presAssocID="{F31B86E9-4B67-43E3-B522-C78B8B7F68DD}" presName="imgShp" presStyleLbl="fgImgPlace1" presStyleIdx="2" presStyleCnt="6"/>
      <dgm:spPr>
        <a:blipFill rotWithShape="1">
          <a:blip xmlns:r="http://schemas.openxmlformats.org/officeDocument/2006/relationships" r:embed="rId3"/>
          <a:stretch>
            <a:fillRect/>
          </a:stretch>
        </a:blipFill>
      </dgm:spPr>
    </dgm:pt>
    <dgm:pt modelId="{1C6DA9AC-380C-4422-91D4-7D805C2B02A5}" type="pres">
      <dgm:prSet presAssocID="{F31B86E9-4B67-43E3-B522-C78B8B7F68DD}" presName="txShp" presStyleLbl="node1" presStyleIdx="2" presStyleCnt="6">
        <dgm:presLayoutVars>
          <dgm:bulletEnabled val="1"/>
        </dgm:presLayoutVars>
      </dgm:prSet>
      <dgm:spPr/>
      <dgm:t>
        <a:bodyPr/>
        <a:lstStyle/>
        <a:p>
          <a:endParaRPr lang="es-EC"/>
        </a:p>
      </dgm:t>
    </dgm:pt>
    <dgm:pt modelId="{4E55411A-AF61-4211-9A5F-DECAFE025278}" type="pres">
      <dgm:prSet presAssocID="{205016A8-2A3B-4B9F-864A-24E29EAFAA5E}" presName="spacing" presStyleCnt="0"/>
      <dgm:spPr/>
    </dgm:pt>
    <dgm:pt modelId="{8539449A-1B24-4CCE-BBA1-A07E3547B64B}" type="pres">
      <dgm:prSet presAssocID="{7C66E7CB-934B-4860-BEAE-3C7590988005}" presName="composite" presStyleCnt="0"/>
      <dgm:spPr/>
    </dgm:pt>
    <dgm:pt modelId="{D0ECDA93-B1EE-4544-900F-4517EA88466D}" type="pres">
      <dgm:prSet presAssocID="{7C66E7CB-934B-4860-BEAE-3C7590988005}" presName="imgShp" presStyleLbl="fgImgPlace1" presStyleIdx="3" presStyleCnt="6"/>
      <dgm:spPr>
        <a:blipFill rotWithShape="1">
          <a:blip xmlns:r="http://schemas.openxmlformats.org/officeDocument/2006/relationships" r:embed="rId4"/>
          <a:stretch>
            <a:fillRect/>
          </a:stretch>
        </a:blipFill>
      </dgm:spPr>
    </dgm:pt>
    <dgm:pt modelId="{69774E0B-C249-4787-B765-92E37611DD26}" type="pres">
      <dgm:prSet presAssocID="{7C66E7CB-934B-4860-BEAE-3C7590988005}" presName="txShp" presStyleLbl="node1" presStyleIdx="3" presStyleCnt="6">
        <dgm:presLayoutVars>
          <dgm:bulletEnabled val="1"/>
        </dgm:presLayoutVars>
      </dgm:prSet>
      <dgm:spPr/>
      <dgm:t>
        <a:bodyPr/>
        <a:lstStyle/>
        <a:p>
          <a:endParaRPr lang="es-EC"/>
        </a:p>
      </dgm:t>
    </dgm:pt>
    <dgm:pt modelId="{E5B43D17-9C9F-4CA1-AB61-D93C618FF93C}" type="pres">
      <dgm:prSet presAssocID="{01F3010D-E741-464C-A00D-82C835F25619}" presName="spacing" presStyleCnt="0"/>
      <dgm:spPr/>
    </dgm:pt>
    <dgm:pt modelId="{3C9A0479-3DC0-460A-BE58-EA260FFC7330}" type="pres">
      <dgm:prSet presAssocID="{8A3BAE85-4AD5-4DFF-8F72-263EC79C3DCF}" presName="composite" presStyleCnt="0"/>
      <dgm:spPr/>
    </dgm:pt>
    <dgm:pt modelId="{8851C48F-47CD-4B4A-AB90-2215CDF9DDBC}" type="pres">
      <dgm:prSet presAssocID="{8A3BAE85-4AD5-4DFF-8F72-263EC79C3DCF}" presName="imgShp" presStyleLbl="fgImgPlace1" presStyleIdx="4" presStyleCnt="6"/>
      <dgm:spPr>
        <a:blipFill rotWithShape="1">
          <a:blip xmlns:r="http://schemas.openxmlformats.org/officeDocument/2006/relationships" r:embed="rId5"/>
          <a:stretch>
            <a:fillRect/>
          </a:stretch>
        </a:blipFill>
      </dgm:spPr>
    </dgm:pt>
    <dgm:pt modelId="{DA34654A-8AF4-495F-8D89-F3BDAC68CA5F}" type="pres">
      <dgm:prSet presAssocID="{8A3BAE85-4AD5-4DFF-8F72-263EC79C3DCF}" presName="txShp" presStyleLbl="node1" presStyleIdx="4" presStyleCnt="6">
        <dgm:presLayoutVars>
          <dgm:bulletEnabled val="1"/>
        </dgm:presLayoutVars>
      </dgm:prSet>
      <dgm:spPr/>
      <dgm:t>
        <a:bodyPr/>
        <a:lstStyle/>
        <a:p>
          <a:endParaRPr lang="es-EC"/>
        </a:p>
      </dgm:t>
    </dgm:pt>
    <dgm:pt modelId="{998A9F23-C498-4E5A-A596-B1A59BDE0D64}" type="pres">
      <dgm:prSet presAssocID="{F5DFD508-48B5-4B0F-8D14-2028C4186FEA}" presName="spacing" presStyleCnt="0"/>
      <dgm:spPr/>
    </dgm:pt>
    <dgm:pt modelId="{37E12953-CAB2-48C7-A529-00250C9EB428}" type="pres">
      <dgm:prSet presAssocID="{12425696-74BB-48AF-9BFB-C8E1C5D531AE}" presName="composite" presStyleCnt="0"/>
      <dgm:spPr/>
    </dgm:pt>
    <dgm:pt modelId="{EBC86088-8C7D-45FB-8442-AE269EC249DF}" type="pres">
      <dgm:prSet presAssocID="{12425696-74BB-48AF-9BFB-C8E1C5D531AE}" presName="imgShp" presStyleLbl="fgImgPlace1" presStyleIdx="5" presStyleCnt="6"/>
      <dgm:spPr>
        <a:blipFill rotWithShape="1">
          <a:blip xmlns:r="http://schemas.openxmlformats.org/officeDocument/2006/relationships" r:embed="rId6"/>
          <a:srcRect/>
          <a:stretch>
            <a:fillRect l="-27000" r="-27000"/>
          </a:stretch>
        </a:blipFill>
      </dgm:spPr>
    </dgm:pt>
    <dgm:pt modelId="{400EF11A-E257-49C4-8156-31CDB733CE68}" type="pres">
      <dgm:prSet presAssocID="{12425696-74BB-48AF-9BFB-C8E1C5D531AE}" presName="txShp" presStyleLbl="node1" presStyleIdx="5" presStyleCnt="6">
        <dgm:presLayoutVars>
          <dgm:bulletEnabled val="1"/>
        </dgm:presLayoutVars>
      </dgm:prSet>
      <dgm:spPr/>
      <dgm:t>
        <a:bodyPr/>
        <a:lstStyle/>
        <a:p>
          <a:endParaRPr lang="es-EC"/>
        </a:p>
      </dgm:t>
    </dgm:pt>
  </dgm:ptLst>
  <dgm:cxnLst>
    <dgm:cxn modelId="{A1B328DE-591B-433A-BDC9-22DD78BC39A6}" type="presOf" srcId="{13A33F24-29FF-481B-9023-06CB76D903BD}" destId="{A4395232-079E-4904-AE7A-BB910E4FC326}" srcOrd="0" destOrd="0" presId="urn:microsoft.com/office/officeart/2005/8/layout/vList3"/>
    <dgm:cxn modelId="{C135303D-BBF1-41D7-AADA-3FE118832894}" type="presOf" srcId="{12425696-74BB-48AF-9BFB-C8E1C5D531AE}" destId="{400EF11A-E257-49C4-8156-31CDB733CE68}" srcOrd="0" destOrd="0" presId="urn:microsoft.com/office/officeart/2005/8/layout/vList3"/>
    <dgm:cxn modelId="{2FC4C5D6-328A-4FA6-9790-80EF46DA501D}" type="presOf" srcId="{8A3BAE85-4AD5-4DFF-8F72-263EC79C3DCF}" destId="{DA34654A-8AF4-495F-8D89-F3BDAC68CA5F}" srcOrd="0" destOrd="0" presId="urn:microsoft.com/office/officeart/2005/8/layout/vList3"/>
    <dgm:cxn modelId="{C525E02A-1872-445B-BB8E-F7C4AA815895}" type="presOf" srcId="{F31B86E9-4B67-43E3-B522-C78B8B7F68DD}" destId="{1C6DA9AC-380C-4422-91D4-7D805C2B02A5}" srcOrd="0" destOrd="0" presId="urn:microsoft.com/office/officeart/2005/8/layout/vList3"/>
    <dgm:cxn modelId="{732B6060-F386-4916-97C0-12A949EC7F08}" srcId="{11317BDC-F37E-4B62-809F-767A5BEF82FC}" destId="{F31B86E9-4B67-43E3-B522-C78B8B7F68DD}" srcOrd="2" destOrd="0" parTransId="{3FEBCE0E-8CAD-4B04-9C8C-24AFE3D41C57}" sibTransId="{205016A8-2A3B-4B9F-864A-24E29EAFAA5E}"/>
    <dgm:cxn modelId="{A1CB2F46-A945-4473-8E2E-BD2743555B20}" srcId="{11317BDC-F37E-4B62-809F-767A5BEF82FC}" destId="{C975277E-B117-43A8-9206-E3FFB7FB0DA0}" srcOrd="1" destOrd="0" parTransId="{BF09DB91-2412-4E3B-877A-7CE0CEC7116B}" sibTransId="{00B6AAD3-4747-4C1C-954F-68E5C2443CF1}"/>
    <dgm:cxn modelId="{8BB07770-2899-4693-916A-BF9CD8758CA4}" srcId="{11317BDC-F37E-4B62-809F-767A5BEF82FC}" destId="{13A33F24-29FF-481B-9023-06CB76D903BD}" srcOrd="0" destOrd="0" parTransId="{9C1F1A83-8BFA-4428-B6AF-33E4199775DF}" sibTransId="{A1DA60AF-CDB8-454D-B249-A1A78E1B74A5}"/>
    <dgm:cxn modelId="{58A17136-B6DC-441E-B6D6-7EF62ABD3180}" type="presOf" srcId="{7C66E7CB-934B-4860-BEAE-3C7590988005}" destId="{69774E0B-C249-4787-B765-92E37611DD26}" srcOrd="0" destOrd="0" presId="urn:microsoft.com/office/officeart/2005/8/layout/vList3"/>
    <dgm:cxn modelId="{16543BCB-10C9-4E78-B217-96A5B0C4CBB3}" srcId="{11317BDC-F37E-4B62-809F-767A5BEF82FC}" destId="{12425696-74BB-48AF-9BFB-C8E1C5D531AE}" srcOrd="5" destOrd="0" parTransId="{C41CF561-3712-4A05-AC62-18DA72ECFCC8}" sibTransId="{11378F1F-E996-4773-821D-F54470415884}"/>
    <dgm:cxn modelId="{ADF0CEB5-520E-4563-B14E-33120F41D6B3}" type="presOf" srcId="{11317BDC-F37E-4B62-809F-767A5BEF82FC}" destId="{90CA0C3D-D7F4-4AA0-A705-95B6A3DFC271}" srcOrd="0" destOrd="0" presId="urn:microsoft.com/office/officeart/2005/8/layout/vList3"/>
    <dgm:cxn modelId="{F6D09CC0-6AF4-4EBE-91DA-4018919ADE33}" srcId="{11317BDC-F37E-4B62-809F-767A5BEF82FC}" destId="{7C66E7CB-934B-4860-BEAE-3C7590988005}" srcOrd="3" destOrd="0" parTransId="{C7193011-F010-499A-83CC-E1154B50C9AA}" sibTransId="{01F3010D-E741-464C-A00D-82C835F25619}"/>
    <dgm:cxn modelId="{C1EE90B7-E645-4C5A-8281-17EE8C1FC5C4}" type="presOf" srcId="{C975277E-B117-43A8-9206-E3FFB7FB0DA0}" destId="{D496C71D-163A-482F-BC4F-122FCE45C100}" srcOrd="0" destOrd="0" presId="urn:microsoft.com/office/officeart/2005/8/layout/vList3"/>
    <dgm:cxn modelId="{323C6814-2CBB-448B-83A1-ACB87D4FF28D}" srcId="{11317BDC-F37E-4B62-809F-767A5BEF82FC}" destId="{8A3BAE85-4AD5-4DFF-8F72-263EC79C3DCF}" srcOrd="4" destOrd="0" parTransId="{15D237FC-B1F6-4F6F-B7C0-556CB4733330}" sibTransId="{F5DFD508-48B5-4B0F-8D14-2028C4186FEA}"/>
    <dgm:cxn modelId="{1CC9BD79-8EB4-4707-BAA1-9C3EFB41C0ED}" type="presParOf" srcId="{90CA0C3D-D7F4-4AA0-A705-95B6A3DFC271}" destId="{276BCEB0-E980-488B-ADDC-1537D1295A8F}" srcOrd="0" destOrd="0" presId="urn:microsoft.com/office/officeart/2005/8/layout/vList3"/>
    <dgm:cxn modelId="{30E581C1-8BE3-45CB-80AF-55EA552CA611}" type="presParOf" srcId="{276BCEB0-E980-488B-ADDC-1537D1295A8F}" destId="{BF785464-C0B9-437D-84E2-2316DC715400}" srcOrd="0" destOrd="0" presId="urn:microsoft.com/office/officeart/2005/8/layout/vList3"/>
    <dgm:cxn modelId="{9F171493-D3C8-45AA-A8E3-917C71E6066E}" type="presParOf" srcId="{276BCEB0-E980-488B-ADDC-1537D1295A8F}" destId="{A4395232-079E-4904-AE7A-BB910E4FC326}" srcOrd="1" destOrd="0" presId="urn:microsoft.com/office/officeart/2005/8/layout/vList3"/>
    <dgm:cxn modelId="{A91C4AAB-2306-4AEC-A08F-FB3C22E3887E}" type="presParOf" srcId="{90CA0C3D-D7F4-4AA0-A705-95B6A3DFC271}" destId="{33998AF6-9246-4DC1-AEB0-FE3DCBF7E822}" srcOrd="1" destOrd="0" presId="urn:microsoft.com/office/officeart/2005/8/layout/vList3"/>
    <dgm:cxn modelId="{1FF14537-41F0-46FA-868E-4C18AF791B00}" type="presParOf" srcId="{90CA0C3D-D7F4-4AA0-A705-95B6A3DFC271}" destId="{3BA1F2CF-B601-4F3C-AA54-F243D6B2206D}" srcOrd="2" destOrd="0" presId="urn:microsoft.com/office/officeart/2005/8/layout/vList3"/>
    <dgm:cxn modelId="{1845AC26-09BE-4196-A0C5-03118D4C00DA}" type="presParOf" srcId="{3BA1F2CF-B601-4F3C-AA54-F243D6B2206D}" destId="{33520EFE-17A9-4EED-8559-1F7C9E9DC8B1}" srcOrd="0" destOrd="0" presId="urn:microsoft.com/office/officeart/2005/8/layout/vList3"/>
    <dgm:cxn modelId="{39176594-B0DC-447B-A753-D5DCC59B5773}" type="presParOf" srcId="{3BA1F2CF-B601-4F3C-AA54-F243D6B2206D}" destId="{D496C71D-163A-482F-BC4F-122FCE45C100}" srcOrd="1" destOrd="0" presId="urn:microsoft.com/office/officeart/2005/8/layout/vList3"/>
    <dgm:cxn modelId="{525EA6A6-707F-4FE4-8A30-E065E2F5E38F}" type="presParOf" srcId="{90CA0C3D-D7F4-4AA0-A705-95B6A3DFC271}" destId="{CF87EBB6-143D-4CE6-9B64-8F4298C6B9DB}" srcOrd="3" destOrd="0" presId="urn:microsoft.com/office/officeart/2005/8/layout/vList3"/>
    <dgm:cxn modelId="{F31BED8F-0A35-45D4-8959-2CF6EB8C2ED8}" type="presParOf" srcId="{90CA0C3D-D7F4-4AA0-A705-95B6A3DFC271}" destId="{0C5C55CE-B4AA-4227-88DB-F6672BE0BFEF}" srcOrd="4" destOrd="0" presId="urn:microsoft.com/office/officeart/2005/8/layout/vList3"/>
    <dgm:cxn modelId="{7D5DEE4C-2484-4E3D-A1A6-A61FD04734E7}" type="presParOf" srcId="{0C5C55CE-B4AA-4227-88DB-F6672BE0BFEF}" destId="{87CBA5A2-1410-4780-AA86-AC9B6651B584}" srcOrd="0" destOrd="0" presId="urn:microsoft.com/office/officeart/2005/8/layout/vList3"/>
    <dgm:cxn modelId="{10DE3F8B-7C78-462A-AB52-86C397E12D25}" type="presParOf" srcId="{0C5C55CE-B4AA-4227-88DB-F6672BE0BFEF}" destId="{1C6DA9AC-380C-4422-91D4-7D805C2B02A5}" srcOrd="1" destOrd="0" presId="urn:microsoft.com/office/officeart/2005/8/layout/vList3"/>
    <dgm:cxn modelId="{7119DB82-AF8A-4367-BCB3-131038572290}" type="presParOf" srcId="{90CA0C3D-D7F4-4AA0-A705-95B6A3DFC271}" destId="{4E55411A-AF61-4211-9A5F-DECAFE025278}" srcOrd="5" destOrd="0" presId="urn:microsoft.com/office/officeart/2005/8/layout/vList3"/>
    <dgm:cxn modelId="{BCEC0F71-824D-4181-8B6A-E3528FDFA03C}" type="presParOf" srcId="{90CA0C3D-D7F4-4AA0-A705-95B6A3DFC271}" destId="{8539449A-1B24-4CCE-BBA1-A07E3547B64B}" srcOrd="6" destOrd="0" presId="urn:microsoft.com/office/officeart/2005/8/layout/vList3"/>
    <dgm:cxn modelId="{2D3F4267-8F15-4748-B945-DCE414B5F04F}" type="presParOf" srcId="{8539449A-1B24-4CCE-BBA1-A07E3547B64B}" destId="{D0ECDA93-B1EE-4544-900F-4517EA88466D}" srcOrd="0" destOrd="0" presId="urn:microsoft.com/office/officeart/2005/8/layout/vList3"/>
    <dgm:cxn modelId="{A48DB569-9C49-4E70-A0B4-90DA847D60CB}" type="presParOf" srcId="{8539449A-1B24-4CCE-BBA1-A07E3547B64B}" destId="{69774E0B-C249-4787-B765-92E37611DD26}" srcOrd="1" destOrd="0" presId="urn:microsoft.com/office/officeart/2005/8/layout/vList3"/>
    <dgm:cxn modelId="{AA82D0A7-AFD6-4589-93A1-36DB9D8C0E87}" type="presParOf" srcId="{90CA0C3D-D7F4-4AA0-A705-95B6A3DFC271}" destId="{E5B43D17-9C9F-4CA1-AB61-D93C618FF93C}" srcOrd="7" destOrd="0" presId="urn:microsoft.com/office/officeart/2005/8/layout/vList3"/>
    <dgm:cxn modelId="{E2E04DF9-634E-4B7C-9A65-AD71906C1A93}" type="presParOf" srcId="{90CA0C3D-D7F4-4AA0-A705-95B6A3DFC271}" destId="{3C9A0479-3DC0-460A-BE58-EA260FFC7330}" srcOrd="8" destOrd="0" presId="urn:microsoft.com/office/officeart/2005/8/layout/vList3"/>
    <dgm:cxn modelId="{B890ACD8-881B-4C09-BEE7-A2BD8DBDDB1F}" type="presParOf" srcId="{3C9A0479-3DC0-460A-BE58-EA260FFC7330}" destId="{8851C48F-47CD-4B4A-AB90-2215CDF9DDBC}" srcOrd="0" destOrd="0" presId="urn:microsoft.com/office/officeart/2005/8/layout/vList3"/>
    <dgm:cxn modelId="{AC6F6FC8-54AB-4FF6-8DB6-4D34BBC2EB22}" type="presParOf" srcId="{3C9A0479-3DC0-460A-BE58-EA260FFC7330}" destId="{DA34654A-8AF4-495F-8D89-F3BDAC68CA5F}" srcOrd="1" destOrd="0" presId="urn:microsoft.com/office/officeart/2005/8/layout/vList3"/>
    <dgm:cxn modelId="{87292451-8C9F-40B8-94AB-1A592368088A}" type="presParOf" srcId="{90CA0C3D-D7F4-4AA0-A705-95B6A3DFC271}" destId="{998A9F23-C498-4E5A-A596-B1A59BDE0D64}" srcOrd="9" destOrd="0" presId="urn:microsoft.com/office/officeart/2005/8/layout/vList3"/>
    <dgm:cxn modelId="{1537690D-077D-4399-8911-497CB6BB6196}" type="presParOf" srcId="{90CA0C3D-D7F4-4AA0-A705-95B6A3DFC271}" destId="{37E12953-CAB2-48C7-A529-00250C9EB428}" srcOrd="10" destOrd="0" presId="urn:microsoft.com/office/officeart/2005/8/layout/vList3"/>
    <dgm:cxn modelId="{B84D8D21-7A52-46E9-97E2-6A70E0720A66}" type="presParOf" srcId="{37E12953-CAB2-48C7-A529-00250C9EB428}" destId="{EBC86088-8C7D-45FB-8442-AE269EC249DF}" srcOrd="0" destOrd="0" presId="urn:microsoft.com/office/officeart/2005/8/layout/vList3"/>
    <dgm:cxn modelId="{28FDD02C-C42C-4F75-A9F3-9D0B423979AE}" type="presParOf" srcId="{37E12953-CAB2-48C7-A529-00250C9EB428}" destId="{400EF11A-E257-49C4-8156-31CDB733CE6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A20E8A-EA86-4E03-8538-6231A326012B}">
      <dsp:nvSpPr>
        <dsp:cNvPr id="0" name=""/>
        <dsp:cNvSpPr/>
      </dsp:nvSpPr>
      <dsp:spPr>
        <a:xfrm>
          <a:off x="0" y="205742"/>
          <a:ext cx="5635809" cy="6945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just" defTabSz="488950">
            <a:lnSpc>
              <a:spcPct val="90000"/>
            </a:lnSpc>
            <a:spcBef>
              <a:spcPct val="0"/>
            </a:spcBef>
            <a:spcAft>
              <a:spcPct val="15000"/>
            </a:spcAft>
            <a:buChar char="••"/>
          </a:pPr>
          <a:r>
            <a:rPr lang="es-EC" sz="1100" kern="1200" dirty="0">
              <a:solidFill>
                <a:schemeClr val="tx1"/>
              </a:solidFill>
              <a:ea typeface="Century Gothic" charset="0"/>
              <a:cs typeface="Century Gothic" charset="0"/>
            </a:rPr>
            <a:t>Producir información estadística </a:t>
          </a:r>
          <a:r>
            <a:rPr lang="es-MX" sz="1100" kern="1200" dirty="0">
              <a:solidFill>
                <a:schemeClr val="tx1"/>
              </a:solidFill>
              <a:ea typeface="Century Gothic" charset="0"/>
              <a:cs typeface="Century Gothic" charset="0"/>
            </a:rPr>
            <a:t>del sector agropecuario, misma que permite la ejecución y evaluación de los programas y proyectos que implementa el Estado, en beneficio de la población.</a:t>
          </a:r>
          <a:endParaRPr lang="es-EC" sz="1100" kern="1200" dirty="0">
            <a:solidFill>
              <a:schemeClr val="tx1"/>
            </a:solidFill>
          </a:endParaRPr>
        </a:p>
      </dsp:txBody>
      <dsp:txXfrm>
        <a:off x="0" y="205742"/>
        <a:ext cx="5635809" cy="694575"/>
      </dsp:txXfrm>
    </dsp:sp>
    <dsp:sp modelId="{773AF2D0-D79F-4C35-900D-BA5EC2D1705B}">
      <dsp:nvSpPr>
        <dsp:cNvPr id="0" name=""/>
        <dsp:cNvSpPr/>
      </dsp:nvSpPr>
      <dsp:spPr>
        <a:xfrm>
          <a:off x="281790" y="129469"/>
          <a:ext cx="3945066" cy="206640"/>
        </a:xfrm>
        <a:prstGeom prst="roundRect">
          <a:avLst/>
        </a:prstGeom>
        <a:solidFill>
          <a:schemeClr val="bg1"/>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rPr>
            <a:t>Objetivo</a:t>
          </a:r>
          <a:endParaRPr lang="es-EC" sz="1100" b="1" kern="1200" dirty="0">
            <a:solidFill>
              <a:schemeClr val="tx1"/>
            </a:solidFill>
          </a:endParaRPr>
        </a:p>
      </dsp:txBody>
      <dsp:txXfrm>
        <a:off x="291877" y="139556"/>
        <a:ext cx="3924892" cy="186466"/>
      </dsp:txXfrm>
    </dsp:sp>
    <dsp:sp modelId="{067FE438-C1B0-4F80-A2BC-45DD0EBB71B8}">
      <dsp:nvSpPr>
        <dsp:cNvPr id="0" name=""/>
        <dsp:cNvSpPr/>
      </dsp:nvSpPr>
      <dsp:spPr>
        <a:xfrm>
          <a:off x="0" y="1041437"/>
          <a:ext cx="5635809" cy="5622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EC" sz="1100" kern="1200" dirty="0">
              <a:solidFill>
                <a:schemeClr val="tx1"/>
              </a:solidFill>
            </a:rPr>
            <a:t>Marco de áreas</a:t>
          </a:r>
        </a:p>
        <a:p>
          <a:pPr marL="57150" lvl="1" indent="-57150" algn="l" defTabSz="488950">
            <a:lnSpc>
              <a:spcPct val="90000"/>
            </a:lnSpc>
            <a:spcBef>
              <a:spcPct val="0"/>
            </a:spcBef>
            <a:spcAft>
              <a:spcPct val="15000"/>
            </a:spcAft>
            <a:buChar char="••"/>
          </a:pPr>
          <a:r>
            <a:rPr lang="es-EC" sz="1100" kern="1200" dirty="0">
              <a:solidFill>
                <a:schemeClr val="tx1"/>
              </a:solidFill>
            </a:rPr>
            <a:t>Marco de lista</a:t>
          </a:r>
        </a:p>
      </dsp:txBody>
      <dsp:txXfrm>
        <a:off x="0" y="1041437"/>
        <a:ext cx="5635809" cy="562275"/>
      </dsp:txXfrm>
    </dsp:sp>
    <dsp:sp modelId="{E520D391-9CA0-462C-B478-AEC45DC8BD81}">
      <dsp:nvSpPr>
        <dsp:cNvPr id="0" name=""/>
        <dsp:cNvSpPr/>
      </dsp:nvSpPr>
      <dsp:spPr>
        <a:xfrm>
          <a:off x="281790" y="938117"/>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rPr>
            <a:t>Marco de muestreo.- Marcos múltiples</a:t>
          </a:r>
          <a:endParaRPr lang="es-EC" sz="1100" b="1" kern="1200" dirty="0">
            <a:solidFill>
              <a:schemeClr val="tx1"/>
            </a:solidFill>
          </a:endParaRPr>
        </a:p>
      </dsp:txBody>
      <dsp:txXfrm>
        <a:off x="291877" y="948204"/>
        <a:ext cx="3924892" cy="186466"/>
      </dsp:txXfrm>
    </dsp:sp>
    <dsp:sp modelId="{28DC7203-782A-4719-AE82-8AF677D35696}">
      <dsp:nvSpPr>
        <dsp:cNvPr id="0" name=""/>
        <dsp:cNvSpPr/>
      </dsp:nvSpPr>
      <dsp:spPr>
        <a:xfrm>
          <a:off x="0" y="1744832"/>
          <a:ext cx="5635809" cy="3858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rPr>
            <a:t>Nacional (Excepto Galápagos)</a:t>
          </a:r>
          <a:endParaRPr lang="es-EC" sz="1100" kern="1200" dirty="0">
            <a:solidFill>
              <a:schemeClr val="tx1"/>
            </a:solidFill>
          </a:endParaRPr>
        </a:p>
      </dsp:txBody>
      <dsp:txXfrm>
        <a:off x="0" y="1744832"/>
        <a:ext cx="5635809" cy="385875"/>
      </dsp:txXfrm>
    </dsp:sp>
    <dsp:sp modelId="{9A3C704B-3687-4E3B-9CDC-8731489135DC}">
      <dsp:nvSpPr>
        <dsp:cNvPr id="0" name=""/>
        <dsp:cNvSpPr/>
      </dsp:nvSpPr>
      <dsp:spPr>
        <a:xfrm>
          <a:off x="281790" y="1641512"/>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rPr>
            <a:t>Cobertura geográfica</a:t>
          </a:r>
          <a:endParaRPr lang="es-EC" sz="1100" b="1" kern="1200" dirty="0">
            <a:solidFill>
              <a:schemeClr val="tx1"/>
            </a:solidFill>
          </a:endParaRPr>
        </a:p>
      </dsp:txBody>
      <dsp:txXfrm>
        <a:off x="291877" y="1651599"/>
        <a:ext cx="3924892" cy="186466"/>
      </dsp:txXfrm>
    </dsp:sp>
    <dsp:sp modelId="{85D5BC67-BDB7-4333-BCF7-D48431AB96E6}">
      <dsp:nvSpPr>
        <dsp:cNvPr id="0" name=""/>
        <dsp:cNvSpPr/>
      </dsp:nvSpPr>
      <dsp:spPr>
        <a:xfrm>
          <a:off x="0" y="2271827"/>
          <a:ext cx="5635809" cy="3858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rPr>
            <a:t>Septiembre- Noviembre</a:t>
          </a:r>
          <a:endParaRPr lang="es-EC" sz="1100" kern="1200" dirty="0">
            <a:solidFill>
              <a:schemeClr val="tx1"/>
            </a:solidFill>
          </a:endParaRPr>
        </a:p>
      </dsp:txBody>
      <dsp:txXfrm>
        <a:off x="0" y="2271827"/>
        <a:ext cx="5635809" cy="385875"/>
      </dsp:txXfrm>
    </dsp:sp>
    <dsp:sp modelId="{D18F79AA-5DD8-4ACA-9AEF-9F4519CA6BF2}">
      <dsp:nvSpPr>
        <dsp:cNvPr id="0" name=""/>
        <dsp:cNvSpPr/>
      </dsp:nvSpPr>
      <dsp:spPr>
        <a:xfrm>
          <a:off x="281790" y="2168507"/>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rPr>
            <a:t>Período de recolección</a:t>
          </a:r>
          <a:endParaRPr lang="es-EC" sz="1100" b="1" kern="1200" dirty="0">
            <a:solidFill>
              <a:schemeClr val="tx1"/>
            </a:solidFill>
          </a:endParaRPr>
        </a:p>
      </dsp:txBody>
      <dsp:txXfrm>
        <a:off x="291877" y="2178594"/>
        <a:ext cx="3924892" cy="186466"/>
      </dsp:txXfrm>
    </dsp:sp>
    <dsp:sp modelId="{B02FC80F-FCAF-4CCB-8066-B9C79030E251}">
      <dsp:nvSpPr>
        <dsp:cNvPr id="0" name=""/>
        <dsp:cNvSpPr/>
      </dsp:nvSpPr>
      <dsp:spPr>
        <a:xfrm>
          <a:off x="0" y="2798822"/>
          <a:ext cx="5635809" cy="562275"/>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rPr>
            <a:t>Marco de áreas: Segmento</a:t>
          </a:r>
          <a:endParaRPr lang="es-EC" sz="1100" kern="1200" dirty="0">
            <a:solidFill>
              <a:schemeClr val="tx1"/>
            </a:solidFill>
          </a:endParaRPr>
        </a:p>
        <a:p>
          <a:pPr marL="57150" lvl="1" indent="-57150" algn="l" defTabSz="488950">
            <a:lnSpc>
              <a:spcPct val="90000"/>
            </a:lnSpc>
            <a:spcBef>
              <a:spcPct val="0"/>
            </a:spcBef>
            <a:spcAft>
              <a:spcPct val="15000"/>
            </a:spcAft>
            <a:buChar char="••"/>
          </a:pPr>
          <a:r>
            <a:rPr lang="es-MX" sz="1100" kern="1200" dirty="0">
              <a:solidFill>
                <a:schemeClr val="tx1"/>
              </a:solidFill>
            </a:rPr>
            <a:t>Marco de lista: Unidades de producción</a:t>
          </a:r>
          <a:endParaRPr lang="es-EC" sz="1100" kern="1200" dirty="0">
            <a:solidFill>
              <a:schemeClr val="tx1"/>
            </a:solidFill>
          </a:endParaRPr>
        </a:p>
      </dsp:txBody>
      <dsp:txXfrm>
        <a:off x="0" y="2798822"/>
        <a:ext cx="5635809" cy="562275"/>
      </dsp:txXfrm>
    </dsp:sp>
    <dsp:sp modelId="{C2B68618-52A5-4340-803C-0032984704AA}">
      <dsp:nvSpPr>
        <dsp:cNvPr id="0" name=""/>
        <dsp:cNvSpPr/>
      </dsp:nvSpPr>
      <dsp:spPr>
        <a:xfrm>
          <a:off x="281790" y="2695502"/>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rPr>
            <a:t>Unidad de observación</a:t>
          </a:r>
          <a:endParaRPr lang="es-EC" sz="1100" b="1" kern="1200" dirty="0">
            <a:solidFill>
              <a:schemeClr val="tx1"/>
            </a:solidFill>
          </a:endParaRPr>
        </a:p>
      </dsp:txBody>
      <dsp:txXfrm>
        <a:off x="291877" y="2705589"/>
        <a:ext cx="3924892" cy="186466"/>
      </dsp:txXfrm>
    </dsp:sp>
    <dsp:sp modelId="{C73FB8C0-4ED8-4BC2-933D-0873353BC5A4}">
      <dsp:nvSpPr>
        <dsp:cNvPr id="0" name=""/>
        <dsp:cNvSpPr/>
      </dsp:nvSpPr>
      <dsp:spPr>
        <a:xfrm>
          <a:off x="0" y="3502217"/>
          <a:ext cx="5635809" cy="926100"/>
        </a:xfrm>
        <a:prstGeom prst="rect">
          <a:avLst/>
        </a:prstGeom>
        <a:noFill/>
        <a:ln w="12700" cap="flat" cmpd="sng" algn="ctr">
          <a:solidFill>
            <a:schemeClr val="bg1">
              <a:lumMod val="5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37401" tIns="145796" rIns="437401" bIns="78232" numCol="1" spcCol="1270" anchor="t" anchorCtr="0">
          <a:noAutofit/>
        </a:bodyPr>
        <a:lstStyle/>
        <a:p>
          <a:pPr marL="57150" lvl="1" indent="-57150" algn="l" defTabSz="488950">
            <a:lnSpc>
              <a:spcPct val="90000"/>
            </a:lnSpc>
            <a:spcBef>
              <a:spcPct val="0"/>
            </a:spcBef>
            <a:spcAft>
              <a:spcPct val="15000"/>
            </a:spcAft>
            <a:buChar char="••"/>
          </a:pPr>
          <a:r>
            <a:rPr lang="es-MX" sz="1100" kern="1200" dirty="0">
              <a:solidFill>
                <a:schemeClr val="tx1"/>
              </a:solidFill>
            </a:rPr>
            <a:t>Nacional, regional y </a:t>
          </a:r>
          <a:r>
            <a:rPr lang="es-MX" sz="1100" kern="1200" dirty="0" smtClean="0">
              <a:solidFill>
                <a:schemeClr val="tx1"/>
              </a:solidFill>
            </a:rPr>
            <a:t>provincial </a:t>
          </a:r>
          <a:endParaRPr lang="es-MX" sz="1100" kern="1200" dirty="0">
            <a:solidFill>
              <a:schemeClr val="tx1"/>
            </a:solidFill>
          </a:endParaRPr>
        </a:p>
        <a:p>
          <a:pPr marL="57150" lvl="1" indent="-57150" algn="l" defTabSz="488950">
            <a:lnSpc>
              <a:spcPct val="90000"/>
            </a:lnSpc>
            <a:spcBef>
              <a:spcPct val="0"/>
            </a:spcBef>
            <a:spcAft>
              <a:spcPct val="15000"/>
            </a:spcAft>
            <a:buChar char="••"/>
          </a:pPr>
          <a:r>
            <a:rPr lang="es-MX" sz="1100" kern="1200" dirty="0" smtClean="0">
              <a:solidFill>
                <a:schemeClr val="tx1"/>
              </a:solidFill>
            </a:rPr>
            <a:t>Tipo de productores </a:t>
          </a:r>
          <a:endParaRPr lang="es-MX" sz="1100" kern="1200" dirty="0">
            <a:solidFill>
              <a:schemeClr val="tx1"/>
            </a:solidFill>
          </a:endParaRPr>
        </a:p>
        <a:p>
          <a:pPr marL="57150" lvl="1" indent="-57150" algn="l" defTabSz="488950">
            <a:lnSpc>
              <a:spcPct val="90000"/>
            </a:lnSpc>
            <a:spcBef>
              <a:spcPct val="0"/>
            </a:spcBef>
            <a:spcAft>
              <a:spcPct val="15000"/>
            </a:spcAft>
            <a:buChar char="••"/>
          </a:pPr>
          <a:r>
            <a:rPr lang="es-MX" sz="1100" kern="1200" dirty="0" smtClean="0">
              <a:solidFill>
                <a:schemeClr val="tx1"/>
              </a:solidFill>
            </a:rPr>
            <a:t>Sexo</a:t>
          </a:r>
          <a:endParaRPr lang="es-MX" sz="1100" kern="1200" dirty="0">
            <a:solidFill>
              <a:schemeClr val="tx1"/>
            </a:solidFill>
          </a:endParaRPr>
        </a:p>
        <a:p>
          <a:pPr marL="57150" lvl="1" indent="-57150" algn="l" defTabSz="488950">
            <a:lnSpc>
              <a:spcPct val="90000"/>
            </a:lnSpc>
            <a:spcBef>
              <a:spcPct val="0"/>
            </a:spcBef>
            <a:spcAft>
              <a:spcPct val="15000"/>
            </a:spcAft>
            <a:buChar char="••"/>
          </a:pPr>
          <a:r>
            <a:rPr lang="es-MX" sz="1100" kern="1200" dirty="0" smtClean="0">
              <a:solidFill>
                <a:schemeClr val="tx1"/>
              </a:solidFill>
            </a:rPr>
            <a:t>Autoidentificación étnica</a:t>
          </a:r>
          <a:endParaRPr lang="es-MX" sz="1100" kern="1200" dirty="0">
            <a:solidFill>
              <a:schemeClr val="tx1"/>
            </a:solidFill>
          </a:endParaRPr>
        </a:p>
      </dsp:txBody>
      <dsp:txXfrm>
        <a:off x="0" y="3502217"/>
        <a:ext cx="5635809" cy="926100"/>
      </dsp:txXfrm>
    </dsp:sp>
    <dsp:sp modelId="{36452DA5-F68E-4AAE-9484-2233620DCD03}">
      <dsp:nvSpPr>
        <dsp:cNvPr id="0" name=""/>
        <dsp:cNvSpPr/>
      </dsp:nvSpPr>
      <dsp:spPr>
        <a:xfrm>
          <a:off x="281790" y="3398897"/>
          <a:ext cx="3945066" cy="206640"/>
        </a:xfrm>
        <a:prstGeom prst="roundRect">
          <a:avLst/>
        </a:prstGeom>
        <a:solidFill>
          <a:schemeClr val="lt1">
            <a:hueOff val="0"/>
            <a:satOff val="0"/>
            <a:lumOff val="0"/>
            <a:alphaOff val="0"/>
          </a:schemeClr>
        </a:solidFill>
        <a:ln w="19050" cap="flat" cmpd="sng" algn="ctr">
          <a:solidFill>
            <a:srgbClr val="9C525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114" tIns="0" rIns="149114" bIns="0" numCol="1" spcCol="1270" anchor="ctr" anchorCtr="0">
          <a:noAutofit/>
        </a:bodyPr>
        <a:lstStyle/>
        <a:p>
          <a:pPr lvl="0" algn="l" defTabSz="488950">
            <a:lnSpc>
              <a:spcPct val="90000"/>
            </a:lnSpc>
            <a:spcBef>
              <a:spcPct val="0"/>
            </a:spcBef>
            <a:spcAft>
              <a:spcPct val="35000"/>
            </a:spcAft>
          </a:pPr>
          <a:r>
            <a:rPr lang="es-MX" sz="1100" b="1" kern="1200" dirty="0">
              <a:solidFill>
                <a:schemeClr val="tx1"/>
              </a:solidFill>
            </a:rPr>
            <a:t>Nivel de desagregación</a:t>
          </a:r>
        </a:p>
      </dsp:txBody>
      <dsp:txXfrm>
        <a:off x="291877" y="3408984"/>
        <a:ext cx="3924892" cy="18646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395232-079E-4904-AE7A-BB910E4FC326}">
      <dsp:nvSpPr>
        <dsp:cNvPr id="0" name=""/>
        <dsp:cNvSpPr/>
      </dsp:nvSpPr>
      <dsp:spPr>
        <a:xfrm rot="10800000">
          <a:off x="843332" y="1407"/>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7. Ganado Vacuno</a:t>
          </a:r>
        </a:p>
      </dsp:txBody>
      <dsp:txXfrm rot="10800000">
        <a:off x="985428" y="1407"/>
        <a:ext cx="2641916" cy="568384"/>
      </dsp:txXfrm>
    </dsp:sp>
    <dsp:sp modelId="{BF785464-C0B9-437D-84E2-2316DC715400}">
      <dsp:nvSpPr>
        <dsp:cNvPr id="0" name=""/>
        <dsp:cNvSpPr/>
      </dsp:nvSpPr>
      <dsp:spPr>
        <a:xfrm>
          <a:off x="559140" y="1407"/>
          <a:ext cx="568384" cy="568384"/>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96C71D-163A-482F-BC4F-122FCE45C100}">
      <dsp:nvSpPr>
        <dsp:cNvPr id="0" name=""/>
        <dsp:cNvSpPr/>
      </dsp:nvSpPr>
      <dsp:spPr>
        <a:xfrm rot="10800000">
          <a:off x="843332" y="739459"/>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8. Ganado Porcino</a:t>
          </a:r>
        </a:p>
      </dsp:txBody>
      <dsp:txXfrm rot="10800000">
        <a:off x="985428" y="739459"/>
        <a:ext cx="2641916" cy="568384"/>
      </dsp:txXfrm>
    </dsp:sp>
    <dsp:sp modelId="{33520EFE-17A9-4EED-8559-1F7C9E9DC8B1}">
      <dsp:nvSpPr>
        <dsp:cNvPr id="0" name=""/>
        <dsp:cNvSpPr/>
      </dsp:nvSpPr>
      <dsp:spPr>
        <a:xfrm>
          <a:off x="559140" y="739459"/>
          <a:ext cx="568384" cy="568384"/>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5A442D-4F33-483B-B2B8-4CCC6434A59A}">
      <dsp:nvSpPr>
        <dsp:cNvPr id="0" name=""/>
        <dsp:cNvSpPr/>
      </dsp:nvSpPr>
      <dsp:spPr>
        <a:xfrm rot="10800000">
          <a:off x="843332" y="1477511"/>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9. Ganado Ovino</a:t>
          </a:r>
        </a:p>
      </dsp:txBody>
      <dsp:txXfrm rot="10800000">
        <a:off x="985428" y="1477511"/>
        <a:ext cx="2641916" cy="568384"/>
      </dsp:txXfrm>
    </dsp:sp>
    <dsp:sp modelId="{2052FD44-935B-4EDA-969F-43F9C60E1671}">
      <dsp:nvSpPr>
        <dsp:cNvPr id="0" name=""/>
        <dsp:cNvSpPr/>
      </dsp:nvSpPr>
      <dsp:spPr>
        <a:xfrm>
          <a:off x="559140" y="1477511"/>
          <a:ext cx="568384" cy="568384"/>
        </a:xfrm>
        <a:prstGeom prst="ellipse">
          <a:avLst/>
        </a:prstGeom>
        <a:blipFill rotWithShape="1">
          <a:blip xmlns:r="http://schemas.openxmlformats.org/officeDocument/2006/relationships" r:embed="rId3"/>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6DA9AC-380C-4422-91D4-7D805C2B02A5}">
      <dsp:nvSpPr>
        <dsp:cNvPr id="0" name=""/>
        <dsp:cNvSpPr/>
      </dsp:nvSpPr>
      <dsp:spPr>
        <a:xfrm rot="10800000">
          <a:off x="843332" y="2215563"/>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10. Otras especies de ganado</a:t>
          </a:r>
        </a:p>
      </dsp:txBody>
      <dsp:txXfrm rot="10800000">
        <a:off x="985428" y="2215563"/>
        <a:ext cx="2641916" cy="568384"/>
      </dsp:txXfrm>
    </dsp:sp>
    <dsp:sp modelId="{87CBA5A2-1410-4780-AA86-AC9B6651B584}">
      <dsp:nvSpPr>
        <dsp:cNvPr id="0" name=""/>
        <dsp:cNvSpPr/>
      </dsp:nvSpPr>
      <dsp:spPr>
        <a:xfrm>
          <a:off x="559140" y="2215563"/>
          <a:ext cx="568384" cy="568384"/>
        </a:xfrm>
        <a:prstGeom prst="ellipse">
          <a:avLst/>
        </a:prstGeom>
        <a:blipFill rotWithShape="1">
          <a:blip xmlns:r="http://schemas.openxmlformats.org/officeDocument/2006/relationships" r:embed="rId4"/>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774E0B-C249-4787-B765-92E37611DD26}">
      <dsp:nvSpPr>
        <dsp:cNvPr id="0" name=""/>
        <dsp:cNvSpPr/>
      </dsp:nvSpPr>
      <dsp:spPr>
        <a:xfrm rot="10800000">
          <a:off x="843332" y="2953615"/>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11. Aves de campo y planteles avícolas</a:t>
          </a:r>
        </a:p>
      </dsp:txBody>
      <dsp:txXfrm rot="10800000">
        <a:off x="985428" y="2953615"/>
        <a:ext cx="2641916" cy="568384"/>
      </dsp:txXfrm>
    </dsp:sp>
    <dsp:sp modelId="{D0ECDA93-B1EE-4544-900F-4517EA88466D}">
      <dsp:nvSpPr>
        <dsp:cNvPr id="0" name=""/>
        <dsp:cNvSpPr/>
      </dsp:nvSpPr>
      <dsp:spPr>
        <a:xfrm>
          <a:off x="559140" y="2953615"/>
          <a:ext cx="568384" cy="568384"/>
        </a:xfrm>
        <a:prstGeom prst="ellipse">
          <a:avLst/>
        </a:prstGeom>
        <a:blipFill rotWithShape="1">
          <a:blip xmlns:r="http://schemas.openxmlformats.org/officeDocument/2006/relationships" r:embed="rId5"/>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34654A-8AF4-495F-8D89-F3BDAC68CA5F}">
      <dsp:nvSpPr>
        <dsp:cNvPr id="0" name=""/>
        <dsp:cNvSpPr/>
      </dsp:nvSpPr>
      <dsp:spPr>
        <a:xfrm rot="10800000">
          <a:off x="843332" y="3691667"/>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12. Empleo</a:t>
          </a:r>
        </a:p>
      </dsp:txBody>
      <dsp:txXfrm rot="10800000">
        <a:off x="985428" y="3691667"/>
        <a:ext cx="2641916" cy="568384"/>
      </dsp:txXfrm>
    </dsp:sp>
    <dsp:sp modelId="{8851C48F-47CD-4B4A-AB90-2215CDF9DDBC}">
      <dsp:nvSpPr>
        <dsp:cNvPr id="0" name=""/>
        <dsp:cNvSpPr/>
      </dsp:nvSpPr>
      <dsp:spPr>
        <a:xfrm>
          <a:off x="559140" y="3691667"/>
          <a:ext cx="568384" cy="568384"/>
        </a:xfrm>
        <a:prstGeom prst="ellipse">
          <a:avLst/>
        </a:prstGeom>
        <a:blipFill rotWithShape="1">
          <a:blip xmlns:r="http://schemas.openxmlformats.org/officeDocument/2006/relationships" r:embed="rId6"/>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AC0D0A-72F5-46A6-BE00-C4E58626C2A6}">
      <dsp:nvSpPr>
        <dsp:cNvPr id="0" name=""/>
        <dsp:cNvSpPr/>
      </dsp:nvSpPr>
      <dsp:spPr>
        <a:xfrm rot="10800000">
          <a:off x="843332" y="4429719"/>
          <a:ext cx="2784012" cy="568384"/>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0642"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13. Ambiente y tecnificación</a:t>
          </a:r>
        </a:p>
      </dsp:txBody>
      <dsp:txXfrm rot="10800000">
        <a:off x="985428" y="4429719"/>
        <a:ext cx="2641916" cy="568384"/>
      </dsp:txXfrm>
    </dsp:sp>
    <dsp:sp modelId="{2FE77E80-EE89-425E-A38C-D63C61A4588E}">
      <dsp:nvSpPr>
        <dsp:cNvPr id="0" name=""/>
        <dsp:cNvSpPr/>
      </dsp:nvSpPr>
      <dsp:spPr>
        <a:xfrm>
          <a:off x="559140" y="4429719"/>
          <a:ext cx="568384" cy="568384"/>
        </a:xfrm>
        <a:prstGeom prst="ellipse">
          <a:avLst/>
        </a:prstGeom>
        <a:blipFill rotWithShape="1">
          <a:blip xmlns:r="http://schemas.openxmlformats.org/officeDocument/2006/relationships" r:embed="rId7"/>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395232-079E-4904-AE7A-BB910E4FC326}">
      <dsp:nvSpPr>
        <dsp:cNvPr id="0" name=""/>
        <dsp:cNvSpPr/>
      </dsp:nvSpPr>
      <dsp:spPr>
        <a:xfrm rot="10800000">
          <a:off x="876726" y="1986"/>
          <a:ext cx="2728107" cy="75828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4383"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14. </a:t>
          </a:r>
          <a:r>
            <a:rPr lang="es-ES" sz="1200" kern="1200" dirty="0" smtClean="0">
              <a:solidFill>
                <a:schemeClr val="tx1">
                  <a:lumMod val="65000"/>
                  <a:lumOff val="35000"/>
                </a:schemeClr>
              </a:solidFill>
            </a:rPr>
            <a:t>Otros ingresos</a:t>
          </a:r>
          <a:endParaRPr lang="es-EC" sz="1200" kern="1200" dirty="0">
            <a:solidFill>
              <a:schemeClr val="tx1">
                <a:lumMod val="65000"/>
                <a:lumOff val="35000"/>
              </a:schemeClr>
            </a:solidFill>
          </a:endParaRPr>
        </a:p>
      </dsp:txBody>
      <dsp:txXfrm rot="10800000">
        <a:off x="1066297" y="1986"/>
        <a:ext cx="2538536" cy="758286"/>
      </dsp:txXfrm>
    </dsp:sp>
    <dsp:sp modelId="{BF785464-C0B9-437D-84E2-2316DC715400}">
      <dsp:nvSpPr>
        <dsp:cNvPr id="0" name=""/>
        <dsp:cNvSpPr/>
      </dsp:nvSpPr>
      <dsp:spPr>
        <a:xfrm>
          <a:off x="497583" y="1986"/>
          <a:ext cx="758286" cy="758286"/>
        </a:xfrm>
        <a:prstGeom prst="ellipse">
          <a:avLst/>
        </a:prstGeom>
        <a:blipFill rotWithShape="1">
          <a:blip xmlns:r="http://schemas.openxmlformats.org/officeDocument/2006/relationships" r:embed="rId1"/>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44C746-564B-448E-BBC9-14A121144AC3}">
      <dsp:nvSpPr>
        <dsp:cNvPr id="0" name=""/>
        <dsp:cNvSpPr/>
      </dsp:nvSpPr>
      <dsp:spPr>
        <a:xfrm rot="10800000">
          <a:off x="876726" y="986626"/>
          <a:ext cx="2728107" cy="75828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4383" tIns="45720" rIns="85344" bIns="45720" numCol="1" spcCol="1270" anchor="ctr" anchorCtr="0">
          <a:noAutofit/>
        </a:bodyPr>
        <a:lstStyle/>
        <a:p>
          <a:pPr lvl="0" algn="ctr" defTabSz="533400">
            <a:lnSpc>
              <a:spcPct val="90000"/>
            </a:lnSpc>
            <a:spcBef>
              <a:spcPct val="0"/>
            </a:spcBef>
            <a:spcAft>
              <a:spcPct val="35000"/>
            </a:spcAft>
          </a:pPr>
          <a:r>
            <a:rPr lang="es-ES" sz="1200" kern="1200" dirty="0">
              <a:solidFill>
                <a:schemeClr val="tx1">
                  <a:lumMod val="65000"/>
                  <a:lumOff val="35000"/>
                </a:schemeClr>
              </a:solidFill>
            </a:rPr>
            <a:t>15. </a:t>
          </a:r>
          <a:r>
            <a:rPr lang="es-EC" sz="1200" kern="1200" dirty="0" smtClean="0">
              <a:solidFill>
                <a:schemeClr val="tx1">
                  <a:lumMod val="65000"/>
                  <a:lumOff val="35000"/>
                </a:schemeClr>
              </a:solidFill>
            </a:rPr>
            <a:t>Financiamiento</a:t>
          </a:r>
          <a:endParaRPr lang="es-EC" sz="1200" kern="1200" dirty="0">
            <a:solidFill>
              <a:schemeClr val="tx1">
                <a:lumMod val="65000"/>
                <a:lumOff val="35000"/>
              </a:schemeClr>
            </a:solidFill>
          </a:endParaRPr>
        </a:p>
      </dsp:txBody>
      <dsp:txXfrm rot="10800000">
        <a:off x="1066297" y="986626"/>
        <a:ext cx="2538536" cy="758286"/>
      </dsp:txXfrm>
    </dsp:sp>
    <dsp:sp modelId="{F320B5A2-1174-4861-B6E6-920930FAE81E}">
      <dsp:nvSpPr>
        <dsp:cNvPr id="0" name=""/>
        <dsp:cNvSpPr/>
      </dsp:nvSpPr>
      <dsp:spPr>
        <a:xfrm>
          <a:off x="497583" y="986626"/>
          <a:ext cx="758286" cy="758286"/>
        </a:xfrm>
        <a:prstGeom prst="ellipse">
          <a:avLst/>
        </a:prstGeom>
        <a:blipFill rotWithShape="1">
          <a:blip xmlns:r="http://schemas.openxmlformats.org/officeDocument/2006/relationships" r:embed="rId2"/>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D131563-8E3B-45F8-AF42-023CAC81B7AD}">
      <dsp:nvSpPr>
        <dsp:cNvPr id="0" name=""/>
        <dsp:cNvSpPr/>
      </dsp:nvSpPr>
      <dsp:spPr>
        <a:xfrm rot="10800000">
          <a:off x="876726" y="1971267"/>
          <a:ext cx="2728107" cy="75828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4383" tIns="45720" rIns="85344" bIns="4572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tx1">
                  <a:lumMod val="65000"/>
                  <a:lumOff val="35000"/>
                </a:schemeClr>
              </a:solidFill>
            </a:rPr>
            <a:t>16. </a:t>
          </a:r>
          <a:r>
            <a:rPr lang="es-ES" sz="1200" kern="1200" dirty="0">
              <a:solidFill>
                <a:schemeClr val="tx1">
                  <a:lumMod val="65000"/>
                  <a:lumOff val="35000"/>
                </a:schemeClr>
              </a:solidFill>
            </a:rPr>
            <a:t>Datos adicionales de los miembros del hogar de la PP</a:t>
          </a:r>
          <a:endParaRPr lang="es-EC" sz="1200" kern="1200" dirty="0">
            <a:solidFill>
              <a:schemeClr val="tx1">
                <a:lumMod val="65000"/>
                <a:lumOff val="35000"/>
              </a:schemeClr>
            </a:solidFill>
          </a:endParaRPr>
        </a:p>
      </dsp:txBody>
      <dsp:txXfrm rot="10800000">
        <a:off x="1066297" y="1971267"/>
        <a:ext cx="2538536" cy="758286"/>
      </dsp:txXfrm>
    </dsp:sp>
    <dsp:sp modelId="{76B741BE-22C7-4543-B3AE-00FE239F875B}">
      <dsp:nvSpPr>
        <dsp:cNvPr id="0" name=""/>
        <dsp:cNvSpPr/>
      </dsp:nvSpPr>
      <dsp:spPr>
        <a:xfrm>
          <a:off x="497583" y="1971267"/>
          <a:ext cx="758286" cy="758286"/>
        </a:xfrm>
        <a:prstGeom prst="ellipse">
          <a:avLst/>
        </a:prstGeom>
        <a:blipFill rotWithShape="1">
          <a:blip xmlns:r="http://schemas.openxmlformats.org/officeDocument/2006/relationships" r:embed="rId3"/>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CB54B5-5E89-4151-98CD-C845F154EB88}">
      <dsp:nvSpPr>
        <dsp:cNvPr id="0" name=""/>
        <dsp:cNvSpPr/>
      </dsp:nvSpPr>
      <dsp:spPr>
        <a:xfrm rot="10800000">
          <a:off x="876726" y="2955907"/>
          <a:ext cx="2728107" cy="758286"/>
        </a:xfrm>
        <a:prstGeom prst="homePlat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4383" tIns="45720" rIns="85344" bIns="4572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tx1">
                  <a:lumMod val="65000"/>
                  <a:lumOff val="35000"/>
                </a:schemeClr>
              </a:solidFill>
            </a:rPr>
            <a:t>17. </a:t>
          </a:r>
          <a:r>
            <a:rPr lang="es-ES" sz="1200" kern="1200" dirty="0">
              <a:solidFill>
                <a:schemeClr val="tx1">
                  <a:lumMod val="65000"/>
                  <a:lumOff val="35000"/>
                </a:schemeClr>
              </a:solidFill>
            </a:rPr>
            <a:t>Datos adicionales del informante</a:t>
          </a:r>
          <a:endParaRPr lang="es-EC" sz="1200" kern="1200" dirty="0">
            <a:solidFill>
              <a:schemeClr val="tx1">
                <a:lumMod val="65000"/>
                <a:lumOff val="35000"/>
              </a:schemeClr>
            </a:solidFill>
          </a:endParaRPr>
        </a:p>
      </dsp:txBody>
      <dsp:txXfrm rot="10800000">
        <a:off x="1066297" y="2955907"/>
        <a:ext cx="2538536" cy="758286"/>
      </dsp:txXfrm>
    </dsp:sp>
    <dsp:sp modelId="{0513F713-F815-432B-A43A-42F6A9DF4A82}">
      <dsp:nvSpPr>
        <dsp:cNvPr id="0" name=""/>
        <dsp:cNvSpPr/>
      </dsp:nvSpPr>
      <dsp:spPr>
        <a:xfrm>
          <a:off x="497583" y="2955907"/>
          <a:ext cx="758286" cy="758286"/>
        </a:xfrm>
        <a:prstGeom prst="ellipse">
          <a:avLst/>
        </a:prstGeom>
        <a:blipFill rotWithShape="1">
          <a:blip xmlns:r="http://schemas.openxmlformats.org/officeDocument/2006/relationships" r:embed="rId4"/>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A9DFEC-C313-4C6C-B1C1-6BDBBFDA0B28}">
      <dsp:nvSpPr>
        <dsp:cNvPr id="0" name=""/>
        <dsp:cNvSpPr/>
      </dsp:nvSpPr>
      <dsp:spPr>
        <a:xfrm>
          <a:off x="0" y="0"/>
          <a:ext cx="7358516" cy="1375162"/>
        </a:xfrm>
        <a:prstGeom prst="roundRect">
          <a:avLst>
            <a:gd name="adj" fmla="val 10000"/>
          </a:avLst>
        </a:prstGeom>
        <a:solidFill>
          <a:schemeClr val="lt1"/>
        </a:solidFill>
        <a:ln w="12700" cap="flat" cmpd="sng" algn="ctr">
          <a:solidFill>
            <a:schemeClr val="accent1"/>
          </a:solidFill>
          <a:prstDash val="solid"/>
          <a:miter lim="800000"/>
        </a:ln>
        <a:effectLst/>
        <a:scene3d>
          <a:camera prst="orthographicFront">
            <a:rot lat="0" lon="0" rev="0"/>
          </a:camera>
          <a:lightRig rig="contrasting" dir="t">
            <a:rot lat="0" lon="0" rev="12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ES" sz="1400" b="1" kern="1200" dirty="0"/>
            <a:t>Marco de Áreas.</a:t>
          </a:r>
          <a:endParaRPr lang="es-EC" sz="1400" b="1" kern="1200" dirty="0"/>
        </a:p>
        <a:p>
          <a:pPr marL="114300" lvl="1" indent="-114300" algn="l" defTabSz="622300">
            <a:lnSpc>
              <a:spcPct val="90000"/>
            </a:lnSpc>
            <a:spcBef>
              <a:spcPct val="0"/>
            </a:spcBef>
            <a:spcAft>
              <a:spcPct val="15000"/>
            </a:spcAft>
            <a:buChar char="••"/>
          </a:pPr>
          <a:r>
            <a:rPr lang="es-ES" sz="1400" kern="1200" dirty="0"/>
            <a:t>Supervisor de Campo, tres Encuestadores y un vehícul</a:t>
          </a:r>
          <a:r>
            <a:rPr lang="es-ES" sz="1200" kern="1200" dirty="0"/>
            <a:t>o</a:t>
          </a:r>
          <a:endParaRPr lang="es-EC" sz="1200" kern="1200" dirty="0"/>
        </a:p>
      </dsp:txBody>
      <dsp:txXfrm>
        <a:off x="40277" y="40277"/>
        <a:ext cx="5874608" cy="1294608"/>
      </dsp:txXfrm>
    </dsp:sp>
    <dsp:sp modelId="{D09C34E1-2C45-4234-8FA6-2C86E21E38B7}">
      <dsp:nvSpPr>
        <dsp:cNvPr id="0" name=""/>
        <dsp:cNvSpPr/>
      </dsp:nvSpPr>
      <dsp:spPr>
        <a:xfrm>
          <a:off x="649280" y="1604356"/>
          <a:ext cx="7358516" cy="1375162"/>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rot lat="0" lon="0" rev="0"/>
          </a:camera>
          <a:lightRig rig="contrasting" dir="t">
            <a:rot lat="0" lon="0" rev="1200000"/>
          </a:lightRig>
        </a:scene3d>
        <a:sp3d/>
      </dsp:spPr>
      <dsp:style>
        <a:lnRef idx="2">
          <a:schemeClr val="accent5"/>
        </a:lnRef>
        <a:fillRef idx="1">
          <a:schemeClr val="lt1"/>
        </a:fillRef>
        <a:effectRef idx="0">
          <a:schemeClr val="accent5"/>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ES" sz="1400" b="1" kern="1200" dirty="0"/>
            <a:t>Marco de Lista</a:t>
          </a:r>
          <a:endParaRPr lang="es-EC" sz="1400" b="1" kern="1200" dirty="0"/>
        </a:p>
        <a:p>
          <a:pPr marL="114300" lvl="1" indent="-114300" algn="l" defTabSz="622300">
            <a:lnSpc>
              <a:spcPct val="90000"/>
            </a:lnSpc>
            <a:spcBef>
              <a:spcPct val="0"/>
            </a:spcBef>
            <a:spcAft>
              <a:spcPct val="15000"/>
            </a:spcAft>
            <a:buChar char="••"/>
          </a:pPr>
          <a:r>
            <a:rPr lang="es-ES" sz="1400" kern="1200" dirty="0"/>
            <a:t>Un encuestador y un vehículo.</a:t>
          </a:r>
          <a:endParaRPr lang="es-EC" sz="1400" kern="1200" dirty="0"/>
        </a:p>
      </dsp:txBody>
      <dsp:txXfrm>
        <a:off x="689557" y="1644633"/>
        <a:ext cx="5734825" cy="1294608"/>
      </dsp:txXfrm>
    </dsp:sp>
    <dsp:sp modelId="{9224209D-CD40-4A9F-90D3-0572BC6130EF}">
      <dsp:nvSpPr>
        <dsp:cNvPr id="0" name=""/>
        <dsp:cNvSpPr/>
      </dsp:nvSpPr>
      <dsp:spPr>
        <a:xfrm>
          <a:off x="1298561" y="3208712"/>
          <a:ext cx="7358516" cy="1375162"/>
        </a:xfrm>
        <a:prstGeom prst="roundRect">
          <a:avLst>
            <a:gd name="adj" fmla="val 10000"/>
          </a:avLst>
        </a:prstGeom>
        <a:solidFill>
          <a:schemeClr val="lt1"/>
        </a:solidFill>
        <a:ln w="12700" cap="flat" cmpd="sng" algn="ctr">
          <a:solidFill>
            <a:schemeClr val="accent4"/>
          </a:solidFill>
          <a:prstDash val="solid"/>
          <a:miter lim="800000"/>
        </a:ln>
        <a:effectLst/>
        <a:scene3d>
          <a:camera prst="orthographicFront">
            <a:rot lat="0" lon="0" rev="0"/>
          </a:camera>
          <a:lightRig rig="contrasting" dir="t">
            <a:rot lat="0" lon="0" rev="1200000"/>
          </a:lightRig>
        </a:scene3d>
        <a:sp3d/>
      </dsp:spPr>
      <dsp:style>
        <a:lnRef idx="2">
          <a:schemeClr val="accent4"/>
        </a:lnRef>
        <a:fillRef idx="1">
          <a:schemeClr val="lt1"/>
        </a:fillRef>
        <a:effectRef idx="0">
          <a:schemeClr val="accent4"/>
        </a:effectRef>
        <a:fontRef idx="minor">
          <a:schemeClr val="dk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lang="es-ES" sz="1600" b="1" kern="1200" dirty="0">
            <a:highlight>
              <a:srgbClr val="FFFF00"/>
            </a:highlight>
          </a:endParaRPr>
        </a:p>
        <a:p>
          <a:pPr lvl="0" algn="l" defTabSz="711200">
            <a:lnSpc>
              <a:spcPct val="90000"/>
            </a:lnSpc>
            <a:spcBef>
              <a:spcPct val="0"/>
            </a:spcBef>
            <a:spcAft>
              <a:spcPct val="35000"/>
            </a:spcAft>
          </a:pPr>
          <a:r>
            <a:rPr lang="es-ES" sz="1200" b="1" kern="1200" dirty="0">
              <a:highlight>
                <a:srgbClr val="FFFF00"/>
              </a:highlight>
            </a:rPr>
            <a:t>Digitador</a:t>
          </a:r>
          <a:endParaRPr lang="es-EC" sz="1200" b="1" kern="1200" dirty="0">
            <a:highlight>
              <a:srgbClr val="FFFF00"/>
            </a:highlight>
          </a:endParaRPr>
        </a:p>
        <a:p>
          <a:pPr marL="114300" lvl="1" indent="-114300" algn="just" defTabSz="533400">
            <a:lnSpc>
              <a:spcPct val="90000"/>
            </a:lnSpc>
            <a:spcBef>
              <a:spcPct val="0"/>
            </a:spcBef>
            <a:spcAft>
              <a:spcPct val="15000"/>
            </a:spcAft>
            <a:buChar char="••"/>
          </a:pPr>
          <a:r>
            <a:rPr lang="es-EC" sz="1200" kern="1200" dirty="0">
              <a:highlight>
                <a:srgbClr val="FFFF00"/>
              </a:highlight>
            </a:rPr>
            <a:t>Se integrará a los equipos, de acuerdo a la planificación del Responsable Zonal  y a las necesidades de los equipos, ya que este funcionario debe ingresar y </a:t>
          </a:r>
          <a:r>
            <a:rPr lang="es-EC" sz="1200" b="1" kern="1200" dirty="0">
              <a:highlight>
                <a:srgbClr val="FFFF00"/>
              </a:highlight>
            </a:rPr>
            <a:t>revisar</a:t>
          </a:r>
          <a:r>
            <a:rPr lang="es-EC" sz="1200" kern="1200" dirty="0">
              <a:highlight>
                <a:srgbClr val="FFFF00"/>
              </a:highlight>
            </a:rPr>
            <a:t> la información recolectada por los equipos de investigación, más la información diligenciada por el o los Encuestadores de Lista a él asignados.  </a:t>
          </a:r>
          <a:endParaRPr lang="es-ES" sz="1200" kern="1200" dirty="0">
            <a:highlight>
              <a:srgbClr val="FFFF00"/>
            </a:highlight>
          </a:endParaRPr>
        </a:p>
        <a:p>
          <a:pPr marL="114300" lvl="1" indent="-114300" algn="l" defTabSz="533400">
            <a:lnSpc>
              <a:spcPct val="90000"/>
            </a:lnSpc>
            <a:spcBef>
              <a:spcPct val="0"/>
            </a:spcBef>
            <a:spcAft>
              <a:spcPct val="15000"/>
            </a:spcAft>
            <a:buChar char="••"/>
          </a:pPr>
          <a:r>
            <a:rPr lang="es-ES" sz="1600" b="1" kern="1200" dirty="0"/>
            <a:t> </a:t>
          </a:r>
          <a:endParaRPr lang="es-EC" sz="1600" b="1" kern="1200" dirty="0"/>
        </a:p>
      </dsp:txBody>
      <dsp:txXfrm>
        <a:off x="1338838" y="3248989"/>
        <a:ext cx="5734825" cy="1294608"/>
      </dsp:txXfrm>
    </dsp:sp>
    <dsp:sp modelId="{E43EBB4C-060C-47C7-9ABA-00EF77FF865E}">
      <dsp:nvSpPr>
        <dsp:cNvPr id="0" name=""/>
        <dsp:cNvSpPr/>
      </dsp:nvSpPr>
      <dsp:spPr>
        <a:xfrm>
          <a:off x="6645389" y="1042831"/>
          <a:ext cx="532398" cy="893855"/>
        </a:xfrm>
        <a:prstGeom prst="downArrow">
          <a:avLst>
            <a:gd name="adj1" fmla="val 55000"/>
            <a:gd name="adj2" fmla="val 45000"/>
          </a:avLst>
        </a:prstGeom>
        <a:solidFill>
          <a:schemeClr val="accent5">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s-EC" sz="1600" kern="1200" dirty="0"/>
        </a:p>
      </dsp:txBody>
      <dsp:txXfrm>
        <a:off x="6765179" y="1042831"/>
        <a:ext cx="292818" cy="762086"/>
      </dsp:txXfrm>
    </dsp:sp>
    <dsp:sp modelId="{90842363-EEA5-4E35-8575-6F110888322C}">
      <dsp:nvSpPr>
        <dsp:cNvPr id="0" name=""/>
        <dsp:cNvSpPr/>
      </dsp:nvSpPr>
      <dsp:spPr>
        <a:xfrm>
          <a:off x="7310040" y="2638020"/>
          <a:ext cx="501658" cy="893855"/>
        </a:xfrm>
        <a:prstGeom prst="downArrow">
          <a:avLst>
            <a:gd name="adj1" fmla="val 55000"/>
            <a:gd name="adj2" fmla="val 45000"/>
          </a:avLst>
        </a:prstGeom>
        <a:solidFill>
          <a:schemeClr val="accent5">
            <a:tint val="40000"/>
            <a:alpha val="90000"/>
            <a:hueOff val="-6739762"/>
            <a:satOff val="-22832"/>
            <a:lumOff val="-2928"/>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endParaRPr lang="es-EC" sz="1600" kern="1200" dirty="0"/>
        </a:p>
      </dsp:txBody>
      <dsp:txXfrm>
        <a:off x="7422913" y="2638020"/>
        <a:ext cx="275912" cy="7696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80B495-8416-4F6E-A1CF-615964F32E08}">
      <dsp:nvSpPr>
        <dsp:cNvPr id="0" name=""/>
        <dsp:cNvSpPr/>
      </dsp:nvSpPr>
      <dsp:spPr>
        <a:xfrm>
          <a:off x="2256" y="0"/>
          <a:ext cx="2365513" cy="47571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Supervisor de campo</a:t>
          </a:r>
        </a:p>
        <a:p>
          <a:pPr lvl="0" algn="ctr" defTabSz="622300">
            <a:lnSpc>
              <a:spcPct val="90000"/>
            </a:lnSpc>
            <a:spcBef>
              <a:spcPct val="0"/>
            </a:spcBef>
            <a:spcAft>
              <a:spcPct val="35000"/>
            </a:spcAft>
          </a:pPr>
          <a:endParaRPr lang="es-EC" sz="1300" kern="1200" dirty="0"/>
        </a:p>
        <a:p>
          <a:pPr lvl="0" algn="ctr" defTabSz="622300">
            <a:lnSpc>
              <a:spcPct val="90000"/>
            </a:lnSpc>
            <a:spcBef>
              <a:spcPct val="0"/>
            </a:spcBef>
            <a:spcAft>
              <a:spcPct val="35000"/>
            </a:spcAft>
          </a:pPr>
          <a:r>
            <a:rPr lang="es-EC" sz="1300" kern="1200" dirty="0"/>
            <a:t>Responsable de la organización, ejecución, supervisión de campo y control de calidad de los datos. </a:t>
          </a:r>
        </a:p>
      </dsp:txBody>
      <dsp:txXfrm>
        <a:off x="2256" y="1902842"/>
        <a:ext cx="2365513" cy="1902842"/>
      </dsp:txXfrm>
    </dsp:sp>
    <dsp:sp modelId="{CD07C333-096A-474C-AB2E-C3DD249EF4AF}">
      <dsp:nvSpPr>
        <dsp:cNvPr id="0" name=""/>
        <dsp:cNvSpPr/>
      </dsp:nvSpPr>
      <dsp:spPr>
        <a:xfrm>
          <a:off x="392955" y="285426"/>
          <a:ext cx="1584116" cy="1584116"/>
        </a:xfrm>
        <a:prstGeom prst="ellipse">
          <a:avLst/>
        </a:prstGeom>
        <a:blipFill rotWithShape="1">
          <a:blip xmlns:r="http://schemas.openxmlformats.org/officeDocument/2006/relationships" r:embed="rId1"/>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915B36-FE3A-4659-8BA1-4A9C61EBB83D}">
      <dsp:nvSpPr>
        <dsp:cNvPr id="0" name=""/>
        <dsp:cNvSpPr/>
      </dsp:nvSpPr>
      <dsp:spPr>
        <a:xfrm>
          <a:off x="2438735" y="0"/>
          <a:ext cx="2365513" cy="4757106"/>
        </a:xfrm>
        <a:prstGeom prst="roundRect">
          <a:avLst>
            <a:gd name="adj" fmla="val 10000"/>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Encuestador de áreas</a:t>
          </a:r>
        </a:p>
        <a:p>
          <a:pPr lvl="0" algn="ctr" defTabSz="622300">
            <a:lnSpc>
              <a:spcPct val="90000"/>
            </a:lnSpc>
            <a:spcBef>
              <a:spcPct val="0"/>
            </a:spcBef>
            <a:spcAft>
              <a:spcPct val="35000"/>
            </a:spcAft>
          </a:pPr>
          <a:endParaRPr lang="es-ES" sz="1300" kern="1200" dirty="0"/>
        </a:p>
        <a:p>
          <a:pPr lvl="0" algn="ctr" defTabSz="622300">
            <a:lnSpc>
              <a:spcPct val="90000"/>
            </a:lnSpc>
            <a:spcBef>
              <a:spcPct val="0"/>
            </a:spcBef>
            <a:spcAft>
              <a:spcPct val="35000"/>
            </a:spcAft>
          </a:pPr>
          <a:r>
            <a:rPr lang="es-ES" sz="1300" kern="1200" dirty="0"/>
            <a:t>Es el responsable de la recolección de los datos en el SM  seleccionado y los terrenos que lo conforman.</a:t>
          </a:r>
          <a:endParaRPr lang="es-EC" sz="1300" kern="1200" dirty="0"/>
        </a:p>
      </dsp:txBody>
      <dsp:txXfrm>
        <a:off x="2438735" y="1902842"/>
        <a:ext cx="2365513" cy="1902842"/>
      </dsp:txXfrm>
    </dsp:sp>
    <dsp:sp modelId="{49E67571-2B9B-4E67-BBD6-B7D7AD2CC395}">
      <dsp:nvSpPr>
        <dsp:cNvPr id="0" name=""/>
        <dsp:cNvSpPr/>
      </dsp:nvSpPr>
      <dsp:spPr>
        <a:xfrm>
          <a:off x="2829433" y="285426"/>
          <a:ext cx="1584116" cy="1584116"/>
        </a:xfrm>
        <a:prstGeom prst="ellipse">
          <a:avLst/>
        </a:prstGeom>
        <a:blipFill rotWithShape="1">
          <a:blip xmlns:r="http://schemas.openxmlformats.org/officeDocument/2006/relationships" r:embed="rId2"/>
          <a:srcRect/>
          <a:stretch>
            <a:fillRect t="-17000" b="-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C8218D-1CD5-4D6B-BC9B-FCF6D95F7858}">
      <dsp:nvSpPr>
        <dsp:cNvPr id="0" name=""/>
        <dsp:cNvSpPr/>
      </dsp:nvSpPr>
      <dsp:spPr>
        <a:xfrm>
          <a:off x="4875213" y="0"/>
          <a:ext cx="2365513" cy="4757106"/>
        </a:xfrm>
        <a:prstGeom prst="roundRect">
          <a:avLst>
            <a:gd name="adj" fmla="val 10000"/>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Encuestador de lista</a:t>
          </a:r>
        </a:p>
        <a:p>
          <a:pPr lvl="0" algn="ctr" defTabSz="622300">
            <a:lnSpc>
              <a:spcPct val="90000"/>
            </a:lnSpc>
            <a:spcBef>
              <a:spcPct val="0"/>
            </a:spcBef>
            <a:spcAft>
              <a:spcPct val="35000"/>
            </a:spcAft>
          </a:pPr>
          <a:endParaRPr lang="es-ES" sz="1300" kern="1200" dirty="0"/>
        </a:p>
        <a:p>
          <a:pPr lvl="0" algn="ctr" defTabSz="622300">
            <a:lnSpc>
              <a:spcPct val="90000"/>
            </a:lnSpc>
            <a:spcBef>
              <a:spcPct val="0"/>
            </a:spcBef>
            <a:spcAft>
              <a:spcPct val="35000"/>
            </a:spcAft>
          </a:pPr>
          <a:r>
            <a:rPr lang="es-ES" sz="1300" kern="1200" dirty="0"/>
            <a:t>Es el responsable de la recolección de los datos de los diferentes predios que se encuentran en el Directorio del ML. </a:t>
          </a:r>
          <a:endParaRPr lang="es-EC" sz="1300" kern="1200" dirty="0"/>
        </a:p>
      </dsp:txBody>
      <dsp:txXfrm>
        <a:off x="4875213" y="1902842"/>
        <a:ext cx="2365513" cy="1902842"/>
      </dsp:txXfrm>
    </dsp:sp>
    <dsp:sp modelId="{C97D9B8B-9A22-492F-9EEE-1FE6A309B07F}">
      <dsp:nvSpPr>
        <dsp:cNvPr id="0" name=""/>
        <dsp:cNvSpPr/>
      </dsp:nvSpPr>
      <dsp:spPr>
        <a:xfrm>
          <a:off x="5265911" y="285426"/>
          <a:ext cx="1584116" cy="1584116"/>
        </a:xfrm>
        <a:prstGeom prst="ellipse">
          <a:avLst/>
        </a:prstGeom>
        <a:blipFill rotWithShape="1">
          <a:blip xmlns:r="http://schemas.openxmlformats.org/officeDocument/2006/relationships" r:embed="rId3"/>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294FF3-B9A3-41E8-83ED-8E47CECACB62}">
      <dsp:nvSpPr>
        <dsp:cNvPr id="0" name=""/>
        <dsp:cNvSpPr/>
      </dsp:nvSpPr>
      <dsp:spPr>
        <a:xfrm>
          <a:off x="7311692" y="0"/>
          <a:ext cx="2365513" cy="4757106"/>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s-MX" sz="1400" b="1" kern="1200" dirty="0">
              <a:solidFill>
                <a:schemeClr val="tx1"/>
              </a:solidFill>
            </a:rPr>
            <a:t>Digitador</a:t>
          </a:r>
        </a:p>
        <a:p>
          <a:pPr lvl="0" algn="ctr" defTabSz="622300">
            <a:lnSpc>
              <a:spcPct val="90000"/>
            </a:lnSpc>
            <a:spcBef>
              <a:spcPct val="0"/>
            </a:spcBef>
            <a:spcAft>
              <a:spcPct val="35000"/>
            </a:spcAft>
          </a:pPr>
          <a:endParaRPr lang="es-ES" sz="1300" b="0" kern="1200" dirty="0"/>
        </a:p>
        <a:p>
          <a:pPr lvl="0" algn="ctr" defTabSz="622300">
            <a:lnSpc>
              <a:spcPct val="90000"/>
            </a:lnSpc>
            <a:spcBef>
              <a:spcPct val="0"/>
            </a:spcBef>
            <a:spcAft>
              <a:spcPct val="35000"/>
            </a:spcAft>
          </a:pPr>
          <a:r>
            <a:rPr lang="es-ES" sz="1300" b="0" kern="1200" dirty="0"/>
            <a:t>Ingreso de Cuestionarios, Control de Cobertura, Validación (Consistencia de Preguntas, Asociados, Ciclos Vegetativos) Análisis de Rendimientos y Respaldos.</a:t>
          </a:r>
          <a:endParaRPr lang="es-EC" sz="1300" kern="1200" dirty="0"/>
        </a:p>
      </dsp:txBody>
      <dsp:txXfrm>
        <a:off x="7311692" y="1902842"/>
        <a:ext cx="2365513" cy="1902842"/>
      </dsp:txXfrm>
    </dsp:sp>
    <dsp:sp modelId="{A91DFACC-361B-499A-A7B1-4AB88BFC2EBB}">
      <dsp:nvSpPr>
        <dsp:cNvPr id="0" name=""/>
        <dsp:cNvSpPr/>
      </dsp:nvSpPr>
      <dsp:spPr>
        <a:xfrm>
          <a:off x="7702390" y="285426"/>
          <a:ext cx="1584116" cy="1584116"/>
        </a:xfrm>
        <a:prstGeom prst="ellipse">
          <a:avLst/>
        </a:prstGeom>
        <a:blipFill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821155-6EF6-4859-8F19-433C3A4707E3}">
      <dsp:nvSpPr>
        <dsp:cNvPr id="0" name=""/>
        <dsp:cNvSpPr/>
      </dsp:nvSpPr>
      <dsp:spPr>
        <a:xfrm>
          <a:off x="387178" y="3805685"/>
          <a:ext cx="8905105" cy="713566"/>
        </a:xfrm>
        <a:prstGeom prst="leftRightArrow">
          <a:avLst/>
        </a:prstGeom>
        <a:solidFill>
          <a:schemeClr val="accent5">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395232-079E-4904-AE7A-BB910E4FC326}">
      <dsp:nvSpPr>
        <dsp:cNvPr id="0" name=""/>
        <dsp:cNvSpPr/>
      </dsp:nvSpPr>
      <dsp:spPr>
        <a:xfrm rot="10800000">
          <a:off x="867984" y="1010"/>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1. Características generales de la persona productora </a:t>
          </a:r>
        </a:p>
      </dsp:txBody>
      <dsp:txXfrm rot="10800000">
        <a:off x="1034733" y="1010"/>
        <a:ext cx="2617261" cy="666995"/>
      </dsp:txXfrm>
    </dsp:sp>
    <dsp:sp modelId="{BF785464-C0B9-437D-84E2-2316DC715400}">
      <dsp:nvSpPr>
        <dsp:cNvPr id="0" name=""/>
        <dsp:cNvSpPr/>
      </dsp:nvSpPr>
      <dsp:spPr>
        <a:xfrm>
          <a:off x="534486" y="1010"/>
          <a:ext cx="666995" cy="666995"/>
        </a:xfrm>
        <a:prstGeom prst="ellipse">
          <a:avLst/>
        </a:prstGeom>
        <a:blipFill rotWithShape="1">
          <a:blip xmlns:r="http://schemas.openxmlformats.org/officeDocument/2006/relationships" r:embed="rId1"/>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96C71D-163A-482F-BC4F-122FCE45C100}">
      <dsp:nvSpPr>
        <dsp:cNvPr id="0" name=""/>
        <dsp:cNvSpPr/>
      </dsp:nvSpPr>
      <dsp:spPr>
        <a:xfrm rot="10800000">
          <a:off x="867984" y="867109"/>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2. Cultivos y superficie de los terrenos</a:t>
          </a:r>
        </a:p>
      </dsp:txBody>
      <dsp:txXfrm rot="10800000">
        <a:off x="1034733" y="867109"/>
        <a:ext cx="2617261" cy="666995"/>
      </dsp:txXfrm>
    </dsp:sp>
    <dsp:sp modelId="{33520EFE-17A9-4EED-8559-1F7C9E9DC8B1}">
      <dsp:nvSpPr>
        <dsp:cNvPr id="0" name=""/>
        <dsp:cNvSpPr/>
      </dsp:nvSpPr>
      <dsp:spPr>
        <a:xfrm>
          <a:off x="534486" y="867109"/>
          <a:ext cx="666995" cy="666995"/>
        </a:xfrm>
        <a:prstGeom prst="ellipse">
          <a:avLst/>
        </a:prstGeom>
        <a:blipFill rotWithShape="1">
          <a:blip xmlns:r="http://schemas.openxmlformats.org/officeDocument/2006/relationships" r:embed="rId2"/>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6DA9AC-380C-4422-91D4-7D805C2B02A5}">
      <dsp:nvSpPr>
        <dsp:cNvPr id="0" name=""/>
        <dsp:cNvSpPr/>
      </dsp:nvSpPr>
      <dsp:spPr>
        <a:xfrm rot="10800000">
          <a:off x="867984" y="1733208"/>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3. Cultivos permanentes y pastos cultivados</a:t>
          </a:r>
        </a:p>
      </dsp:txBody>
      <dsp:txXfrm rot="10800000">
        <a:off x="1034733" y="1733208"/>
        <a:ext cx="2617261" cy="666995"/>
      </dsp:txXfrm>
    </dsp:sp>
    <dsp:sp modelId="{87CBA5A2-1410-4780-AA86-AC9B6651B584}">
      <dsp:nvSpPr>
        <dsp:cNvPr id="0" name=""/>
        <dsp:cNvSpPr/>
      </dsp:nvSpPr>
      <dsp:spPr>
        <a:xfrm>
          <a:off x="534486" y="1733208"/>
          <a:ext cx="666995" cy="666995"/>
        </a:xfrm>
        <a:prstGeom prst="ellipse">
          <a:avLst/>
        </a:prstGeom>
        <a:blipFill rotWithShape="1">
          <a:blip xmlns:r="http://schemas.openxmlformats.org/officeDocument/2006/relationships" r:embed="rId3"/>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774E0B-C249-4787-B765-92E37611DD26}">
      <dsp:nvSpPr>
        <dsp:cNvPr id="0" name=""/>
        <dsp:cNvSpPr/>
      </dsp:nvSpPr>
      <dsp:spPr>
        <a:xfrm rot="10800000">
          <a:off x="867984" y="2599307"/>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4. Cultivos transitorios</a:t>
          </a:r>
        </a:p>
      </dsp:txBody>
      <dsp:txXfrm rot="10800000">
        <a:off x="1034733" y="2599307"/>
        <a:ext cx="2617261" cy="666995"/>
      </dsp:txXfrm>
    </dsp:sp>
    <dsp:sp modelId="{D0ECDA93-B1EE-4544-900F-4517EA88466D}">
      <dsp:nvSpPr>
        <dsp:cNvPr id="0" name=""/>
        <dsp:cNvSpPr/>
      </dsp:nvSpPr>
      <dsp:spPr>
        <a:xfrm>
          <a:off x="534486" y="2599307"/>
          <a:ext cx="666995" cy="666995"/>
        </a:xfrm>
        <a:prstGeom prst="ellipse">
          <a:avLst/>
        </a:prstGeom>
        <a:blipFill rotWithShape="1">
          <a:blip xmlns:r="http://schemas.openxmlformats.org/officeDocument/2006/relationships" r:embed="rId4"/>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34654A-8AF4-495F-8D89-F3BDAC68CA5F}">
      <dsp:nvSpPr>
        <dsp:cNvPr id="0" name=""/>
        <dsp:cNvSpPr/>
      </dsp:nvSpPr>
      <dsp:spPr>
        <a:xfrm rot="10800000">
          <a:off x="867984" y="3465406"/>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5. Árboles dispersos</a:t>
          </a:r>
        </a:p>
      </dsp:txBody>
      <dsp:txXfrm rot="10800000">
        <a:off x="1034733" y="3465406"/>
        <a:ext cx="2617261" cy="666995"/>
      </dsp:txXfrm>
    </dsp:sp>
    <dsp:sp modelId="{8851C48F-47CD-4B4A-AB90-2215CDF9DDBC}">
      <dsp:nvSpPr>
        <dsp:cNvPr id="0" name=""/>
        <dsp:cNvSpPr/>
      </dsp:nvSpPr>
      <dsp:spPr>
        <a:xfrm>
          <a:off x="534486" y="3465406"/>
          <a:ext cx="666995" cy="666995"/>
        </a:xfrm>
        <a:prstGeom prst="ellipse">
          <a:avLst/>
        </a:prstGeom>
        <a:blipFill rotWithShape="1">
          <a:blip xmlns:r="http://schemas.openxmlformats.org/officeDocument/2006/relationships" r:embed="rId5"/>
          <a:stretch>
            <a:fillRect/>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0EF11A-E257-49C4-8156-31CDB733CE68}">
      <dsp:nvSpPr>
        <dsp:cNvPr id="0" name=""/>
        <dsp:cNvSpPr/>
      </dsp:nvSpPr>
      <dsp:spPr>
        <a:xfrm rot="10800000">
          <a:off x="867984" y="4331505"/>
          <a:ext cx="2784010" cy="666995"/>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127" tIns="45720" rIns="85344" bIns="45720" numCol="1" spcCol="1270" anchor="ctr" anchorCtr="0">
          <a:noAutofit/>
        </a:bodyPr>
        <a:lstStyle/>
        <a:p>
          <a:pPr lvl="0" algn="ctr" defTabSz="533400">
            <a:lnSpc>
              <a:spcPct val="90000"/>
            </a:lnSpc>
            <a:spcBef>
              <a:spcPct val="0"/>
            </a:spcBef>
            <a:spcAft>
              <a:spcPct val="35000"/>
            </a:spcAft>
          </a:pPr>
          <a:r>
            <a:rPr lang="es-EC" sz="1200" kern="1200" dirty="0">
              <a:solidFill>
                <a:schemeClr val="tx1">
                  <a:lumMod val="65000"/>
                  <a:lumOff val="35000"/>
                </a:schemeClr>
              </a:solidFill>
            </a:rPr>
            <a:t>6. Floricultura</a:t>
          </a:r>
        </a:p>
      </dsp:txBody>
      <dsp:txXfrm rot="10800000">
        <a:off x="1034733" y="4331505"/>
        <a:ext cx="2617261" cy="666995"/>
      </dsp:txXfrm>
    </dsp:sp>
    <dsp:sp modelId="{EBC86088-8C7D-45FB-8442-AE269EC249DF}">
      <dsp:nvSpPr>
        <dsp:cNvPr id="0" name=""/>
        <dsp:cNvSpPr/>
      </dsp:nvSpPr>
      <dsp:spPr>
        <a:xfrm>
          <a:off x="534486" y="4331505"/>
          <a:ext cx="666995" cy="666995"/>
        </a:xfrm>
        <a:prstGeom prst="ellipse">
          <a:avLst/>
        </a:prstGeom>
        <a:blipFill rotWithShape="1">
          <a:blip xmlns:r="http://schemas.openxmlformats.org/officeDocument/2006/relationships" r:embed="rId6"/>
          <a:srcRect/>
          <a:stretch>
            <a:fillRect l="-27000" r="-27000"/>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D4BBE-CE86-6B49-AC2E-27AA863BA074}" type="datetimeFigureOut">
              <a:rPr lang="es-EC" smtClean="0"/>
              <a:t>14/7/2023</a:t>
            </a:fld>
            <a:endParaRPr lang="es-EC"/>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C"/>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EC"/>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578A4-7E9F-C242-AAAF-C8A3C9831E10}" type="slidenum">
              <a:rPr lang="es-EC" smtClean="0"/>
              <a:t>‹Nº›</a:t>
            </a:fld>
            <a:endParaRPr lang="es-EC"/>
          </a:p>
        </p:txBody>
      </p:sp>
    </p:spTree>
    <p:extLst>
      <p:ext uri="{BB962C8B-B14F-4D97-AF65-F5344CB8AC3E}">
        <p14:creationId xmlns:p14="http://schemas.microsoft.com/office/powerpoint/2010/main" val="447814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5</a:t>
            </a:fld>
            <a:endParaRPr lang="es-ES_tradnl" dirty="0"/>
          </a:p>
        </p:txBody>
      </p:sp>
    </p:spTree>
    <p:extLst>
      <p:ext uri="{BB962C8B-B14F-4D97-AF65-F5344CB8AC3E}">
        <p14:creationId xmlns:p14="http://schemas.microsoft.com/office/powerpoint/2010/main" val="2549499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19562F-7F9F-430F-8D2A-E9FF88B62A86}" type="slidenum">
              <a:rPr kumimoji="0" lang="es-EC"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s-EC"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5284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7C731626-4CBA-AB41-9C65-7FD69C995BA8}" type="slidenum">
              <a:rPr lang="es-ES_tradnl" smtClean="0"/>
              <a:t>114</a:t>
            </a:fld>
            <a:endParaRPr lang="es-ES_tradnl" dirty="0"/>
          </a:p>
        </p:txBody>
      </p:sp>
    </p:spTree>
    <p:extLst>
      <p:ext uri="{BB962C8B-B14F-4D97-AF65-F5344CB8AC3E}">
        <p14:creationId xmlns:p14="http://schemas.microsoft.com/office/powerpoint/2010/main" val="3006084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a:p>
        </p:txBody>
      </p:sp>
      <p:sp>
        <p:nvSpPr>
          <p:cNvPr id="4" name="3 Marcador de número de diapositiva"/>
          <p:cNvSpPr>
            <a:spLocks noGrp="1"/>
          </p:cNvSpPr>
          <p:nvPr>
            <p:ph type="sldNum" sz="quarter" idx="10"/>
          </p:nvPr>
        </p:nvSpPr>
        <p:spPr/>
        <p:txBody>
          <a:bodyPr/>
          <a:lstStyle/>
          <a:p>
            <a:fld id="{53196268-D695-0547-B487-2B853A242F9A}" type="slidenum">
              <a:rPr lang="es-ES_tradnl" smtClean="0"/>
              <a:t>11</a:t>
            </a:fld>
            <a:endParaRPr lang="es-ES_tradnl"/>
          </a:p>
        </p:txBody>
      </p:sp>
    </p:spTree>
    <p:extLst>
      <p:ext uri="{BB962C8B-B14F-4D97-AF65-F5344CB8AC3E}">
        <p14:creationId xmlns:p14="http://schemas.microsoft.com/office/powerpoint/2010/main" val="510534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36</a:t>
            </a:fld>
            <a:endParaRPr lang="es-ES_tradnl" dirty="0"/>
          </a:p>
        </p:txBody>
      </p:sp>
    </p:spTree>
    <p:extLst>
      <p:ext uri="{BB962C8B-B14F-4D97-AF65-F5344CB8AC3E}">
        <p14:creationId xmlns:p14="http://schemas.microsoft.com/office/powerpoint/2010/main" val="121366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46</a:t>
            </a:fld>
            <a:endParaRPr lang="es-ES_tradnl" dirty="0"/>
          </a:p>
        </p:txBody>
      </p:sp>
    </p:spTree>
    <p:extLst>
      <p:ext uri="{BB962C8B-B14F-4D97-AF65-F5344CB8AC3E}">
        <p14:creationId xmlns:p14="http://schemas.microsoft.com/office/powerpoint/2010/main" val="759825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48</a:t>
            </a:fld>
            <a:endParaRPr lang="es-ES_tradnl" dirty="0"/>
          </a:p>
        </p:txBody>
      </p:sp>
    </p:spTree>
    <p:extLst>
      <p:ext uri="{BB962C8B-B14F-4D97-AF65-F5344CB8AC3E}">
        <p14:creationId xmlns:p14="http://schemas.microsoft.com/office/powerpoint/2010/main" val="3581028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7C731626-4CBA-AB41-9C65-7FD69C995BA8}" type="slidenum">
              <a:rPr lang="es-ES_tradnl" smtClean="0"/>
              <a:t>49</a:t>
            </a:fld>
            <a:endParaRPr lang="es-ES_tradnl" dirty="0"/>
          </a:p>
        </p:txBody>
      </p:sp>
    </p:spTree>
    <p:extLst>
      <p:ext uri="{BB962C8B-B14F-4D97-AF65-F5344CB8AC3E}">
        <p14:creationId xmlns:p14="http://schemas.microsoft.com/office/powerpoint/2010/main" val="1401382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7C731626-4CBA-AB41-9C65-7FD69C995BA8}" type="slidenum">
              <a:rPr lang="es-ES_tradnl" smtClean="0"/>
              <a:t>67</a:t>
            </a:fld>
            <a:endParaRPr lang="es-ES_tradnl" dirty="0"/>
          </a:p>
        </p:txBody>
      </p:sp>
    </p:spTree>
    <p:extLst>
      <p:ext uri="{BB962C8B-B14F-4D97-AF65-F5344CB8AC3E}">
        <p14:creationId xmlns:p14="http://schemas.microsoft.com/office/powerpoint/2010/main" val="3961942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19562F-7F9F-430F-8D2A-E9FF88B62A86}" type="slidenum">
              <a:rPr kumimoji="0" lang="es-EC"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s-EC"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1955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731626-4CBA-AB41-9C65-7FD69C995BA8}"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s-ES_tradn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549191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F401694C-DF5E-CF40-A072-E42A763FDAC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2D04D135-6A91-B14F-AADA-F6A21868AAE9}"/>
              </a:ext>
            </a:extLst>
          </p:cNvPr>
          <p:cNvSpPr>
            <a:spLocks noGrp="1"/>
          </p:cNvSpPr>
          <p:nvPr>
            <p:ph type="ctrTitle" hasCustomPrompt="1"/>
          </p:nvPr>
        </p:nvSpPr>
        <p:spPr>
          <a:xfrm>
            <a:off x="1302618" y="1653670"/>
            <a:ext cx="8197516" cy="1854417"/>
          </a:xfrm>
        </p:spPr>
        <p:txBody>
          <a:bodyPr anchor="ctr">
            <a:normAutofit/>
          </a:bodyPr>
          <a:lstStyle>
            <a:lvl1pPr algn="l">
              <a:defRPr sz="5400" b="1">
                <a:solidFill>
                  <a:schemeClr val="bg1"/>
                </a:solidFill>
              </a:defRPr>
            </a:lvl1pPr>
          </a:lstStyle>
          <a:p>
            <a:r>
              <a:rPr lang="es-ES" dirty="0"/>
              <a:t>Título de la</a:t>
            </a:r>
            <a:br>
              <a:rPr lang="es-ES" dirty="0"/>
            </a:br>
            <a:r>
              <a:rPr lang="es-ES" dirty="0"/>
              <a:t>presentación</a:t>
            </a:r>
            <a:endParaRPr lang="es-EC" dirty="0"/>
          </a:p>
        </p:txBody>
      </p:sp>
      <p:sp>
        <p:nvSpPr>
          <p:cNvPr id="3" name="Subtítulo 2">
            <a:extLst>
              <a:ext uri="{FF2B5EF4-FFF2-40B4-BE49-F238E27FC236}">
                <a16:creationId xmlns="" xmlns:a16="http://schemas.microsoft.com/office/drawing/2014/main" id="{ECC0002B-CB7D-FA4D-B9DD-6A7C5A2F7717}"/>
              </a:ext>
            </a:extLst>
          </p:cNvPr>
          <p:cNvSpPr>
            <a:spLocks noGrp="1"/>
          </p:cNvSpPr>
          <p:nvPr>
            <p:ph type="subTitle" idx="1" hasCustomPrompt="1"/>
          </p:nvPr>
        </p:nvSpPr>
        <p:spPr>
          <a:xfrm>
            <a:off x="1302618" y="3621368"/>
            <a:ext cx="8197516" cy="700455"/>
          </a:xfrm>
        </p:spPr>
        <p:txBody>
          <a:bodyPr>
            <a:norm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es-EC" dirty="0"/>
          </a:p>
        </p:txBody>
      </p:sp>
      <p:sp>
        <p:nvSpPr>
          <p:cNvPr id="6" name="Marcador de texto 5">
            <a:extLst>
              <a:ext uri="{FF2B5EF4-FFF2-40B4-BE49-F238E27FC236}">
                <a16:creationId xmlns="" xmlns:a16="http://schemas.microsoft.com/office/drawing/2014/main" id="{EC4F6E77-1907-734F-8C53-36C6ACA0BC79}"/>
              </a:ext>
            </a:extLst>
          </p:cNvPr>
          <p:cNvSpPr>
            <a:spLocks noGrp="1"/>
          </p:cNvSpPr>
          <p:nvPr>
            <p:ph type="body" sz="quarter" idx="11" hasCustomPrompt="1"/>
          </p:nvPr>
        </p:nvSpPr>
        <p:spPr>
          <a:xfrm>
            <a:off x="1302618" y="4441508"/>
            <a:ext cx="2093725" cy="481281"/>
          </a:xfrm>
          <a:prstGeom prst="roundRect">
            <a:avLst/>
          </a:prstGeom>
          <a:solidFill>
            <a:srgbClr val="5E71FF"/>
          </a:solidFill>
        </p:spPr>
        <p:txBody>
          <a:bodyPr anchor="ctr">
            <a:normAutofit/>
          </a:bodyPr>
          <a:lstStyle>
            <a:lvl1pPr marL="0" indent="0" algn="ctr">
              <a:buNone/>
              <a:defRPr sz="2400">
                <a:solidFill>
                  <a:schemeClr val="bg1"/>
                </a:solidFill>
              </a:defRPr>
            </a:lvl1pPr>
          </a:lstStyle>
          <a:p>
            <a:r>
              <a:rPr lang="es-ES" dirty="0"/>
              <a:t>Mes, año</a:t>
            </a:r>
            <a:endParaRPr lang="x-none" dirty="0"/>
          </a:p>
        </p:txBody>
      </p:sp>
    </p:spTree>
    <p:extLst>
      <p:ext uri="{BB962C8B-B14F-4D97-AF65-F5344CB8AC3E}">
        <p14:creationId xmlns:p14="http://schemas.microsoft.com/office/powerpoint/2010/main" val="142369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148030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9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13876976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9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8857947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9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18128133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9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334796525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9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380671343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9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196737562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9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90329167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9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418119781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9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58267433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9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004330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6"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7"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
        <p:nvSpPr>
          <p:cNvPr id="9" name="Marcador de texto 8"/>
          <p:cNvSpPr>
            <a:spLocks noGrp="1"/>
          </p:cNvSpPr>
          <p:nvPr>
            <p:ph type="body" sz="quarter" idx="13"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1" name="CuadroTexto 10"/>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3" name="Rectángulo 12"/>
          <p:cNvSpPr/>
          <p:nvPr userDrawn="1"/>
        </p:nvSpPr>
        <p:spPr>
          <a:xfrm>
            <a:off x="215153"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prstClr val="white"/>
              </a:solidFill>
            </a:endParaRPr>
          </a:p>
        </p:txBody>
      </p:sp>
    </p:spTree>
    <p:extLst>
      <p:ext uri="{BB962C8B-B14F-4D97-AF65-F5344CB8AC3E}">
        <p14:creationId xmlns:p14="http://schemas.microsoft.com/office/powerpoint/2010/main" val="53714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934960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1456273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2954659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27527385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42331932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1016833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19844453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2977382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paradores">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67587F1A-3C8D-0640-981D-DAC840BFCABD}"/>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F97BE1BF-79F0-1B44-AE84-19BDF2273437}"/>
              </a:ext>
            </a:extLst>
          </p:cNvPr>
          <p:cNvSpPr>
            <a:spLocks noGrp="1"/>
          </p:cNvSpPr>
          <p:nvPr>
            <p:ph type="title" hasCustomPrompt="1"/>
          </p:nvPr>
        </p:nvSpPr>
        <p:spPr>
          <a:xfrm>
            <a:off x="2838203" y="2710138"/>
            <a:ext cx="7077694" cy="957087"/>
          </a:xfrm>
        </p:spPr>
        <p:txBody>
          <a:bodyPr anchor="ctr">
            <a:normAutofit/>
          </a:bodyPr>
          <a:lstStyle>
            <a:lvl1pPr algn="l">
              <a:defRPr sz="5000" b="1">
                <a:solidFill>
                  <a:schemeClr val="bg1"/>
                </a:solidFill>
              </a:defRPr>
            </a:lvl1pPr>
          </a:lstStyle>
          <a:p>
            <a:r>
              <a:rPr lang="es-ES" dirty="0"/>
              <a:t>Modificar título</a:t>
            </a:r>
            <a:endParaRPr lang="es-EC" dirty="0"/>
          </a:p>
        </p:txBody>
      </p:sp>
      <p:sp>
        <p:nvSpPr>
          <p:cNvPr id="4" name="Marcador de texto 3">
            <a:extLst>
              <a:ext uri="{FF2B5EF4-FFF2-40B4-BE49-F238E27FC236}">
                <a16:creationId xmlns="" xmlns:a16="http://schemas.microsoft.com/office/drawing/2014/main" id="{036DA108-CC64-8041-9CE8-6611CB1CF76D}"/>
              </a:ext>
            </a:extLst>
          </p:cNvPr>
          <p:cNvSpPr>
            <a:spLocks noGrp="1"/>
          </p:cNvSpPr>
          <p:nvPr>
            <p:ph type="body" sz="quarter" idx="11" hasCustomPrompt="1"/>
          </p:nvPr>
        </p:nvSpPr>
        <p:spPr>
          <a:xfrm>
            <a:off x="2838450" y="3824247"/>
            <a:ext cx="7077075" cy="628650"/>
          </a:xfrm>
        </p:spPr>
        <p:txBody>
          <a:bodyPr anchor="ctr"/>
          <a:lstStyle>
            <a:lvl1pPr marL="0" indent="0">
              <a:buNone/>
              <a:defRPr>
                <a:solidFill>
                  <a:schemeClr val="bg1"/>
                </a:solidFill>
              </a:defRPr>
            </a:lvl1pPr>
          </a:lstStyle>
          <a:p>
            <a:r>
              <a:rPr lang="es-ES" dirty="0"/>
              <a:t>Modificar subtítulo</a:t>
            </a:r>
            <a:endParaRPr lang="x-none" dirty="0"/>
          </a:p>
        </p:txBody>
      </p:sp>
      <p:sp>
        <p:nvSpPr>
          <p:cNvPr id="9" name="Marcador de texto 5">
            <a:extLst>
              <a:ext uri="{FF2B5EF4-FFF2-40B4-BE49-F238E27FC236}">
                <a16:creationId xmlns="" xmlns:a16="http://schemas.microsoft.com/office/drawing/2014/main" id="{C1A5B344-05A5-8640-8E2E-E3968895E50A}"/>
              </a:ext>
            </a:extLst>
          </p:cNvPr>
          <p:cNvSpPr>
            <a:spLocks noGrp="1"/>
          </p:cNvSpPr>
          <p:nvPr>
            <p:ph type="body" sz="quarter" idx="12" hasCustomPrompt="1"/>
          </p:nvPr>
        </p:nvSpPr>
        <p:spPr>
          <a:xfrm>
            <a:off x="2838203" y="1174282"/>
            <a:ext cx="2012930" cy="1145056"/>
          </a:xfrm>
        </p:spPr>
        <p:txBody>
          <a:bodyPr>
            <a:noAutofit/>
          </a:bodyPr>
          <a:lstStyle>
            <a:lvl1pPr marL="0" indent="0" algn="ctr">
              <a:buNone/>
              <a:defRPr sz="8000" b="1">
                <a:solidFill>
                  <a:srgbClr val="5F71FF"/>
                </a:solidFill>
              </a:defRPr>
            </a:lvl1pPr>
          </a:lstStyle>
          <a:p>
            <a:r>
              <a:rPr lang="es-ES" dirty="0"/>
              <a:t>01.</a:t>
            </a:r>
            <a:endParaRPr lang="x-none" dirty="0"/>
          </a:p>
        </p:txBody>
      </p:sp>
      <p:sp>
        <p:nvSpPr>
          <p:cNvPr id="10" name="Redondear rectángulo de esquina del mismo lado 9">
            <a:extLst>
              <a:ext uri="{FF2B5EF4-FFF2-40B4-BE49-F238E27FC236}">
                <a16:creationId xmlns="" xmlns:a16="http://schemas.microsoft.com/office/drawing/2014/main" id="{EA77332D-5BE6-2E41-9430-D977A7350C72}"/>
              </a:ext>
            </a:extLst>
          </p:cNvPr>
          <p:cNvSpPr/>
          <p:nvPr userDrawn="1"/>
        </p:nvSpPr>
        <p:spPr>
          <a:xfrm>
            <a:off x="11126804" y="6210544"/>
            <a:ext cx="635268" cy="647456"/>
          </a:xfrm>
          <a:prstGeom prst="round2SameRect">
            <a:avLst/>
          </a:prstGeom>
          <a:solidFill>
            <a:srgbClr val="5F7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11" name="Marcador de texto 5">
            <a:extLst>
              <a:ext uri="{FF2B5EF4-FFF2-40B4-BE49-F238E27FC236}">
                <a16:creationId xmlns="" xmlns:a16="http://schemas.microsoft.com/office/drawing/2014/main" id="{5231DEA9-1501-A14C-A340-D43A76109E6E}"/>
              </a:ext>
            </a:extLst>
          </p:cNvPr>
          <p:cNvSpPr>
            <a:spLocks noGrp="1"/>
          </p:cNvSpPr>
          <p:nvPr>
            <p:ph type="body" sz="quarter" idx="13"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531139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En blanc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6"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7"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
        <p:nvSpPr>
          <p:cNvPr id="9" name="Marcador de texto 8"/>
          <p:cNvSpPr>
            <a:spLocks noGrp="1"/>
          </p:cNvSpPr>
          <p:nvPr>
            <p:ph type="body" sz="quarter" idx="13"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4"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800">
              <a:solidFill>
                <a:schemeClr val="bg1"/>
              </a:solidFill>
            </a:endParaRPr>
          </a:p>
        </p:txBody>
      </p:sp>
    </p:spTree>
    <p:extLst>
      <p:ext uri="{BB962C8B-B14F-4D97-AF65-F5344CB8AC3E}">
        <p14:creationId xmlns:p14="http://schemas.microsoft.com/office/powerpoint/2010/main" val="36893451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En blanc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6"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7"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
        <p:nvSpPr>
          <p:cNvPr id="9" name="Marcador de texto 8"/>
          <p:cNvSpPr>
            <a:spLocks noGrp="1"/>
          </p:cNvSpPr>
          <p:nvPr>
            <p:ph type="body" sz="quarter" idx="13"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4"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800">
              <a:solidFill>
                <a:schemeClr val="bg1"/>
              </a:solidFill>
            </a:endParaRPr>
          </a:p>
        </p:txBody>
      </p:sp>
    </p:spTree>
    <p:extLst>
      <p:ext uri="{BB962C8B-B14F-4D97-AF65-F5344CB8AC3E}">
        <p14:creationId xmlns:p14="http://schemas.microsoft.com/office/powerpoint/2010/main" val="4179690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30177566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75000"/>
                    <a:lumOff val="2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65000"/>
                    <a:lumOff val="35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65000"/>
                    <a:lumOff val="35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prstClr val="black">
                    <a:lumMod val="50000"/>
                    <a:lumOff val="50000"/>
                  </a:prstClr>
                </a:solidFill>
              </a:rPr>
              <a:t>·</a:t>
            </a:r>
          </a:p>
        </p:txBody>
      </p:sp>
      <p:sp>
        <p:nvSpPr>
          <p:cNvPr id="18" name="Marcador de contenido 17"/>
          <p:cNvSpPr>
            <a:spLocks noGrp="1"/>
          </p:cNvSpPr>
          <p:nvPr>
            <p:ph sz="quarter" idx="12"/>
          </p:nvPr>
        </p:nvSpPr>
        <p:spPr>
          <a:xfrm>
            <a:off x="423695" y="959794"/>
            <a:ext cx="8570266" cy="288305"/>
          </a:xfrm>
        </p:spPr>
        <p:txBody>
          <a:bodyPr anchor="ctr">
            <a:noAutofit/>
          </a:bodyPr>
          <a:lstStyle>
            <a:lvl1pPr marL="0" indent="0">
              <a:buNone/>
              <a:defRPr sz="2000">
                <a:solidFill>
                  <a:schemeClr val="tx1">
                    <a:lumMod val="75000"/>
                    <a:lumOff val="2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solidFill>
                <a:prstClr val="black"/>
              </a:solidFill>
            </a:endParaRPr>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solidFill>
                <a:prstClr val="black"/>
              </a:solidFill>
            </a:endParaRPr>
          </a:p>
        </p:txBody>
      </p:sp>
    </p:spTree>
    <p:extLst>
      <p:ext uri="{BB962C8B-B14F-4D97-AF65-F5344CB8AC3E}">
        <p14:creationId xmlns:p14="http://schemas.microsoft.com/office/powerpoint/2010/main" val="42332691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3979386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42054388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6651956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4066520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0514649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159848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9B6347D3-1B44-DB40-9A5D-DF538A513AC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2E9B1DB-9A94-3A40-9F4B-28F59CED0E54}"/>
              </a:ext>
            </a:extLst>
          </p:cNvPr>
          <p:cNvSpPr>
            <a:spLocks noGrp="1"/>
          </p:cNvSpPr>
          <p:nvPr>
            <p:ph type="title" hasCustomPrompt="1"/>
          </p:nvPr>
        </p:nvSpPr>
        <p:spPr>
          <a:xfrm rot="16200000">
            <a:off x="-481445" y="2363941"/>
            <a:ext cx="4367151" cy="1325563"/>
          </a:xfrm>
        </p:spPr>
        <p:txBody>
          <a:bodyPr>
            <a:normAutofit/>
          </a:bodyPr>
          <a:lstStyle>
            <a:lvl1pPr>
              <a:defRPr sz="6000" b="1">
                <a:solidFill>
                  <a:schemeClr val="bg1"/>
                </a:solidFill>
              </a:defRPr>
            </a:lvl1pPr>
          </a:lstStyle>
          <a:p>
            <a:r>
              <a:rPr lang="es-ES" dirty="0"/>
              <a:t>Contenido</a:t>
            </a:r>
            <a:endParaRPr lang="x-none" dirty="0"/>
          </a:p>
        </p:txBody>
      </p:sp>
      <p:sp>
        <p:nvSpPr>
          <p:cNvPr id="4" name="Marcador de texto 5">
            <a:extLst>
              <a:ext uri="{FF2B5EF4-FFF2-40B4-BE49-F238E27FC236}">
                <a16:creationId xmlns="" xmlns:a16="http://schemas.microsoft.com/office/drawing/2014/main" id="{4970AD63-F706-8342-8F7E-663518769F48}"/>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13231682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5300526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751973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7832978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3307689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725076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4254395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7488167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9354967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6847892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660892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9DE6FB3-6D8A-A847-ABFF-135A8D48CD55}"/>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ACD6AF7B-4823-A647-B98C-1B8371BC9000}"/>
              </a:ext>
            </a:extLst>
          </p:cNvPr>
          <p:cNvSpPr>
            <a:spLocks noGrp="1"/>
          </p:cNvSpPr>
          <p:nvPr>
            <p:ph type="title"/>
          </p:nvPr>
        </p:nvSpPr>
        <p:spPr>
          <a:xfrm>
            <a:off x="797198" y="385376"/>
            <a:ext cx="7227771" cy="530024"/>
          </a:xfrm>
        </p:spPr>
        <p:txBody>
          <a:bodyPr>
            <a:normAutofit/>
          </a:bodyPr>
          <a:lstStyle>
            <a:lvl1pPr>
              <a:defRPr sz="3200" b="1">
                <a:solidFill>
                  <a:srgbClr val="212D5A"/>
                </a:solidFill>
              </a:defRPr>
            </a:lvl1pPr>
          </a:lstStyle>
          <a:p>
            <a:r>
              <a:rPr lang="es-ES" dirty="0"/>
              <a:t>Haga clic para modificar</a:t>
            </a:r>
            <a:endParaRPr lang="es-EC" dirty="0"/>
          </a:p>
        </p:txBody>
      </p:sp>
      <p:sp>
        <p:nvSpPr>
          <p:cNvPr id="4" name="Marcador de texto 3">
            <a:extLst>
              <a:ext uri="{FF2B5EF4-FFF2-40B4-BE49-F238E27FC236}">
                <a16:creationId xmlns="" xmlns:a16="http://schemas.microsoft.com/office/drawing/2014/main" id="{1C2C26F9-496F-4C4E-8339-48DE41724409}"/>
              </a:ext>
            </a:extLst>
          </p:cNvPr>
          <p:cNvSpPr>
            <a:spLocks noGrp="1"/>
          </p:cNvSpPr>
          <p:nvPr>
            <p:ph type="body" sz="quarter" idx="10" hasCustomPrompt="1"/>
          </p:nvPr>
        </p:nvSpPr>
        <p:spPr>
          <a:xfrm>
            <a:off x="797198" y="951025"/>
            <a:ext cx="7227614" cy="499155"/>
          </a:xfrm>
        </p:spPr>
        <p:txBody>
          <a:bodyPr anchor="ctr">
            <a:normAutofit/>
          </a:bodyPr>
          <a:lstStyle>
            <a:lvl1pPr marL="0" indent="0">
              <a:buNone/>
              <a:defRPr sz="2400">
                <a:solidFill>
                  <a:schemeClr val="tx1">
                    <a:lumMod val="65000"/>
                    <a:lumOff val="35000"/>
                  </a:schemeClr>
                </a:solidFill>
              </a:defRPr>
            </a:lvl1pPr>
          </a:lstStyle>
          <a:p>
            <a:r>
              <a:rPr lang="es-ES" dirty="0"/>
              <a:t>Haga clic para modificar</a:t>
            </a:r>
            <a:endParaRPr lang="x-none" dirty="0"/>
          </a:p>
        </p:txBody>
      </p:sp>
      <p:sp>
        <p:nvSpPr>
          <p:cNvPr id="6" name="Marcador de texto 5">
            <a:extLst>
              <a:ext uri="{FF2B5EF4-FFF2-40B4-BE49-F238E27FC236}">
                <a16:creationId xmlns="" xmlns:a16="http://schemas.microsoft.com/office/drawing/2014/main" id="{C0D8D9E4-ED4C-EB45-8C46-72E5DBAB40D5}"/>
              </a:ext>
            </a:extLst>
          </p:cNvPr>
          <p:cNvSpPr>
            <a:spLocks noGrp="1"/>
          </p:cNvSpPr>
          <p:nvPr>
            <p:ph type="body" sz="quarter" idx="11" hasCustomPrompt="1"/>
          </p:nvPr>
        </p:nvSpPr>
        <p:spPr>
          <a:xfrm>
            <a:off x="11032733" y="6311529"/>
            <a:ext cx="842962" cy="534596"/>
          </a:xfrm>
        </p:spPr>
        <p:txBody>
          <a:bodyPr>
            <a:normAutofit/>
          </a:bodyPr>
          <a:lstStyle>
            <a:lvl1pPr marL="0" indent="0" algn="ctr">
              <a:buNone/>
              <a:defRPr sz="3000"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8613510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4496794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En blanc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6"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7"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
        <p:nvSpPr>
          <p:cNvPr id="9" name="Marcador de texto 8"/>
          <p:cNvSpPr>
            <a:spLocks noGrp="1"/>
          </p:cNvSpPr>
          <p:nvPr>
            <p:ph type="body" sz="quarter" idx="13"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4"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800">
              <a:solidFill>
                <a:schemeClr val="bg1"/>
              </a:solidFill>
            </a:endParaRPr>
          </a:p>
        </p:txBody>
      </p:sp>
    </p:spTree>
    <p:extLst>
      <p:ext uri="{BB962C8B-B14F-4D97-AF65-F5344CB8AC3E}">
        <p14:creationId xmlns:p14="http://schemas.microsoft.com/office/powerpoint/2010/main" val="6104947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7139880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404299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3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487125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6386327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5375289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377801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5315899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828185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7BDD29F2-EF0B-4347-9278-8857A52A5BE3}"/>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097762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3076612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7134980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4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85676167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411355809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7610762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37469698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3315416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6752177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468518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235466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3116629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367427588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5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2578500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6703650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31827084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5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3349546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5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7154122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2754968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5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25534933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5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23670708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6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849319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3113838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6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2" name="Title 1"/>
          <p:cNvSpPr>
            <a:spLocks noGrp="1"/>
          </p:cNvSpPr>
          <p:nvPr>
            <p:ph type="title"/>
          </p:nvPr>
        </p:nvSpPr>
        <p:spPr>
          <a:xfrm>
            <a:off x="423695" y="519738"/>
            <a:ext cx="8570267"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3"/>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6"/>
            <a:ext cx="8570267"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22"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Tree>
    <p:extLst>
      <p:ext uri="{BB962C8B-B14F-4D97-AF65-F5344CB8AC3E}">
        <p14:creationId xmlns:p14="http://schemas.microsoft.com/office/powerpoint/2010/main" val="17112584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6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5587096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6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2020533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6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2897554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6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9728016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6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9650008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6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40172797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6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4261705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6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41718430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7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447862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26831533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7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21626131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7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6093574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7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94046105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7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853262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7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423773145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7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03762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7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8021495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7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2786636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7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67456295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80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177742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03962238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1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9789047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2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236275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3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56343252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84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416557193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85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53065787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86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54055187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87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34022896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88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25284967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89_Contenido">
    <p:spTree>
      <p:nvGrpSpPr>
        <p:cNvPr id="1" name=""/>
        <p:cNvGrpSpPr/>
        <p:nvPr/>
      </p:nvGrpSpPr>
      <p:grpSpPr>
        <a:xfrm>
          <a:off x="0" y="0"/>
          <a:ext cx="0" cy="0"/>
          <a:chOff x="0" y="0"/>
          <a:chExt cx="0" cy="0"/>
        </a:xfrm>
      </p:grpSpPr>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388" cy="6857999"/>
          </a:xfrm>
          <a:prstGeom prst="rect">
            <a:avLst/>
          </a:prstGeom>
        </p:spPr>
      </p:pic>
      <p:sp>
        <p:nvSpPr>
          <p:cNvPr id="2" name="Title 1"/>
          <p:cNvSpPr>
            <a:spLocks noGrp="1"/>
          </p:cNvSpPr>
          <p:nvPr>
            <p:ph type="title"/>
          </p:nvPr>
        </p:nvSpPr>
        <p:spPr>
          <a:xfrm>
            <a:off x="423695" y="519738"/>
            <a:ext cx="8570266" cy="414116"/>
          </a:xfrm>
        </p:spPr>
        <p:txBody>
          <a:bodyPr anchor="ctr">
            <a:noAutofit/>
          </a:bodyPr>
          <a:lstStyle>
            <a:lvl1pPr>
              <a:defRPr sz="3200" b="1">
                <a:solidFill>
                  <a:srgbClr val="2D4B88"/>
                </a:solidFill>
              </a:defRPr>
            </a:lvl1pPr>
          </a:lstStyle>
          <a:p>
            <a:r>
              <a:rPr lang="es-ES" dirty="0"/>
              <a:t>Clic para editar título</a:t>
            </a:r>
            <a:endParaRPr lang="en-US" dirty="0"/>
          </a:p>
        </p:txBody>
      </p:sp>
      <p:sp>
        <p:nvSpPr>
          <p:cNvPr id="3" name="Text Placeholder 2"/>
          <p:cNvSpPr>
            <a:spLocks noGrp="1"/>
          </p:cNvSpPr>
          <p:nvPr>
            <p:ph type="body" idx="1"/>
          </p:nvPr>
        </p:nvSpPr>
        <p:spPr>
          <a:xfrm>
            <a:off x="831851" y="1676621"/>
            <a:ext cx="10515600" cy="4144119"/>
          </a:xfrm>
        </p:spPr>
        <p:txBody>
          <a:bodyPr>
            <a:normAutofit/>
          </a:bodyPr>
          <a:lstStyle>
            <a:lvl1pPr marL="0" indent="0">
              <a:buNone/>
              <a:defRPr sz="1600">
                <a:solidFill>
                  <a:schemeClr val="tx1">
                    <a:lumMod val="65000"/>
                    <a:lumOff val="3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dirty="0"/>
              <a:t>Haga clic para modificar el estilo de texto del patrón</a:t>
            </a:r>
          </a:p>
        </p:txBody>
      </p:sp>
      <p:sp>
        <p:nvSpPr>
          <p:cNvPr id="10" name="Marcador de texto 8"/>
          <p:cNvSpPr>
            <a:spLocks noGrp="1"/>
          </p:cNvSpPr>
          <p:nvPr>
            <p:ph type="body" sz="quarter" idx="10" hasCustomPrompt="1"/>
          </p:nvPr>
        </p:nvSpPr>
        <p:spPr>
          <a:xfrm>
            <a:off x="11413788" y="6252003"/>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1" name="Marcador de texto 10"/>
          <p:cNvSpPr>
            <a:spLocks noGrp="1"/>
          </p:cNvSpPr>
          <p:nvPr>
            <p:ph type="body" sz="quarter" idx="11"/>
          </p:nvPr>
        </p:nvSpPr>
        <p:spPr>
          <a:xfrm>
            <a:off x="6614809"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2" name="CuadroTexto 11"/>
          <p:cNvSpPr txBox="1"/>
          <p:nvPr userDrawn="1"/>
        </p:nvSpPr>
        <p:spPr>
          <a:xfrm>
            <a:off x="11249493" y="6356486"/>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8" name="Marcador de contenido 17"/>
          <p:cNvSpPr>
            <a:spLocks noGrp="1"/>
          </p:cNvSpPr>
          <p:nvPr>
            <p:ph sz="quarter" idx="12"/>
          </p:nvPr>
        </p:nvSpPr>
        <p:spPr>
          <a:xfrm>
            <a:off x="423695" y="959794"/>
            <a:ext cx="8570266" cy="288305"/>
          </a:xfrm>
        </p:spPr>
        <p:txBody>
          <a:bodyPr anchor="ctr">
            <a:normAutofit/>
          </a:bodyPr>
          <a:lstStyle>
            <a:lvl1pPr marL="0" indent="0">
              <a:buNone/>
              <a:defRPr sz="1867">
                <a:solidFill>
                  <a:schemeClr val="tx1">
                    <a:lumMod val="65000"/>
                    <a:lumOff val="35000"/>
                  </a:schemeClr>
                </a:solidFill>
              </a:defRPr>
            </a:lvl1pPr>
          </a:lstStyle>
          <a:p>
            <a:pPr lvl="0"/>
            <a:r>
              <a:rPr lang="es-ES" dirty="0"/>
              <a:t>Haga clic para modificar el estilo de texto del patrón</a:t>
            </a:r>
          </a:p>
        </p:txBody>
      </p:sp>
      <p:sp>
        <p:nvSpPr>
          <p:cNvPr id="21" name="object 4"/>
          <p:cNvSpPr/>
          <p:nvPr userDrawn="1"/>
        </p:nvSpPr>
        <p:spPr>
          <a:xfrm>
            <a:off x="0" y="6753013"/>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dirty="0"/>
          </a:p>
        </p:txBody>
      </p:sp>
      <p:sp>
        <p:nvSpPr>
          <p:cNvPr id="22" name="object 5"/>
          <p:cNvSpPr/>
          <p:nvPr userDrawn="1"/>
        </p:nvSpPr>
        <p:spPr>
          <a:xfrm>
            <a:off x="11160681" y="6753013"/>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dirty="0"/>
          </a:p>
        </p:txBody>
      </p:sp>
    </p:spTree>
    <p:extLst>
      <p:ext uri="{BB962C8B-B14F-4D97-AF65-F5344CB8AC3E}">
        <p14:creationId xmlns:p14="http://schemas.microsoft.com/office/powerpoint/2010/main" val="17339707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25_En blanco">
    <p:spTree>
      <p:nvGrpSpPr>
        <p:cNvPr id="1" name=""/>
        <p:cNvGrpSpPr/>
        <p:nvPr/>
      </p:nvGrpSpPr>
      <p:grpSpPr>
        <a:xfrm>
          <a:off x="0" y="0"/>
          <a:ext cx="0" cy="0"/>
          <a:chOff x="0" y="0"/>
          <a:chExt cx="0" cy="0"/>
        </a:xfrm>
      </p:grpSpPr>
      <p:pic>
        <p:nvPicPr>
          <p:cNvPr id="12" name="Imagen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2"/>
            <a:ext cx="12188388" cy="6857999"/>
          </a:xfrm>
          <a:prstGeom prst="rect">
            <a:avLst/>
          </a:prstGeom>
        </p:spPr>
      </p:pic>
      <p:sp>
        <p:nvSpPr>
          <p:cNvPr id="6" name="object 4"/>
          <p:cNvSpPr/>
          <p:nvPr userDrawn="1"/>
        </p:nvSpPr>
        <p:spPr>
          <a:xfrm>
            <a:off x="0" y="6753015"/>
            <a:ext cx="11248813" cy="104987"/>
          </a:xfrm>
          <a:custGeom>
            <a:avLst/>
            <a:gdLst/>
            <a:ahLst/>
            <a:cxnLst/>
            <a:rect l="l" t="t" r="r" b="b"/>
            <a:pathLst>
              <a:path w="8436610" h="78739">
                <a:moveTo>
                  <a:pt x="8436216" y="0"/>
                </a:moveTo>
                <a:lnTo>
                  <a:pt x="0" y="0"/>
                </a:lnTo>
                <a:lnTo>
                  <a:pt x="0" y="78409"/>
                </a:lnTo>
                <a:lnTo>
                  <a:pt x="8370506" y="78409"/>
                </a:lnTo>
                <a:lnTo>
                  <a:pt x="8436216" y="0"/>
                </a:lnTo>
                <a:close/>
              </a:path>
            </a:pathLst>
          </a:custGeom>
          <a:solidFill>
            <a:srgbClr val="6F6E6E"/>
          </a:solidFill>
        </p:spPr>
        <p:txBody>
          <a:bodyPr wrap="square" lIns="0" tIns="0" rIns="0" bIns="0" rtlCol="0"/>
          <a:lstStyle/>
          <a:p>
            <a:endParaRPr sz="2400"/>
          </a:p>
        </p:txBody>
      </p:sp>
      <p:sp>
        <p:nvSpPr>
          <p:cNvPr id="7" name="object 5"/>
          <p:cNvSpPr/>
          <p:nvPr userDrawn="1"/>
        </p:nvSpPr>
        <p:spPr>
          <a:xfrm>
            <a:off x="11160682" y="6753015"/>
            <a:ext cx="1032087" cy="104987"/>
          </a:xfrm>
          <a:custGeom>
            <a:avLst/>
            <a:gdLst/>
            <a:ahLst/>
            <a:cxnLst/>
            <a:rect l="l" t="t" r="r" b="b"/>
            <a:pathLst>
              <a:path w="774065" h="78739">
                <a:moveTo>
                  <a:pt x="773493" y="0"/>
                </a:moveTo>
                <a:lnTo>
                  <a:pt x="65709" y="0"/>
                </a:lnTo>
                <a:lnTo>
                  <a:pt x="0" y="78409"/>
                </a:lnTo>
                <a:lnTo>
                  <a:pt x="773493" y="78409"/>
                </a:lnTo>
                <a:lnTo>
                  <a:pt x="773493" y="0"/>
                </a:lnTo>
                <a:close/>
              </a:path>
            </a:pathLst>
          </a:custGeom>
          <a:solidFill>
            <a:srgbClr val="FFD300"/>
          </a:solidFill>
        </p:spPr>
        <p:txBody>
          <a:bodyPr wrap="square" lIns="0" tIns="0" rIns="0" bIns="0" rtlCol="0"/>
          <a:lstStyle/>
          <a:p>
            <a:endParaRPr sz="2400"/>
          </a:p>
        </p:txBody>
      </p:sp>
      <p:sp>
        <p:nvSpPr>
          <p:cNvPr id="9" name="Marcador de texto 8"/>
          <p:cNvSpPr>
            <a:spLocks noGrp="1"/>
          </p:cNvSpPr>
          <p:nvPr>
            <p:ph type="body" sz="quarter" idx="13" hasCustomPrompt="1"/>
          </p:nvPr>
        </p:nvSpPr>
        <p:spPr>
          <a:xfrm>
            <a:off x="11413788" y="6252005"/>
            <a:ext cx="535517" cy="389467"/>
          </a:xfrm>
        </p:spPr>
        <p:txBody>
          <a:bodyPr>
            <a:noAutofit/>
          </a:bodyPr>
          <a:lstStyle>
            <a:lvl1pPr marL="0" indent="0" algn="ctr">
              <a:buNone/>
              <a:defRPr sz="2000" b="1">
                <a:solidFill>
                  <a:schemeClr val="tx1">
                    <a:lumMod val="50000"/>
                    <a:lumOff val="50000"/>
                  </a:schemeClr>
                </a:solidFill>
                <a:latin typeface="+mn-lt"/>
              </a:defRPr>
            </a:lvl1pPr>
            <a:lvl2pPr>
              <a:defRPr sz="1467">
                <a:latin typeface="+mn-lt"/>
              </a:defRPr>
            </a:lvl2pPr>
            <a:lvl3pPr>
              <a:defRPr sz="1400">
                <a:latin typeface="+mn-lt"/>
              </a:defRPr>
            </a:lvl3pPr>
            <a:lvl4pPr>
              <a:defRPr sz="1333">
                <a:latin typeface="+mn-lt"/>
              </a:defRPr>
            </a:lvl4pPr>
            <a:lvl5pPr>
              <a:defRPr sz="1333">
                <a:latin typeface="+mn-lt"/>
              </a:defRPr>
            </a:lvl5pPr>
          </a:lstStyle>
          <a:p>
            <a:pPr lvl="0"/>
            <a:r>
              <a:rPr lang="es-ES" dirty="0"/>
              <a:t>00</a:t>
            </a:r>
          </a:p>
        </p:txBody>
      </p:sp>
      <p:sp>
        <p:nvSpPr>
          <p:cNvPr id="10" name="Marcador de texto 10"/>
          <p:cNvSpPr>
            <a:spLocks noGrp="1"/>
          </p:cNvSpPr>
          <p:nvPr>
            <p:ph type="body" sz="quarter" idx="14"/>
          </p:nvPr>
        </p:nvSpPr>
        <p:spPr>
          <a:xfrm>
            <a:off x="6614810" y="6356485"/>
            <a:ext cx="4750127" cy="284984"/>
          </a:xfrm>
        </p:spPr>
        <p:txBody>
          <a:bodyPr>
            <a:normAutofit/>
          </a:bodyPr>
          <a:lstStyle>
            <a:lvl1pPr marL="0" indent="0" algn="r">
              <a:buNone/>
              <a:defRPr sz="1067" i="1">
                <a:solidFill>
                  <a:schemeClr val="tx1">
                    <a:lumMod val="50000"/>
                    <a:lumOff val="50000"/>
                  </a:schemeClr>
                </a:solidFill>
              </a:defRPr>
            </a:lvl1pPr>
          </a:lstStyle>
          <a:p>
            <a:pPr lvl="0"/>
            <a:r>
              <a:rPr lang="es-ES" dirty="0"/>
              <a:t>Haga clic para modificar el estilo de texto del patrón</a:t>
            </a:r>
          </a:p>
        </p:txBody>
      </p:sp>
      <p:sp>
        <p:nvSpPr>
          <p:cNvPr id="11" name="CuadroTexto 10"/>
          <p:cNvSpPr txBox="1"/>
          <p:nvPr userDrawn="1"/>
        </p:nvSpPr>
        <p:spPr>
          <a:xfrm>
            <a:off x="11249494" y="6356488"/>
            <a:ext cx="175967" cy="276999"/>
          </a:xfrm>
          <a:prstGeom prst="rect">
            <a:avLst/>
          </a:prstGeom>
          <a:noFill/>
        </p:spPr>
        <p:txBody>
          <a:bodyPr wrap="square" rtlCol="0">
            <a:spAutoFit/>
          </a:bodyPr>
          <a:lstStyle/>
          <a:p>
            <a:pPr algn="ctr"/>
            <a:r>
              <a:rPr lang="es-ES_tradnl" sz="1200" dirty="0">
                <a:solidFill>
                  <a:schemeClr val="tx1">
                    <a:lumMod val="50000"/>
                    <a:lumOff val="50000"/>
                  </a:schemeClr>
                </a:solidFill>
              </a:rPr>
              <a:t>·</a:t>
            </a:r>
          </a:p>
        </p:txBody>
      </p:sp>
      <p:sp>
        <p:nvSpPr>
          <p:cNvPr id="13" name="Rectángulo 12"/>
          <p:cNvSpPr/>
          <p:nvPr userDrawn="1"/>
        </p:nvSpPr>
        <p:spPr>
          <a:xfrm>
            <a:off x="215154" y="251012"/>
            <a:ext cx="1434353" cy="1353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sz="1800">
              <a:solidFill>
                <a:schemeClr val="bg1"/>
              </a:solidFill>
            </a:endParaRPr>
          </a:p>
        </p:txBody>
      </p:sp>
    </p:spTree>
    <p:extLst>
      <p:ext uri="{BB962C8B-B14F-4D97-AF65-F5344CB8AC3E}">
        <p14:creationId xmlns:p14="http://schemas.microsoft.com/office/powerpoint/2010/main" val="139152741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theme" Target="../theme/theme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5AFFA344-97B1-2E42-9322-C455A09CB1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EC"/>
          </a:p>
        </p:txBody>
      </p:sp>
      <p:sp>
        <p:nvSpPr>
          <p:cNvPr id="3" name="Marcador de texto 2">
            <a:extLst>
              <a:ext uri="{FF2B5EF4-FFF2-40B4-BE49-F238E27FC236}">
                <a16:creationId xmlns="" xmlns:a16="http://schemas.microsoft.com/office/drawing/2014/main" id="{7249D5DD-1BDF-D242-9FCC-33931EADFD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EC"/>
          </a:p>
        </p:txBody>
      </p:sp>
      <p:sp>
        <p:nvSpPr>
          <p:cNvPr id="4" name="Marcador de fecha 3">
            <a:extLst>
              <a:ext uri="{FF2B5EF4-FFF2-40B4-BE49-F238E27FC236}">
                <a16:creationId xmlns="" xmlns:a16="http://schemas.microsoft.com/office/drawing/2014/main" id="{138C3082-503C-2949-9FE2-4BE9395DF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D09197-C62B-E041-B7A6-078879F8728D}" type="datetimeFigureOut">
              <a:rPr lang="es-EC" smtClean="0"/>
              <a:t>14/7/2023</a:t>
            </a:fld>
            <a:endParaRPr lang="es-EC"/>
          </a:p>
        </p:txBody>
      </p:sp>
      <p:sp>
        <p:nvSpPr>
          <p:cNvPr id="5" name="Marcador de pie de página 4">
            <a:extLst>
              <a:ext uri="{FF2B5EF4-FFF2-40B4-BE49-F238E27FC236}">
                <a16:creationId xmlns="" xmlns:a16="http://schemas.microsoft.com/office/drawing/2014/main" id="{C19FE301-8AFC-C744-B8C1-DE8A5B747F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a:extLst>
              <a:ext uri="{FF2B5EF4-FFF2-40B4-BE49-F238E27FC236}">
                <a16:creationId xmlns="" xmlns:a16="http://schemas.microsoft.com/office/drawing/2014/main" id="{B0F974DB-B6FD-6D46-8745-1BB4CB07D8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79FF70-6B49-2041-A5E1-3A534BD2F87D}" type="slidenum">
              <a:rPr lang="es-EC" smtClean="0"/>
              <a:t>‹Nº›</a:t>
            </a:fld>
            <a:endParaRPr lang="es-EC"/>
          </a:p>
        </p:txBody>
      </p:sp>
    </p:spTree>
    <p:extLst>
      <p:ext uri="{BB962C8B-B14F-4D97-AF65-F5344CB8AC3E}">
        <p14:creationId xmlns:p14="http://schemas.microsoft.com/office/powerpoint/2010/main" val="415575497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 id="2147483656" r:id="rId6"/>
    <p:sldLayoutId id="2147483657" r:id="rId7"/>
    <p:sldLayoutId id="2147483658" r:id="rId8"/>
    <p:sldLayoutId id="2147483660"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72" r:id="rId21"/>
    <p:sldLayoutId id="2147483673" r:id="rId22"/>
    <p:sldLayoutId id="2147483674" r:id="rId23"/>
    <p:sldLayoutId id="2147483675" r:id="rId24"/>
    <p:sldLayoutId id="2147483676" r:id="rId25"/>
    <p:sldLayoutId id="2147483677" r:id="rId26"/>
    <p:sldLayoutId id="2147483678" r:id="rId27"/>
    <p:sldLayoutId id="2147483679" r:id="rId28"/>
    <p:sldLayoutId id="2147483680" r:id="rId29"/>
    <p:sldLayoutId id="2147483681" r:id="rId30"/>
    <p:sldLayoutId id="2147483682" r:id="rId31"/>
    <p:sldLayoutId id="2147483683" r:id="rId32"/>
    <p:sldLayoutId id="2147483684" r:id="rId33"/>
    <p:sldLayoutId id="2147483685" r:id="rId34"/>
    <p:sldLayoutId id="2147483686" r:id="rId35"/>
    <p:sldLayoutId id="2147483687" r:id="rId36"/>
    <p:sldLayoutId id="2147483688" r:id="rId37"/>
    <p:sldLayoutId id="2147483689" r:id="rId38"/>
    <p:sldLayoutId id="2147483690" r:id="rId39"/>
    <p:sldLayoutId id="2147483691" r:id="rId40"/>
    <p:sldLayoutId id="2147483692" r:id="rId41"/>
    <p:sldLayoutId id="2147483693" r:id="rId42"/>
    <p:sldLayoutId id="2147483694" r:id="rId43"/>
    <p:sldLayoutId id="2147483695" r:id="rId44"/>
    <p:sldLayoutId id="2147483696" r:id="rId45"/>
    <p:sldLayoutId id="2147483697" r:id="rId46"/>
    <p:sldLayoutId id="2147483698" r:id="rId47"/>
    <p:sldLayoutId id="2147483699" r:id="rId48"/>
    <p:sldLayoutId id="2147483700" r:id="rId49"/>
    <p:sldLayoutId id="2147483701" r:id="rId50"/>
    <p:sldLayoutId id="2147483702" r:id="rId51"/>
    <p:sldLayoutId id="2147483703" r:id="rId52"/>
    <p:sldLayoutId id="2147483704" r:id="rId53"/>
    <p:sldLayoutId id="2147483705" r:id="rId54"/>
    <p:sldLayoutId id="2147483706" r:id="rId55"/>
    <p:sldLayoutId id="2147483707" r:id="rId56"/>
    <p:sldLayoutId id="2147483708" r:id="rId57"/>
    <p:sldLayoutId id="2147483709" r:id="rId58"/>
    <p:sldLayoutId id="2147483710" r:id="rId59"/>
    <p:sldLayoutId id="2147483711" r:id="rId60"/>
    <p:sldLayoutId id="2147483712" r:id="rId61"/>
    <p:sldLayoutId id="2147483713" r:id="rId62"/>
    <p:sldLayoutId id="2147483714" r:id="rId63"/>
    <p:sldLayoutId id="2147483715" r:id="rId64"/>
    <p:sldLayoutId id="2147483716" r:id="rId65"/>
    <p:sldLayoutId id="2147483717" r:id="rId66"/>
    <p:sldLayoutId id="2147483718" r:id="rId67"/>
    <p:sldLayoutId id="2147483719" r:id="rId68"/>
    <p:sldLayoutId id="2147483720" r:id="rId69"/>
    <p:sldLayoutId id="2147483721" r:id="rId70"/>
    <p:sldLayoutId id="2147483722" r:id="rId71"/>
    <p:sldLayoutId id="2147483723" r:id="rId72"/>
    <p:sldLayoutId id="2147483724" r:id="rId73"/>
    <p:sldLayoutId id="2147483725" r:id="rId74"/>
    <p:sldLayoutId id="2147483726" r:id="rId75"/>
    <p:sldLayoutId id="2147483727" r:id="rId76"/>
    <p:sldLayoutId id="2147483728" r:id="rId77"/>
    <p:sldLayoutId id="2147483729" r:id="rId78"/>
    <p:sldLayoutId id="2147483730" r:id="rId79"/>
    <p:sldLayoutId id="2147483731" r:id="rId80"/>
    <p:sldLayoutId id="2147483732" r:id="rId81"/>
    <p:sldLayoutId id="2147483733" r:id="rId82"/>
    <p:sldLayoutId id="2147483734" r:id="rId83"/>
    <p:sldLayoutId id="2147483735" r:id="rId84"/>
    <p:sldLayoutId id="2147483736" r:id="rId85"/>
    <p:sldLayoutId id="2147483737" r:id="rId86"/>
    <p:sldLayoutId id="2147483738" r:id="rId87"/>
    <p:sldLayoutId id="2147483739" r:id="rId88"/>
    <p:sldLayoutId id="2147483740" r:id="rId89"/>
    <p:sldLayoutId id="2147483741" r:id="rId90"/>
    <p:sldLayoutId id="2147483742" r:id="rId91"/>
    <p:sldLayoutId id="2147483743" r:id="rId92"/>
    <p:sldLayoutId id="2147483744" r:id="rId93"/>
    <p:sldLayoutId id="2147483745" r:id="rId94"/>
    <p:sldLayoutId id="2147483746" r:id="rId95"/>
    <p:sldLayoutId id="2147483747" r:id="rId96"/>
    <p:sldLayoutId id="2147483748" r:id="rId97"/>
    <p:sldLayoutId id="2147483749" r:id="rId98"/>
    <p:sldLayoutId id="2147483750" r:id="rId99"/>
    <p:sldLayoutId id="2147483751" r:id="rId100"/>
    <p:sldLayoutId id="2147483752" r:id="rId101"/>
    <p:sldLayoutId id="2147483753" r:id="rId102"/>
    <p:sldLayoutId id="2147483754" r:id="rId103"/>
    <p:sldLayoutId id="2147483755" r:id="rId104"/>
    <p:sldLayoutId id="2147483756" r:id="rId105"/>
    <p:sldLayoutId id="2147483757" r:id="rId106"/>
    <p:sldLayoutId id="2147483758" r:id="rId107"/>
    <p:sldLayoutId id="2147483759" r:id="rId108"/>
    <p:sldLayoutId id="2147483760" r:id="rId10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image" Target="../media/image201.png"/><Relationship Id="rId13" Type="http://schemas.openxmlformats.org/officeDocument/2006/relationships/image" Target="../media/image206.png"/><Relationship Id="rId3" Type="http://schemas.openxmlformats.org/officeDocument/2006/relationships/image" Target="../media/image198.png"/><Relationship Id="rId7" Type="http://schemas.openxmlformats.org/officeDocument/2006/relationships/image" Target="../media/image200.jpeg"/><Relationship Id="rId12" Type="http://schemas.openxmlformats.org/officeDocument/2006/relationships/image" Target="../media/image205.jpeg"/><Relationship Id="rId2" Type="http://schemas.openxmlformats.org/officeDocument/2006/relationships/image" Target="../media/image197.png"/><Relationship Id="rId1" Type="http://schemas.openxmlformats.org/officeDocument/2006/relationships/slideLayout" Target="../slideLayouts/slideLayout4.xml"/><Relationship Id="rId6" Type="http://schemas.openxmlformats.org/officeDocument/2006/relationships/image" Target="../media/image199.png"/><Relationship Id="rId11" Type="http://schemas.openxmlformats.org/officeDocument/2006/relationships/image" Target="../media/image204.jpeg"/><Relationship Id="rId5" Type="http://schemas.openxmlformats.org/officeDocument/2006/relationships/image" Target="../media/image93.jpeg"/><Relationship Id="rId10" Type="http://schemas.openxmlformats.org/officeDocument/2006/relationships/image" Target="../media/image203.png"/><Relationship Id="rId4" Type="http://schemas.openxmlformats.org/officeDocument/2006/relationships/image" Target="../media/image94.png"/><Relationship Id="rId9" Type="http://schemas.openxmlformats.org/officeDocument/2006/relationships/image" Target="../media/image202.jpeg"/></Relationships>
</file>

<file path=ppt/slides/_rels/slide101.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102.png"/><Relationship Id="rId1" Type="http://schemas.openxmlformats.org/officeDocument/2006/relationships/slideLayout" Target="../slideLayouts/slideLayout4.xml"/><Relationship Id="rId5" Type="http://schemas.openxmlformats.org/officeDocument/2006/relationships/image" Target="../media/image209.png"/><Relationship Id="rId4" Type="http://schemas.openxmlformats.org/officeDocument/2006/relationships/image" Target="../media/image208.png"/></Relationships>
</file>

<file path=ppt/slides/_rels/slide102.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1.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215.jpeg"/><Relationship Id="rId7" Type="http://schemas.openxmlformats.org/officeDocument/2006/relationships/image" Target="../media/image217.png"/><Relationship Id="rId2" Type="http://schemas.openxmlformats.org/officeDocument/2006/relationships/image" Target="../media/image214.jpeg"/><Relationship Id="rId1" Type="http://schemas.openxmlformats.org/officeDocument/2006/relationships/slideLayout" Target="../slideLayouts/slideLayout4.xml"/><Relationship Id="rId6" Type="http://schemas.openxmlformats.org/officeDocument/2006/relationships/image" Target="../media/image216.png"/><Relationship Id="rId5" Type="http://schemas.openxmlformats.org/officeDocument/2006/relationships/image" Target="../media/image94.png"/><Relationship Id="rId4" Type="http://schemas.openxmlformats.org/officeDocument/2006/relationships/image" Target="../media/image93.jpeg"/></Relationships>
</file>

<file path=ppt/slides/_rels/slide106.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19.xml"/><Relationship Id="rId7" Type="http://schemas.openxmlformats.org/officeDocument/2006/relationships/image" Target="../media/image220.jpeg"/><Relationship Id="rId2" Type="http://schemas.openxmlformats.org/officeDocument/2006/relationships/diagramData" Target="../diagrams/data19.xml"/><Relationship Id="rId1" Type="http://schemas.openxmlformats.org/officeDocument/2006/relationships/slideLayout" Target="../slideLayouts/slideLayout4.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109.xml.rels><?xml version="1.0" encoding="UTF-8" standalone="yes"?>
<Relationships xmlns="http://schemas.openxmlformats.org/package/2006/relationships"><Relationship Id="rId8" Type="http://schemas.openxmlformats.org/officeDocument/2006/relationships/image" Target="../media/image222.jpeg"/><Relationship Id="rId3" Type="http://schemas.openxmlformats.org/officeDocument/2006/relationships/diagramLayout" Target="../diagrams/layout20.xml"/><Relationship Id="rId7" Type="http://schemas.openxmlformats.org/officeDocument/2006/relationships/image" Target="../media/image221.jpeg"/><Relationship Id="rId2" Type="http://schemas.openxmlformats.org/officeDocument/2006/relationships/diagramData" Target="../diagrams/data20.xml"/><Relationship Id="rId1" Type="http://schemas.openxmlformats.org/officeDocument/2006/relationships/slideLayout" Target="../slideLayouts/slideLayout4.xml"/><Relationship Id="rId6" Type="http://schemas.microsoft.com/office/2007/relationships/diagramDrawing" Target="../diagrams/drawing20.xml"/><Relationship Id="rId11" Type="http://schemas.openxmlformats.org/officeDocument/2006/relationships/image" Target="../media/image225.png"/><Relationship Id="rId5" Type="http://schemas.openxmlformats.org/officeDocument/2006/relationships/diagramColors" Target="../diagrams/colors20.xml"/><Relationship Id="rId10" Type="http://schemas.openxmlformats.org/officeDocument/2006/relationships/image" Target="../media/image224.jpeg"/><Relationship Id="rId4" Type="http://schemas.openxmlformats.org/officeDocument/2006/relationships/diagramQuickStyle" Target="../diagrams/quickStyle20.xml"/><Relationship Id="rId9" Type="http://schemas.openxmlformats.org/officeDocument/2006/relationships/image" Target="../media/image2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8" Type="http://schemas.openxmlformats.org/officeDocument/2006/relationships/image" Target="../media/image226.jpeg"/><Relationship Id="rId3" Type="http://schemas.openxmlformats.org/officeDocument/2006/relationships/diagramLayout" Target="../diagrams/layout21.xml"/><Relationship Id="rId7" Type="http://schemas.openxmlformats.org/officeDocument/2006/relationships/hyperlink" Target="http://www.google.com.ec/url?sa=i&amp;rct=j&amp;q=tomate%20bajo%20invernadero&amp;source=images&amp;cd=&amp;cad=rja&amp;docid=x7nzVhBqbWNI5M&amp;tbnid=eT1zFItTYPHgiM:&amp;ved=0CAUQjRw&amp;url=http://humoliquidovinam.blogspot.com/&amp;ei=Jc4XUvGGLYng8ATS54CgCA&amp;psig=AFQjCNFQJnJJheko_jQVoPxsBeHr3fLhyg&amp;ust=1377378009861743" TargetMode="External"/><Relationship Id="rId2" Type="http://schemas.openxmlformats.org/officeDocument/2006/relationships/diagramData" Target="../diagrams/data21.xml"/><Relationship Id="rId1" Type="http://schemas.openxmlformats.org/officeDocument/2006/relationships/slideLayout" Target="../slideLayouts/slideLayout4.xml"/><Relationship Id="rId6" Type="http://schemas.microsoft.com/office/2007/relationships/diagramDrawing" Target="../diagrams/drawing21.xml"/><Relationship Id="rId5" Type="http://schemas.openxmlformats.org/officeDocument/2006/relationships/diagramColors" Target="../diagrams/colors21.xml"/><Relationship Id="rId10" Type="http://schemas.openxmlformats.org/officeDocument/2006/relationships/image" Target="../media/image228.jpeg"/><Relationship Id="rId4" Type="http://schemas.openxmlformats.org/officeDocument/2006/relationships/diagramQuickStyle" Target="../diagrams/quickStyle21.xml"/><Relationship Id="rId9" Type="http://schemas.openxmlformats.org/officeDocument/2006/relationships/image" Target="../media/image227.jpeg"/></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22.xml"/><Relationship Id="rId7" Type="http://schemas.openxmlformats.org/officeDocument/2006/relationships/image" Target="../media/image229.jpeg"/><Relationship Id="rId2" Type="http://schemas.openxmlformats.org/officeDocument/2006/relationships/diagramData" Target="../diagrams/data22.xml"/><Relationship Id="rId1" Type="http://schemas.openxmlformats.org/officeDocument/2006/relationships/slideLayout" Target="../slideLayouts/slideLayout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112.xml.rels><?xml version="1.0" encoding="UTF-8" standalone="yes"?>
<Relationships xmlns="http://schemas.openxmlformats.org/package/2006/relationships"><Relationship Id="rId8" Type="http://schemas.openxmlformats.org/officeDocument/2006/relationships/image" Target="../media/image235.jpeg"/><Relationship Id="rId3" Type="http://schemas.openxmlformats.org/officeDocument/2006/relationships/image" Target="../media/image230.jpeg"/><Relationship Id="rId7" Type="http://schemas.openxmlformats.org/officeDocument/2006/relationships/image" Target="../media/image234.jpe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233.jpeg"/><Relationship Id="rId5" Type="http://schemas.openxmlformats.org/officeDocument/2006/relationships/image" Target="../media/image232.jpeg"/><Relationship Id="rId4" Type="http://schemas.openxmlformats.org/officeDocument/2006/relationships/image" Target="../media/image231.jpeg"/></Relationships>
</file>

<file path=ppt/slides/_rels/slide1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98.jpeg"/><Relationship Id="rId7" Type="http://schemas.openxmlformats.org/officeDocument/2006/relationships/diagramColors" Target="../diagrams/colors23.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QuickStyle" Target="../diagrams/quickStyle23.xml"/><Relationship Id="rId11" Type="http://schemas.openxmlformats.org/officeDocument/2006/relationships/image" Target="../media/image238.jpeg"/><Relationship Id="rId5" Type="http://schemas.openxmlformats.org/officeDocument/2006/relationships/diagramLayout" Target="../diagrams/layout23.xml"/><Relationship Id="rId10" Type="http://schemas.openxmlformats.org/officeDocument/2006/relationships/image" Target="../media/image237.jpeg"/><Relationship Id="rId4" Type="http://schemas.openxmlformats.org/officeDocument/2006/relationships/diagramData" Target="../diagrams/data23.xml"/><Relationship Id="rId9" Type="http://schemas.openxmlformats.org/officeDocument/2006/relationships/image" Target="../media/image236.jpeg"/></Relationships>
</file>

<file path=ppt/slides/_rels/slide115.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98.jpe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98.jpeg"/><Relationship Id="rId1" Type="http://schemas.openxmlformats.org/officeDocument/2006/relationships/slideLayout" Target="../slideLayouts/slideLayout4.xml"/><Relationship Id="rId4" Type="http://schemas.openxmlformats.org/officeDocument/2006/relationships/image" Target="../media/image241.png"/></Relationships>
</file>

<file path=ppt/slides/_rels/slide117.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2.png"/><Relationship Id="rId1" Type="http://schemas.openxmlformats.org/officeDocument/2006/relationships/slideLayout" Target="../slideLayouts/slideLayout4.xml"/><Relationship Id="rId5" Type="http://schemas.openxmlformats.org/officeDocument/2006/relationships/image" Target="../media/image225.png"/><Relationship Id="rId4" Type="http://schemas.openxmlformats.org/officeDocument/2006/relationships/image" Target="../media/image244.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8.jpeg"/><Relationship Id="rId1" Type="http://schemas.openxmlformats.org/officeDocument/2006/relationships/slideLayout" Target="../slideLayouts/slideLayout4.xml"/><Relationship Id="rId4" Type="http://schemas.openxmlformats.org/officeDocument/2006/relationships/image" Target="../media/image245.png"/></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246.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image" Target="../media/image211.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8" Type="http://schemas.openxmlformats.org/officeDocument/2006/relationships/image" Target="../media/image249.png"/><Relationship Id="rId3" Type="http://schemas.openxmlformats.org/officeDocument/2006/relationships/image" Target="../media/image93.jpeg"/><Relationship Id="rId7" Type="http://schemas.openxmlformats.org/officeDocument/2006/relationships/image" Target="../media/image110.gif"/><Relationship Id="rId2" Type="http://schemas.openxmlformats.org/officeDocument/2006/relationships/image" Target="../media/image98.jpeg"/><Relationship Id="rId1" Type="http://schemas.openxmlformats.org/officeDocument/2006/relationships/slideLayout" Target="../slideLayouts/slideLayout4.xml"/><Relationship Id="rId6" Type="http://schemas.openxmlformats.org/officeDocument/2006/relationships/image" Target="../media/image109.png"/><Relationship Id="rId5" Type="http://schemas.openxmlformats.org/officeDocument/2006/relationships/image" Target="../media/image107.png"/><Relationship Id="rId4" Type="http://schemas.openxmlformats.org/officeDocument/2006/relationships/image" Target="../media/image94.png"/></Relationships>
</file>

<file path=ppt/slides/_rels/slide124.xml.rels><?xml version="1.0" encoding="UTF-8" standalone="yes"?>
<Relationships xmlns="http://schemas.openxmlformats.org/package/2006/relationships"><Relationship Id="rId8" Type="http://schemas.openxmlformats.org/officeDocument/2006/relationships/image" Target="../media/image254.jpeg"/><Relationship Id="rId3" Type="http://schemas.openxmlformats.org/officeDocument/2006/relationships/image" Target="../media/image250.jpeg"/><Relationship Id="rId7" Type="http://schemas.openxmlformats.org/officeDocument/2006/relationships/image" Target="../media/image93.jpeg"/><Relationship Id="rId2" Type="http://schemas.openxmlformats.org/officeDocument/2006/relationships/image" Target="../media/image98.jpeg"/><Relationship Id="rId1" Type="http://schemas.openxmlformats.org/officeDocument/2006/relationships/slideLayout" Target="../slideLayouts/slideLayout4.xml"/><Relationship Id="rId6" Type="http://schemas.openxmlformats.org/officeDocument/2006/relationships/image" Target="../media/image253.jpeg"/><Relationship Id="rId11" Type="http://schemas.openxmlformats.org/officeDocument/2006/relationships/image" Target="../media/image94.png"/><Relationship Id="rId5" Type="http://schemas.openxmlformats.org/officeDocument/2006/relationships/image" Target="../media/image252.jpeg"/><Relationship Id="rId10" Type="http://schemas.openxmlformats.org/officeDocument/2006/relationships/image" Target="../media/image256.png"/><Relationship Id="rId4" Type="http://schemas.openxmlformats.org/officeDocument/2006/relationships/image" Target="../media/image251.png"/><Relationship Id="rId9" Type="http://schemas.openxmlformats.org/officeDocument/2006/relationships/image" Target="../media/image255.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4.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127.xml.rels><?xml version="1.0" encoding="UTF-8" standalone="yes"?>
<Relationships xmlns="http://schemas.openxmlformats.org/package/2006/relationships"><Relationship Id="rId8" Type="http://schemas.openxmlformats.org/officeDocument/2006/relationships/image" Target="../media/image264.jpeg"/><Relationship Id="rId3" Type="http://schemas.openxmlformats.org/officeDocument/2006/relationships/image" Target="../media/image259.jpeg"/><Relationship Id="rId7" Type="http://schemas.openxmlformats.org/officeDocument/2006/relationships/image" Target="../media/image263.jpe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262.jpeg"/><Relationship Id="rId11" Type="http://schemas.openxmlformats.org/officeDocument/2006/relationships/image" Target="../media/image267.jpeg"/><Relationship Id="rId5" Type="http://schemas.openxmlformats.org/officeDocument/2006/relationships/image" Target="../media/image261.jpeg"/><Relationship Id="rId10" Type="http://schemas.openxmlformats.org/officeDocument/2006/relationships/image" Target="../media/image266.jpeg"/><Relationship Id="rId4" Type="http://schemas.openxmlformats.org/officeDocument/2006/relationships/image" Target="../media/image260.jpeg"/><Relationship Id="rId9" Type="http://schemas.openxmlformats.org/officeDocument/2006/relationships/image" Target="../media/image265.jpeg"/></Relationships>
</file>

<file path=ppt/slides/_rels/slide128.xml.rels><?xml version="1.0" encoding="UTF-8" standalone="yes"?>
<Relationships xmlns="http://schemas.openxmlformats.org/package/2006/relationships"><Relationship Id="rId3" Type="http://schemas.openxmlformats.org/officeDocument/2006/relationships/image" Target="../media/image269.jpeg"/><Relationship Id="rId2" Type="http://schemas.openxmlformats.org/officeDocument/2006/relationships/image" Target="../media/image268.jpeg"/><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129.xml.rels><?xml version="1.0" encoding="UTF-8" standalone="yes"?>
<Relationships xmlns="http://schemas.openxmlformats.org/package/2006/relationships"><Relationship Id="rId3" Type="http://schemas.openxmlformats.org/officeDocument/2006/relationships/image" Target="../media/image271.jpeg"/><Relationship Id="rId2" Type="http://schemas.openxmlformats.org/officeDocument/2006/relationships/image" Target="../media/image270.jpeg"/><Relationship Id="rId1" Type="http://schemas.openxmlformats.org/officeDocument/2006/relationships/slideLayout" Target="../slideLayouts/slideLayout4.xml"/><Relationship Id="rId5" Type="http://schemas.openxmlformats.org/officeDocument/2006/relationships/image" Target="../media/image273.jpeg"/><Relationship Id="rId4" Type="http://schemas.openxmlformats.org/officeDocument/2006/relationships/image" Target="../media/image27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74.jpe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277.png"/><Relationship Id="rId2" Type="http://schemas.openxmlformats.org/officeDocument/2006/relationships/image" Target="../media/image276.png"/><Relationship Id="rId1" Type="http://schemas.openxmlformats.org/officeDocument/2006/relationships/slideLayout" Target="../slideLayouts/slideLayout4.xml"/><Relationship Id="rId4" Type="http://schemas.openxmlformats.org/officeDocument/2006/relationships/image" Target="../media/image278.png"/></Relationships>
</file>

<file path=ppt/slides/_rels/slide133.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281.png"/><Relationship Id="rId2" Type="http://schemas.openxmlformats.org/officeDocument/2006/relationships/image" Target="../media/image280.png"/><Relationship Id="rId1" Type="http://schemas.openxmlformats.org/officeDocument/2006/relationships/slideLayout" Target="../slideLayouts/slideLayout4.xml"/><Relationship Id="rId5" Type="http://schemas.openxmlformats.org/officeDocument/2006/relationships/image" Target="../media/image283.png"/><Relationship Id="rId4" Type="http://schemas.openxmlformats.org/officeDocument/2006/relationships/image" Target="../media/image282.jpg"/></Relationships>
</file>

<file path=ppt/slides/_rels/slide135.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image" Target="../media/image284.png"/><Relationship Id="rId1" Type="http://schemas.openxmlformats.org/officeDocument/2006/relationships/slideLayout" Target="../slideLayouts/slideLayout4.xml"/><Relationship Id="rId4" Type="http://schemas.openxmlformats.org/officeDocument/2006/relationships/image" Target="../media/image286.png"/></Relationships>
</file>

<file path=ppt/slides/_rels/slide136.xml.rels><?xml version="1.0" encoding="UTF-8" standalone="yes"?>
<Relationships xmlns="http://schemas.openxmlformats.org/package/2006/relationships"><Relationship Id="rId3" Type="http://schemas.openxmlformats.org/officeDocument/2006/relationships/image" Target="../media/image288.png"/><Relationship Id="rId2" Type="http://schemas.openxmlformats.org/officeDocument/2006/relationships/image" Target="../media/image287.png"/><Relationship Id="rId1" Type="http://schemas.openxmlformats.org/officeDocument/2006/relationships/slideLayout" Target="../slideLayouts/slideLayout4.xml"/><Relationship Id="rId4" Type="http://schemas.openxmlformats.org/officeDocument/2006/relationships/image" Target="../media/image289.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90.jpeg"/><Relationship Id="rId1" Type="http://schemas.openxmlformats.org/officeDocument/2006/relationships/slideLayout" Target="../slideLayouts/slideLayout4.xml"/><Relationship Id="rId5" Type="http://schemas.openxmlformats.org/officeDocument/2006/relationships/image" Target="../media/image293.png"/><Relationship Id="rId4" Type="http://schemas.openxmlformats.org/officeDocument/2006/relationships/image" Target="../media/image292.png"/></Relationships>
</file>

<file path=ppt/slides/_rels/slide1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9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Layout" Target="../diagrams/layout6.xml"/><Relationship Id="rId7" Type="http://schemas.openxmlformats.org/officeDocument/2006/relationships/image" Target="../media/image25.png"/><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0.xml.rels><?xml version="1.0" encoding="UTF-8" standalone="yes"?>
<Relationships xmlns="http://schemas.openxmlformats.org/package/2006/relationships"><Relationship Id="rId2" Type="http://schemas.openxmlformats.org/officeDocument/2006/relationships/image" Target="../media/image295.pn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96.pn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297.pn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2.pn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4.pn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9.png"/><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0.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3" Type="http://schemas.openxmlformats.org/officeDocument/2006/relationships/diagramLayout" Target="../diagrams/layout25.xml"/><Relationship Id="rId7" Type="http://schemas.openxmlformats.org/officeDocument/2006/relationships/image" Target="../media/image315.png"/><Relationship Id="rId2" Type="http://schemas.openxmlformats.org/officeDocument/2006/relationships/diagramData" Target="../diagrams/data25.xml"/><Relationship Id="rId1" Type="http://schemas.openxmlformats.org/officeDocument/2006/relationships/slideLayout" Target="../slideLayouts/slideLayout4.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164.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image" Target="../media/image317.png"/><Relationship Id="rId1" Type="http://schemas.openxmlformats.org/officeDocument/2006/relationships/slideLayout" Target="../slideLayouts/slideLayout4.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166.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image" Target="../media/image322.png"/><Relationship Id="rId1" Type="http://schemas.openxmlformats.org/officeDocument/2006/relationships/slideLayout" Target="../slideLayouts/slideLayout4.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167.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image" Target="../media/image329.png"/><Relationship Id="rId1" Type="http://schemas.openxmlformats.org/officeDocument/2006/relationships/slideLayout" Target="../slideLayouts/slideLayout4.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168.xml.rels><?xml version="1.0" encoding="UTF-8" standalone="yes"?>
<Relationships xmlns="http://schemas.openxmlformats.org/package/2006/relationships"><Relationship Id="rId2" Type="http://schemas.openxmlformats.org/officeDocument/2006/relationships/image" Target="../media/image335.png"/><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image" Target="../media/image33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337.png"/><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338.png"/><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339.png"/><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image" Target="../media/image341.png"/><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image" Target="../media/image342.png"/><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343.png"/><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344.png"/><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345.png"/><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3" Type="http://schemas.openxmlformats.org/officeDocument/2006/relationships/image" Target="../media/image347.png"/><Relationship Id="rId2" Type="http://schemas.openxmlformats.org/officeDocument/2006/relationships/image" Target="../media/image346.png"/><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349.png"/><Relationship Id="rId2" Type="http://schemas.openxmlformats.org/officeDocument/2006/relationships/image" Target="../media/image348.png"/><Relationship Id="rId1" Type="http://schemas.openxmlformats.org/officeDocument/2006/relationships/slideLayout" Target="../slideLayouts/slideLayout4.xml"/><Relationship Id="rId4" Type="http://schemas.openxmlformats.org/officeDocument/2006/relationships/image" Target="../media/image350.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3" Type="http://schemas.openxmlformats.org/officeDocument/2006/relationships/image" Target="../media/image351.png"/><Relationship Id="rId2" Type="http://schemas.openxmlformats.org/officeDocument/2006/relationships/image" Target="../media/image349.png"/><Relationship Id="rId1" Type="http://schemas.openxmlformats.org/officeDocument/2006/relationships/slideLayout" Target="../slideLayouts/slideLayout4.xml"/><Relationship Id="rId4" Type="http://schemas.openxmlformats.org/officeDocument/2006/relationships/image" Target="../media/image352.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diagramLayout" Target="../diagrams/layout8.xml"/><Relationship Id="rId7" Type="http://schemas.openxmlformats.org/officeDocument/2006/relationships/image" Target="../media/image43.png"/><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10" Type="http://schemas.openxmlformats.org/officeDocument/2006/relationships/image" Target="../media/image46.png"/><Relationship Id="rId4" Type="http://schemas.openxmlformats.org/officeDocument/2006/relationships/diagramQuickStyle" Target="../diagrams/quickStyle8.xml"/><Relationship Id="rId9"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1.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9.png"/><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Layout" Target="../diagrams/layout11.xml"/><Relationship Id="rId3" Type="http://schemas.openxmlformats.org/officeDocument/2006/relationships/diagramLayout" Target="../diagrams/layout9.xml"/><Relationship Id="rId7" Type="http://schemas.openxmlformats.org/officeDocument/2006/relationships/diagramData" Target="../diagrams/data10.xml"/><Relationship Id="rId12" Type="http://schemas.openxmlformats.org/officeDocument/2006/relationships/diagramData" Target="../diagrams/data11.xml"/><Relationship Id="rId2" Type="http://schemas.openxmlformats.org/officeDocument/2006/relationships/diagramData" Target="../diagrams/data9.xml"/><Relationship Id="rId16" Type="http://schemas.microsoft.com/office/2007/relationships/diagramDrawing" Target="../diagrams/drawing11.xml"/><Relationship Id="rId1" Type="http://schemas.openxmlformats.org/officeDocument/2006/relationships/slideLayout" Target="../slideLayouts/slideLayout4.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5" Type="http://schemas.openxmlformats.org/officeDocument/2006/relationships/diagramColors" Target="../diagrams/colors11.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 Id="rId14" Type="http://schemas.openxmlformats.org/officeDocument/2006/relationships/diagramQuickStyle" Target="../diagrams/quickStyle11.xml"/></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4.xml"/><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94.png"/><Relationship Id="rId5" Type="http://schemas.openxmlformats.org/officeDocument/2006/relationships/image" Target="../media/image93.jpeg"/><Relationship Id="rId4" Type="http://schemas.openxmlformats.org/officeDocument/2006/relationships/image" Target="../media/image92.png"/></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4.xml"/><Relationship Id="rId5" Type="http://schemas.openxmlformats.org/officeDocument/2006/relationships/image" Target="../media/image101.png"/><Relationship Id="rId4" Type="http://schemas.openxmlformats.org/officeDocument/2006/relationships/image" Target="../media/image100.png"/></Relationships>
</file>

<file path=ppt/slides/_rels/slide5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xml"/><Relationship Id="rId4" Type="http://schemas.openxmlformats.org/officeDocument/2006/relationships/image" Target="../media/image104.png"/></Relationships>
</file>

<file path=ppt/slides/_rels/slide5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4.xml"/><Relationship Id="rId6" Type="http://schemas.openxmlformats.org/officeDocument/2006/relationships/image" Target="../media/image111.png"/><Relationship Id="rId5" Type="http://schemas.openxmlformats.org/officeDocument/2006/relationships/image" Target="../media/image110.gif"/><Relationship Id="rId4" Type="http://schemas.openxmlformats.org/officeDocument/2006/relationships/image" Target="../media/image109.png"/></Relationships>
</file>

<file path=ppt/slides/_rels/slide5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4.xml"/><Relationship Id="rId5" Type="http://schemas.openxmlformats.org/officeDocument/2006/relationships/image" Target="../media/image117.png"/><Relationship Id="rId4" Type="http://schemas.openxmlformats.org/officeDocument/2006/relationships/image" Target="../media/image116.png"/></Relationships>
</file>

<file path=ppt/slides/_rels/slide6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4.xml"/><Relationship Id="rId4" Type="http://schemas.openxmlformats.org/officeDocument/2006/relationships/image" Target="../media/image98.jpeg"/></Relationships>
</file>

<file path=ppt/slides/_rels/slide6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68.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25.gif"/><Relationship Id="rId7" Type="http://schemas.openxmlformats.org/officeDocument/2006/relationships/image" Target="../media/image129.png"/><Relationship Id="rId2" Type="http://schemas.openxmlformats.org/officeDocument/2006/relationships/image" Target="../media/image98.jpeg"/><Relationship Id="rId1" Type="http://schemas.openxmlformats.org/officeDocument/2006/relationships/slideLayout" Target="../slideLayouts/slideLayout4.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 Id="rId9" Type="http://schemas.openxmlformats.org/officeDocument/2006/relationships/image" Target="../media/image131.png"/></Relationships>
</file>

<file path=ppt/slides/_rels/slide69.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4.xml"/><Relationship Id="rId4" Type="http://schemas.openxmlformats.org/officeDocument/2006/relationships/image" Target="../media/image134.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Layout" Target="../diagrams/layout3.xml"/><Relationship Id="rId7" Type="http://schemas.openxmlformats.org/officeDocument/2006/relationships/image" Target="../media/image15.jpeg"/><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18.jpeg"/><Relationship Id="rId4" Type="http://schemas.openxmlformats.org/officeDocument/2006/relationships/diagramQuickStyle" Target="../diagrams/quickStyle3.xml"/><Relationship Id="rId9" Type="http://schemas.openxmlformats.org/officeDocument/2006/relationships/image" Target="../media/image1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4.xml"/><Relationship Id="rId4" Type="http://schemas.openxmlformats.org/officeDocument/2006/relationships/image" Target="../media/image139.png"/></Relationships>
</file>

<file path=ppt/slides/_rels/slide7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diagramData" Target="../diagrams/data16.xml"/><Relationship Id="rId7" Type="http://schemas.microsoft.com/office/2007/relationships/diagramDrawing" Target="../diagrams/drawing16.xml"/><Relationship Id="rId12" Type="http://schemas.microsoft.com/office/2007/relationships/diagramDrawing" Target="../diagrams/drawing17.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16.xml"/><Relationship Id="rId11" Type="http://schemas.openxmlformats.org/officeDocument/2006/relationships/diagramColors" Target="../diagrams/colors17.xml"/><Relationship Id="rId5" Type="http://schemas.openxmlformats.org/officeDocument/2006/relationships/diagramQuickStyle" Target="../diagrams/quickStyle16.xml"/><Relationship Id="rId10" Type="http://schemas.openxmlformats.org/officeDocument/2006/relationships/diagramQuickStyle" Target="../diagrams/quickStyle17.xml"/><Relationship Id="rId4" Type="http://schemas.openxmlformats.org/officeDocument/2006/relationships/diagramLayout" Target="../diagrams/layout16.xml"/><Relationship Id="rId9" Type="http://schemas.openxmlformats.org/officeDocument/2006/relationships/diagramLayout" Target="../diagrams/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4.xml"/><Relationship Id="rId4" Type="http://schemas.openxmlformats.org/officeDocument/2006/relationships/image" Target="../media/image150.png"/></Relationships>
</file>

<file path=ppt/slides/_rels/slide76.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4.xml"/><Relationship Id="rId5" Type="http://schemas.openxmlformats.org/officeDocument/2006/relationships/image" Target="../media/image155.png"/><Relationship Id="rId4" Type="http://schemas.openxmlformats.org/officeDocument/2006/relationships/image" Target="../media/image154.png"/></Relationships>
</file>

<file path=ppt/slides/_rels/slide7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4.xml"/><Relationship Id="rId4" Type="http://schemas.openxmlformats.org/officeDocument/2006/relationships/image" Target="../media/image158.png"/></Relationships>
</file>

<file path=ppt/slides/_rels/slide7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4.xml"/><Relationship Id="rId5" Type="http://schemas.openxmlformats.org/officeDocument/2006/relationships/image" Target="../media/image162.png"/><Relationship Id="rId4" Type="http://schemas.openxmlformats.org/officeDocument/2006/relationships/image" Target="../media/image161.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jpeg"/></Relationships>
</file>

<file path=ppt/slides/_rels/slide8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2.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4.xml"/><Relationship Id="rId4" Type="http://schemas.openxmlformats.org/officeDocument/2006/relationships/image" Target="../media/image175.png"/></Relationships>
</file>

<file path=ppt/slides/_rels/slide87.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79.png"/><Relationship Id="rId4" Type="http://schemas.openxmlformats.org/officeDocument/2006/relationships/image" Target="../media/image178.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0.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4.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9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89.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png"/><Relationship Id="rId1" Type="http://schemas.openxmlformats.org/officeDocument/2006/relationships/slideLayout" Target="../slideLayouts/slideLayout4.xml"/><Relationship Id="rId5" Type="http://schemas.microsoft.com/office/2007/relationships/hdphoto" Target="../media/hdphoto3.wdp"/><Relationship Id="rId4" Type="http://schemas.openxmlformats.org/officeDocument/2006/relationships/image" Target="../media/image192.png"/></Relationships>
</file>

<file path=ppt/slides/_rels/slide94.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195.png"/><Relationship Id="rId1" Type="http://schemas.openxmlformats.org/officeDocument/2006/relationships/slideLayout" Target="../slideLayouts/slideLayout4.xml"/><Relationship Id="rId5" Type="http://schemas.openxmlformats.org/officeDocument/2006/relationships/image" Target="../media/image197.png"/><Relationship Id="rId4" Type="http://schemas.openxmlformats.org/officeDocument/2006/relationships/image" Target="../media/image19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A8E9921-E1FF-EE4E-B18A-8E593EF01E20}"/>
              </a:ext>
            </a:extLst>
          </p:cNvPr>
          <p:cNvSpPr>
            <a:spLocks noGrp="1"/>
          </p:cNvSpPr>
          <p:nvPr>
            <p:ph type="ctrTitle"/>
          </p:nvPr>
        </p:nvSpPr>
        <p:spPr/>
        <p:txBody>
          <a:bodyPr/>
          <a:lstStyle/>
          <a:p>
            <a:r>
              <a:rPr lang="es-ES_tradnl" dirty="0"/>
              <a:t>Capacitación ESPAC </a:t>
            </a:r>
            <a:r>
              <a:rPr lang="es-ES_tradnl" dirty="0" smtClean="0"/>
              <a:t>2023</a:t>
            </a:r>
            <a:endParaRPr lang="x-none" dirty="0"/>
          </a:p>
        </p:txBody>
      </p:sp>
      <p:sp>
        <p:nvSpPr>
          <p:cNvPr id="4" name="Marcador de texto 3">
            <a:extLst>
              <a:ext uri="{FF2B5EF4-FFF2-40B4-BE49-F238E27FC236}">
                <a16:creationId xmlns="" xmlns:a16="http://schemas.microsoft.com/office/drawing/2014/main" id="{605ED854-5B8D-3741-B50E-44B9B77B9E70}"/>
              </a:ext>
            </a:extLst>
          </p:cNvPr>
          <p:cNvSpPr>
            <a:spLocks noGrp="1"/>
          </p:cNvSpPr>
          <p:nvPr>
            <p:ph type="body" sz="quarter" idx="11"/>
          </p:nvPr>
        </p:nvSpPr>
        <p:spPr/>
        <p:txBody>
          <a:bodyPr/>
          <a:lstStyle/>
          <a:p>
            <a:r>
              <a:rPr lang="es-EC" dirty="0" smtClean="0"/>
              <a:t>2023</a:t>
            </a:r>
            <a:endParaRPr lang="x-none" dirty="0"/>
          </a:p>
        </p:txBody>
      </p:sp>
    </p:spTree>
    <p:extLst>
      <p:ext uri="{BB962C8B-B14F-4D97-AF65-F5344CB8AC3E}">
        <p14:creationId xmlns:p14="http://schemas.microsoft.com/office/powerpoint/2010/main" val="3372352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38203" y="2710138"/>
            <a:ext cx="8389240" cy="957087"/>
          </a:xfrm>
        </p:spPr>
        <p:txBody>
          <a:bodyPr>
            <a:normAutofit/>
          </a:bodyPr>
          <a:lstStyle/>
          <a:p>
            <a:r>
              <a:rPr lang="es-ES_tradnl" dirty="0"/>
              <a:t>Metodología de la ESPAC</a:t>
            </a:r>
          </a:p>
        </p:txBody>
      </p:sp>
    </p:spTree>
    <p:extLst>
      <p:ext uri="{BB962C8B-B14F-4D97-AF65-F5344CB8AC3E}">
        <p14:creationId xmlns:p14="http://schemas.microsoft.com/office/powerpoint/2010/main" val="219610148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822D9E48-BBD8-400B-9B08-459BC56EB7D5}"/>
              </a:ext>
            </a:extLst>
          </p:cNvPr>
          <p:cNvSpPr>
            <a:spLocks noGrp="1"/>
          </p:cNvSpPr>
          <p:nvPr>
            <p:ph type="title"/>
          </p:nvPr>
        </p:nvSpPr>
        <p:spPr>
          <a:xfrm>
            <a:off x="682368" y="385376"/>
            <a:ext cx="7227771" cy="530024"/>
          </a:xfrm>
        </p:spPr>
        <p:txBody>
          <a:bodyPr>
            <a:normAutofit fontScale="90000"/>
          </a:bodyPr>
          <a:lstStyle/>
          <a:p>
            <a:r>
              <a:rPr lang="es-MX" dirty="0"/>
              <a:t>Cultivos transitorios</a:t>
            </a:r>
            <a:endParaRPr lang="es-EC" dirty="0"/>
          </a:p>
        </p:txBody>
      </p:sp>
      <p:sp>
        <p:nvSpPr>
          <p:cNvPr id="8" name="Marcador de contenido 8">
            <a:extLst>
              <a:ext uri="{FF2B5EF4-FFF2-40B4-BE49-F238E27FC236}">
                <a16:creationId xmlns="" xmlns:a16="http://schemas.microsoft.com/office/drawing/2014/main" id="{F4DCAD7D-CEEA-4F2A-B6B7-DF1FD1C7990F}"/>
              </a:ext>
            </a:extLst>
          </p:cNvPr>
          <p:cNvSpPr>
            <a:spLocks noGrp="1"/>
          </p:cNvSpPr>
          <p:nvPr>
            <p:ph type="body" sz="quarter" idx="10"/>
          </p:nvPr>
        </p:nvSpPr>
        <p:spPr>
          <a:xfrm>
            <a:off x="779838" y="905727"/>
            <a:ext cx="7227614" cy="286466"/>
          </a:xfrm>
        </p:spPr>
        <p:txBody>
          <a:bodyPr>
            <a:normAutofit fontScale="92500" lnSpcReduction="20000"/>
          </a:bodyPr>
          <a:lstStyle/>
          <a:p>
            <a:r>
              <a:rPr lang="es-MX" sz="1800" dirty="0"/>
              <a:t>Variables</a:t>
            </a:r>
            <a:endParaRPr lang="es-EC" sz="1800" dirty="0"/>
          </a:p>
        </p:txBody>
      </p:sp>
      <p:sp>
        <p:nvSpPr>
          <p:cNvPr id="9" name="CuadroTexto 8">
            <a:extLst>
              <a:ext uri="{FF2B5EF4-FFF2-40B4-BE49-F238E27FC236}">
                <a16:creationId xmlns="" xmlns:a16="http://schemas.microsoft.com/office/drawing/2014/main" id="{499F6C8F-9EDF-4077-8F5B-B1A9EE828BC1}"/>
              </a:ext>
            </a:extLst>
          </p:cNvPr>
          <p:cNvSpPr txBox="1"/>
          <p:nvPr/>
        </p:nvSpPr>
        <p:spPr>
          <a:xfrm>
            <a:off x="1329426" y="1643995"/>
            <a:ext cx="9314418" cy="738664"/>
          </a:xfrm>
          <a:prstGeom prst="rect">
            <a:avLst/>
          </a:prstGeom>
          <a:noFill/>
        </p:spPr>
        <p:txBody>
          <a:bodyPr wrap="square">
            <a:spAutoFit/>
          </a:bodyPr>
          <a:lstStyle/>
          <a:p>
            <a:pPr lvl="0" algn="just"/>
            <a:r>
              <a:rPr lang="es-MX" sz="1400" dirty="0"/>
              <a:t>Se registra el nombre completo del cultivo, especialmente en aquellos cultivos que tienen más de un estado primario, se debe poner atención especialmente en el caso de maíz en el nombre del cultivo ya que confunde el maíz duro con el suave</a:t>
            </a:r>
            <a:endParaRPr lang="es-EC" sz="1400" dirty="0"/>
          </a:p>
        </p:txBody>
      </p:sp>
      <p:grpSp>
        <p:nvGrpSpPr>
          <p:cNvPr id="10" name="Grupo 9">
            <a:extLst>
              <a:ext uri="{FF2B5EF4-FFF2-40B4-BE49-F238E27FC236}">
                <a16:creationId xmlns="" xmlns:a16="http://schemas.microsoft.com/office/drawing/2014/main" id="{389A9001-672A-4E00-BF28-D3DB44495173}"/>
              </a:ext>
            </a:extLst>
          </p:cNvPr>
          <p:cNvGrpSpPr/>
          <p:nvPr/>
        </p:nvGrpSpPr>
        <p:grpSpPr>
          <a:xfrm>
            <a:off x="-191832" y="2427232"/>
            <a:ext cx="13101437" cy="1609355"/>
            <a:chOff x="-76146" y="4195252"/>
            <a:chExt cx="13101437" cy="1714072"/>
          </a:xfrm>
        </p:grpSpPr>
        <p:sp>
          <p:nvSpPr>
            <p:cNvPr id="11" name="CuadroTexto 10">
              <a:extLst>
                <a:ext uri="{FF2B5EF4-FFF2-40B4-BE49-F238E27FC236}">
                  <a16:creationId xmlns="" xmlns:a16="http://schemas.microsoft.com/office/drawing/2014/main" id="{E9764482-6507-4E56-8F0A-292D309292D5}"/>
                </a:ext>
              </a:extLst>
            </p:cNvPr>
            <p:cNvSpPr txBox="1"/>
            <p:nvPr/>
          </p:nvSpPr>
          <p:spPr>
            <a:xfrm>
              <a:off x="-76146" y="4254765"/>
              <a:ext cx="2994587" cy="338554"/>
            </a:xfrm>
            <a:prstGeom prst="rect">
              <a:avLst/>
            </a:prstGeom>
            <a:noFill/>
          </p:spPr>
          <p:txBody>
            <a:bodyPr wrap="square" rtlCol="0">
              <a:spAutoFit/>
            </a:bodyPr>
            <a:lstStyle/>
            <a:p>
              <a:pPr algn="ctr"/>
              <a:r>
                <a:rPr lang="es-MX" sz="1600" b="1" dirty="0"/>
                <a:t>Capítulo 2</a:t>
              </a:r>
              <a:endParaRPr lang="es-EC" sz="1600" b="1" dirty="0"/>
            </a:p>
          </p:txBody>
        </p:sp>
        <p:sp>
          <p:nvSpPr>
            <p:cNvPr id="12" name="CuadroTexto 11">
              <a:extLst>
                <a:ext uri="{FF2B5EF4-FFF2-40B4-BE49-F238E27FC236}">
                  <a16:creationId xmlns="" xmlns:a16="http://schemas.microsoft.com/office/drawing/2014/main" id="{825F7AAB-0B99-4D99-9F8C-57FFED529C84}"/>
                </a:ext>
              </a:extLst>
            </p:cNvPr>
            <p:cNvSpPr txBox="1"/>
            <p:nvPr/>
          </p:nvSpPr>
          <p:spPr>
            <a:xfrm>
              <a:off x="10030704" y="4195252"/>
              <a:ext cx="2994587" cy="338554"/>
            </a:xfrm>
            <a:prstGeom prst="rect">
              <a:avLst/>
            </a:prstGeom>
            <a:noFill/>
          </p:spPr>
          <p:txBody>
            <a:bodyPr wrap="square" rtlCol="0">
              <a:spAutoFit/>
            </a:bodyPr>
            <a:lstStyle/>
            <a:p>
              <a:pPr algn="ctr"/>
              <a:r>
                <a:rPr lang="es-MX" sz="1600" b="1" dirty="0"/>
                <a:t>Capítulo 4</a:t>
              </a:r>
              <a:endParaRPr lang="es-EC" sz="1600" b="1" dirty="0"/>
            </a:p>
          </p:txBody>
        </p:sp>
        <p:pic>
          <p:nvPicPr>
            <p:cNvPr id="13" name="Imagen 12">
              <a:extLst>
                <a:ext uri="{FF2B5EF4-FFF2-40B4-BE49-F238E27FC236}">
                  <a16:creationId xmlns="" xmlns:a16="http://schemas.microsoft.com/office/drawing/2014/main" id="{F36C65CC-6B99-4326-9E48-262ABD628AE1}"/>
                </a:ext>
              </a:extLst>
            </p:cNvPr>
            <p:cNvPicPr>
              <a:picLocks noChangeAspect="1"/>
            </p:cNvPicPr>
            <p:nvPr/>
          </p:nvPicPr>
          <p:blipFill>
            <a:blip r:embed="rId2"/>
            <a:stretch>
              <a:fillRect/>
            </a:stretch>
          </p:blipFill>
          <p:spPr>
            <a:xfrm>
              <a:off x="2161296" y="4402636"/>
              <a:ext cx="3990975" cy="1219200"/>
            </a:xfrm>
            <a:prstGeom prst="rect">
              <a:avLst/>
            </a:prstGeom>
          </p:spPr>
        </p:pic>
        <p:sp>
          <p:nvSpPr>
            <p:cNvPr id="14" name="Elipse 13">
              <a:extLst>
                <a:ext uri="{FF2B5EF4-FFF2-40B4-BE49-F238E27FC236}">
                  <a16:creationId xmlns="" xmlns:a16="http://schemas.microsoft.com/office/drawing/2014/main" id="{72D0403E-4473-4C03-A07E-566DDC65EB8A}"/>
                </a:ext>
              </a:extLst>
            </p:cNvPr>
            <p:cNvSpPr/>
            <p:nvPr/>
          </p:nvSpPr>
          <p:spPr>
            <a:xfrm>
              <a:off x="2382124" y="5296529"/>
              <a:ext cx="3104277"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Flecha: curvada hacia arriba 14">
              <a:extLst>
                <a:ext uri="{FF2B5EF4-FFF2-40B4-BE49-F238E27FC236}">
                  <a16:creationId xmlns="" xmlns:a16="http://schemas.microsoft.com/office/drawing/2014/main" id="{BE5E4666-7C53-43A8-A9A5-204BFE5B8E8F}"/>
                </a:ext>
              </a:extLst>
            </p:cNvPr>
            <p:cNvSpPr/>
            <p:nvPr/>
          </p:nvSpPr>
          <p:spPr>
            <a:xfrm>
              <a:off x="5134707" y="5726452"/>
              <a:ext cx="2222695" cy="112531"/>
            </a:xfrm>
            <a:prstGeom prst="curvedUp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grpSp>
          <p:nvGrpSpPr>
            <p:cNvPr id="16" name="Grupo 15">
              <a:extLst>
                <a:ext uri="{FF2B5EF4-FFF2-40B4-BE49-F238E27FC236}">
                  <a16:creationId xmlns="" xmlns:a16="http://schemas.microsoft.com/office/drawing/2014/main" id="{EFD57D9F-E350-4C1D-B826-B68BF07178B2}"/>
                </a:ext>
              </a:extLst>
            </p:cNvPr>
            <p:cNvGrpSpPr/>
            <p:nvPr/>
          </p:nvGrpSpPr>
          <p:grpSpPr>
            <a:xfrm>
              <a:off x="7106889" y="4345290"/>
              <a:ext cx="5004910" cy="1564034"/>
              <a:chOff x="7106889" y="4345290"/>
              <a:chExt cx="5004910" cy="1564034"/>
            </a:xfrm>
          </p:grpSpPr>
          <p:pic>
            <p:nvPicPr>
              <p:cNvPr id="17" name="Imagen 16">
                <a:extLst>
                  <a:ext uri="{FF2B5EF4-FFF2-40B4-BE49-F238E27FC236}">
                    <a16:creationId xmlns="" xmlns:a16="http://schemas.microsoft.com/office/drawing/2014/main" id="{C299A258-B4E4-4096-8FC1-E94A88DF2C5B}"/>
                  </a:ext>
                </a:extLst>
              </p:cNvPr>
              <p:cNvPicPr>
                <a:picLocks noChangeAspect="1"/>
              </p:cNvPicPr>
              <p:nvPr/>
            </p:nvPicPr>
            <p:blipFill>
              <a:blip r:embed="rId3"/>
              <a:stretch>
                <a:fillRect/>
              </a:stretch>
            </p:blipFill>
            <p:spPr>
              <a:xfrm>
                <a:off x="7106889" y="4345290"/>
                <a:ext cx="3533775" cy="1447800"/>
              </a:xfrm>
              <a:prstGeom prst="rect">
                <a:avLst/>
              </a:prstGeom>
            </p:spPr>
          </p:pic>
          <p:sp>
            <p:nvSpPr>
              <p:cNvPr id="18" name="Elipse 17">
                <a:extLst>
                  <a:ext uri="{FF2B5EF4-FFF2-40B4-BE49-F238E27FC236}">
                    <a16:creationId xmlns="" xmlns:a16="http://schemas.microsoft.com/office/drawing/2014/main" id="{8C35164D-4999-4554-ABA1-C1A1232CC6C6}"/>
                  </a:ext>
                </a:extLst>
              </p:cNvPr>
              <p:cNvSpPr/>
              <p:nvPr/>
            </p:nvSpPr>
            <p:spPr>
              <a:xfrm>
                <a:off x="7222592" y="5437196"/>
                <a:ext cx="2808112"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9" name="Imagen 18">
                <a:extLst>
                  <a:ext uri="{FF2B5EF4-FFF2-40B4-BE49-F238E27FC236}">
                    <a16:creationId xmlns="" xmlns:a16="http://schemas.microsoft.com/office/drawing/2014/main" id="{57309627-D983-433C-ADD3-0F4CEC9AEB6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1078765" y="4708168"/>
                <a:ext cx="1033034" cy="835556"/>
              </a:xfrm>
              <a:prstGeom prst="rect">
                <a:avLst/>
              </a:prstGeom>
            </p:spPr>
          </p:pic>
        </p:grpSp>
      </p:grpSp>
      <p:sp>
        <p:nvSpPr>
          <p:cNvPr id="21" name="CuadroTexto 20">
            <a:extLst>
              <a:ext uri="{FF2B5EF4-FFF2-40B4-BE49-F238E27FC236}">
                <a16:creationId xmlns="" xmlns:a16="http://schemas.microsoft.com/office/drawing/2014/main" id="{773E1411-0621-4444-992A-2A6202030A72}"/>
              </a:ext>
            </a:extLst>
          </p:cNvPr>
          <p:cNvSpPr txBox="1"/>
          <p:nvPr/>
        </p:nvSpPr>
        <p:spPr>
          <a:xfrm>
            <a:off x="1329426" y="1274039"/>
            <a:ext cx="9886318" cy="307777"/>
          </a:xfrm>
          <a:prstGeom prst="rect">
            <a:avLst/>
          </a:prstGeom>
          <a:noFill/>
        </p:spPr>
        <p:txBody>
          <a:bodyPr wrap="square">
            <a:spAutoFit/>
          </a:bodyPr>
          <a:lstStyle/>
          <a:p>
            <a:pPr algn="just"/>
            <a:r>
              <a:rPr lang="es-MX" sz="1400" b="1" dirty="0">
                <a:cs typeface="Arial" pitchFamily="34" charset="0"/>
              </a:rPr>
              <a:t>Columna 02 Nombre del cultivo</a:t>
            </a:r>
            <a:endParaRPr lang="es-MX" sz="1400" dirty="0">
              <a:cs typeface="Arial" pitchFamily="34" charset="0"/>
            </a:endParaRPr>
          </a:p>
        </p:txBody>
      </p:sp>
      <p:pic>
        <p:nvPicPr>
          <p:cNvPr id="23" name="Picture 2" descr="VISTO BUENO - TAXSTRATEGY S.A.">
            <a:extLst>
              <a:ext uri="{FF2B5EF4-FFF2-40B4-BE49-F238E27FC236}">
                <a16:creationId xmlns="" xmlns:a16="http://schemas.microsoft.com/office/drawing/2014/main" id="{963E7AB5-ED30-4B25-A2AC-8A6D9FE668FD}"/>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5930" y="2957423"/>
            <a:ext cx="1272143" cy="954107"/>
          </a:xfrm>
          <a:prstGeom prst="rect">
            <a:avLst/>
          </a:prstGeom>
          <a:noFill/>
          <a:extLst>
            <a:ext uri="{909E8E84-426E-40DD-AFC4-6F175D3DCCD1}">
              <a14:hiddenFill xmlns:a14="http://schemas.microsoft.com/office/drawing/2010/main">
                <a:solidFill>
                  <a:srgbClr val="FFFFFF"/>
                </a:solidFill>
              </a14:hiddenFill>
            </a:ext>
          </a:extLst>
        </p:spPr>
      </p:pic>
      <p:sp>
        <p:nvSpPr>
          <p:cNvPr id="25" name="CuadroTexto 24">
            <a:extLst>
              <a:ext uri="{FF2B5EF4-FFF2-40B4-BE49-F238E27FC236}">
                <a16:creationId xmlns="" xmlns:a16="http://schemas.microsoft.com/office/drawing/2014/main" id="{4B878A5C-161C-4B90-AFE8-51F590F71EF5}"/>
              </a:ext>
            </a:extLst>
          </p:cNvPr>
          <p:cNvSpPr txBox="1"/>
          <p:nvPr/>
        </p:nvSpPr>
        <p:spPr>
          <a:xfrm>
            <a:off x="1264340" y="4244621"/>
            <a:ext cx="4772245" cy="1169551"/>
          </a:xfrm>
          <a:prstGeom prst="rect">
            <a:avLst/>
          </a:prstGeom>
          <a:noFill/>
        </p:spPr>
        <p:txBody>
          <a:bodyPr wrap="square" rtlCol="0">
            <a:spAutoFit/>
          </a:bodyPr>
          <a:lstStyle/>
          <a:p>
            <a:pPr algn="just"/>
            <a:r>
              <a:rPr lang="es-MX" sz="1400" b="1" dirty="0"/>
              <a:t>MAÍZ DURO: </a:t>
            </a:r>
            <a:r>
              <a:rPr lang="es-MX" sz="1400" dirty="0"/>
              <a:t>Conocido también como maíz amarillo, morochillo; se refiere al maíz con que se elaboran los balanceados, alimento para los animales, este maíz principalmente se encuentra en las provincias de la Costa y el Oriente.</a:t>
            </a:r>
            <a:endParaRPr lang="es-EC" sz="1400" dirty="0"/>
          </a:p>
        </p:txBody>
      </p:sp>
      <p:sp>
        <p:nvSpPr>
          <p:cNvPr id="27" name="CuadroTexto 26">
            <a:extLst>
              <a:ext uri="{FF2B5EF4-FFF2-40B4-BE49-F238E27FC236}">
                <a16:creationId xmlns="" xmlns:a16="http://schemas.microsoft.com/office/drawing/2014/main" id="{578FD0F1-645D-4698-877E-C305A19E62EE}"/>
              </a:ext>
            </a:extLst>
          </p:cNvPr>
          <p:cNvSpPr txBox="1"/>
          <p:nvPr/>
        </p:nvSpPr>
        <p:spPr>
          <a:xfrm>
            <a:off x="6782410" y="4171889"/>
            <a:ext cx="4968830" cy="738664"/>
          </a:xfrm>
          <a:prstGeom prst="rect">
            <a:avLst/>
          </a:prstGeom>
          <a:noFill/>
        </p:spPr>
        <p:txBody>
          <a:bodyPr wrap="square" rtlCol="0">
            <a:spAutoFit/>
          </a:bodyPr>
          <a:lstStyle/>
          <a:p>
            <a:r>
              <a:rPr lang="es-MX" sz="1400" b="1" dirty="0"/>
              <a:t>MAÍZ SUAVE:  </a:t>
            </a:r>
            <a:r>
              <a:rPr lang="es-MX" sz="1400" dirty="0"/>
              <a:t>Se refiere al maíz de consumo humano,  (maíz de mote, canguil, morocho), este se encuentra  principalmente en las provincias de la Sierra, </a:t>
            </a:r>
            <a:endParaRPr lang="es-EC" sz="1400" dirty="0"/>
          </a:p>
        </p:txBody>
      </p:sp>
      <p:pic>
        <p:nvPicPr>
          <p:cNvPr id="29" name="Picture 2" descr="Maíz Amarillo - Buy Maíz Amarillo Para Alimentación Animal,Maíz ...">
            <a:extLst>
              <a:ext uri="{FF2B5EF4-FFF2-40B4-BE49-F238E27FC236}">
                <a16:creationId xmlns="" xmlns:a16="http://schemas.microsoft.com/office/drawing/2014/main" id="{B0B21FBF-1121-4D48-A710-597567BEEBE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3487" y="5613466"/>
            <a:ext cx="1199268" cy="103137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XB-8030 | AGRHICOL">
            <a:extLst>
              <a:ext uri="{FF2B5EF4-FFF2-40B4-BE49-F238E27FC236}">
                <a16:creationId xmlns="" xmlns:a16="http://schemas.microsoft.com/office/drawing/2014/main" id="{82A4AF89-D2DF-4467-80A0-EF63F2DEB276}"/>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96805" y="5613466"/>
            <a:ext cx="1107313" cy="110731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Greenpeace pide a México rechazar maíz transgénico.">
            <a:extLst>
              <a:ext uri="{FF2B5EF4-FFF2-40B4-BE49-F238E27FC236}">
                <a16:creationId xmlns="" xmlns:a16="http://schemas.microsoft.com/office/drawing/2014/main" id="{0F0EBC50-21D9-43A8-9CC0-699D67FB377E}"/>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3645" y="5434662"/>
            <a:ext cx="1383906" cy="103792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descr="Pila de Maíz PNG transparente - StickPNG">
            <a:extLst>
              <a:ext uri="{FF2B5EF4-FFF2-40B4-BE49-F238E27FC236}">
                <a16:creationId xmlns="" xmlns:a16="http://schemas.microsoft.com/office/drawing/2014/main" id="{903FB77F-C280-495A-82FB-B79FBE53991F}"/>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92030" y="4926359"/>
            <a:ext cx="950877" cy="101660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Resultado de imagen para maiz morado peruano | Popcorn seeds ...">
            <a:extLst>
              <a:ext uri="{FF2B5EF4-FFF2-40B4-BE49-F238E27FC236}">
                <a16:creationId xmlns="" xmlns:a16="http://schemas.microsoft.com/office/drawing/2014/main" id="{2EE0C91E-ECDB-4149-A3AA-498A85DB375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3466" y="4893012"/>
            <a:ext cx="1319252" cy="104663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4" descr="Productos Monsanto">
            <a:extLst>
              <a:ext uri="{FF2B5EF4-FFF2-40B4-BE49-F238E27FC236}">
                <a16:creationId xmlns="" xmlns:a16="http://schemas.microsoft.com/office/drawing/2014/main" id="{4DE731D2-08DB-4FAE-881E-A9BBA22A6D6E}"/>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81955" y="4732688"/>
            <a:ext cx="1189973" cy="1375906"/>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descr="Palomitas de maíz, el alimento prehispánico con mil nombres | De10">
            <a:extLst>
              <a:ext uri="{FF2B5EF4-FFF2-40B4-BE49-F238E27FC236}">
                <a16:creationId xmlns="" xmlns:a16="http://schemas.microsoft.com/office/drawing/2014/main" id="{A77EDB3B-125E-48E6-9D5B-2FC75F54E7AC}"/>
              </a:ext>
            </a:extLst>
          </p:cNvPr>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3537" y="5694527"/>
            <a:ext cx="1643733" cy="997443"/>
          </a:xfrm>
          <a:prstGeom prst="rect">
            <a:avLst/>
          </a:prstGeom>
          <a:noFill/>
          <a:extLst>
            <a:ext uri="{909E8E84-426E-40DD-AFC4-6F175D3DCCD1}">
              <a14:hiddenFill xmlns:a14="http://schemas.microsoft.com/office/drawing/2010/main">
                <a:solidFill>
                  <a:srgbClr val="FFFFFF"/>
                </a:solidFill>
              </a14:hiddenFill>
            </a:ext>
          </a:extLst>
        </p:spPr>
      </p:pic>
      <p:pic>
        <p:nvPicPr>
          <p:cNvPr id="43" name="Imagen 42">
            <a:extLst>
              <a:ext uri="{FF2B5EF4-FFF2-40B4-BE49-F238E27FC236}">
                <a16:creationId xmlns="" xmlns:a16="http://schemas.microsoft.com/office/drawing/2014/main" id="{9EC33E91-07FF-4665-A010-089B9A502380}"/>
              </a:ext>
            </a:extLst>
          </p:cNvPr>
          <p:cNvPicPr>
            <a:picLocks noChangeAspect="1"/>
          </p:cNvPicPr>
          <p:nvPr/>
        </p:nvPicPr>
        <p:blipFill>
          <a:blip r:embed="rId13">
            <a:clrChange>
              <a:clrFrom>
                <a:srgbClr val="FFFFFF"/>
              </a:clrFrom>
              <a:clrTo>
                <a:srgbClr val="FFFFFF">
                  <a:alpha val="0"/>
                </a:srgbClr>
              </a:clrTo>
            </a:clrChange>
          </a:blip>
          <a:stretch>
            <a:fillRect/>
          </a:stretch>
        </p:blipFill>
        <p:spPr>
          <a:xfrm>
            <a:off x="7058625" y="6061662"/>
            <a:ext cx="1561966" cy="744183"/>
          </a:xfrm>
          <a:prstGeom prst="rect">
            <a:avLst/>
          </a:prstGeom>
        </p:spPr>
      </p:pic>
    </p:spTree>
    <p:extLst>
      <p:ext uri="{BB962C8B-B14F-4D97-AF65-F5344CB8AC3E}">
        <p14:creationId xmlns:p14="http://schemas.microsoft.com/office/powerpoint/2010/main" val="9644574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435F4BA1-E456-4D4C-9562-E81534659725}"/>
              </a:ext>
            </a:extLst>
          </p:cNvPr>
          <p:cNvPicPr>
            <a:picLocks noChangeAspect="1"/>
          </p:cNvPicPr>
          <p:nvPr/>
        </p:nvPicPr>
        <p:blipFill rotWithShape="1">
          <a:blip r:embed="rId2"/>
          <a:srcRect l="19318" r="68638" b="11000"/>
          <a:stretch/>
        </p:blipFill>
        <p:spPr>
          <a:xfrm>
            <a:off x="887521" y="2026000"/>
            <a:ext cx="927653" cy="2161688"/>
          </a:xfrm>
          <a:prstGeom prst="rect">
            <a:avLst/>
          </a:prstGeom>
        </p:spPr>
      </p:pic>
      <p:sp>
        <p:nvSpPr>
          <p:cNvPr id="23" name="CuadroTexto 22">
            <a:extLst>
              <a:ext uri="{FF2B5EF4-FFF2-40B4-BE49-F238E27FC236}">
                <a16:creationId xmlns="" xmlns:a16="http://schemas.microsoft.com/office/drawing/2014/main" id="{92D6BBA7-02CB-41CC-95A5-9706D5F268F7}"/>
              </a:ext>
            </a:extLst>
          </p:cNvPr>
          <p:cNvSpPr txBox="1"/>
          <p:nvPr/>
        </p:nvSpPr>
        <p:spPr>
          <a:xfrm>
            <a:off x="887521" y="1594829"/>
            <a:ext cx="9886318" cy="30777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03 y 04  Condición de cultivo</a:t>
            </a: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endParaRPr>
          </a:p>
        </p:txBody>
      </p:sp>
      <p:sp>
        <p:nvSpPr>
          <p:cNvPr id="25" name="CuadroTexto 24">
            <a:extLst>
              <a:ext uri="{FF2B5EF4-FFF2-40B4-BE49-F238E27FC236}">
                <a16:creationId xmlns="" xmlns:a16="http://schemas.microsoft.com/office/drawing/2014/main" id="{706FE12E-6D96-4253-B7E8-CF9EE8A1CA68}"/>
              </a:ext>
            </a:extLst>
          </p:cNvPr>
          <p:cNvSpPr txBox="1"/>
          <p:nvPr/>
        </p:nvSpPr>
        <p:spPr>
          <a:xfrm>
            <a:off x="1934062" y="2026000"/>
            <a:ext cx="4697897" cy="18158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Registrar si el cultivo está solo, asociado o bajo invernadero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Si es 1 </a:t>
            </a:r>
            <a:r>
              <a:rPr kumimoji="0" lang="es-MX" sz="1400" i="0" u="none" strike="noStrike" kern="1200" cap="none" spc="0" normalizeH="0" baseline="0" noProof="0" dirty="0" smtClean="0">
                <a:ln>
                  <a:noFill/>
                </a:ln>
                <a:solidFill>
                  <a:prstClr val="black"/>
                </a:solidFill>
                <a:effectLst/>
                <a:uLnTx/>
                <a:uFillTx/>
                <a:latin typeface="Century Gothic" panose="020F0302020204030204"/>
                <a:ea typeface="+mn-ea"/>
                <a:cs typeface="+mn-cs"/>
              </a:rPr>
              <a:t>pas</a:t>
            </a:r>
            <a:r>
              <a:rPr kumimoji="0" lang="es-MX" sz="1400" b="0" i="0" u="none" strike="noStrike" kern="1200" cap="none" spc="0" normalizeH="0" baseline="0" noProof="0" dirty="0" smtClean="0">
                <a:ln>
                  <a:noFill/>
                </a:ln>
                <a:solidFill>
                  <a:prstClr val="black"/>
                </a:solidFill>
                <a:effectLst/>
                <a:uLnTx/>
                <a:uFillTx/>
                <a:latin typeface="Century Gothic" panose="020F0302020204030204"/>
                <a:ea typeface="+mn-ea"/>
                <a:cs typeface="+mn-cs"/>
              </a:rPr>
              <a:t>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a la columna 05</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Si es 02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Registra el número de orden del asociamiento</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Si es 3 </a:t>
            </a:r>
            <a:r>
              <a:rPr kumimoji="0" lang="es-MX" sz="1400" i="0" u="none" strike="noStrike" kern="1200" cap="none" spc="0" normalizeH="0" baseline="0" noProof="0" dirty="0">
                <a:ln>
                  <a:noFill/>
                </a:ln>
                <a:solidFill>
                  <a:prstClr val="black"/>
                </a:solidFill>
                <a:effectLst/>
                <a:uLnTx/>
                <a:uFillTx/>
                <a:latin typeface="Century Gothic" panose="020F0302020204030204"/>
                <a:ea typeface="+mn-ea"/>
                <a:cs typeface="+mn-cs"/>
              </a:rPr>
              <a:t>de</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terminar si el cultivo está solo o asociado; si esta asociado registre en orden del asociamiento del 20 en adelante.</a:t>
            </a: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31" name="CuadroTexto 30">
            <a:extLst>
              <a:ext uri="{FF2B5EF4-FFF2-40B4-BE49-F238E27FC236}">
                <a16:creationId xmlns="" xmlns:a16="http://schemas.microsoft.com/office/drawing/2014/main" id="{50DC63CD-C328-4817-860E-E292102943EB}"/>
              </a:ext>
            </a:extLst>
          </p:cNvPr>
          <p:cNvSpPr txBox="1"/>
          <p:nvPr/>
        </p:nvSpPr>
        <p:spPr>
          <a:xfrm>
            <a:off x="6925628" y="1118059"/>
            <a:ext cx="4824166" cy="181588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06 Tipo de semilla.-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Se registra el tipo de semilla que la PP utilizó para plantar el cultivo.</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Común</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Mejorada</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lang="es-MX" sz="1400" dirty="0">
                <a:solidFill>
                  <a:prstClr val="black"/>
                </a:solidFill>
                <a:latin typeface="Century Gothic" panose="020F0302020204030204"/>
                <a:cs typeface="Arial" pitchFamily="34" charset="0"/>
              </a:rPr>
              <a:t>Certificada</a:t>
            </a: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endParaRP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Híbrida Nacional</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Híbrida internacional</a:t>
            </a:r>
          </a:p>
          <a:p>
            <a:pPr marL="342900" marR="0" lvl="0" indent="-342900" algn="just" defTabSz="914400" rtl="0" eaLnBrk="1" fontAlgn="auto" latinLnBrk="0" hangingPunct="1">
              <a:lnSpc>
                <a:spcPct val="100000"/>
              </a:lnSpc>
              <a:spcBef>
                <a:spcPts val="0"/>
              </a:spcBef>
              <a:spcAft>
                <a:spcPts val="0"/>
              </a:spcAft>
              <a:buClrTx/>
              <a:buSzTx/>
              <a:buFontTx/>
              <a:buAutoNum type="arabicPeriod"/>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endParaRPr>
          </a:p>
        </p:txBody>
      </p:sp>
      <p:sp>
        <p:nvSpPr>
          <p:cNvPr id="35" name="Título 1">
            <a:extLst>
              <a:ext uri="{FF2B5EF4-FFF2-40B4-BE49-F238E27FC236}">
                <a16:creationId xmlns="" xmlns:a16="http://schemas.microsoft.com/office/drawing/2014/main" id="{01D4B45A-76BB-4AE1-ADA2-6EE1B67B576F}"/>
              </a:ext>
            </a:extLst>
          </p:cNvPr>
          <p:cNvSpPr>
            <a:spLocks noGrp="1"/>
          </p:cNvSpPr>
          <p:nvPr>
            <p:ph type="title"/>
          </p:nvPr>
        </p:nvSpPr>
        <p:spPr/>
        <p:txBody>
          <a:bodyPr>
            <a:normAutofit fontScale="90000"/>
          </a:bodyPr>
          <a:lstStyle/>
          <a:p>
            <a:r>
              <a:rPr lang="es-MX" dirty="0"/>
              <a:t>Cultivos permanentes</a:t>
            </a:r>
            <a:endParaRPr lang="es-EC" dirty="0"/>
          </a:p>
        </p:txBody>
      </p:sp>
      <p:sp>
        <p:nvSpPr>
          <p:cNvPr id="36" name="Marcador de contenido 8">
            <a:extLst>
              <a:ext uri="{FF2B5EF4-FFF2-40B4-BE49-F238E27FC236}">
                <a16:creationId xmlns="" xmlns:a16="http://schemas.microsoft.com/office/drawing/2014/main" id="{9CEEAF21-66F4-4315-99B6-0B970577F0DD}"/>
              </a:ext>
            </a:extLst>
          </p:cNvPr>
          <p:cNvSpPr>
            <a:spLocks noGrp="1"/>
          </p:cNvSpPr>
          <p:nvPr>
            <p:ph type="body" sz="quarter" idx="10"/>
          </p:nvPr>
        </p:nvSpPr>
        <p:spPr/>
        <p:txBody>
          <a:bodyPr>
            <a:normAutofit/>
          </a:bodyPr>
          <a:lstStyle/>
          <a:p>
            <a:r>
              <a:rPr lang="es-MX" sz="2000" dirty="0"/>
              <a:t>Variables</a:t>
            </a:r>
            <a:endParaRPr lang="es-EC" sz="2000" dirty="0"/>
          </a:p>
        </p:txBody>
      </p:sp>
      <p:pic>
        <p:nvPicPr>
          <p:cNvPr id="2" name="Imagen 1">
            <a:extLst>
              <a:ext uri="{FF2B5EF4-FFF2-40B4-BE49-F238E27FC236}">
                <a16:creationId xmlns="" xmlns:a16="http://schemas.microsoft.com/office/drawing/2014/main" id="{78EC3778-A101-4EFA-91EF-8D0B0D4E3242}"/>
              </a:ext>
            </a:extLst>
          </p:cNvPr>
          <p:cNvPicPr>
            <a:picLocks noChangeAspect="1"/>
          </p:cNvPicPr>
          <p:nvPr/>
        </p:nvPicPr>
        <p:blipFill>
          <a:blip r:embed="rId3"/>
          <a:stretch>
            <a:fillRect/>
          </a:stretch>
        </p:blipFill>
        <p:spPr>
          <a:xfrm>
            <a:off x="1099930" y="4405581"/>
            <a:ext cx="715244" cy="2223726"/>
          </a:xfrm>
          <a:prstGeom prst="rect">
            <a:avLst/>
          </a:prstGeom>
        </p:spPr>
      </p:pic>
      <p:sp>
        <p:nvSpPr>
          <p:cNvPr id="3" name="CuadroTexto 2">
            <a:extLst>
              <a:ext uri="{FF2B5EF4-FFF2-40B4-BE49-F238E27FC236}">
                <a16:creationId xmlns="" xmlns:a16="http://schemas.microsoft.com/office/drawing/2014/main" id="{713BCE16-1165-4486-950A-0C08FC274A2A}"/>
              </a:ext>
            </a:extLst>
          </p:cNvPr>
          <p:cNvSpPr txBox="1"/>
          <p:nvPr/>
        </p:nvSpPr>
        <p:spPr>
          <a:xfrm>
            <a:off x="2026658" y="4778780"/>
            <a:ext cx="4697897"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05 </a:t>
            </a:r>
            <a:r>
              <a:rPr kumimoji="0" lang="es-MX" sz="1400" b="1" i="0" u="none" strike="noStrike" kern="1200" cap="none" spc="0" normalizeH="0" baseline="0" noProof="0" dirty="0" smtClean="0">
                <a:ln>
                  <a:noFill/>
                </a:ln>
                <a:solidFill>
                  <a:prstClr val="black"/>
                </a:solidFill>
                <a:effectLst/>
                <a:uLnTx/>
                <a:uFillTx/>
                <a:latin typeface="Century Gothic" panose="020F0302020204030204"/>
                <a:ea typeface="+mn-ea"/>
                <a:cs typeface="Arial" pitchFamily="34" charset="0"/>
              </a:rPr>
              <a:t>Práctica de quema.- </a:t>
            </a: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mn-cs"/>
              </a:rPr>
              <a:t>Registre si la PP realizó la quema de los residuos de cosecha como método de preparación del </a:t>
            </a:r>
            <a:r>
              <a:rPr kumimoji="0" lang="es-MX" sz="1400" b="0" i="0" u="none" strike="noStrike" kern="1200" cap="none" spc="0" normalizeH="0" baseline="0" noProof="0" dirty="0" smtClean="0">
                <a:ln>
                  <a:noFill/>
                </a:ln>
                <a:solidFill>
                  <a:prstClr val="black"/>
                </a:solidFill>
                <a:effectLst/>
                <a:uLnTx/>
                <a:uFillTx/>
                <a:latin typeface="Century Gothic" panose="020F0302020204030204"/>
                <a:ea typeface="+mn-ea"/>
                <a:cs typeface="+mn-cs"/>
              </a:rPr>
              <a:t>suelo, eliminación de malezas y restos</a:t>
            </a:r>
            <a:r>
              <a:rPr kumimoji="0" lang="es-MX" sz="1400" b="0" i="0" u="none" strike="noStrike" kern="1200" cap="none" spc="0" normalizeH="0" noProof="0" dirty="0" smtClean="0">
                <a:ln>
                  <a:noFill/>
                </a:ln>
                <a:solidFill>
                  <a:prstClr val="black"/>
                </a:solidFill>
                <a:effectLst/>
                <a:uLnTx/>
                <a:uFillTx/>
                <a:latin typeface="Century Gothic" panose="020F0302020204030204"/>
                <a:ea typeface="+mn-ea"/>
                <a:cs typeface="+mn-cs"/>
              </a:rPr>
              <a:t> de cosecha.</a:t>
            </a: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4" name="Imagen 3">
            <a:extLst>
              <a:ext uri="{FF2B5EF4-FFF2-40B4-BE49-F238E27FC236}">
                <a16:creationId xmlns="" xmlns:a16="http://schemas.microsoft.com/office/drawing/2014/main" id="{9D6F6038-4AB7-4DB6-BFC0-1B5CAA13E5C2}"/>
              </a:ext>
            </a:extLst>
          </p:cNvPr>
          <p:cNvPicPr>
            <a:picLocks noChangeAspect="1"/>
          </p:cNvPicPr>
          <p:nvPr/>
        </p:nvPicPr>
        <p:blipFill>
          <a:blip r:embed="rId4"/>
          <a:stretch>
            <a:fillRect/>
          </a:stretch>
        </p:blipFill>
        <p:spPr>
          <a:xfrm>
            <a:off x="9976247" y="1624712"/>
            <a:ext cx="523811" cy="2223727"/>
          </a:xfrm>
          <a:prstGeom prst="rect">
            <a:avLst/>
          </a:prstGeom>
        </p:spPr>
      </p:pic>
      <p:pic>
        <p:nvPicPr>
          <p:cNvPr id="5" name="Imagen 4">
            <a:extLst>
              <a:ext uri="{FF2B5EF4-FFF2-40B4-BE49-F238E27FC236}">
                <a16:creationId xmlns="" xmlns:a16="http://schemas.microsoft.com/office/drawing/2014/main" id="{4AD277D1-9D7B-4534-A63E-B4316B6DA8BD}"/>
              </a:ext>
            </a:extLst>
          </p:cNvPr>
          <p:cNvPicPr>
            <a:picLocks noChangeAspect="1"/>
          </p:cNvPicPr>
          <p:nvPr/>
        </p:nvPicPr>
        <p:blipFill>
          <a:blip r:embed="rId5"/>
          <a:stretch>
            <a:fillRect/>
          </a:stretch>
        </p:blipFill>
        <p:spPr>
          <a:xfrm>
            <a:off x="6925628" y="4193523"/>
            <a:ext cx="1066800" cy="2286000"/>
          </a:xfrm>
          <a:prstGeom prst="rect">
            <a:avLst/>
          </a:prstGeom>
        </p:spPr>
      </p:pic>
      <p:sp>
        <p:nvSpPr>
          <p:cNvPr id="20" name="CuadroTexto 19">
            <a:extLst>
              <a:ext uri="{FF2B5EF4-FFF2-40B4-BE49-F238E27FC236}">
                <a16:creationId xmlns="" xmlns:a16="http://schemas.microsoft.com/office/drawing/2014/main" id="{545F2402-BDEE-418A-9C82-47A2610402C3}"/>
              </a:ext>
            </a:extLst>
          </p:cNvPr>
          <p:cNvSpPr txBox="1"/>
          <p:nvPr/>
        </p:nvSpPr>
        <p:spPr>
          <a:xfrm>
            <a:off x="6888834" y="3533872"/>
            <a:ext cx="2663688" cy="523220"/>
          </a:xfrm>
          <a:prstGeom prst="rect">
            <a:avLst/>
          </a:prstGeom>
          <a:noFill/>
        </p:spPr>
        <p:txBody>
          <a:bodyPr wrap="square">
            <a:spAutoFit/>
          </a:bodyPr>
          <a:lstStyle/>
          <a:p>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Arial" pitchFamily="34" charset="0"/>
              </a:rPr>
              <a:t>Columna 07 a 09 Fechas de siembra y cosecha.- </a:t>
            </a:r>
            <a:endParaRPr lang="es-EC" sz="1400" dirty="0"/>
          </a:p>
        </p:txBody>
      </p:sp>
      <p:sp>
        <p:nvSpPr>
          <p:cNvPr id="22" name="CuadroTexto 21">
            <a:extLst>
              <a:ext uri="{FF2B5EF4-FFF2-40B4-BE49-F238E27FC236}">
                <a16:creationId xmlns="" xmlns:a16="http://schemas.microsoft.com/office/drawing/2014/main" id="{E38B5E0A-C65B-4C15-B5EA-C5FDA6D9A7F2}"/>
              </a:ext>
            </a:extLst>
          </p:cNvPr>
          <p:cNvSpPr txBox="1"/>
          <p:nvPr/>
        </p:nvSpPr>
        <p:spPr>
          <a:xfrm>
            <a:off x="8056742" y="4175395"/>
            <a:ext cx="3839011" cy="954107"/>
          </a:xfrm>
          <a:prstGeom prst="rect">
            <a:avLst/>
          </a:prstGeom>
          <a:noFill/>
        </p:spPr>
        <p:txBody>
          <a:bodyPr wrap="square">
            <a:spAutoFit/>
          </a:bodyPr>
          <a:lstStyle/>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Para cada cultivo, registre en las columnas 7 y 8 el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mes</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y año</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en que fue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sembrado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el cultivo y en la columna 09 el mes de cosecha</a:t>
            </a:r>
            <a:endParaRPr lang="es-EC" sz="1400" dirty="0">
              <a:latin typeface="Century Gothic" panose="020B0502020202020204" pitchFamily="34" charset="0"/>
            </a:endParaRPr>
          </a:p>
        </p:txBody>
      </p:sp>
      <p:sp>
        <p:nvSpPr>
          <p:cNvPr id="26" name="CuadroTexto 25">
            <a:extLst>
              <a:ext uri="{FF2B5EF4-FFF2-40B4-BE49-F238E27FC236}">
                <a16:creationId xmlns="" xmlns:a16="http://schemas.microsoft.com/office/drawing/2014/main" id="{7EEA4A8E-3991-41FE-8B98-E5958DC930E5}"/>
              </a:ext>
            </a:extLst>
          </p:cNvPr>
          <p:cNvSpPr txBox="1"/>
          <p:nvPr/>
        </p:nvSpPr>
        <p:spPr>
          <a:xfrm>
            <a:off x="8056742" y="5148112"/>
            <a:ext cx="3839011" cy="954107"/>
          </a:xfrm>
          <a:prstGeom prst="rect">
            <a:avLst/>
          </a:prstGeom>
          <a:noFill/>
        </p:spPr>
        <p:txBody>
          <a:bodyPr wrap="square">
            <a:spAutoFit/>
          </a:bodyPr>
          <a:lstStyle/>
          <a:p>
            <a:pPr algn="just"/>
            <a:r>
              <a:rPr lang="es-MX" sz="1400" dirty="0"/>
              <a:t>Cuando exista un asociamiento y uno de los cultivos será cosechado fuera del periodo de referencia, registre el código 15 en el mes de cosecha.</a:t>
            </a:r>
            <a:endParaRPr lang="es-EC" sz="1400" dirty="0"/>
          </a:p>
        </p:txBody>
      </p:sp>
    </p:spTree>
    <p:extLst>
      <p:ext uri="{BB962C8B-B14F-4D97-AF65-F5344CB8AC3E}">
        <p14:creationId xmlns:p14="http://schemas.microsoft.com/office/powerpoint/2010/main" val="290785121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69F24E90-58E9-4806-B948-F5B93BEB93D5}"/>
              </a:ext>
            </a:extLst>
          </p:cNvPr>
          <p:cNvSpPr>
            <a:spLocks noGrp="1"/>
          </p:cNvSpPr>
          <p:nvPr>
            <p:ph type="title"/>
          </p:nvPr>
        </p:nvSpPr>
        <p:spPr/>
        <p:txBody>
          <a:bodyPr>
            <a:normAutofit fontScale="90000"/>
          </a:bodyPr>
          <a:lstStyle/>
          <a:p>
            <a:r>
              <a:rPr lang="es-MX" dirty="0"/>
              <a:t>Cultivos transitorios</a:t>
            </a:r>
            <a:endParaRPr lang="es-EC" dirty="0"/>
          </a:p>
        </p:txBody>
      </p:sp>
      <p:sp>
        <p:nvSpPr>
          <p:cNvPr id="8" name="Marcador de contenido 8">
            <a:extLst>
              <a:ext uri="{FF2B5EF4-FFF2-40B4-BE49-F238E27FC236}">
                <a16:creationId xmlns="" xmlns:a16="http://schemas.microsoft.com/office/drawing/2014/main" id="{C22496E8-B821-40C1-A074-4B4726CCE9D6}"/>
              </a:ext>
            </a:extLst>
          </p:cNvPr>
          <p:cNvSpPr>
            <a:spLocks noGrp="1"/>
          </p:cNvSpPr>
          <p:nvPr>
            <p:ph type="body" sz="quarter" idx="10"/>
          </p:nvPr>
        </p:nvSpPr>
        <p:spPr/>
        <p:txBody>
          <a:bodyPr>
            <a:normAutofit/>
          </a:bodyPr>
          <a:lstStyle/>
          <a:p>
            <a:r>
              <a:rPr lang="es-MX" sz="2000" dirty="0"/>
              <a:t>Variables</a:t>
            </a:r>
            <a:endParaRPr lang="es-EC" sz="2000" dirty="0"/>
          </a:p>
        </p:txBody>
      </p:sp>
      <p:sp>
        <p:nvSpPr>
          <p:cNvPr id="10" name="CuadroTexto 9">
            <a:extLst>
              <a:ext uri="{FF2B5EF4-FFF2-40B4-BE49-F238E27FC236}">
                <a16:creationId xmlns="" xmlns:a16="http://schemas.microsoft.com/office/drawing/2014/main" id="{773B1E5C-B6B1-4223-B805-78C43E5E1962}"/>
              </a:ext>
            </a:extLst>
          </p:cNvPr>
          <p:cNvSpPr txBox="1"/>
          <p:nvPr/>
        </p:nvSpPr>
        <p:spPr>
          <a:xfrm>
            <a:off x="702018" y="2438047"/>
            <a:ext cx="2822997" cy="738664"/>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r>
              <a:rPr lang="es-EC"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egistre el tamaño del área que utilizan el o los cultivos del terreno que está investigando</a:t>
            </a:r>
            <a:endParaRPr lang="es-EC" sz="1400" dirty="0">
              <a:latin typeface="Century Gothic" panose="020B0502020202020204" pitchFamily="34" charset="0"/>
            </a:endParaRPr>
          </a:p>
        </p:txBody>
      </p:sp>
      <p:sp>
        <p:nvSpPr>
          <p:cNvPr id="11" name="CuadroTexto 10">
            <a:extLst>
              <a:ext uri="{FF2B5EF4-FFF2-40B4-BE49-F238E27FC236}">
                <a16:creationId xmlns="" xmlns:a16="http://schemas.microsoft.com/office/drawing/2014/main" id="{4BFEFBDB-EA1D-4B9B-A20A-953B0A48F916}"/>
              </a:ext>
            </a:extLst>
          </p:cNvPr>
          <p:cNvSpPr txBox="1"/>
          <p:nvPr/>
        </p:nvSpPr>
        <p:spPr>
          <a:xfrm>
            <a:off x="3819707" y="5331944"/>
            <a:ext cx="3171535" cy="954107"/>
          </a:xfrm>
          <a:prstGeom prst="rect">
            <a:avLst/>
          </a:prstGeom>
          <a:ln>
            <a:solidFill>
              <a:schemeClr val="accent6"/>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latin typeface="Century Gothic" panose="020B0502020202020204" pitchFamily="34" charset="0"/>
                <a:ea typeface="Calibri" panose="020F0502020204030204" pitchFamily="34" charset="0"/>
                <a:cs typeface="Times New Roman" panose="02020603050405020304" pitchFamily="18" charset="0"/>
              </a:rPr>
              <a:t>Registe la superficie que cosechó la </a:t>
            </a:r>
            <a:r>
              <a:rPr lang="es-MX" sz="1400" dirty="0">
                <a:latin typeface="Century Gothic" panose="020B0502020202020204" pitchFamily="34" charset="0"/>
                <a:cs typeface="Times New Roman" panose="02020603050405020304" pitchFamily="18" charset="0"/>
              </a:rPr>
              <a:t>PP, </a:t>
            </a:r>
            <a:r>
              <a:rPr lang="es-EC" sz="1400" dirty="0">
                <a:highlight>
                  <a:srgbClr val="FFFF00"/>
                </a:highlight>
                <a:latin typeface="Century Gothic" panose="020B0502020202020204" pitchFamily="34" charset="0"/>
                <a:cs typeface="Times New Roman" panose="02020603050405020304" pitchFamily="18" charset="0"/>
              </a:rPr>
              <a:t>que puede ser igual o menor a la superficie sembrada, NUNCA mayor.</a:t>
            </a:r>
          </a:p>
        </p:txBody>
      </p:sp>
      <p:sp>
        <p:nvSpPr>
          <p:cNvPr id="12" name="CuadroTexto 11">
            <a:extLst>
              <a:ext uri="{FF2B5EF4-FFF2-40B4-BE49-F238E27FC236}">
                <a16:creationId xmlns="" xmlns:a16="http://schemas.microsoft.com/office/drawing/2014/main" id="{8FFDE4F7-B320-4F57-A633-8AE74E77E925}"/>
              </a:ext>
            </a:extLst>
          </p:cNvPr>
          <p:cNvSpPr txBox="1"/>
          <p:nvPr/>
        </p:nvSpPr>
        <p:spPr>
          <a:xfrm>
            <a:off x="8586216" y="2016828"/>
            <a:ext cx="3289479" cy="2031325"/>
          </a:xfrm>
          <a:prstGeom prst="rect">
            <a:avLst/>
          </a:prstGeom>
          <a:ln>
            <a:solidFill>
              <a:srgbClr val="7030A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un solo código de 1 a 6 </a:t>
            </a:r>
            <a:r>
              <a:rPr lang="es-EC" sz="1400" b="1" u="sng" dirty="0">
                <a:solidFill>
                  <a:srgbClr val="FF0000"/>
                </a:solidFill>
                <a:effectLst/>
                <a:latin typeface="Century Gothic" panose="020B0502020202020204" pitchFamily="34" charset="0"/>
                <a:ea typeface="Calibri" panose="020F0502020204030204" pitchFamily="34" charset="0"/>
                <a:cs typeface="Times New Roman" panose="02020603050405020304" pitchFamily="18" charset="0"/>
              </a:rPr>
              <a:t>siempre y cuando la superficie cosechada sea menor a la superficie sembrada</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a:t>
            </a:r>
          </a:p>
          <a:p>
            <a:pPr algn="just"/>
            <a:endParaRPr lang="es-EC" sz="1400" dirty="0">
              <a:latin typeface="Century Gothic" panose="020B0502020202020204" pitchFamily="34" charset="0"/>
              <a:ea typeface="Calibri" panose="020F0502020204030204" pitchFamily="34" charset="0"/>
              <a:cs typeface="Times New Roman" panose="02020603050405020304" pitchFamily="18" charset="0"/>
            </a:endParaRPr>
          </a:p>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 la razón de pérdida no corresponde a ninguno de los códigos señalados, escriba en observaciones</a:t>
            </a:r>
            <a:endParaRPr lang="es-EC" sz="1100" dirty="0">
              <a:latin typeface="Century Gothic" panose="020B0502020202020204" pitchFamily="34" charset="0"/>
            </a:endParaRPr>
          </a:p>
        </p:txBody>
      </p:sp>
      <p:cxnSp>
        <p:nvCxnSpPr>
          <p:cNvPr id="13" name="Conector recto de flecha 12">
            <a:extLst>
              <a:ext uri="{FF2B5EF4-FFF2-40B4-BE49-F238E27FC236}">
                <a16:creationId xmlns="" xmlns:a16="http://schemas.microsoft.com/office/drawing/2014/main" id="{9BAA3330-9443-4812-8B23-4B508018553D}"/>
              </a:ext>
            </a:extLst>
          </p:cNvPr>
          <p:cNvCxnSpPr>
            <a:cxnSpLocks/>
          </p:cNvCxnSpPr>
          <p:nvPr/>
        </p:nvCxnSpPr>
        <p:spPr>
          <a:xfrm flipH="1">
            <a:off x="6012694" y="4761661"/>
            <a:ext cx="281533" cy="57028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a:extLst>
              <a:ext uri="{FF2B5EF4-FFF2-40B4-BE49-F238E27FC236}">
                <a16:creationId xmlns="" xmlns:a16="http://schemas.microsoft.com/office/drawing/2014/main" id="{583FD7A5-772D-46A1-A43D-7E4DA0F6EDFE}"/>
              </a:ext>
            </a:extLst>
          </p:cNvPr>
          <p:cNvCxnSpPr>
            <a:cxnSpLocks/>
          </p:cNvCxnSpPr>
          <p:nvPr/>
        </p:nvCxnSpPr>
        <p:spPr>
          <a:xfrm flipH="1" flipV="1">
            <a:off x="3550875" y="3112932"/>
            <a:ext cx="481226" cy="28830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4">
            <a:extLst>
              <a:ext uri="{FF2B5EF4-FFF2-40B4-BE49-F238E27FC236}">
                <a16:creationId xmlns="" xmlns:a16="http://schemas.microsoft.com/office/drawing/2014/main" id="{845131FF-440B-4B27-A02C-3ED5A7B9DFBB}"/>
              </a:ext>
            </a:extLst>
          </p:cNvPr>
          <p:cNvCxnSpPr>
            <a:cxnSpLocks/>
          </p:cNvCxnSpPr>
          <p:nvPr/>
        </p:nvCxnSpPr>
        <p:spPr>
          <a:xfrm flipV="1">
            <a:off x="7823623" y="3286761"/>
            <a:ext cx="762593" cy="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15">
            <a:extLst>
              <a:ext uri="{FF2B5EF4-FFF2-40B4-BE49-F238E27FC236}">
                <a16:creationId xmlns="" xmlns:a16="http://schemas.microsoft.com/office/drawing/2014/main" id="{4DA2631E-3CCD-46A5-BBAF-BCE9CE5D7061}"/>
              </a:ext>
            </a:extLst>
          </p:cNvPr>
          <p:cNvSpPr txBox="1"/>
          <p:nvPr/>
        </p:nvSpPr>
        <p:spPr>
          <a:xfrm>
            <a:off x="702017" y="3463307"/>
            <a:ext cx="2822997" cy="116955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MX" sz="1400" dirty="0"/>
              <a:t>Totalice en la línea 98, la superficie sembrada, sumando una sola vez la superficie que registró para los asociados.</a:t>
            </a:r>
            <a:endParaRPr lang="es-EC" sz="1400" dirty="0"/>
          </a:p>
        </p:txBody>
      </p:sp>
      <p:cxnSp>
        <p:nvCxnSpPr>
          <p:cNvPr id="22" name="Conector recto de flecha 21">
            <a:extLst>
              <a:ext uri="{FF2B5EF4-FFF2-40B4-BE49-F238E27FC236}">
                <a16:creationId xmlns="" xmlns:a16="http://schemas.microsoft.com/office/drawing/2014/main" id="{FCC14EDD-9289-40D2-91E4-6AED22C1721A}"/>
              </a:ext>
            </a:extLst>
          </p:cNvPr>
          <p:cNvCxnSpPr>
            <a:cxnSpLocks/>
          </p:cNvCxnSpPr>
          <p:nvPr/>
        </p:nvCxnSpPr>
        <p:spPr>
          <a:xfrm flipH="1">
            <a:off x="3525015" y="3370081"/>
            <a:ext cx="516445" cy="51487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Imagen 2"/>
          <p:cNvPicPr>
            <a:picLocks noChangeAspect="1"/>
          </p:cNvPicPr>
          <p:nvPr/>
        </p:nvPicPr>
        <p:blipFill>
          <a:blip r:embed="rId2"/>
          <a:stretch>
            <a:fillRect/>
          </a:stretch>
        </p:blipFill>
        <p:spPr>
          <a:xfrm>
            <a:off x="4032101" y="1340099"/>
            <a:ext cx="4264184" cy="3673224"/>
          </a:xfrm>
          <a:prstGeom prst="rect">
            <a:avLst/>
          </a:prstGeom>
        </p:spPr>
      </p:pic>
    </p:spTree>
    <p:extLst>
      <p:ext uri="{BB962C8B-B14F-4D97-AF65-F5344CB8AC3E}">
        <p14:creationId xmlns:p14="http://schemas.microsoft.com/office/powerpoint/2010/main" val="285269529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FB74007F-9650-422C-8406-5178ED60D4F4}"/>
              </a:ext>
            </a:extLst>
          </p:cNvPr>
          <p:cNvSpPr>
            <a:spLocks noGrp="1"/>
          </p:cNvSpPr>
          <p:nvPr>
            <p:ph type="title"/>
          </p:nvPr>
        </p:nvSpPr>
        <p:spPr/>
        <p:txBody>
          <a:bodyPr>
            <a:normAutofit fontScale="90000"/>
          </a:bodyPr>
          <a:lstStyle/>
          <a:p>
            <a:r>
              <a:rPr lang="es-MX" dirty="0"/>
              <a:t>Cultivos transitorios</a:t>
            </a:r>
            <a:endParaRPr lang="es-EC" dirty="0"/>
          </a:p>
        </p:txBody>
      </p:sp>
      <p:sp>
        <p:nvSpPr>
          <p:cNvPr id="8" name="Marcador de contenido 8">
            <a:extLst>
              <a:ext uri="{FF2B5EF4-FFF2-40B4-BE49-F238E27FC236}">
                <a16:creationId xmlns="" xmlns:a16="http://schemas.microsoft.com/office/drawing/2014/main" id="{CBC7A640-9FF8-4570-935B-9B426FF4B00F}"/>
              </a:ext>
            </a:extLst>
          </p:cNvPr>
          <p:cNvSpPr>
            <a:spLocks noGrp="1"/>
          </p:cNvSpPr>
          <p:nvPr>
            <p:ph type="body" sz="quarter" idx="10"/>
          </p:nvPr>
        </p:nvSpPr>
        <p:spPr>
          <a:xfrm>
            <a:off x="797355" y="951025"/>
            <a:ext cx="7227614" cy="323015"/>
          </a:xfrm>
        </p:spPr>
        <p:txBody>
          <a:bodyPr>
            <a:normAutofit fontScale="85000" lnSpcReduction="20000"/>
          </a:bodyPr>
          <a:lstStyle/>
          <a:p>
            <a:r>
              <a:rPr lang="es-MX" dirty="0"/>
              <a:t>Variables</a:t>
            </a:r>
            <a:endParaRPr lang="es-EC" dirty="0"/>
          </a:p>
        </p:txBody>
      </p:sp>
      <p:sp>
        <p:nvSpPr>
          <p:cNvPr id="10" name="CuadroTexto 9">
            <a:extLst>
              <a:ext uri="{FF2B5EF4-FFF2-40B4-BE49-F238E27FC236}">
                <a16:creationId xmlns="" xmlns:a16="http://schemas.microsoft.com/office/drawing/2014/main" id="{E79E7D82-7700-47DD-9846-38FE03B1327D}"/>
              </a:ext>
            </a:extLst>
          </p:cNvPr>
          <p:cNvSpPr txBox="1"/>
          <p:nvPr/>
        </p:nvSpPr>
        <p:spPr>
          <a:xfrm>
            <a:off x="797198" y="2552954"/>
            <a:ext cx="2343471" cy="1384995"/>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el total de la producción, se debe incluir el desperdicio o desecho de los cultivos que la PP obtiene de las </a:t>
            </a:r>
            <a:r>
              <a:rPr lang="es-MX" sz="1400" dirty="0" smtClean="0"/>
              <a:t>cosechas.</a:t>
            </a:r>
            <a:endParaRPr lang="es-EC" sz="1400" dirty="0"/>
          </a:p>
        </p:txBody>
      </p:sp>
      <p:cxnSp>
        <p:nvCxnSpPr>
          <p:cNvPr id="11" name="Conector recto de flecha 10">
            <a:extLst>
              <a:ext uri="{FF2B5EF4-FFF2-40B4-BE49-F238E27FC236}">
                <a16:creationId xmlns="" xmlns:a16="http://schemas.microsoft.com/office/drawing/2014/main" id="{B1C17029-1F78-453D-8668-888BD5E6B65C}"/>
              </a:ext>
            </a:extLst>
          </p:cNvPr>
          <p:cNvCxnSpPr>
            <a:cxnSpLocks/>
          </p:cNvCxnSpPr>
          <p:nvPr/>
        </p:nvCxnSpPr>
        <p:spPr>
          <a:xfrm flipH="1">
            <a:off x="3140669" y="2844378"/>
            <a:ext cx="349576" cy="11425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12 Rectángulo">
            <a:extLst>
              <a:ext uri="{FF2B5EF4-FFF2-40B4-BE49-F238E27FC236}">
                <a16:creationId xmlns="" xmlns:a16="http://schemas.microsoft.com/office/drawing/2014/main" id="{794C2647-8E45-4D01-B02C-7E9632D7948E}"/>
              </a:ext>
            </a:extLst>
          </p:cNvPr>
          <p:cNvSpPr/>
          <p:nvPr/>
        </p:nvSpPr>
        <p:spPr>
          <a:xfrm>
            <a:off x="8441859" y="4971507"/>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15" name="Conector recto de flecha 14">
            <a:extLst>
              <a:ext uri="{FF2B5EF4-FFF2-40B4-BE49-F238E27FC236}">
                <a16:creationId xmlns="" xmlns:a16="http://schemas.microsoft.com/office/drawing/2014/main" id="{6C9184D2-1D43-44C6-8272-B82CC24CB8A2}"/>
              </a:ext>
            </a:extLst>
          </p:cNvPr>
          <p:cNvCxnSpPr>
            <a:cxnSpLocks/>
          </p:cNvCxnSpPr>
          <p:nvPr/>
        </p:nvCxnSpPr>
        <p:spPr>
          <a:xfrm>
            <a:off x="6421418" y="4414716"/>
            <a:ext cx="1210609" cy="65824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 xmlns:a16="http://schemas.microsoft.com/office/drawing/2014/main" id="{59947C58-2090-4A20-A573-4AD3B488BC99}"/>
              </a:ext>
            </a:extLst>
          </p:cNvPr>
          <p:cNvCxnSpPr>
            <a:cxnSpLocks/>
          </p:cNvCxnSpPr>
          <p:nvPr/>
        </p:nvCxnSpPr>
        <p:spPr>
          <a:xfrm flipV="1">
            <a:off x="8441859" y="3228062"/>
            <a:ext cx="720960" cy="1"/>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 xmlns:a16="http://schemas.microsoft.com/office/drawing/2014/main" id="{0E5680D4-E59E-4DF0-8F92-0ACDFDC1DEE9}"/>
              </a:ext>
            </a:extLst>
          </p:cNvPr>
          <p:cNvSpPr txBox="1"/>
          <p:nvPr/>
        </p:nvSpPr>
        <p:spPr>
          <a:xfrm>
            <a:off x="9197311" y="2868197"/>
            <a:ext cx="2658345" cy="82105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si la producción ha sido afectado por algún factor</a:t>
            </a:r>
          </a:p>
        </p:txBody>
      </p:sp>
      <p:cxnSp>
        <p:nvCxnSpPr>
          <p:cNvPr id="18" name="Conector recto de flecha 17">
            <a:extLst>
              <a:ext uri="{FF2B5EF4-FFF2-40B4-BE49-F238E27FC236}">
                <a16:creationId xmlns="" xmlns:a16="http://schemas.microsoft.com/office/drawing/2014/main" id="{90038BB6-B94D-41F4-BB62-F2157A112534}"/>
              </a:ext>
            </a:extLst>
          </p:cNvPr>
          <p:cNvCxnSpPr>
            <a:cxnSpLocks/>
          </p:cNvCxnSpPr>
          <p:nvPr/>
        </p:nvCxnSpPr>
        <p:spPr>
          <a:xfrm flipH="1">
            <a:off x="4206170" y="4414716"/>
            <a:ext cx="935898" cy="877774"/>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 xmlns:a16="http://schemas.microsoft.com/office/drawing/2014/main" id="{BC124327-1EE0-435D-8519-58FDE50D0A5F}"/>
              </a:ext>
            </a:extLst>
          </p:cNvPr>
          <p:cNvSpPr txBox="1"/>
          <p:nvPr/>
        </p:nvSpPr>
        <p:spPr>
          <a:xfrm>
            <a:off x="1578268" y="5416965"/>
            <a:ext cx="4150167" cy="835613"/>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MX"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latin typeface="Century Gothic" panose="020B0502020202020204" pitchFamily="34" charset="0"/>
                <a:ea typeface="Calibri" panose="020F0502020204030204" pitchFamily="34" charset="0"/>
                <a:cs typeface="Times New Roman" panose="02020603050405020304" pitchFamily="18" charset="0"/>
              </a:rPr>
              <a:t>registre el nombre de la unidad de medida de cosecha.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Ejemplo: </a:t>
            </a:r>
            <a:r>
              <a:rPr lang="es-EC" sz="1400" dirty="0">
                <a:latin typeface="Century Gothic" panose="020B0502020202020204" pitchFamily="34" charset="0"/>
                <a:ea typeface="Calibri" panose="020F0502020204030204" pitchFamily="34" charset="0"/>
                <a:cs typeface="Times New Roman" panose="02020603050405020304" pitchFamily="18" charset="0"/>
              </a:rPr>
              <a:t>saco, quintal,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arroba, etc.</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22" name="Picture 2" descr="Se Vende Maiz Molido por Quintal.... - Concentrados INES | Facebook">
            <a:extLst>
              <a:ext uri="{FF2B5EF4-FFF2-40B4-BE49-F238E27FC236}">
                <a16:creationId xmlns="" xmlns:a16="http://schemas.microsoft.com/office/drawing/2014/main" id="{27E9F912-9D24-48A9-AEEE-68E629E9D1D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80066" y="5158643"/>
            <a:ext cx="1137533" cy="982415"/>
          </a:xfrm>
          <a:prstGeom prst="rect">
            <a:avLst/>
          </a:prstGeom>
          <a:noFill/>
          <a:extLst>
            <a:ext uri="{909E8E84-426E-40DD-AFC4-6F175D3DCCD1}">
              <a14:hiddenFill xmlns:a14="http://schemas.microsoft.com/office/drawing/2010/main">
                <a:solidFill>
                  <a:srgbClr val="FFFFFF"/>
                </a:solidFill>
              </a14:hiddenFill>
            </a:ext>
          </a:extLst>
        </p:spPr>
      </p:pic>
      <p:sp>
        <p:nvSpPr>
          <p:cNvPr id="25" name="CuadroTexto 24">
            <a:extLst>
              <a:ext uri="{FF2B5EF4-FFF2-40B4-BE49-F238E27FC236}">
                <a16:creationId xmlns="" xmlns:a16="http://schemas.microsoft.com/office/drawing/2014/main" id="{30359FCD-EF28-4107-AA8C-F3C4DAD6C96B}"/>
              </a:ext>
            </a:extLst>
          </p:cNvPr>
          <p:cNvSpPr txBox="1"/>
          <p:nvPr/>
        </p:nvSpPr>
        <p:spPr>
          <a:xfrm>
            <a:off x="6421418" y="6184164"/>
            <a:ext cx="4300025" cy="523220"/>
          </a:xfrm>
          <a:prstGeom prst="rect">
            <a:avLst/>
          </a:prstGeom>
          <a:noFill/>
        </p:spPr>
        <p:txBody>
          <a:bodyPr wrap="square" rtlCol="0">
            <a:spAutoFit/>
          </a:bodyPr>
          <a:lstStyle/>
          <a:p>
            <a:pPr algn="ctr"/>
            <a:r>
              <a:rPr lang="es-MX" sz="1400" b="1" dirty="0"/>
              <a:t>Peso de un saco de maíz duro seco, grano seco</a:t>
            </a:r>
            <a:endParaRPr lang="es-EC" sz="1400" b="1" dirty="0"/>
          </a:p>
        </p:txBody>
      </p:sp>
      <p:pic>
        <p:nvPicPr>
          <p:cNvPr id="2" name="Imagen 1"/>
          <p:cNvPicPr>
            <a:picLocks noChangeAspect="1"/>
          </p:cNvPicPr>
          <p:nvPr/>
        </p:nvPicPr>
        <p:blipFill>
          <a:blip r:embed="rId3"/>
          <a:stretch>
            <a:fillRect/>
          </a:stretch>
        </p:blipFill>
        <p:spPr>
          <a:xfrm>
            <a:off x="3524737" y="1232383"/>
            <a:ext cx="4882630" cy="3172191"/>
          </a:xfrm>
          <a:prstGeom prst="rect">
            <a:avLst/>
          </a:prstGeom>
        </p:spPr>
      </p:pic>
    </p:spTree>
    <p:extLst>
      <p:ext uri="{BB962C8B-B14F-4D97-AF65-F5344CB8AC3E}">
        <p14:creationId xmlns:p14="http://schemas.microsoft.com/office/powerpoint/2010/main" val="12970052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652E5863-8C75-4C8E-BEAB-13241B6F02C3}"/>
              </a:ext>
            </a:extLst>
          </p:cNvPr>
          <p:cNvSpPr>
            <a:spLocks noGrp="1"/>
          </p:cNvSpPr>
          <p:nvPr>
            <p:ph type="title"/>
          </p:nvPr>
        </p:nvSpPr>
        <p:spPr/>
        <p:txBody>
          <a:bodyPr>
            <a:normAutofit fontScale="90000"/>
          </a:bodyPr>
          <a:lstStyle/>
          <a:p>
            <a:r>
              <a:rPr lang="es-MX" dirty="0"/>
              <a:t>Cultivos transitorios</a:t>
            </a:r>
            <a:endParaRPr lang="es-EC" dirty="0"/>
          </a:p>
        </p:txBody>
      </p:sp>
      <p:sp>
        <p:nvSpPr>
          <p:cNvPr id="8" name="Marcador de contenido 8">
            <a:extLst>
              <a:ext uri="{FF2B5EF4-FFF2-40B4-BE49-F238E27FC236}">
                <a16:creationId xmlns="" xmlns:a16="http://schemas.microsoft.com/office/drawing/2014/main" id="{BE67C80F-D6DC-4EC7-AC11-10165A0BEF32}"/>
              </a:ext>
            </a:extLst>
          </p:cNvPr>
          <p:cNvSpPr>
            <a:spLocks noGrp="1"/>
          </p:cNvSpPr>
          <p:nvPr>
            <p:ph type="body" sz="quarter" idx="10"/>
          </p:nvPr>
        </p:nvSpPr>
        <p:spPr>
          <a:xfrm>
            <a:off x="797198" y="951025"/>
            <a:ext cx="7227614" cy="333765"/>
          </a:xfrm>
        </p:spPr>
        <p:txBody>
          <a:bodyPr>
            <a:normAutofit fontScale="92500" lnSpcReduction="20000"/>
          </a:bodyPr>
          <a:lstStyle/>
          <a:p>
            <a:r>
              <a:rPr lang="es-MX" dirty="0"/>
              <a:t>Variables</a:t>
            </a:r>
            <a:endParaRPr lang="es-EC" dirty="0"/>
          </a:p>
        </p:txBody>
      </p:sp>
      <p:cxnSp>
        <p:nvCxnSpPr>
          <p:cNvPr id="20" name="Conector recto de flecha 19">
            <a:extLst>
              <a:ext uri="{FF2B5EF4-FFF2-40B4-BE49-F238E27FC236}">
                <a16:creationId xmlns="" xmlns:a16="http://schemas.microsoft.com/office/drawing/2014/main" id="{713CEFFA-E229-4B4E-B163-0FAD09AE5C8C}"/>
              </a:ext>
            </a:extLst>
          </p:cNvPr>
          <p:cNvCxnSpPr>
            <a:cxnSpLocks/>
          </p:cNvCxnSpPr>
          <p:nvPr/>
        </p:nvCxnSpPr>
        <p:spPr>
          <a:xfrm flipH="1">
            <a:off x="3534022" y="3190108"/>
            <a:ext cx="559552"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1" name="CuadroTexto 20">
            <a:extLst>
              <a:ext uri="{FF2B5EF4-FFF2-40B4-BE49-F238E27FC236}">
                <a16:creationId xmlns="" xmlns:a16="http://schemas.microsoft.com/office/drawing/2014/main" id="{65E77385-A5A7-4B79-B030-E4E82A092D1F}"/>
              </a:ext>
            </a:extLst>
          </p:cNvPr>
          <p:cNvSpPr txBox="1"/>
          <p:nvPr/>
        </p:nvSpPr>
        <p:spPr>
          <a:xfrm>
            <a:off x="804074" y="1339399"/>
            <a:ext cx="2729948" cy="49721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400" dirty="0">
                <a:effectLst/>
                <a:latin typeface="+mj-lt"/>
                <a:ea typeface="Calibri" panose="020F0502020204030204" pitchFamily="34" charset="0"/>
                <a:cs typeface="Times New Roman" panose="02020603050405020304" pitchFamily="18" charset="0"/>
              </a:rPr>
              <a:t>T</a:t>
            </a:r>
            <a:r>
              <a:rPr lang="es-EC" sz="1400" dirty="0">
                <a:effectLst/>
                <a:latin typeface="+mj-lt"/>
                <a:ea typeface="Calibri" panose="020F0502020204030204" pitchFamily="34" charset="0"/>
                <a:cs typeface="Times New Roman" panose="02020603050405020304" pitchFamily="18" charset="0"/>
              </a:rPr>
              <a:t>enga en cuenta que las ventas no deben ser superiores a las producciones </a:t>
            </a:r>
          </a:p>
          <a:p>
            <a:endParaRPr lang="es-EC" sz="1400" dirty="0">
              <a:latin typeface="+mj-lt"/>
              <a:ea typeface="Calibri" panose="020F0502020204030204" pitchFamily="34" charset="0"/>
              <a:cs typeface="Times New Roman" panose="02020603050405020304" pitchFamily="18" charset="0"/>
            </a:endParaRPr>
          </a:p>
          <a:p>
            <a:pPr algn="just"/>
            <a:r>
              <a:rPr lang="es-EC" sz="1400" dirty="0">
                <a:effectLst/>
                <a:latin typeface="+mj-lt"/>
                <a:ea typeface="Calibri" panose="020F0502020204030204" pitchFamily="34" charset="0"/>
                <a:cs typeface="Times New Roman" panose="02020603050405020304" pitchFamily="18" charset="0"/>
              </a:rPr>
              <a:t>El estado primario de las ventas puede ser igual o diferente al estado primario de la producción.</a:t>
            </a:r>
          </a:p>
          <a:p>
            <a:endParaRPr lang="es-EC" sz="1400" dirty="0">
              <a:effectLst/>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Cuando se trate de productos para consumo de la familia, regalo a los familiares, vecinos, amigos e inclusive para consumo de los animales.</a:t>
            </a:r>
            <a:r>
              <a:rPr lang="es-EC" sz="1400" b="1" dirty="0">
                <a:effectLst/>
                <a:latin typeface="+mj-lt"/>
                <a:ea typeface="Calibri" panose="020F0502020204030204" pitchFamily="34" charset="0"/>
                <a:cs typeface="Times New Roman" panose="02020603050405020304" pitchFamily="18" charset="0"/>
              </a:rPr>
              <a:t> NO deben REGISTRARSE en ventas.</a:t>
            </a:r>
          </a:p>
          <a:p>
            <a:pPr algn="just">
              <a:lnSpc>
                <a:spcPct val="115000"/>
              </a:lnSpc>
            </a:pPr>
            <a:endParaRPr lang="es-EC" sz="1400" b="1" dirty="0">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La producción dada como parte de pago </a:t>
            </a:r>
            <a:r>
              <a:rPr lang="es-EC" sz="1400" b="1" dirty="0">
                <a:effectLst/>
                <a:latin typeface="+mj-lt"/>
                <a:ea typeface="Calibri" panose="020F0502020204030204" pitchFamily="34" charset="0"/>
                <a:cs typeface="Times New Roman" panose="02020603050405020304" pitchFamily="18" charset="0"/>
              </a:rPr>
              <a:t>se registra como VENTAS</a:t>
            </a:r>
            <a:endParaRPr lang="es-EC" sz="1400" dirty="0">
              <a:effectLst/>
              <a:latin typeface="+mj-lt"/>
              <a:ea typeface="Calibri" panose="020F0502020204030204" pitchFamily="34" charset="0"/>
              <a:cs typeface="Times New Roman" panose="02020603050405020304" pitchFamily="18" charset="0"/>
            </a:endParaRPr>
          </a:p>
          <a:p>
            <a:endParaRPr lang="es-EC" sz="1400" dirty="0">
              <a:latin typeface="+mj-lt"/>
            </a:endParaRPr>
          </a:p>
        </p:txBody>
      </p:sp>
      <p:sp>
        <p:nvSpPr>
          <p:cNvPr id="22" name="12 Rectángulo">
            <a:extLst>
              <a:ext uri="{FF2B5EF4-FFF2-40B4-BE49-F238E27FC236}">
                <a16:creationId xmlns="" xmlns:a16="http://schemas.microsoft.com/office/drawing/2014/main" id="{C60FEFB8-6193-43DC-931E-BA7119FA0927}"/>
              </a:ext>
            </a:extLst>
          </p:cNvPr>
          <p:cNvSpPr/>
          <p:nvPr/>
        </p:nvSpPr>
        <p:spPr>
          <a:xfrm>
            <a:off x="8091585" y="4378662"/>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24" name="Conector recto de flecha 23">
            <a:extLst>
              <a:ext uri="{FF2B5EF4-FFF2-40B4-BE49-F238E27FC236}">
                <a16:creationId xmlns="" xmlns:a16="http://schemas.microsoft.com/office/drawing/2014/main" id="{97B7FA22-5F1B-40A4-B723-D3A111E89813}"/>
              </a:ext>
            </a:extLst>
          </p:cNvPr>
          <p:cNvCxnSpPr/>
          <p:nvPr/>
        </p:nvCxnSpPr>
        <p:spPr>
          <a:xfrm>
            <a:off x="6564541" y="4134002"/>
            <a:ext cx="1393493" cy="911872"/>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5" name="Rectángulo 24">
            <a:extLst>
              <a:ext uri="{FF2B5EF4-FFF2-40B4-BE49-F238E27FC236}">
                <a16:creationId xmlns="" xmlns:a16="http://schemas.microsoft.com/office/drawing/2014/main" id="{3B6CF22A-51A4-4D98-9B11-1D8E1421021E}"/>
              </a:ext>
            </a:extLst>
          </p:cNvPr>
          <p:cNvSpPr/>
          <p:nvPr/>
        </p:nvSpPr>
        <p:spPr>
          <a:xfrm>
            <a:off x="9548707" y="2620375"/>
            <a:ext cx="2489545" cy="9594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chemeClr val="tx1"/>
                </a:solidFill>
              </a:rPr>
              <a:t>Registre en porcentaje del total de las ventas cuanto esta destinado al mercado e internacional</a:t>
            </a:r>
            <a:endParaRPr lang="es-EC" sz="1400" dirty="0">
              <a:solidFill>
                <a:schemeClr val="tx1"/>
              </a:solidFill>
            </a:endParaRPr>
          </a:p>
        </p:txBody>
      </p:sp>
      <p:sp>
        <p:nvSpPr>
          <p:cNvPr id="26" name="Cerrar llave 25">
            <a:extLst>
              <a:ext uri="{FF2B5EF4-FFF2-40B4-BE49-F238E27FC236}">
                <a16:creationId xmlns="" xmlns:a16="http://schemas.microsoft.com/office/drawing/2014/main" id="{9972D02B-522A-4356-9836-12E0ABC0D11E}"/>
              </a:ext>
            </a:extLst>
          </p:cNvPr>
          <p:cNvSpPr/>
          <p:nvPr/>
        </p:nvSpPr>
        <p:spPr>
          <a:xfrm>
            <a:off x="9035507" y="2066185"/>
            <a:ext cx="314005" cy="2067817"/>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pic>
        <p:nvPicPr>
          <p:cNvPr id="28" name="Picture 2" descr="Se Vende Maiz Molido por Quintal.... - Concentrados INES | Facebook">
            <a:extLst>
              <a:ext uri="{FF2B5EF4-FFF2-40B4-BE49-F238E27FC236}">
                <a16:creationId xmlns="" xmlns:a16="http://schemas.microsoft.com/office/drawing/2014/main" id="{277CE2F6-89AC-497B-9238-2D2C8F72664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64541" y="5047597"/>
            <a:ext cx="1257398" cy="1085935"/>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3"/>
          <a:stretch>
            <a:fillRect/>
          </a:stretch>
        </p:blipFill>
        <p:spPr>
          <a:xfrm>
            <a:off x="4137529" y="982078"/>
            <a:ext cx="4854023" cy="3151924"/>
          </a:xfrm>
          <a:prstGeom prst="rect">
            <a:avLst/>
          </a:prstGeom>
        </p:spPr>
      </p:pic>
    </p:spTree>
    <p:extLst>
      <p:ext uri="{BB962C8B-B14F-4D97-AF65-F5344CB8AC3E}">
        <p14:creationId xmlns:p14="http://schemas.microsoft.com/office/powerpoint/2010/main" val="10156939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 xmlns:a16="http://schemas.microsoft.com/office/drawing/2014/main" id="{F915F001-AA2F-48D8-A585-45A092E2CD4F}"/>
              </a:ext>
            </a:extLst>
          </p:cNvPr>
          <p:cNvSpPr txBox="1"/>
          <p:nvPr/>
        </p:nvSpPr>
        <p:spPr>
          <a:xfrm>
            <a:off x="9199485" y="2158323"/>
            <a:ext cx="2663687" cy="2246769"/>
          </a:xfrm>
          <a:prstGeom prst="rect">
            <a:avLst/>
          </a:prstGeom>
          <a:noFill/>
        </p:spPr>
        <p:txBody>
          <a:bodyPr wrap="square" rtlCol="0">
            <a:spAutoFit/>
          </a:bodyPr>
          <a:lstStyle/>
          <a:p>
            <a:pPr marL="285750" indent="-285750" algn="just">
              <a:buFont typeface="Arial" panose="020B0604020202020204" pitchFamily="34" charset="0"/>
              <a:buChar char="•"/>
            </a:pPr>
            <a:r>
              <a:rPr lang="es-MX" sz="1400" dirty="0"/>
              <a:t>Registre la cantidad de la producción que no haya sido considerada en ventas </a:t>
            </a:r>
          </a:p>
          <a:p>
            <a:pPr marL="285750" indent="-285750" algn="just">
              <a:buFont typeface="Arial" panose="020B0604020202020204" pitchFamily="34" charset="0"/>
              <a:buChar char="•"/>
            </a:pPr>
            <a:endParaRPr lang="es-MX" sz="1400" dirty="0"/>
          </a:p>
          <a:p>
            <a:pPr marL="285750" indent="-285750" algn="just">
              <a:buFont typeface="Arial" panose="020B0604020202020204" pitchFamily="34" charset="0"/>
              <a:buChar char="•"/>
            </a:pPr>
            <a:r>
              <a:rPr lang="es-MX" sz="1400" dirty="0"/>
              <a:t>La unidad de media es igual a las ventas, cuando no haya ventas la unidad de medida es igual a al producción</a:t>
            </a:r>
            <a:endParaRPr lang="es-EC" sz="1400" dirty="0"/>
          </a:p>
        </p:txBody>
      </p:sp>
      <p:sp>
        <p:nvSpPr>
          <p:cNvPr id="12" name="CuadroTexto 11">
            <a:extLst>
              <a:ext uri="{FF2B5EF4-FFF2-40B4-BE49-F238E27FC236}">
                <a16:creationId xmlns="" xmlns:a16="http://schemas.microsoft.com/office/drawing/2014/main" id="{661EA891-B33F-492A-8DFD-E8811D2212A6}"/>
              </a:ext>
            </a:extLst>
          </p:cNvPr>
          <p:cNvSpPr txBox="1"/>
          <p:nvPr/>
        </p:nvSpPr>
        <p:spPr>
          <a:xfrm>
            <a:off x="6940766" y="1142477"/>
            <a:ext cx="4922406" cy="307777"/>
          </a:xfrm>
          <a:prstGeom prst="rect">
            <a:avLst/>
          </a:prstGeom>
          <a:noFill/>
        </p:spPr>
        <p:txBody>
          <a:bodyPr wrap="square" rtlCol="0">
            <a:spAutoFit/>
          </a:bodyPr>
          <a:lstStyle/>
          <a:p>
            <a:r>
              <a:rPr lang="es-MX" sz="1400" b="1" dirty="0">
                <a:highlight>
                  <a:srgbClr val="FFFF00"/>
                </a:highlight>
              </a:rPr>
              <a:t>PRODUCCIÓN=VENTAS+OTROS DESTINOS</a:t>
            </a:r>
            <a:endParaRPr lang="es-EC" sz="1400" b="1" dirty="0">
              <a:highlight>
                <a:srgbClr val="FFFF00"/>
              </a:highlight>
            </a:endParaRPr>
          </a:p>
        </p:txBody>
      </p:sp>
      <p:sp>
        <p:nvSpPr>
          <p:cNvPr id="18" name="12 Rectángulo">
            <a:extLst>
              <a:ext uri="{FF2B5EF4-FFF2-40B4-BE49-F238E27FC236}">
                <a16:creationId xmlns="" xmlns:a16="http://schemas.microsoft.com/office/drawing/2014/main" id="{D6C1FC54-193D-4932-9868-836FA7C80DF7}"/>
              </a:ext>
            </a:extLst>
          </p:cNvPr>
          <p:cNvSpPr/>
          <p:nvPr/>
        </p:nvSpPr>
        <p:spPr>
          <a:xfrm>
            <a:off x="722689" y="1456647"/>
            <a:ext cx="3467651" cy="2031325"/>
          </a:xfrm>
          <a:prstGeom prst="rect">
            <a:avLst/>
          </a:prstGeom>
        </p:spPr>
        <p:txBody>
          <a:bodyPr wrap="square">
            <a:spAutoFit/>
          </a:bodyPr>
          <a:lstStyle/>
          <a:p>
            <a:pPr lvl="0" algn="just"/>
            <a:r>
              <a:rPr lang="es-EC" sz="1400" b="1" dirty="0"/>
              <a:t>Precio de una unidad de medida.- </a:t>
            </a:r>
            <a:r>
              <a:rPr lang="es-EC" sz="1400" dirty="0"/>
              <a:t>Para registrar esta información se debe tener en cuenta que se refiere </a:t>
            </a:r>
            <a:r>
              <a:rPr lang="es-EC" sz="1400" b="1" dirty="0">
                <a:solidFill>
                  <a:srgbClr val="FF0000"/>
                </a:solidFill>
              </a:rPr>
              <a:t>al precio de venta de una sola unidad de medida</a:t>
            </a:r>
            <a:r>
              <a:rPr lang="es-EC" sz="1400" dirty="0"/>
              <a:t>, NO el peso de toda la venta. </a:t>
            </a:r>
            <a:r>
              <a:rPr lang="es-EC" sz="1400" dirty="0">
                <a:highlight>
                  <a:srgbClr val="FFFF00"/>
                </a:highlight>
              </a:rPr>
              <a:t>En caso de que no exista ventas, se debe hacer estimar al productor en cuanto vendería una unidad de medida de la producción</a:t>
            </a:r>
          </a:p>
        </p:txBody>
      </p:sp>
      <p:pic>
        <p:nvPicPr>
          <p:cNvPr id="2" name="Picture 4" descr="Tricolor (Tri-Color, Tricolor) Semillas De Quinua Orgánica ...">
            <a:extLst>
              <a:ext uri="{FF2B5EF4-FFF2-40B4-BE49-F238E27FC236}">
                <a16:creationId xmlns="" xmlns:a16="http://schemas.microsoft.com/office/drawing/2014/main" id="{6B71A670-360A-4BB5-A3EA-DC2FBE10EB7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8055" y="5272533"/>
            <a:ext cx="1351928" cy="89964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Las semillas de quinua en sacos de arpillera aislado sobre fondo ...">
            <a:extLst>
              <a:ext uri="{FF2B5EF4-FFF2-40B4-BE49-F238E27FC236}">
                <a16:creationId xmlns="" xmlns:a16="http://schemas.microsoft.com/office/drawing/2014/main" id="{B42353A9-A543-4C59-ACE8-4F47F0A8B12B}"/>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9852"/>
          <a:stretch/>
        </p:blipFill>
        <p:spPr bwMode="auto">
          <a:xfrm>
            <a:off x="1949437" y="3729490"/>
            <a:ext cx="1100679" cy="812194"/>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 xmlns:a16="http://schemas.microsoft.com/office/drawing/2014/main" id="{D5B00A26-0D0C-4050-9F2F-DF70778890EF}"/>
              </a:ext>
            </a:extLst>
          </p:cNvPr>
          <p:cNvSpPr txBox="1"/>
          <p:nvPr/>
        </p:nvSpPr>
        <p:spPr>
          <a:xfrm>
            <a:off x="1175714" y="4511802"/>
            <a:ext cx="1547446" cy="646331"/>
          </a:xfrm>
          <a:prstGeom prst="rect">
            <a:avLst/>
          </a:prstGeom>
          <a:noFill/>
        </p:spPr>
        <p:txBody>
          <a:bodyPr wrap="square" rtlCol="0">
            <a:spAutoFit/>
          </a:bodyPr>
          <a:lstStyle/>
          <a:p>
            <a:pPr algn="ctr"/>
            <a:r>
              <a:rPr lang="es-MX" sz="1200" b="1" dirty="0"/>
              <a:t>Precio de una sola unidad de medida</a:t>
            </a:r>
            <a:endParaRPr lang="es-EC" sz="1200" b="1" dirty="0"/>
          </a:p>
        </p:txBody>
      </p:sp>
      <p:pic>
        <p:nvPicPr>
          <p:cNvPr id="5" name="Picture 2" descr="VISTO BUENO - TAXSTRATEGY S.A.">
            <a:extLst>
              <a:ext uri="{FF2B5EF4-FFF2-40B4-BE49-F238E27FC236}">
                <a16:creationId xmlns="" xmlns:a16="http://schemas.microsoft.com/office/drawing/2014/main" id="{AC94B295-E31F-4DF9-8183-1075E43C988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8332" y="3781256"/>
            <a:ext cx="871105" cy="65332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 xmlns:a16="http://schemas.microsoft.com/office/drawing/2014/main" id="{B1CB37A4-A6A3-4A44-9619-05E25167B0B6}"/>
              </a:ext>
            </a:extLst>
          </p:cNvPr>
          <p:cNvSpPr txBox="1"/>
          <p:nvPr/>
        </p:nvSpPr>
        <p:spPr>
          <a:xfrm>
            <a:off x="1070337" y="6245052"/>
            <a:ext cx="1547446" cy="461665"/>
          </a:xfrm>
          <a:prstGeom prst="rect">
            <a:avLst/>
          </a:prstGeom>
          <a:noFill/>
        </p:spPr>
        <p:txBody>
          <a:bodyPr wrap="square" rtlCol="0">
            <a:spAutoFit/>
          </a:bodyPr>
          <a:lstStyle/>
          <a:p>
            <a:pPr algn="ctr"/>
            <a:r>
              <a:rPr lang="es-MX" sz="1200" b="1" dirty="0"/>
              <a:t>Precio del total de las ventas</a:t>
            </a:r>
            <a:endParaRPr lang="es-EC" sz="1200" b="1" dirty="0"/>
          </a:p>
        </p:txBody>
      </p:sp>
      <p:pic>
        <p:nvPicPr>
          <p:cNvPr id="10" name="Imagen 9">
            <a:extLst>
              <a:ext uri="{FF2B5EF4-FFF2-40B4-BE49-F238E27FC236}">
                <a16:creationId xmlns="" xmlns:a16="http://schemas.microsoft.com/office/drawing/2014/main" id="{B8F20797-9D98-4274-8328-467A4AD0CB9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039583" y="5345405"/>
            <a:ext cx="920386" cy="744442"/>
          </a:xfrm>
          <a:prstGeom prst="rect">
            <a:avLst/>
          </a:prstGeom>
        </p:spPr>
      </p:pic>
      <p:sp>
        <p:nvSpPr>
          <p:cNvPr id="35" name="Título 1">
            <a:extLst>
              <a:ext uri="{FF2B5EF4-FFF2-40B4-BE49-F238E27FC236}">
                <a16:creationId xmlns="" xmlns:a16="http://schemas.microsoft.com/office/drawing/2014/main" id="{DD653182-6313-49C0-9B5A-161205DEEED4}"/>
              </a:ext>
            </a:extLst>
          </p:cNvPr>
          <p:cNvSpPr>
            <a:spLocks noGrp="1"/>
          </p:cNvSpPr>
          <p:nvPr>
            <p:ph type="title"/>
          </p:nvPr>
        </p:nvSpPr>
        <p:spPr/>
        <p:txBody>
          <a:bodyPr>
            <a:normAutofit fontScale="90000"/>
          </a:bodyPr>
          <a:lstStyle/>
          <a:p>
            <a:r>
              <a:rPr lang="es-MX" dirty="0"/>
              <a:t>Cultivos transitorios</a:t>
            </a:r>
            <a:endParaRPr lang="es-EC" dirty="0"/>
          </a:p>
        </p:txBody>
      </p:sp>
      <p:sp>
        <p:nvSpPr>
          <p:cNvPr id="36" name="Marcador de contenido 8">
            <a:extLst>
              <a:ext uri="{FF2B5EF4-FFF2-40B4-BE49-F238E27FC236}">
                <a16:creationId xmlns="" xmlns:a16="http://schemas.microsoft.com/office/drawing/2014/main" id="{466BD970-1215-4B91-A836-497C0F200F4D}"/>
              </a:ext>
            </a:extLst>
          </p:cNvPr>
          <p:cNvSpPr>
            <a:spLocks noGrp="1"/>
          </p:cNvSpPr>
          <p:nvPr>
            <p:ph type="body" sz="quarter" idx="10"/>
          </p:nvPr>
        </p:nvSpPr>
        <p:spPr>
          <a:xfrm>
            <a:off x="797198" y="951026"/>
            <a:ext cx="7227614" cy="345340"/>
          </a:xfrm>
        </p:spPr>
        <p:txBody>
          <a:bodyPr>
            <a:normAutofit fontScale="92500" lnSpcReduction="20000"/>
          </a:bodyPr>
          <a:lstStyle/>
          <a:p>
            <a:r>
              <a:rPr lang="es-MX" dirty="0"/>
              <a:t>Variables</a:t>
            </a:r>
            <a:endParaRPr lang="es-EC" dirty="0"/>
          </a:p>
        </p:txBody>
      </p:sp>
      <p:pic>
        <p:nvPicPr>
          <p:cNvPr id="7" name="Imagen 6"/>
          <p:cNvPicPr>
            <a:picLocks noChangeAspect="1"/>
          </p:cNvPicPr>
          <p:nvPr/>
        </p:nvPicPr>
        <p:blipFill>
          <a:blip r:embed="rId6"/>
          <a:stretch>
            <a:fillRect/>
          </a:stretch>
        </p:blipFill>
        <p:spPr>
          <a:xfrm>
            <a:off x="5980937" y="1605308"/>
            <a:ext cx="3000375" cy="3352800"/>
          </a:xfrm>
          <a:prstGeom prst="rect">
            <a:avLst/>
          </a:prstGeom>
        </p:spPr>
      </p:pic>
      <p:pic>
        <p:nvPicPr>
          <p:cNvPr id="8" name="Imagen 7"/>
          <p:cNvPicPr>
            <a:picLocks noChangeAspect="1"/>
          </p:cNvPicPr>
          <p:nvPr/>
        </p:nvPicPr>
        <p:blipFill>
          <a:blip r:embed="rId7"/>
          <a:stretch>
            <a:fillRect/>
          </a:stretch>
        </p:blipFill>
        <p:spPr>
          <a:xfrm>
            <a:off x="4513757" y="1605308"/>
            <a:ext cx="1095375" cy="3552825"/>
          </a:xfrm>
          <a:prstGeom prst="rect">
            <a:avLst/>
          </a:prstGeom>
        </p:spPr>
      </p:pic>
    </p:spTree>
    <p:extLst>
      <p:ext uri="{BB962C8B-B14F-4D97-AF65-F5344CB8AC3E}">
        <p14:creationId xmlns:p14="http://schemas.microsoft.com/office/powerpoint/2010/main" val="128425469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t>Cultivos transitorios</a:t>
            </a:r>
            <a:endParaRPr lang="es-EC" dirty="0"/>
          </a:p>
        </p:txBody>
      </p:sp>
      <p:sp>
        <p:nvSpPr>
          <p:cNvPr id="3" name="Marcador de texto 2"/>
          <p:cNvSpPr>
            <a:spLocks noGrp="1"/>
          </p:cNvSpPr>
          <p:nvPr>
            <p:ph type="body" sz="quarter" idx="10"/>
          </p:nvPr>
        </p:nvSpPr>
        <p:spPr/>
        <p:txBody>
          <a:bodyPr/>
          <a:lstStyle/>
          <a:p>
            <a:r>
              <a:rPr lang="es-MX" dirty="0"/>
              <a:t>Variables</a:t>
            </a:r>
            <a:endParaRPr lang="es-EC" dirty="0"/>
          </a:p>
        </p:txBody>
      </p:sp>
      <p:sp>
        <p:nvSpPr>
          <p:cNvPr id="5" name="CuadroTexto 4"/>
          <p:cNvSpPr txBox="1"/>
          <p:nvPr/>
        </p:nvSpPr>
        <p:spPr>
          <a:xfrm>
            <a:off x="4629150" y="2914650"/>
            <a:ext cx="184731" cy="369332"/>
          </a:xfrm>
          <a:prstGeom prst="rect">
            <a:avLst/>
          </a:prstGeom>
          <a:noFill/>
        </p:spPr>
        <p:txBody>
          <a:bodyPr wrap="none" rtlCol="0">
            <a:spAutoFit/>
          </a:bodyPr>
          <a:lstStyle/>
          <a:p>
            <a:endParaRPr lang="es-EC" dirty="0"/>
          </a:p>
        </p:txBody>
      </p:sp>
      <p:sp>
        <p:nvSpPr>
          <p:cNvPr id="7" name="Rectángulo 6"/>
          <p:cNvSpPr/>
          <p:nvPr/>
        </p:nvSpPr>
        <p:spPr>
          <a:xfrm>
            <a:off x="8734388" y="2175986"/>
            <a:ext cx="3275675" cy="1477328"/>
          </a:xfrm>
          <a:prstGeom prst="rect">
            <a:avLst/>
          </a:prstGeom>
        </p:spPr>
        <p:txBody>
          <a:bodyPr wrap="square">
            <a:spAutoFit/>
          </a:bodyPr>
          <a:lstStyle/>
          <a:p>
            <a:pPr algn="just">
              <a:spcAft>
                <a:spcPts val="0"/>
              </a:spcAft>
            </a:pPr>
            <a:r>
              <a:rPr lang="es-EC" dirty="0" smtClean="0">
                <a:latin typeface="Calibri" panose="020F0502020204030204" pitchFamily="34" charset="0"/>
                <a:ea typeface="Calibri" panose="020F0502020204030204" pitchFamily="34" charset="0"/>
                <a:cs typeface="Times New Roman" panose="02020603050405020304" pitchFamily="18" charset="0"/>
              </a:rPr>
              <a:t>La pregunta busca conocer los instrumentos utilizados en la preparación del suelo para la siguiente siembra del terreno investigado.</a:t>
            </a:r>
            <a:endParaRPr lang="es-EC"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ángulo 9"/>
          <p:cNvSpPr/>
          <p:nvPr/>
        </p:nvSpPr>
        <p:spPr>
          <a:xfrm>
            <a:off x="1025082" y="2657701"/>
            <a:ext cx="2450834" cy="1200329"/>
          </a:xfrm>
          <a:prstGeom prst="rect">
            <a:avLst/>
          </a:prstGeom>
        </p:spPr>
        <p:txBody>
          <a:bodyPr wrap="square">
            <a:spAutoFit/>
          </a:bodyPr>
          <a:lstStyle/>
          <a:p>
            <a:pPr algn="just">
              <a:spcAft>
                <a:spcPts val="0"/>
              </a:spcAft>
            </a:pPr>
            <a:r>
              <a:rPr lang="es-EC" dirty="0">
                <a:latin typeface="Calibri" panose="020F0502020204030204" pitchFamily="34" charset="0"/>
                <a:ea typeface="Calibri" panose="020F0502020204030204" pitchFamily="34" charset="0"/>
                <a:cs typeface="Times New Roman" panose="02020603050405020304" pitchFamily="18" charset="0"/>
              </a:rPr>
              <a:t>I</a:t>
            </a:r>
            <a:r>
              <a:rPr lang="es-EC" dirty="0" smtClean="0">
                <a:latin typeface="Calibri" panose="020F0502020204030204" pitchFamily="34" charset="0"/>
                <a:ea typeface="Calibri" panose="020F0502020204030204" pitchFamily="34" charset="0"/>
                <a:cs typeface="Times New Roman" panose="02020603050405020304" pitchFamily="18" charset="0"/>
              </a:rPr>
              <a:t>nvestiga el destino de los residuos de la cosecha de los terrenos levantados.</a:t>
            </a:r>
            <a:endParaRPr lang="es-EC"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ángulo 10"/>
          <p:cNvSpPr/>
          <p:nvPr/>
        </p:nvSpPr>
        <p:spPr>
          <a:xfrm>
            <a:off x="3040381" y="5654311"/>
            <a:ext cx="6412230" cy="646331"/>
          </a:xfrm>
          <a:prstGeom prst="rect">
            <a:avLst/>
          </a:prstGeom>
        </p:spPr>
        <p:txBody>
          <a:bodyPr wrap="square">
            <a:spAutoFit/>
          </a:bodyPr>
          <a:lstStyle/>
          <a:p>
            <a:pPr algn="just">
              <a:spcAft>
                <a:spcPts val="0"/>
              </a:spcAft>
            </a:pPr>
            <a:r>
              <a:rPr lang="es-EC" dirty="0" smtClean="0">
                <a:latin typeface="Calibri" panose="020F0502020204030204" pitchFamily="34" charset="0"/>
                <a:ea typeface="Calibri" panose="020F0502020204030204" pitchFamily="34" charset="0"/>
                <a:cs typeface="Times New Roman" panose="02020603050405020304" pitchFamily="18" charset="0"/>
              </a:rPr>
              <a:t>Estas preguntas tienen como objetivo averiguar acerca del drenaje del cual puede disponer el terreno investigado.</a:t>
            </a:r>
            <a:endParaRPr lang="es-EC"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n 3"/>
          <p:cNvPicPr>
            <a:picLocks noChangeAspect="1"/>
          </p:cNvPicPr>
          <p:nvPr/>
        </p:nvPicPr>
        <p:blipFill>
          <a:blip r:embed="rId2"/>
          <a:stretch>
            <a:fillRect/>
          </a:stretch>
        </p:blipFill>
        <p:spPr>
          <a:xfrm>
            <a:off x="4300757" y="893875"/>
            <a:ext cx="3895749" cy="4316153"/>
          </a:xfrm>
          <a:prstGeom prst="rect">
            <a:avLst/>
          </a:prstGeom>
        </p:spPr>
      </p:pic>
      <p:cxnSp>
        <p:nvCxnSpPr>
          <p:cNvPr id="12" name="Conector recto de flecha 11"/>
          <p:cNvCxnSpPr/>
          <p:nvPr/>
        </p:nvCxnSpPr>
        <p:spPr>
          <a:xfrm>
            <a:off x="8196506" y="2914649"/>
            <a:ext cx="537882" cy="0"/>
          </a:xfrm>
          <a:prstGeom prst="straightConnector1">
            <a:avLst/>
          </a:prstGeom>
          <a:ln w="28575">
            <a:tailEnd type="triangle"/>
          </a:ln>
        </p:spPr>
        <p:style>
          <a:lnRef idx="3">
            <a:schemeClr val="accent4"/>
          </a:lnRef>
          <a:fillRef idx="0">
            <a:schemeClr val="accent4"/>
          </a:fillRef>
          <a:effectRef idx="2">
            <a:schemeClr val="accent4"/>
          </a:effectRef>
          <a:fontRef idx="minor">
            <a:schemeClr val="tx1"/>
          </a:fontRef>
        </p:style>
      </p:cxnSp>
      <p:cxnSp>
        <p:nvCxnSpPr>
          <p:cNvPr id="14" name="Conector recto de flecha 13"/>
          <p:cNvCxnSpPr>
            <a:endCxn id="10" idx="3"/>
          </p:cNvCxnSpPr>
          <p:nvPr/>
        </p:nvCxnSpPr>
        <p:spPr>
          <a:xfrm flipH="1" flipV="1">
            <a:off x="3475916" y="3257866"/>
            <a:ext cx="824842" cy="4211"/>
          </a:xfrm>
          <a:prstGeom prst="straightConnector1">
            <a:avLst/>
          </a:prstGeom>
          <a:ln w="28575">
            <a:tailEnd type="triangle"/>
          </a:ln>
        </p:spPr>
        <p:style>
          <a:lnRef idx="3">
            <a:schemeClr val="accent1"/>
          </a:lnRef>
          <a:fillRef idx="0">
            <a:schemeClr val="accent1"/>
          </a:fillRef>
          <a:effectRef idx="2">
            <a:schemeClr val="accent1"/>
          </a:effectRef>
          <a:fontRef idx="minor">
            <a:schemeClr val="tx1"/>
          </a:fontRef>
        </p:style>
      </p:cxnSp>
      <p:cxnSp>
        <p:nvCxnSpPr>
          <p:cNvPr id="15" name="Conector recto de flecha 14"/>
          <p:cNvCxnSpPr/>
          <p:nvPr/>
        </p:nvCxnSpPr>
        <p:spPr>
          <a:xfrm flipV="1">
            <a:off x="6477934" y="5183747"/>
            <a:ext cx="357206" cy="47770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p:cNvCxnSpPr/>
          <p:nvPr/>
        </p:nvCxnSpPr>
        <p:spPr>
          <a:xfrm flipH="1" flipV="1">
            <a:off x="6080760" y="5183747"/>
            <a:ext cx="302392" cy="477704"/>
          </a:xfrm>
          <a:prstGeom prst="straightConnector1">
            <a:avLst/>
          </a:prstGeom>
          <a:ln w="28575">
            <a:solidFill>
              <a:srgbClr val="FF0000"/>
            </a:solidFill>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34572269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1048AA29-A0A6-4473-90BD-1F4C41713103}"/>
              </a:ext>
            </a:extLst>
          </p:cNvPr>
          <p:cNvSpPr>
            <a:spLocks noGrp="1"/>
          </p:cNvSpPr>
          <p:nvPr>
            <p:ph type="title"/>
          </p:nvPr>
        </p:nvSpPr>
        <p:spPr/>
        <p:txBody>
          <a:bodyPr>
            <a:normAutofit fontScale="90000"/>
          </a:bodyPr>
          <a:lstStyle/>
          <a:p>
            <a:r>
              <a:rPr lang="es-MX" dirty="0"/>
              <a:t>Cultivos transitorios</a:t>
            </a:r>
            <a:endParaRPr lang="es-EC" dirty="0"/>
          </a:p>
        </p:txBody>
      </p:sp>
      <p:sp>
        <p:nvSpPr>
          <p:cNvPr id="8" name="Marcador de contenido 8">
            <a:extLst>
              <a:ext uri="{FF2B5EF4-FFF2-40B4-BE49-F238E27FC236}">
                <a16:creationId xmlns="" xmlns:a16="http://schemas.microsoft.com/office/drawing/2014/main" id="{0A2E3018-C0B5-48A1-8EEF-26954AB586B7}"/>
              </a:ext>
            </a:extLst>
          </p:cNvPr>
          <p:cNvSpPr>
            <a:spLocks noGrp="1"/>
          </p:cNvSpPr>
          <p:nvPr>
            <p:ph type="body" sz="quarter" idx="10"/>
          </p:nvPr>
        </p:nvSpPr>
        <p:spPr>
          <a:xfrm>
            <a:off x="874976" y="915400"/>
            <a:ext cx="7227614" cy="499155"/>
          </a:xfrm>
        </p:spPr>
        <p:txBody>
          <a:bodyPr>
            <a:normAutofit/>
          </a:bodyPr>
          <a:lstStyle/>
          <a:p>
            <a:r>
              <a:rPr lang="es-MX" dirty="0"/>
              <a:t>Variables</a:t>
            </a:r>
            <a:endParaRPr lang="es-EC" dirty="0"/>
          </a:p>
        </p:txBody>
      </p:sp>
      <p:sp>
        <p:nvSpPr>
          <p:cNvPr id="12" name="CuadroTexto 11">
            <a:extLst>
              <a:ext uri="{FF2B5EF4-FFF2-40B4-BE49-F238E27FC236}">
                <a16:creationId xmlns="" xmlns:a16="http://schemas.microsoft.com/office/drawing/2014/main" id="{A2435B81-C18C-4D7F-BE10-863D8C48E622}"/>
              </a:ext>
            </a:extLst>
          </p:cNvPr>
          <p:cNvSpPr txBox="1"/>
          <p:nvPr/>
        </p:nvSpPr>
        <p:spPr>
          <a:xfrm>
            <a:off x="4245002" y="2040459"/>
            <a:ext cx="6096000" cy="2701702"/>
          </a:xfrm>
          <a:prstGeom prst="rect">
            <a:avLst/>
          </a:prstGeom>
          <a:noFill/>
        </p:spPr>
        <p:txBody>
          <a:bodyPr wrap="square">
            <a:spAutoFit/>
          </a:bodyPr>
          <a:lstStyle/>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81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Empleo – Trabajadores ocasionales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pregunta se solicitará información exclusivamente sobre los trabajadores ocasionales contratados para el desarrollo del cultivo en cuestión, si existen trabajadores permanentes  no deberán registrarse en este apartado, sino en el capítulo 12 </a:t>
            </a:r>
          </a:p>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a:t>
            </a:r>
            <a:r>
              <a:rPr lang="es-EC" sz="1400" b="1" dirty="0" smtClean="0">
                <a:latin typeface="Century Gothic" panose="020B0502020202020204" pitchFamily="34" charset="0"/>
                <a:ea typeface="Calibri" panose="020F0502020204030204" pitchFamily="34" charset="0"/>
                <a:cs typeface="Times New Roman" panose="02020603050405020304" pitchFamily="18" charset="0"/>
              </a:rPr>
              <a:t>82</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Empleo – Trabajadores familiares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categoría se consideran a los familiares hombres y mujeres que tengan o no profesión, pero que hayan trabajado en los terrenos, bajo la responsabilidad de la persona productora sin percibir remuneración alguna.</a:t>
            </a:r>
          </a:p>
        </p:txBody>
      </p:sp>
      <p:pic>
        <p:nvPicPr>
          <p:cNvPr id="2" name="Imagen 1"/>
          <p:cNvPicPr>
            <a:picLocks noChangeAspect="1"/>
          </p:cNvPicPr>
          <p:nvPr/>
        </p:nvPicPr>
        <p:blipFill>
          <a:blip r:embed="rId2"/>
          <a:stretch>
            <a:fillRect/>
          </a:stretch>
        </p:blipFill>
        <p:spPr>
          <a:xfrm>
            <a:off x="1991677" y="1687830"/>
            <a:ext cx="1647825" cy="3848100"/>
          </a:xfrm>
          <a:prstGeom prst="rect">
            <a:avLst/>
          </a:prstGeom>
        </p:spPr>
      </p:pic>
    </p:spTree>
    <p:extLst>
      <p:ext uri="{BB962C8B-B14F-4D97-AF65-F5344CB8AC3E}">
        <p14:creationId xmlns:p14="http://schemas.microsoft.com/office/powerpoint/2010/main" val="285199569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E84F0888-1108-4BB3-96ED-BF4778C72FC4}"/>
              </a:ext>
            </a:extLst>
          </p:cNvPr>
          <p:cNvSpPr>
            <a:spLocks noGrp="1"/>
          </p:cNvSpPr>
          <p:nvPr>
            <p:ph type="title"/>
          </p:nvPr>
        </p:nvSpPr>
        <p:spPr/>
        <p:txBody>
          <a:bodyPr>
            <a:normAutofit fontScale="90000"/>
          </a:bodyPr>
          <a:lstStyle/>
          <a:p>
            <a:r>
              <a:rPr lang="es-MX" dirty="0"/>
              <a:t>Casos especiales</a:t>
            </a:r>
            <a:endParaRPr lang="es-EC" dirty="0"/>
          </a:p>
        </p:txBody>
      </p:sp>
      <p:sp>
        <p:nvSpPr>
          <p:cNvPr id="8" name="Marcador de contenido 5">
            <a:extLst>
              <a:ext uri="{FF2B5EF4-FFF2-40B4-BE49-F238E27FC236}">
                <a16:creationId xmlns="" xmlns:a16="http://schemas.microsoft.com/office/drawing/2014/main" id="{7E034410-F29C-45CA-9264-FD6EBB144BEE}"/>
              </a:ext>
            </a:extLst>
          </p:cNvPr>
          <p:cNvSpPr txBox="1">
            <a:spLocks/>
          </p:cNvSpPr>
          <p:nvPr/>
        </p:nvSpPr>
        <p:spPr>
          <a:xfrm>
            <a:off x="998705" y="91540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graphicFrame>
        <p:nvGraphicFramePr>
          <p:cNvPr id="10" name="4 Diagrama">
            <a:extLst>
              <a:ext uri="{FF2B5EF4-FFF2-40B4-BE49-F238E27FC236}">
                <a16:creationId xmlns="" xmlns:a16="http://schemas.microsoft.com/office/drawing/2014/main" id="{353FFEA6-E336-4BFA-94C8-61707BA989A4}"/>
              </a:ext>
            </a:extLst>
          </p:cNvPr>
          <p:cNvGraphicFramePr/>
          <p:nvPr>
            <p:extLst>
              <p:ext uri="{D42A27DB-BD31-4B8C-83A1-F6EECF244321}">
                <p14:modId xmlns:p14="http://schemas.microsoft.com/office/powerpoint/2010/main" val="670849927"/>
              </p:ext>
            </p:extLst>
          </p:nvPr>
        </p:nvGraphicFramePr>
        <p:xfrm>
          <a:off x="998705" y="1272916"/>
          <a:ext cx="10194589" cy="55850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 name="Picture 2" descr="Resultado de imagen para tomate">
            <a:extLst>
              <a:ext uri="{FF2B5EF4-FFF2-40B4-BE49-F238E27FC236}">
                <a16:creationId xmlns="" xmlns:a16="http://schemas.microsoft.com/office/drawing/2014/main" id="{6C88A076-737F-4765-909F-F437C4C53D59}"/>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96308" y="5239258"/>
            <a:ext cx="2250266" cy="1490404"/>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50310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2 Diagrama">
            <a:extLst>
              <a:ext uri="{FF2B5EF4-FFF2-40B4-BE49-F238E27FC236}">
                <a16:creationId xmlns="" xmlns:a16="http://schemas.microsoft.com/office/drawing/2014/main" id="{8AB245C6-0FAE-4CAE-B5B5-4E2DFDAA71BD}"/>
              </a:ext>
            </a:extLst>
          </p:cNvPr>
          <p:cNvGraphicFramePr/>
          <p:nvPr>
            <p:extLst>
              <p:ext uri="{D42A27DB-BD31-4B8C-83A1-F6EECF244321}">
                <p14:modId xmlns:p14="http://schemas.microsoft.com/office/powerpoint/2010/main" val="2426797016"/>
              </p:ext>
            </p:extLst>
          </p:nvPr>
        </p:nvGraphicFramePr>
        <p:xfrm>
          <a:off x="737964" y="833100"/>
          <a:ext cx="4343408" cy="5544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Conector recto 5">
            <a:extLst>
              <a:ext uri="{FF2B5EF4-FFF2-40B4-BE49-F238E27FC236}">
                <a16:creationId xmlns="" xmlns:a16="http://schemas.microsoft.com/office/drawing/2014/main" id="{B3522DBE-1969-4B1D-89A3-8649125AAD64}"/>
              </a:ext>
            </a:extLst>
          </p:cNvPr>
          <p:cNvSpPr/>
          <p:nvPr/>
        </p:nvSpPr>
        <p:spPr>
          <a:xfrm>
            <a:off x="5572339" y="1676350"/>
            <a:ext cx="224678" cy="1772500"/>
          </a:xfrm>
          <a:custGeom>
            <a:avLst/>
            <a:gdLst/>
            <a:ahLst/>
            <a:cxnLst/>
            <a:rect l="0" t="0" r="0" b="0"/>
            <a:pathLst>
              <a:path>
                <a:moveTo>
                  <a:pt x="0" y="0"/>
                </a:moveTo>
                <a:lnTo>
                  <a:pt x="0" y="1078194"/>
                </a:lnTo>
                <a:lnTo>
                  <a:pt x="287518" y="1078194"/>
                </a:lnTo>
              </a:path>
            </a:pathLst>
          </a:custGeom>
          <a:noFill/>
        </p:spPr>
        <p:style>
          <a:lnRef idx="2">
            <a:schemeClr val="accent6">
              <a:hueOff val="0"/>
              <a:satOff val="0"/>
              <a:lumOff val="0"/>
              <a:alphaOff val="0"/>
            </a:schemeClr>
          </a:lnRef>
          <a:fillRef idx="0">
            <a:scrgbClr r="0" g="0" b="0"/>
          </a:fillRef>
          <a:effectRef idx="0">
            <a:schemeClr val="accent6">
              <a:tint val="90000"/>
              <a:hueOff val="0"/>
              <a:satOff val="0"/>
              <a:lumOff val="0"/>
              <a:alphaOff val="0"/>
            </a:schemeClr>
          </a:effectRef>
          <a:fontRef idx="minor">
            <a:schemeClr val="tx1">
              <a:hueOff val="0"/>
              <a:satOff val="0"/>
              <a:lumOff val="0"/>
              <a:alphaOff val="0"/>
            </a:schemeClr>
          </a:fontRef>
        </p:style>
      </p:sp>
      <p:grpSp>
        <p:nvGrpSpPr>
          <p:cNvPr id="11" name="4 Grupo">
            <a:extLst>
              <a:ext uri="{FF2B5EF4-FFF2-40B4-BE49-F238E27FC236}">
                <a16:creationId xmlns="" xmlns:a16="http://schemas.microsoft.com/office/drawing/2014/main" id="{D155EFEA-77BF-4D78-A1E7-22386B96733B}"/>
              </a:ext>
            </a:extLst>
          </p:cNvPr>
          <p:cNvGrpSpPr/>
          <p:nvPr/>
        </p:nvGrpSpPr>
        <p:grpSpPr>
          <a:xfrm>
            <a:off x="5684677" y="1787372"/>
            <a:ext cx="5761386" cy="2205488"/>
            <a:chOff x="575039" y="1357418"/>
            <a:chExt cx="4521104" cy="2540507"/>
          </a:xfrm>
        </p:grpSpPr>
        <p:sp>
          <p:nvSpPr>
            <p:cNvPr id="12" name="5 Rectángulo redondeado">
              <a:extLst>
                <a:ext uri="{FF2B5EF4-FFF2-40B4-BE49-F238E27FC236}">
                  <a16:creationId xmlns="" xmlns:a16="http://schemas.microsoft.com/office/drawing/2014/main" id="{E1EA6600-B2B7-484C-8D85-1702C3D279DC}"/>
                </a:ext>
              </a:extLst>
            </p:cNvPr>
            <p:cNvSpPr/>
            <p:nvPr/>
          </p:nvSpPr>
          <p:spPr>
            <a:xfrm>
              <a:off x="575039" y="1651283"/>
              <a:ext cx="4521104" cy="2246642"/>
            </a:xfrm>
            <a:prstGeom prst="roundRect">
              <a:avLst>
                <a:gd name="adj" fmla="val 10000"/>
              </a:avLst>
            </a:prstGeom>
            <a:ln>
              <a:solidFill>
                <a:schemeClr val="accent4">
                  <a:lumMod val="50000"/>
                </a:schemeClr>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6 Rectángulo">
              <a:extLst>
                <a:ext uri="{FF2B5EF4-FFF2-40B4-BE49-F238E27FC236}">
                  <a16:creationId xmlns="" xmlns:a16="http://schemas.microsoft.com/office/drawing/2014/main" id="{70A751F3-E1EA-42CE-B708-69B26F10F3E9}"/>
                </a:ext>
              </a:extLst>
            </p:cNvPr>
            <p:cNvSpPr/>
            <p:nvPr/>
          </p:nvSpPr>
          <p:spPr>
            <a:xfrm>
              <a:off x="617145" y="1357418"/>
              <a:ext cx="4341838" cy="254050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22860" rIns="34290" bIns="22860" numCol="1" spcCol="1270" anchor="ctr" anchorCtr="0">
              <a:noAutofit/>
            </a:bodyPr>
            <a:lstStyle/>
            <a:p>
              <a:pPr lvl="0" algn="just" defTabSz="800100">
                <a:lnSpc>
                  <a:spcPct val="90000"/>
                </a:lnSpc>
                <a:spcBef>
                  <a:spcPct val="0"/>
                </a:spcBef>
                <a:spcAft>
                  <a:spcPct val="35000"/>
                </a:spcAft>
              </a:pPr>
              <a:endParaRPr lang="es-ES" sz="1400" dirty="0"/>
            </a:p>
            <a:p>
              <a:pPr lvl="0" algn="just" defTabSz="800100">
                <a:lnSpc>
                  <a:spcPct val="90000"/>
                </a:lnSpc>
                <a:spcBef>
                  <a:spcPct val="0"/>
                </a:spcBef>
                <a:spcAft>
                  <a:spcPct val="35000"/>
                </a:spcAft>
              </a:pPr>
              <a:r>
                <a:rPr lang="es-ES" sz="1400" dirty="0"/>
                <a:t>Si la PP señala que el o los cultivos, </a:t>
              </a:r>
              <a:r>
                <a:rPr lang="es-ES" sz="1400" b="1" dirty="0"/>
                <a:t>se cosechan indistintamente</a:t>
              </a:r>
              <a:r>
                <a:rPr lang="es-ES" sz="1400" dirty="0"/>
                <a:t> en la misma superficie en </a:t>
              </a:r>
              <a:r>
                <a:rPr lang="es-ES" sz="1400" b="1" dirty="0"/>
                <a:t>diferentes estados primarios</a:t>
              </a:r>
              <a:r>
                <a:rPr lang="es-ES" sz="1400" dirty="0"/>
                <a:t>, sin poder determinar efectivamente que superficie corresponde a cada uno, trate que el productor estime la superficie para cada uno de los estados.</a:t>
              </a:r>
            </a:p>
            <a:p>
              <a:pPr lvl="0" algn="just" defTabSz="800100">
                <a:lnSpc>
                  <a:spcPct val="90000"/>
                </a:lnSpc>
                <a:spcBef>
                  <a:spcPct val="0"/>
                </a:spcBef>
                <a:spcAft>
                  <a:spcPct val="35000"/>
                </a:spcAft>
              </a:pPr>
              <a:r>
                <a:rPr lang="es-ES" sz="1400" dirty="0"/>
                <a:t>Cuando no sea posible, determine si la producción es </a:t>
              </a:r>
              <a:r>
                <a:rPr lang="es-ES" sz="1400" b="1" dirty="0"/>
                <a:t>significativa</a:t>
              </a:r>
              <a:r>
                <a:rPr lang="es-ES" sz="1400" dirty="0"/>
                <a:t> en relación a las hectáreas cosechadas.</a:t>
              </a:r>
              <a:endParaRPr lang="es-EC" sz="1400" u="none" kern="1200" dirty="0">
                <a:cs typeface="Arial" pitchFamily="34" charset="0"/>
              </a:endParaRPr>
            </a:p>
          </p:txBody>
        </p:sp>
      </p:grpSp>
      <p:sp>
        <p:nvSpPr>
          <p:cNvPr id="14" name="7 Rectángulo redondeado">
            <a:extLst>
              <a:ext uri="{FF2B5EF4-FFF2-40B4-BE49-F238E27FC236}">
                <a16:creationId xmlns="" xmlns:a16="http://schemas.microsoft.com/office/drawing/2014/main" id="{604C1C92-A25F-4BE0-A428-48885C24BAF2}"/>
              </a:ext>
            </a:extLst>
          </p:cNvPr>
          <p:cNvSpPr/>
          <p:nvPr/>
        </p:nvSpPr>
        <p:spPr>
          <a:xfrm>
            <a:off x="5738334" y="4207104"/>
            <a:ext cx="5761385" cy="893533"/>
          </a:xfrm>
          <a:prstGeom prst="round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400" dirty="0">
                <a:solidFill>
                  <a:schemeClr val="tx1"/>
                </a:solidFill>
                <a:latin typeface="+mj-lt"/>
              </a:rPr>
              <a:t>Cuando la producción es significativa registre el registro en líneas independientes y en condición del cultivo registre 2 de asociados y  dele el tratamiento como si se tratara de un asociamiento</a:t>
            </a:r>
            <a:endParaRPr lang="es-EC" sz="1400" dirty="0">
              <a:solidFill>
                <a:schemeClr val="tx1"/>
              </a:solidFill>
              <a:latin typeface="+mj-lt"/>
            </a:endParaRPr>
          </a:p>
        </p:txBody>
      </p:sp>
      <p:sp>
        <p:nvSpPr>
          <p:cNvPr id="15" name="8 Rectángulo redondeado">
            <a:extLst>
              <a:ext uri="{FF2B5EF4-FFF2-40B4-BE49-F238E27FC236}">
                <a16:creationId xmlns="" xmlns:a16="http://schemas.microsoft.com/office/drawing/2014/main" id="{E9BBF51D-F4AA-4FF8-9088-EC74B383F697}"/>
              </a:ext>
            </a:extLst>
          </p:cNvPr>
          <p:cNvSpPr/>
          <p:nvPr/>
        </p:nvSpPr>
        <p:spPr>
          <a:xfrm>
            <a:off x="5780565" y="5344960"/>
            <a:ext cx="5902038" cy="766377"/>
          </a:xfrm>
          <a:prstGeom prst="roundRect">
            <a:avLst/>
          </a:prstGeom>
          <a:noFill/>
          <a:ln w="19050">
            <a:solidFill>
              <a:schemeClr val="accent5">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400" dirty="0">
                <a:solidFill>
                  <a:schemeClr val="tx1"/>
                </a:solidFill>
                <a:latin typeface="+mj-lt"/>
              </a:rPr>
              <a:t>Cuando la producción </a:t>
            </a:r>
            <a:r>
              <a:rPr lang="es-ES" sz="1400" b="1" dirty="0">
                <a:solidFill>
                  <a:schemeClr val="tx1"/>
                </a:solidFill>
                <a:latin typeface="+mj-lt"/>
              </a:rPr>
              <a:t>NO es significativa </a:t>
            </a:r>
            <a:r>
              <a:rPr lang="es-ES" sz="1400" dirty="0">
                <a:solidFill>
                  <a:schemeClr val="tx1"/>
                </a:solidFill>
              </a:rPr>
              <a:t>registre en una línea con condición de solo en el estado en que más producción obtuvo, con toda la información requerida. </a:t>
            </a:r>
            <a:endParaRPr lang="es-EC" sz="1400" dirty="0">
              <a:solidFill>
                <a:schemeClr val="tx1"/>
              </a:solidFill>
              <a:latin typeface="+mj-lt"/>
            </a:endParaRPr>
          </a:p>
        </p:txBody>
      </p:sp>
      <p:cxnSp>
        <p:nvCxnSpPr>
          <p:cNvPr id="16" name="9 Conector recto">
            <a:extLst>
              <a:ext uri="{FF2B5EF4-FFF2-40B4-BE49-F238E27FC236}">
                <a16:creationId xmlns="" xmlns:a16="http://schemas.microsoft.com/office/drawing/2014/main" id="{83D1391A-E3C1-45A7-A862-8EFB53F55540}"/>
              </a:ext>
            </a:extLst>
          </p:cNvPr>
          <p:cNvCxnSpPr/>
          <p:nvPr/>
        </p:nvCxnSpPr>
        <p:spPr>
          <a:xfrm>
            <a:off x="5572339" y="2682983"/>
            <a:ext cx="39268" cy="3048242"/>
          </a:xfrm>
          <a:prstGeom prst="line">
            <a:avLst/>
          </a:prstGeom>
        </p:spPr>
        <p:style>
          <a:lnRef idx="2">
            <a:schemeClr val="accent6"/>
          </a:lnRef>
          <a:fillRef idx="0">
            <a:schemeClr val="accent6"/>
          </a:fillRef>
          <a:effectRef idx="1">
            <a:schemeClr val="accent6"/>
          </a:effectRef>
          <a:fontRef idx="minor">
            <a:schemeClr val="tx1"/>
          </a:fontRef>
        </p:style>
      </p:cxnSp>
      <p:cxnSp>
        <p:nvCxnSpPr>
          <p:cNvPr id="17" name="10 Conector recto">
            <a:extLst>
              <a:ext uri="{FF2B5EF4-FFF2-40B4-BE49-F238E27FC236}">
                <a16:creationId xmlns="" xmlns:a16="http://schemas.microsoft.com/office/drawing/2014/main" id="{7F7894A3-EBA7-4353-BAE2-41AAF1DEA874}"/>
              </a:ext>
            </a:extLst>
          </p:cNvPr>
          <p:cNvCxnSpPr/>
          <p:nvPr/>
        </p:nvCxnSpPr>
        <p:spPr>
          <a:xfrm>
            <a:off x="5611607" y="5722908"/>
            <a:ext cx="145439"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8" name="11 Conector recto">
            <a:extLst>
              <a:ext uri="{FF2B5EF4-FFF2-40B4-BE49-F238E27FC236}">
                <a16:creationId xmlns="" xmlns:a16="http://schemas.microsoft.com/office/drawing/2014/main" id="{CBBAB4A9-B38B-44E7-85F9-300F8482FA5E}"/>
              </a:ext>
            </a:extLst>
          </p:cNvPr>
          <p:cNvCxnSpPr/>
          <p:nvPr/>
        </p:nvCxnSpPr>
        <p:spPr>
          <a:xfrm>
            <a:off x="5611607" y="4649064"/>
            <a:ext cx="126727" cy="0"/>
          </a:xfrm>
          <a:prstGeom prst="line">
            <a:avLst/>
          </a:prstGeom>
        </p:spPr>
        <p:style>
          <a:lnRef idx="2">
            <a:schemeClr val="accent6"/>
          </a:lnRef>
          <a:fillRef idx="0">
            <a:schemeClr val="accent6"/>
          </a:fillRef>
          <a:effectRef idx="1">
            <a:schemeClr val="accent6"/>
          </a:effectRef>
          <a:fontRef idx="minor">
            <a:schemeClr val="tx1"/>
          </a:fontRef>
        </p:style>
      </p:cxnSp>
      <p:sp>
        <p:nvSpPr>
          <p:cNvPr id="19" name="12 Rectángulo redondeado">
            <a:extLst>
              <a:ext uri="{FF2B5EF4-FFF2-40B4-BE49-F238E27FC236}">
                <a16:creationId xmlns="" xmlns:a16="http://schemas.microsoft.com/office/drawing/2014/main" id="{C37FE77C-D93D-4612-B5DC-33B69722D24D}"/>
              </a:ext>
            </a:extLst>
          </p:cNvPr>
          <p:cNvSpPr/>
          <p:nvPr/>
        </p:nvSpPr>
        <p:spPr>
          <a:xfrm>
            <a:off x="5565271" y="908053"/>
            <a:ext cx="3018971" cy="852296"/>
          </a:xfrm>
          <a:prstGeom prst="round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lvl="0" algn="ctr" defTabSz="800100">
              <a:lnSpc>
                <a:spcPct val="90000"/>
              </a:lnSpc>
              <a:spcBef>
                <a:spcPct val="0"/>
              </a:spcBef>
              <a:spcAft>
                <a:spcPct val="35000"/>
              </a:spcAft>
            </a:pPr>
            <a:r>
              <a:rPr lang="es-ES" sz="1100" b="1" dirty="0">
                <a:solidFill>
                  <a:schemeClr val="tx1"/>
                </a:solidFill>
              </a:rPr>
              <a:t>Cultivo cosechado en 2 estados diferentes indistintamente en el terreno.</a:t>
            </a:r>
            <a:endParaRPr lang="es-EC" sz="1100" b="1" dirty="0">
              <a:solidFill>
                <a:schemeClr val="tx1"/>
              </a:solidFill>
              <a:cs typeface="Arial" pitchFamily="34" charset="0"/>
            </a:endParaRPr>
          </a:p>
        </p:txBody>
      </p:sp>
      <p:pic>
        <p:nvPicPr>
          <p:cNvPr id="20" name="Picture 4" descr="http://huertodeurbano.com/wp-content/uploads/2011/03/choclo-en-planta11.jpg">
            <a:extLst>
              <a:ext uri="{FF2B5EF4-FFF2-40B4-BE49-F238E27FC236}">
                <a16:creationId xmlns="" xmlns:a16="http://schemas.microsoft.com/office/drawing/2014/main" id="{B2A37DBC-BC7C-4932-88E5-F8D2F972FF87}"/>
              </a:ext>
            </a:extLst>
          </p:cNvPr>
          <p:cNvPicPr>
            <a:picLocks noChangeAspect="1" noChangeArrowheads="1"/>
          </p:cNvPicPr>
          <p:nvPr/>
        </p:nvPicPr>
        <p:blipFill>
          <a:blip r:embed="rId7"/>
          <a:srcRect/>
          <a:stretch>
            <a:fillRect/>
          </a:stretch>
        </p:blipFill>
        <p:spPr bwMode="auto">
          <a:xfrm>
            <a:off x="1865701" y="3992860"/>
            <a:ext cx="1314063" cy="1150453"/>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1" name="Picture 6" descr="http://previews.123rf.com/images/123branex/123branex1409/123branex140900049/31972002-Ma-z-maduro-en-el-campo-est-seco-y-listo-para-la-cosecha-Foto-de-archivo.jpg">
            <a:extLst>
              <a:ext uri="{FF2B5EF4-FFF2-40B4-BE49-F238E27FC236}">
                <a16:creationId xmlns="" xmlns:a16="http://schemas.microsoft.com/office/drawing/2014/main" id="{4968EB23-CB9D-45C2-865D-C6C91FD7B63D}"/>
              </a:ext>
            </a:extLst>
          </p:cNvPr>
          <p:cNvPicPr>
            <a:picLocks noChangeAspect="1" noChangeArrowheads="1"/>
          </p:cNvPicPr>
          <p:nvPr/>
        </p:nvPicPr>
        <p:blipFill>
          <a:blip r:embed="rId8"/>
          <a:srcRect r="18891"/>
          <a:stretch>
            <a:fillRect/>
          </a:stretch>
        </p:blipFill>
        <p:spPr bwMode="auto">
          <a:xfrm>
            <a:off x="3785575" y="5344960"/>
            <a:ext cx="1231793" cy="1132696"/>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2" name="Picture 12" descr="http://static.wixstatic.com/media/772915_83a31042206e449ca7f082e75158524c.jpg/v1/fill/w_400,h_300,al_c,q_80,usm_0.66_1.00_0.01/772915_83a31042206e449ca7f082e75158524c.jpg">
            <a:extLst>
              <a:ext uri="{FF2B5EF4-FFF2-40B4-BE49-F238E27FC236}">
                <a16:creationId xmlns="" xmlns:a16="http://schemas.microsoft.com/office/drawing/2014/main" id="{520F190E-5105-4E9C-9811-EE21D281BB2E}"/>
              </a:ext>
            </a:extLst>
          </p:cNvPr>
          <p:cNvPicPr>
            <a:picLocks noChangeAspect="1" noChangeArrowheads="1"/>
          </p:cNvPicPr>
          <p:nvPr/>
        </p:nvPicPr>
        <p:blipFill>
          <a:blip r:embed="rId9"/>
          <a:srcRect/>
          <a:stretch>
            <a:fillRect/>
          </a:stretch>
        </p:blipFill>
        <p:spPr bwMode="auto">
          <a:xfrm>
            <a:off x="1865701" y="5344960"/>
            <a:ext cx="1323259" cy="1150453"/>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3" name="Picture 4" descr="Resultado de imagen para arveja tierna">
            <a:extLst>
              <a:ext uri="{FF2B5EF4-FFF2-40B4-BE49-F238E27FC236}">
                <a16:creationId xmlns="" xmlns:a16="http://schemas.microsoft.com/office/drawing/2014/main" id="{E643BD63-FD90-4D5F-B6E4-2FFFA9E7C85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1281534">
            <a:off x="3616783" y="3965369"/>
            <a:ext cx="1226842" cy="1144408"/>
          </a:xfrm>
          <a:prstGeom prst="rect">
            <a:avLst/>
          </a:prstGeom>
          <a:solidFill>
            <a:srgbClr val="FFFFFF">
              <a:shade val="85000"/>
            </a:srgbClr>
          </a:solidFill>
          <a:ln w="190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 name="Picture 2" descr="Resultado de imagen para presta atención">
            <a:extLst>
              <a:ext uri="{FF2B5EF4-FFF2-40B4-BE49-F238E27FC236}">
                <a16:creationId xmlns="" xmlns:a16="http://schemas.microsoft.com/office/drawing/2014/main" id="{59390F97-C8EC-4DD1-AF09-A69A4D937FE2}"/>
              </a:ext>
            </a:extLst>
          </p:cNvPr>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48788" y="1359687"/>
            <a:ext cx="846118" cy="93397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5" name="Título 1">
            <a:extLst>
              <a:ext uri="{FF2B5EF4-FFF2-40B4-BE49-F238E27FC236}">
                <a16:creationId xmlns="" xmlns:a16="http://schemas.microsoft.com/office/drawing/2014/main" id="{C76AD7D1-AE0D-440C-B398-8530560CE167}"/>
              </a:ext>
            </a:extLst>
          </p:cNvPr>
          <p:cNvSpPr>
            <a:spLocks noGrp="1"/>
          </p:cNvSpPr>
          <p:nvPr>
            <p:ph type="title"/>
          </p:nvPr>
        </p:nvSpPr>
        <p:spPr/>
        <p:txBody>
          <a:bodyPr>
            <a:normAutofit fontScale="90000"/>
          </a:bodyPr>
          <a:lstStyle/>
          <a:p>
            <a:r>
              <a:rPr lang="es-MX" dirty="0"/>
              <a:t>Casos especiales</a:t>
            </a:r>
            <a:endParaRPr lang="es-EC" dirty="0"/>
          </a:p>
        </p:txBody>
      </p:sp>
      <p:sp>
        <p:nvSpPr>
          <p:cNvPr id="26" name="Marcador de contenido 5">
            <a:extLst>
              <a:ext uri="{FF2B5EF4-FFF2-40B4-BE49-F238E27FC236}">
                <a16:creationId xmlns="" xmlns:a16="http://schemas.microsoft.com/office/drawing/2014/main" id="{2C552D33-16A6-4CB8-A70E-4A11E1246519}"/>
              </a:ext>
            </a:extLst>
          </p:cNvPr>
          <p:cNvSpPr txBox="1">
            <a:spLocks/>
          </p:cNvSpPr>
          <p:nvPr/>
        </p:nvSpPr>
        <p:spPr>
          <a:xfrm>
            <a:off x="823979" y="908053"/>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spTree>
    <p:extLst>
      <p:ext uri="{BB962C8B-B14F-4D97-AF65-F5344CB8AC3E}">
        <p14:creationId xmlns:p14="http://schemas.microsoft.com/office/powerpoint/2010/main" val="2389389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Metodología</a:t>
            </a:r>
          </a:p>
        </p:txBody>
      </p:sp>
      <p:sp>
        <p:nvSpPr>
          <p:cNvPr id="7" name="2 CuadroTexto"/>
          <p:cNvSpPr txBox="1">
            <a:spLocks noChangeArrowheads="1"/>
          </p:cNvSpPr>
          <p:nvPr/>
        </p:nvSpPr>
        <p:spPr bwMode="auto">
          <a:xfrm>
            <a:off x="615275" y="1425900"/>
            <a:ext cx="5154660" cy="305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5" tIns="60959" rIns="121915" bIns="60959">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just"/>
            <a:r>
              <a:rPr lang="es-EC" sz="1467" dirty="0">
                <a:solidFill>
                  <a:schemeClr val="tx1">
                    <a:lumMod val="65000"/>
                    <a:lumOff val="35000"/>
                  </a:schemeClr>
                </a:solidFill>
                <a:latin typeface="+mj-lt"/>
                <a:ea typeface="Century Gothic" charset="0"/>
                <a:cs typeface="Century Gothic" charset="0"/>
              </a:rPr>
              <a:t>La Encuesta de Superficie y Producción Agropecuaria Continua - ESPAC, utiliza la metodología del muestreo de marcos múltiples (MMM), que consiste en la combinación del muestreo de marco de áreas (MMA) con el marco de lista (MML), </a:t>
            </a:r>
            <a:r>
              <a:rPr lang="es-ES" sz="1467" dirty="0">
                <a:solidFill>
                  <a:schemeClr val="tx1">
                    <a:lumMod val="65000"/>
                    <a:lumOff val="35000"/>
                  </a:schemeClr>
                </a:solidFill>
                <a:latin typeface="+mj-lt"/>
                <a:ea typeface="Century Gothic" charset="0"/>
                <a:cs typeface="Century Gothic" charset="0"/>
              </a:rPr>
              <a:t>este método estadístico se lleva a cabo con el fin de seleccionar unidades de investigación a partir del MMA y MML. El MA excluye zonas amanzanadas , reservas naturales, cuerpos de agua, superficie con altura superior a los 3000 m.s.n.m., selva amazónica, zonas urbanas, entre otros.</a:t>
            </a:r>
          </a:p>
          <a:p>
            <a:pPr algn="just"/>
            <a:endParaRPr lang="es-EC" sz="1467" dirty="0">
              <a:solidFill>
                <a:schemeClr val="tx1">
                  <a:lumMod val="65000"/>
                  <a:lumOff val="35000"/>
                </a:schemeClr>
              </a:solidFill>
              <a:latin typeface="+mj-lt"/>
              <a:ea typeface="Century Gothic" charset="0"/>
              <a:cs typeface="Century Gothic" charset="0"/>
            </a:endParaRPr>
          </a:p>
          <a:p>
            <a:endParaRPr lang="es-EC" sz="1467" dirty="0">
              <a:solidFill>
                <a:schemeClr val="tx1">
                  <a:lumMod val="65000"/>
                  <a:lumOff val="35000"/>
                </a:schemeClr>
              </a:solidFill>
              <a:latin typeface="+mj-lt"/>
              <a:ea typeface="Century Gothic" charset="0"/>
              <a:cs typeface="Century Gothic" charset="0"/>
            </a:endParaRPr>
          </a:p>
        </p:txBody>
      </p:sp>
      <p:pic>
        <p:nvPicPr>
          <p:cNvPr id="8" name="Picture 3"/>
          <p:cNvPicPr>
            <a:picLocks noChangeAspect="1" noChangeArrowheads="1"/>
          </p:cNvPicPr>
          <p:nvPr/>
        </p:nvPicPr>
        <p:blipFill>
          <a:blip r:embed="rId3" cstate="print"/>
          <a:srcRect b="27422"/>
          <a:stretch>
            <a:fillRect/>
          </a:stretch>
        </p:blipFill>
        <p:spPr bwMode="auto">
          <a:xfrm>
            <a:off x="762186" y="4007946"/>
            <a:ext cx="5007749" cy="2300057"/>
          </a:xfrm>
          <a:prstGeom prst="rect">
            <a:avLst/>
          </a:prstGeom>
          <a:noFill/>
          <a:ln w="9525">
            <a:noFill/>
            <a:miter lim="800000"/>
            <a:headEnd/>
            <a:tailEnd/>
          </a:ln>
        </p:spPr>
      </p:pic>
      <p:graphicFrame>
        <p:nvGraphicFramePr>
          <p:cNvPr id="9" name="8 Tabla"/>
          <p:cNvGraphicFramePr>
            <a:graphicFrameLocks noGrp="1"/>
          </p:cNvGraphicFramePr>
          <p:nvPr>
            <p:extLst>
              <p:ext uri="{D42A27DB-BD31-4B8C-83A1-F6EECF244321}">
                <p14:modId xmlns:p14="http://schemas.microsoft.com/office/powerpoint/2010/main" val="3159390870"/>
              </p:ext>
            </p:extLst>
          </p:nvPr>
        </p:nvGraphicFramePr>
        <p:xfrm>
          <a:off x="6950023" y="4360951"/>
          <a:ext cx="4613086" cy="1790359"/>
        </p:xfrm>
        <a:graphic>
          <a:graphicData uri="http://schemas.openxmlformats.org/drawingml/2006/table">
            <a:tbl>
              <a:tblPr>
                <a:tableStyleId>{F5AB1C69-6EDB-4FF4-983F-18BD219EF322}</a:tableStyleId>
              </a:tblPr>
              <a:tblGrid>
                <a:gridCol w="946168">
                  <a:extLst>
                    <a:ext uri="{9D8B030D-6E8A-4147-A177-3AD203B41FA5}">
                      <a16:colId xmlns="" xmlns:a16="http://schemas.microsoft.com/office/drawing/2014/main" val="20000"/>
                    </a:ext>
                  </a:extLst>
                </a:gridCol>
                <a:gridCol w="2172173">
                  <a:extLst>
                    <a:ext uri="{9D8B030D-6E8A-4147-A177-3AD203B41FA5}">
                      <a16:colId xmlns="" xmlns:a16="http://schemas.microsoft.com/office/drawing/2014/main" val="20001"/>
                    </a:ext>
                  </a:extLst>
                </a:gridCol>
                <a:gridCol w="1494745">
                  <a:extLst>
                    <a:ext uri="{9D8B030D-6E8A-4147-A177-3AD203B41FA5}">
                      <a16:colId xmlns="" xmlns:a16="http://schemas.microsoft.com/office/drawing/2014/main" val="20002"/>
                    </a:ext>
                  </a:extLst>
                </a:gridCol>
              </a:tblGrid>
              <a:tr h="579262">
                <a:tc>
                  <a:txBody>
                    <a:bodyPr/>
                    <a:lstStyle/>
                    <a:p>
                      <a:pPr algn="ctr" fontAlgn="ctr"/>
                      <a:r>
                        <a:rPr lang="es-EC" sz="1400" b="1" u="none" strike="noStrike" dirty="0"/>
                        <a:t>Estrato</a:t>
                      </a:r>
                      <a:endParaRPr lang="es-EC" sz="1400" b="1" i="0" u="none" strike="noStrike" dirty="0">
                        <a:solidFill>
                          <a:srgbClr val="000000"/>
                        </a:solidFill>
                        <a:latin typeface="Calibri"/>
                      </a:endParaRPr>
                    </a:p>
                  </a:txBody>
                  <a:tcPr marL="12700" marR="12700" marT="12700" marB="0" anchor="ctr"/>
                </a:tc>
                <a:tc>
                  <a:txBody>
                    <a:bodyPr/>
                    <a:lstStyle/>
                    <a:p>
                      <a:pPr algn="ctr" fontAlgn="ctr"/>
                      <a:r>
                        <a:rPr lang="es-EC" sz="1400" b="1" u="none" strike="noStrike" dirty="0"/>
                        <a:t>%  Intensidad de Cultivo</a:t>
                      </a:r>
                      <a:endParaRPr lang="es-EC" sz="1400" b="1" i="0" u="none" strike="noStrike" dirty="0">
                        <a:solidFill>
                          <a:srgbClr val="000000"/>
                        </a:solidFill>
                        <a:latin typeface="Calibri"/>
                      </a:endParaRPr>
                    </a:p>
                  </a:txBody>
                  <a:tcPr marL="12700" marR="12700" marT="12700" marB="0" anchor="ctr"/>
                </a:tc>
                <a:tc>
                  <a:txBody>
                    <a:bodyPr/>
                    <a:lstStyle/>
                    <a:p>
                      <a:pPr algn="ctr" fontAlgn="ctr"/>
                      <a:r>
                        <a:rPr lang="es-EC" sz="1400" b="1" u="none" strike="noStrike" dirty="0"/>
                        <a:t>Superficie de segmentos (Ha)</a:t>
                      </a:r>
                      <a:endParaRPr lang="es-EC" sz="1400" b="1" i="0" u="none" strike="noStrike" dirty="0">
                        <a:solidFill>
                          <a:srgbClr val="000000"/>
                        </a:solidFill>
                        <a:latin typeface="Calibri"/>
                      </a:endParaRPr>
                    </a:p>
                  </a:txBody>
                  <a:tcPr marL="12700" marR="12700" marT="12700" marB="0" anchor="ctr"/>
                </a:tc>
                <a:extLst>
                  <a:ext uri="{0D108BD9-81ED-4DB2-BD59-A6C34878D82A}">
                    <a16:rowId xmlns="" xmlns:a16="http://schemas.microsoft.com/office/drawing/2014/main" val="10000"/>
                  </a:ext>
                </a:extLst>
              </a:tr>
              <a:tr h="243977">
                <a:tc>
                  <a:txBody>
                    <a:bodyPr/>
                    <a:lstStyle/>
                    <a:p>
                      <a:pPr algn="ctr" fontAlgn="t"/>
                      <a:r>
                        <a:rPr lang="es-EC" sz="1500" u="none" strike="noStrike" dirty="0"/>
                        <a:t>E 1</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60% y más </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9</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1"/>
                  </a:ext>
                </a:extLst>
              </a:tr>
              <a:tr h="243977">
                <a:tc>
                  <a:txBody>
                    <a:bodyPr/>
                    <a:lstStyle/>
                    <a:p>
                      <a:pPr algn="ctr" fontAlgn="t"/>
                      <a:r>
                        <a:rPr lang="es-EC" sz="1500" u="none" strike="noStrike" dirty="0"/>
                        <a:t>E 2</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60% y más </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36</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2"/>
                  </a:ext>
                </a:extLst>
              </a:tr>
              <a:tr h="464548">
                <a:tc>
                  <a:txBody>
                    <a:bodyPr/>
                    <a:lstStyle/>
                    <a:p>
                      <a:pPr algn="ctr" fontAlgn="t"/>
                      <a:r>
                        <a:rPr lang="es-EC" sz="1500" u="none" strike="noStrike" dirty="0"/>
                        <a:t>E 3</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De 20% a  menos de 60% </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144</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3"/>
                  </a:ext>
                </a:extLst>
              </a:tr>
              <a:tr h="253243">
                <a:tc>
                  <a:txBody>
                    <a:bodyPr/>
                    <a:lstStyle/>
                    <a:p>
                      <a:pPr algn="ctr" fontAlgn="t"/>
                      <a:r>
                        <a:rPr lang="es-EC" sz="1500" u="none" strike="noStrike" dirty="0"/>
                        <a:t>E 4</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menos del 20%</a:t>
                      </a:r>
                      <a:endParaRPr lang="es-EC" sz="1500" b="0" i="0" u="none" strike="noStrike" dirty="0">
                        <a:solidFill>
                          <a:srgbClr val="000000"/>
                        </a:solidFill>
                        <a:latin typeface="Arial"/>
                      </a:endParaRPr>
                    </a:p>
                  </a:txBody>
                  <a:tcPr marL="12700" marR="12700" marT="12700" marB="0"/>
                </a:tc>
                <a:tc>
                  <a:txBody>
                    <a:bodyPr/>
                    <a:lstStyle/>
                    <a:p>
                      <a:pPr algn="ctr" fontAlgn="t"/>
                      <a:r>
                        <a:rPr lang="es-EC" sz="1500" u="none" strike="noStrike" dirty="0"/>
                        <a:t>576</a:t>
                      </a:r>
                      <a:endParaRPr lang="es-EC" sz="1500" b="0" i="0" u="none" strike="noStrike" dirty="0">
                        <a:solidFill>
                          <a:srgbClr val="000000"/>
                        </a:solidFill>
                        <a:latin typeface="Arial"/>
                      </a:endParaRPr>
                    </a:p>
                  </a:txBody>
                  <a:tcPr marL="12700" marR="12700" marT="12700" marB="0"/>
                </a:tc>
                <a:extLst>
                  <a:ext uri="{0D108BD9-81ED-4DB2-BD59-A6C34878D82A}">
                    <a16:rowId xmlns="" xmlns:a16="http://schemas.microsoft.com/office/drawing/2014/main" val="10004"/>
                  </a:ext>
                </a:extLst>
              </a:tr>
            </a:tbl>
          </a:graphicData>
        </a:graphic>
      </p:graphicFrame>
      <p:sp>
        <p:nvSpPr>
          <p:cNvPr id="3" name="2 Rectángulo"/>
          <p:cNvSpPr/>
          <p:nvPr/>
        </p:nvSpPr>
        <p:spPr>
          <a:xfrm>
            <a:off x="6484609" y="2664430"/>
            <a:ext cx="5296265" cy="1508490"/>
          </a:xfrm>
          <a:prstGeom prst="rect">
            <a:avLst/>
          </a:prstGeom>
        </p:spPr>
        <p:txBody>
          <a:bodyPr wrap="square">
            <a:spAutoFit/>
          </a:bodyPr>
          <a:lstStyle/>
          <a:p>
            <a:pPr algn="just"/>
            <a:r>
              <a:rPr lang="es-ES" sz="1467" b="1" dirty="0">
                <a:solidFill>
                  <a:schemeClr val="tx1">
                    <a:lumMod val="65000"/>
                    <a:lumOff val="35000"/>
                  </a:schemeClr>
                </a:solidFill>
                <a:ea typeface="Century Gothic" charset="0"/>
                <a:cs typeface="Century Gothic" charset="0"/>
              </a:rPr>
              <a:t>Marco de áreas:  </a:t>
            </a:r>
            <a:r>
              <a:rPr lang="es-ES" sz="1467" dirty="0">
                <a:solidFill>
                  <a:schemeClr val="tx1">
                    <a:lumMod val="65000"/>
                    <a:lumOff val="35000"/>
                  </a:schemeClr>
                </a:solidFill>
                <a:ea typeface="Century Gothic" charset="0"/>
                <a:cs typeface="Century Gothic" charset="0"/>
              </a:rPr>
              <a:t>es un procedimiento estadístico que contempla la </a:t>
            </a:r>
            <a:r>
              <a:rPr lang="es-EC" sz="1467" dirty="0">
                <a:solidFill>
                  <a:schemeClr val="tx1">
                    <a:lumMod val="65000"/>
                    <a:lumOff val="35000"/>
                  </a:schemeClr>
                </a:solidFill>
                <a:ea typeface="Century Gothic" charset="0"/>
                <a:cs typeface="Century Gothic" charset="0"/>
              </a:rPr>
              <a:t>segmentación de </a:t>
            </a:r>
            <a:r>
              <a:rPr lang="es-ES" sz="1467" dirty="0">
                <a:solidFill>
                  <a:schemeClr val="tx1">
                    <a:lumMod val="65000"/>
                    <a:lumOff val="35000"/>
                  </a:schemeClr>
                </a:solidFill>
                <a:ea typeface="Century Gothic" charset="0"/>
                <a:cs typeface="Century Gothic" charset="0"/>
              </a:rPr>
              <a:t> la superficie total del país </a:t>
            </a:r>
            <a:r>
              <a:rPr lang="es-EC" sz="1467" dirty="0">
                <a:solidFill>
                  <a:schemeClr val="tx1">
                    <a:lumMod val="65000"/>
                    <a:lumOff val="35000"/>
                  </a:schemeClr>
                </a:solidFill>
                <a:ea typeface="Century Gothic" charset="0"/>
                <a:cs typeface="Century Gothic" charset="0"/>
              </a:rPr>
              <a:t>por estratos basados en intensidad de actividad agropecuaria, los cuales son divididos en Segmentos de Muestreo (SM), cuya superficie varía de acuerdo al estrato</a:t>
            </a:r>
            <a:r>
              <a:rPr lang="es-ES" sz="1867" dirty="0">
                <a:solidFill>
                  <a:schemeClr val="tx1">
                    <a:lumMod val="65000"/>
                    <a:lumOff val="35000"/>
                  </a:schemeClr>
                </a:solidFill>
                <a:ea typeface="Century Gothic" charset="0"/>
                <a:cs typeface="Century Gothic" charset="0"/>
              </a:rPr>
              <a:t>.</a:t>
            </a:r>
          </a:p>
        </p:txBody>
      </p:sp>
      <p:sp>
        <p:nvSpPr>
          <p:cNvPr id="6" name="5 Rectángulo"/>
          <p:cNvSpPr/>
          <p:nvPr/>
        </p:nvSpPr>
        <p:spPr>
          <a:xfrm>
            <a:off x="6498871" y="1425901"/>
            <a:ext cx="5296264" cy="1221168"/>
          </a:xfrm>
          <a:prstGeom prst="rect">
            <a:avLst/>
          </a:prstGeom>
        </p:spPr>
        <p:txBody>
          <a:bodyPr wrap="square">
            <a:spAutoFit/>
          </a:bodyPr>
          <a:lstStyle/>
          <a:p>
            <a:pPr algn="just"/>
            <a:r>
              <a:rPr lang="es-EC" sz="1467" b="1" dirty="0">
                <a:solidFill>
                  <a:schemeClr val="tx1">
                    <a:lumMod val="65000"/>
                    <a:lumOff val="35000"/>
                  </a:schemeClr>
                </a:solidFill>
                <a:ea typeface="Century Gothic" charset="0"/>
                <a:cs typeface="Century Gothic" charset="0"/>
              </a:rPr>
              <a:t>Marco de lista:  </a:t>
            </a:r>
            <a:r>
              <a:rPr lang="es-EC" sz="1467" dirty="0">
                <a:solidFill>
                  <a:schemeClr val="tx1">
                    <a:lumMod val="65000"/>
                    <a:lumOff val="35000"/>
                  </a:schemeClr>
                </a:solidFill>
                <a:ea typeface="Century Gothic" charset="0"/>
                <a:cs typeface="Century Gothic" charset="0"/>
              </a:rPr>
              <a:t>es un Directorio preparado por el INEC, en donde constan las principales  explotaciones dedicadas a un determinado cultivo, los que son investigados con el fin de mejorar la calidad de las estimaciones.</a:t>
            </a:r>
            <a:endParaRPr lang="es-ES" sz="1467" dirty="0"/>
          </a:p>
        </p:txBody>
      </p:sp>
    </p:spTree>
    <p:extLst>
      <p:ext uri="{BB962C8B-B14F-4D97-AF65-F5344CB8AC3E}">
        <p14:creationId xmlns:p14="http://schemas.microsoft.com/office/powerpoint/2010/main" val="393461792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ítulo 1">
            <a:extLst>
              <a:ext uri="{FF2B5EF4-FFF2-40B4-BE49-F238E27FC236}">
                <a16:creationId xmlns="" xmlns:a16="http://schemas.microsoft.com/office/drawing/2014/main" id="{2871EB24-1CF4-4445-A2D4-6218A6CB7C39}"/>
              </a:ext>
            </a:extLst>
          </p:cNvPr>
          <p:cNvSpPr>
            <a:spLocks noGrp="1"/>
          </p:cNvSpPr>
          <p:nvPr>
            <p:ph type="title"/>
          </p:nvPr>
        </p:nvSpPr>
        <p:spPr/>
        <p:txBody>
          <a:bodyPr>
            <a:normAutofit fontScale="90000"/>
          </a:bodyPr>
          <a:lstStyle/>
          <a:p>
            <a:r>
              <a:rPr lang="es-MX" dirty="0"/>
              <a:t>Casos especiales</a:t>
            </a:r>
            <a:endParaRPr lang="es-EC" dirty="0"/>
          </a:p>
        </p:txBody>
      </p:sp>
      <p:graphicFrame>
        <p:nvGraphicFramePr>
          <p:cNvPr id="7" name="2 Diagrama">
            <a:extLst>
              <a:ext uri="{FF2B5EF4-FFF2-40B4-BE49-F238E27FC236}">
                <a16:creationId xmlns="" xmlns:a16="http://schemas.microsoft.com/office/drawing/2014/main" id="{3DE4D4C2-002D-41BE-B427-278EB17B40B1}"/>
              </a:ext>
            </a:extLst>
          </p:cNvPr>
          <p:cNvGraphicFramePr/>
          <p:nvPr>
            <p:extLst>
              <p:ext uri="{D42A27DB-BD31-4B8C-83A1-F6EECF244321}">
                <p14:modId xmlns:p14="http://schemas.microsoft.com/office/powerpoint/2010/main" val="1905755172"/>
              </p:ext>
            </p:extLst>
          </p:nvPr>
        </p:nvGraphicFramePr>
        <p:xfrm>
          <a:off x="834986" y="1299436"/>
          <a:ext cx="9408944" cy="4377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4 Grupo">
            <a:extLst>
              <a:ext uri="{FF2B5EF4-FFF2-40B4-BE49-F238E27FC236}">
                <a16:creationId xmlns="" xmlns:a16="http://schemas.microsoft.com/office/drawing/2014/main" id="{F46DDF92-1D24-426E-92E3-D7DD4EB4B0B4}"/>
              </a:ext>
            </a:extLst>
          </p:cNvPr>
          <p:cNvGrpSpPr/>
          <p:nvPr/>
        </p:nvGrpSpPr>
        <p:grpSpPr>
          <a:xfrm>
            <a:off x="994435" y="4998735"/>
            <a:ext cx="1589690" cy="673830"/>
            <a:chOff x="4562" y="330595"/>
            <a:chExt cx="2593976" cy="831369"/>
          </a:xfrm>
          <a:solidFill>
            <a:schemeClr val="accent3">
              <a:lumMod val="20000"/>
              <a:lumOff val="80000"/>
            </a:schemeClr>
          </a:solidFill>
        </p:grpSpPr>
        <p:sp>
          <p:nvSpPr>
            <p:cNvPr id="9" name="4 Rectángulo redondeado">
              <a:extLst>
                <a:ext uri="{FF2B5EF4-FFF2-40B4-BE49-F238E27FC236}">
                  <a16:creationId xmlns="" xmlns:a16="http://schemas.microsoft.com/office/drawing/2014/main" id="{0378534A-C1B9-4A1B-9FA5-D71F60807D7C}"/>
                </a:ext>
              </a:extLst>
            </p:cNvPr>
            <p:cNvSpPr/>
            <p:nvPr/>
          </p:nvSpPr>
          <p:spPr>
            <a:xfrm>
              <a:off x="4562" y="330595"/>
              <a:ext cx="2593976" cy="831369"/>
            </a:xfrm>
            <a:prstGeom prst="roundRect">
              <a:avLst>
                <a:gd name="adj" fmla="val 10000"/>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0" name="5 Rectángulo">
              <a:extLst>
                <a:ext uri="{FF2B5EF4-FFF2-40B4-BE49-F238E27FC236}">
                  <a16:creationId xmlns="" xmlns:a16="http://schemas.microsoft.com/office/drawing/2014/main" id="{02466659-D5DE-43D1-AB10-31C6CAC89909}"/>
                </a:ext>
              </a:extLst>
            </p:cNvPr>
            <p:cNvSpPr/>
            <p:nvPr/>
          </p:nvSpPr>
          <p:spPr>
            <a:xfrm>
              <a:off x="28912" y="354945"/>
              <a:ext cx="2545276" cy="78266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es-ES" sz="1400" b="1" kern="1200" dirty="0">
                  <a:solidFill>
                    <a:schemeClr val="tx1"/>
                  </a:solidFill>
                  <a:latin typeface="Arial" pitchFamily="34" charset="0"/>
                  <a:cs typeface="Arial" pitchFamily="34" charset="0"/>
                </a:rPr>
                <a:t>Asociamiento con forrajes</a:t>
              </a:r>
              <a:endParaRPr lang="es-EC" sz="1400" kern="1200" dirty="0">
                <a:solidFill>
                  <a:schemeClr val="tx1"/>
                </a:solidFill>
                <a:latin typeface="Arial" pitchFamily="34" charset="0"/>
                <a:cs typeface="Arial" pitchFamily="34" charset="0"/>
              </a:endParaRPr>
            </a:p>
          </p:txBody>
        </p:sp>
      </p:grpSp>
      <p:grpSp>
        <p:nvGrpSpPr>
          <p:cNvPr id="11" name="5 Grupo">
            <a:extLst>
              <a:ext uri="{FF2B5EF4-FFF2-40B4-BE49-F238E27FC236}">
                <a16:creationId xmlns="" xmlns:a16="http://schemas.microsoft.com/office/drawing/2014/main" id="{45D94FDF-5728-4DA1-AED1-5DBA9BA4C048}"/>
              </a:ext>
            </a:extLst>
          </p:cNvPr>
          <p:cNvGrpSpPr/>
          <p:nvPr/>
        </p:nvGrpSpPr>
        <p:grpSpPr>
          <a:xfrm>
            <a:off x="3020154" y="4123291"/>
            <a:ext cx="3149662" cy="1051217"/>
            <a:chOff x="523358" y="1486212"/>
            <a:chExt cx="4030583" cy="1296988"/>
          </a:xfrm>
        </p:grpSpPr>
        <p:sp>
          <p:nvSpPr>
            <p:cNvPr id="12" name="7 Rectángulo redondeado">
              <a:extLst>
                <a:ext uri="{FF2B5EF4-FFF2-40B4-BE49-F238E27FC236}">
                  <a16:creationId xmlns="" xmlns:a16="http://schemas.microsoft.com/office/drawing/2014/main" id="{56D0237E-7EF7-41EB-BE99-4D569E9B6953}"/>
                </a:ext>
              </a:extLst>
            </p:cNvPr>
            <p:cNvSpPr/>
            <p:nvPr/>
          </p:nvSpPr>
          <p:spPr>
            <a:xfrm>
              <a:off x="523358" y="1486212"/>
              <a:ext cx="4030583" cy="129698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8 Rectángulo">
              <a:extLst>
                <a:ext uri="{FF2B5EF4-FFF2-40B4-BE49-F238E27FC236}">
                  <a16:creationId xmlns="" xmlns:a16="http://schemas.microsoft.com/office/drawing/2014/main" id="{D2C0E2BD-A7A8-4D85-B5E5-266557AF2D40}"/>
                </a:ext>
              </a:extLst>
            </p:cNvPr>
            <p:cNvSpPr/>
            <p:nvPr/>
          </p:nvSpPr>
          <p:spPr>
            <a:xfrm>
              <a:off x="561345" y="1524199"/>
              <a:ext cx="3954609" cy="122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400" kern="1200" dirty="0">
                  <a:latin typeface="+mj-lt"/>
                  <a:cs typeface="Arial" pitchFamily="34" charset="0"/>
                </a:rPr>
                <a:t>Registre en líneas diferentes ambas categorías de cultivos con el número secuencial del asociamiento que le corresponda</a:t>
              </a:r>
              <a:endParaRPr lang="es-EC" sz="1400" kern="1200" dirty="0">
                <a:latin typeface="+mj-lt"/>
              </a:endParaRPr>
            </a:p>
          </p:txBody>
        </p:sp>
      </p:grpSp>
      <p:grpSp>
        <p:nvGrpSpPr>
          <p:cNvPr id="14" name="7 Grupo">
            <a:extLst>
              <a:ext uri="{FF2B5EF4-FFF2-40B4-BE49-F238E27FC236}">
                <a16:creationId xmlns="" xmlns:a16="http://schemas.microsoft.com/office/drawing/2014/main" id="{76BA29AD-BCC8-461F-87D7-7D80ACC24419}"/>
              </a:ext>
            </a:extLst>
          </p:cNvPr>
          <p:cNvGrpSpPr/>
          <p:nvPr/>
        </p:nvGrpSpPr>
        <p:grpSpPr>
          <a:xfrm>
            <a:off x="3020153" y="5524002"/>
            <a:ext cx="3170321" cy="1186667"/>
            <a:chOff x="1963518" y="3107447"/>
            <a:chExt cx="4057020" cy="1464105"/>
          </a:xfrm>
        </p:grpSpPr>
        <p:sp>
          <p:nvSpPr>
            <p:cNvPr id="15" name="10 Rectángulo redondeado">
              <a:extLst>
                <a:ext uri="{FF2B5EF4-FFF2-40B4-BE49-F238E27FC236}">
                  <a16:creationId xmlns="" xmlns:a16="http://schemas.microsoft.com/office/drawing/2014/main" id="{6527101F-A4BC-4FCA-9F33-C388E4BD4A75}"/>
                </a:ext>
              </a:extLst>
            </p:cNvPr>
            <p:cNvSpPr/>
            <p:nvPr/>
          </p:nvSpPr>
          <p:spPr>
            <a:xfrm>
              <a:off x="1963518" y="3107447"/>
              <a:ext cx="4057020" cy="1464105"/>
            </a:xfrm>
            <a:prstGeom prst="roundRect">
              <a:avLst>
                <a:gd name="adj" fmla="val 10000"/>
              </a:avLst>
            </a:prstGeom>
          </p:spPr>
          <p:style>
            <a:lnRef idx="2">
              <a:schemeClr val="accent3">
                <a:hueOff val="3750088"/>
                <a:satOff val="-5627"/>
                <a:lumOff val="-91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11 Rectángulo">
              <a:extLst>
                <a:ext uri="{FF2B5EF4-FFF2-40B4-BE49-F238E27FC236}">
                  <a16:creationId xmlns="" xmlns:a16="http://schemas.microsoft.com/office/drawing/2014/main" id="{13C2B11F-891B-4CAC-B479-C268997D17FA}"/>
                </a:ext>
              </a:extLst>
            </p:cNvPr>
            <p:cNvSpPr/>
            <p:nvPr/>
          </p:nvSpPr>
          <p:spPr>
            <a:xfrm>
              <a:off x="2035526" y="3107447"/>
              <a:ext cx="3971256" cy="13783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C" sz="1400" dirty="0">
                  <a:latin typeface="+mj-lt"/>
                  <a:cs typeface="Arial" pitchFamily="34" charset="0"/>
                </a:rPr>
                <a:t>Los forrajes, tendrán información hasta la columna 8, luego la col 10 de superficie sembrada, y 33 a la 85 de prácticas en el cultivo.</a:t>
              </a:r>
            </a:p>
          </p:txBody>
        </p:sp>
      </p:grpSp>
      <p:sp>
        <p:nvSpPr>
          <p:cNvPr id="17" name="12 Abrir llave">
            <a:extLst>
              <a:ext uri="{FF2B5EF4-FFF2-40B4-BE49-F238E27FC236}">
                <a16:creationId xmlns="" xmlns:a16="http://schemas.microsoft.com/office/drawing/2014/main" id="{E54ABC49-7C57-4C3D-AC17-CEAEE95270BA}"/>
              </a:ext>
            </a:extLst>
          </p:cNvPr>
          <p:cNvSpPr/>
          <p:nvPr/>
        </p:nvSpPr>
        <p:spPr>
          <a:xfrm>
            <a:off x="2682534" y="4473468"/>
            <a:ext cx="281350" cy="1692526"/>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400" dirty="0"/>
          </a:p>
        </p:txBody>
      </p:sp>
      <p:pic>
        <p:nvPicPr>
          <p:cNvPr id="18" name="Picture 2" descr="http://2.bp.blogspot.com/-HC9xfWwSoJg/TmEjUjpH-kI/AAAAAAAAABI/dubQcTWL-vU/s1600/IMG_9623.jpg">
            <a:hlinkClick r:id="rId7"/>
            <a:extLst>
              <a:ext uri="{FF2B5EF4-FFF2-40B4-BE49-F238E27FC236}">
                <a16:creationId xmlns="" xmlns:a16="http://schemas.microsoft.com/office/drawing/2014/main" id="{CBD82F7B-CF98-4113-BD48-BAF5CF24BF0B}"/>
              </a:ext>
            </a:extLst>
          </p:cNvPr>
          <p:cNvPicPr>
            <a:picLocks noChangeAspect="1" noChangeArrowheads="1"/>
          </p:cNvPicPr>
          <p:nvPr/>
        </p:nvPicPr>
        <p:blipFill>
          <a:blip r:embed="rId8" cstate="print"/>
          <a:srcRect/>
          <a:stretch>
            <a:fillRect/>
          </a:stretch>
        </p:blipFill>
        <p:spPr bwMode="auto">
          <a:xfrm>
            <a:off x="4310001" y="1205143"/>
            <a:ext cx="1670375" cy="1205221"/>
          </a:xfrm>
          <a:prstGeom prst="rect">
            <a:avLst/>
          </a:prstGeom>
          <a:noFill/>
        </p:spPr>
      </p:pic>
      <p:pic>
        <p:nvPicPr>
          <p:cNvPr id="19" name="14 Imagen" descr="http://i.huffpost.com/gen/717090/thumbs/r-HUERTOS-large570.jpg">
            <a:extLst>
              <a:ext uri="{FF2B5EF4-FFF2-40B4-BE49-F238E27FC236}">
                <a16:creationId xmlns="" xmlns:a16="http://schemas.microsoft.com/office/drawing/2014/main" id="{110512CF-141B-46EE-9C2A-4659EDB7D2FB}"/>
              </a:ext>
            </a:extLst>
          </p:cNvPr>
          <p:cNvPicPr/>
          <p:nvPr/>
        </p:nvPicPr>
        <p:blipFill>
          <a:blip r:embed="rId9" cstate="print"/>
          <a:srcRect b="4188"/>
          <a:stretch>
            <a:fillRect/>
          </a:stretch>
        </p:blipFill>
        <p:spPr bwMode="auto">
          <a:xfrm>
            <a:off x="7964659" y="1372334"/>
            <a:ext cx="1655356" cy="870836"/>
          </a:xfrm>
          <a:prstGeom prst="rect">
            <a:avLst/>
          </a:prstGeom>
          <a:noFill/>
          <a:ln w="9525">
            <a:noFill/>
            <a:miter lim="800000"/>
            <a:headEnd/>
            <a:tailEnd/>
          </a:ln>
        </p:spPr>
      </p:pic>
      <p:pic>
        <p:nvPicPr>
          <p:cNvPr id="20" name="Picture 2" descr="Resultado de imagen para pimiento en invernadero">
            <a:extLst>
              <a:ext uri="{FF2B5EF4-FFF2-40B4-BE49-F238E27FC236}">
                <a16:creationId xmlns="" xmlns:a16="http://schemas.microsoft.com/office/drawing/2014/main" id="{FC5AAC9E-F1E1-43A3-A516-CA063AC31ADB}"/>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05314" y="2640142"/>
            <a:ext cx="1601061" cy="1245460"/>
          </a:xfrm>
          <a:prstGeom prst="rect">
            <a:avLst/>
          </a:prstGeom>
          <a:noFill/>
          <a:extLst>
            <a:ext uri="{909E8E84-426E-40DD-AFC4-6F175D3DCCD1}">
              <a14:hiddenFill xmlns:a14="http://schemas.microsoft.com/office/drawing/2010/main">
                <a:solidFill>
                  <a:srgbClr val="FFFFFF"/>
                </a:solidFill>
              </a14:hiddenFill>
            </a:ext>
          </a:extLst>
        </p:spPr>
      </p:pic>
      <p:sp>
        <p:nvSpPr>
          <p:cNvPr id="22" name="Marcador de contenido 5">
            <a:extLst>
              <a:ext uri="{FF2B5EF4-FFF2-40B4-BE49-F238E27FC236}">
                <a16:creationId xmlns="" xmlns:a16="http://schemas.microsoft.com/office/drawing/2014/main" id="{DCD1A084-9532-46E5-8F5C-9E793F4858F8}"/>
              </a:ext>
            </a:extLst>
          </p:cNvPr>
          <p:cNvSpPr txBox="1">
            <a:spLocks/>
          </p:cNvSpPr>
          <p:nvPr/>
        </p:nvSpPr>
        <p:spPr>
          <a:xfrm>
            <a:off x="920191" y="896127"/>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spTree>
    <p:extLst>
      <p:ext uri="{BB962C8B-B14F-4D97-AF65-F5344CB8AC3E}">
        <p14:creationId xmlns:p14="http://schemas.microsoft.com/office/powerpoint/2010/main" val="272695401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a:extLst>
              <a:ext uri="{FF2B5EF4-FFF2-40B4-BE49-F238E27FC236}">
                <a16:creationId xmlns="" xmlns:a16="http://schemas.microsoft.com/office/drawing/2014/main" id="{7F42BA02-3907-44D7-A354-E6CA01C62FCC}"/>
              </a:ext>
            </a:extLst>
          </p:cNvPr>
          <p:cNvSpPr>
            <a:spLocks noGrp="1"/>
          </p:cNvSpPr>
          <p:nvPr>
            <p:ph type="title"/>
          </p:nvPr>
        </p:nvSpPr>
        <p:spPr/>
        <p:txBody>
          <a:bodyPr>
            <a:normAutofit fontScale="90000"/>
          </a:bodyPr>
          <a:lstStyle/>
          <a:p>
            <a:r>
              <a:rPr lang="es-MX" dirty="0"/>
              <a:t>Casos especiales</a:t>
            </a:r>
            <a:endParaRPr lang="es-EC" dirty="0"/>
          </a:p>
        </p:txBody>
      </p:sp>
      <p:graphicFrame>
        <p:nvGraphicFramePr>
          <p:cNvPr id="7" name="2 Diagrama">
            <a:extLst>
              <a:ext uri="{FF2B5EF4-FFF2-40B4-BE49-F238E27FC236}">
                <a16:creationId xmlns="" xmlns:a16="http://schemas.microsoft.com/office/drawing/2014/main" id="{9B043C7F-AE72-4B15-AD79-4B7148F76119}"/>
              </a:ext>
            </a:extLst>
          </p:cNvPr>
          <p:cNvGraphicFramePr/>
          <p:nvPr>
            <p:extLst>
              <p:ext uri="{D42A27DB-BD31-4B8C-83A1-F6EECF244321}">
                <p14:modId xmlns:p14="http://schemas.microsoft.com/office/powerpoint/2010/main" val="2959026565"/>
              </p:ext>
            </p:extLst>
          </p:nvPr>
        </p:nvGraphicFramePr>
        <p:xfrm>
          <a:off x="981332" y="953169"/>
          <a:ext cx="10283016" cy="30460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5 Grupo">
            <a:extLst>
              <a:ext uri="{FF2B5EF4-FFF2-40B4-BE49-F238E27FC236}">
                <a16:creationId xmlns="" xmlns:a16="http://schemas.microsoft.com/office/drawing/2014/main" id="{A6D4EFEB-AD22-43EC-8B42-83CF4E57CDD4}"/>
              </a:ext>
            </a:extLst>
          </p:cNvPr>
          <p:cNvGrpSpPr/>
          <p:nvPr/>
        </p:nvGrpSpPr>
        <p:grpSpPr>
          <a:xfrm>
            <a:off x="797198" y="3938850"/>
            <a:ext cx="3312211" cy="1167766"/>
            <a:chOff x="-2372864" y="785959"/>
            <a:chExt cx="4030583" cy="1296988"/>
          </a:xfrm>
        </p:grpSpPr>
        <p:sp>
          <p:nvSpPr>
            <p:cNvPr id="9" name="4 Rectángulo redondeado">
              <a:extLst>
                <a:ext uri="{FF2B5EF4-FFF2-40B4-BE49-F238E27FC236}">
                  <a16:creationId xmlns="" xmlns:a16="http://schemas.microsoft.com/office/drawing/2014/main" id="{4A0CE1E0-574C-43A7-B297-8817875B1ADB}"/>
                </a:ext>
              </a:extLst>
            </p:cNvPr>
            <p:cNvSpPr/>
            <p:nvPr/>
          </p:nvSpPr>
          <p:spPr>
            <a:xfrm>
              <a:off x="-2372864" y="785959"/>
              <a:ext cx="4030583" cy="1296988"/>
            </a:xfrm>
            <a:prstGeom prst="roundRect">
              <a:avLst>
                <a:gd name="adj" fmla="val 10000"/>
              </a:avLst>
            </a:prstGeom>
          </p:spPr>
          <p:style>
            <a:lnRef idx="2">
              <a:schemeClr val="accent6"/>
            </a:lnRef>
            <a:fillRef idx="1">
              <a:schemeClr val="lt1"/>
            </a:fillRef>
            <a:effectRef idx="0">
              <a:schemeClr val="accent6"/>
            </a:effectRef>
            <a:fontRef idx="minor">
              <a:schemeClr val="dk1"/>
            </a:fontRef>
          </p:style>
        </p:sp>
        <p:sp>
          <p:nvSpPr>
            <p:cNvPr id="10" name="5 Rectángulo">
              <a:extLst>
                <a:ext uri="{FF2B5EF4-FFF2-40B4-BE49-F238E27FC236}">
                  <a16:creationId xmlns="" xmlns:a16="http://schemas.microsoft.com/office/drawing/2014/main" id="{F8CB04A4-CF5E-4B5C-A988-E907A62E0FA3}"/>
                </a:ext>
              </a:extLst>
            </p:cNvPr>
            <p:cNvSpPr/>
            <p:nvPr/>
          </p:nvSpPr>
          <p:spPr>
            <a:xfrm>
              <a:off x="-2350552" y="814448"/>
              <a:ext cx="3954610" cy="1221013"/>
            </a:xfrm>
            <a:prstGeom prst="rect">
              <a:avLst/>
            </a:prstGeom>
            <a:ln>
              <a:noFill/>
            </a:ln>
          </p:spPr>
          <p:style>
            <a:lnRef idx="2">
              <a:schemeClr val="accent6"/>
            </a:lnRef>
            <a:fillRef idx="1">
              <a:schemeClr val="lt1"/>
            </a:fillRef>
            <a:effectRef idx="0">
              <a:schemeClr val="accent6"/>
            </a:effectRef>
            <a:fontRef idx="minor">
              <a:schemeClr val="dk1"/>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400" dirty="0"/>
                <a:t>En caso de una superficie </a:t>
              </a:r>
              <a:r>
                <a:rPr lang="es-ES" sz="1400" b="1" dirty="0"/>
                <a:t>pequeña, hasta 500 m</a:t>
              </a:r>
              <a:r>
                <a:rPr lang="es-ES" sz="1400" b="1" baseline="30000" dirty="0"/>
                <a:t>2</a:t>
              </a:r>
              <a:r>
                <a:rPr lang="es-ES" sz="1400" dirty="0"/>
                <a:t> con una mezcla de </a:t>
              </a:r>
              <a:r>
                <a:rPr lang="es-ES" sz="1400" b="1" dirty="0"/>
                <a:t>varias</a:t>
              </a:r>
              <a:r>
                <a:rPr lang="es-ES" sz="1400" dirty="0"/>
                <a:t> </a:t>
              </a:r>
              <a:r>
                <a:rPr lang="es-ES" sz="1400" b="1" dirty="0"/>
                <a:t>hortalizas, </a:t>
              </a:r>
              <a:r>
                <a:rPr lang="es-ES" sz="1400" dirty="0"/>
                <a:t>registre SOLO las columnas:</a:t>
              </a:r>
              <a:endParaRPr lang="es-EC" sz="1400" kern="1200" dirty="0">
                <a:latin typeface="+mj-lt"/>
              </a:endParaRPr>
            </a:p>
          </p:txBody>
        </p:sp>
      </p:grpSp>
      <p:graphicFrame>
        <p:nvGraphicFramePr>
          <p:cNvPr id="11" name="6 Tabla">
            <a:extLst>
              <a:ext uri="{FF2B5EF4-FFF2-40B4-BE49-F238E27FC236}">
                <a16:creationId xmlns="" xmlns:a16="http://schemas.microsoft.com/office/drawing/2014/main" id="{09A89281-58F4-4410-B3D9-9F66B92447C8}"/>
              </a:ext>
            </a:extLst>
          </p:cNvPr>
          <p:cNvGraphicFramePr>
            <a:graphicFrameLocks noGrp="1"/>
          </p:cNvGraphicFramePr>
          <p:nvPr>
            <p:extLst>
              <p:ext uri="{D42A27DB-BD31-4B8C-83A1-F6EECF244321}">
                <p14:modId xmlns:p14="http://schemas.microsoft.com/office/powerpoint/2010/main" val="399340478"/>
              </p:ext>
            </p:extLst>
          </p:nvPr>
        </p:nvGraphicFramePr>
        <p:xfrm>
          <a:off x="5011838" y="4189896"/>
          <a:ext cx="6613376" cy="1926272"/>
        </p:xfrm>
        <a:graphic>
          <a:graphicData uri="http://schemas.openxmlformats.org/drawingml/2006/table">
            <a:tbl>
              <a:tblPr firstRow="1" bandRow="1">
                <a:tableStyleId>{5C22544A-7EE6-4342-B048-85BDC9FD1C3A}</a:tableStyleId>
              </a:tblPr>
              <a:tblGrid>
                <a:gridCol w="1307296">
                  <a:extLst>
                    <a:ext uri="{9D8B030D-6E8A-4147-A177-3AD203B41FA5}">
                      <a16:colId xmlns="" xmlns:a16="http://schemas.microsoft.com/office/drawing/2014/main" val="20000"/>
                    </a:ext>
                  </a:extLst>
                </a:gridCol>
                <a:gridCol w="5306080">
                  <a:extLst>
                    <a:ext uri="{9D8B030D-6E8A-4147-A177-3AD203B41FA5}">
                      <a16:colId xmlns="" xmlns:a16="http://schemas.microsoft.com/office/drawing/2014/main" val="20001"/>
                    </a:ext>
                  </a:extLst>
                </a:gridCol>
              </a:tblGrid>
              <a:tr h="243432">
                <a:tc>
                  <a:txBody>
                    <a:bodyPr/>
                    <a:lstStyle/>
                    <a:p>
                      <a:pPr algn="ctr"/>
                      <a:r>
                        <a:rPr lang="es-EC" sz="1400" kern="1200" dirty="0">
                          <a:solidFill>
                            <a:schemeClr val="tx1"/>
                          </a:solidFill>
                        </a:rPr>
                        <a:t>Columna</a:t>
                      </a:r>
                      <a:endParaRPr lang="es-EC" sz="1400" b="1" kern="1200" dirty="0">
                        <a:solidFill>
                          <a:schemeClr val="tx1"/>
                        </a:solidFill>
                        <a:latin typeface="+mn-lt"/>
                        <a:ea typeface="+mn-ea"/>
                        <a:cs typeface="Arial" pitchFamily="34" charset="0"/>
                      </a:endParaRPr>
                    </a:p>
                  </a:txBody>
                  <a:tcPr marL="71455" marR="71455" marT="37056" marB="37056"/>
                </a:tc>
                <a:tc>
                  <a:txBody>
                    <a:bodyPr/>
                    <a:lstStyle/>
                    <a:p>
                      <a:pPr algn="ctr"/>
                      <a:r>
                        <a:rPr lang="es-EC" sz="1400" kern="1200" dirty="0">
                          <a:solidFill>
                            <a:schemeClr val="tx1"/>
                          </a:solidFill>
                        </a:rPr>
                        <a:t>Instrucciones</a:t>
                      </a:r>
                      <a:endParaRPr lang="es-EC" sz="1400" b="1" kern="1200" dirty="0">
                        <a:solidFill>
                          <a:schemeClr val="tx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0"/>
                  </a:ext>
                </a:extLst>
              </a:tr>
              <a:tr h="243432">
                <a:tc>
                  <a:txBody>
                    <a:bodyPr/>
                    <a:lstStyle/>
                    <a:p>
                      <a:pPr algn="ctr"/>
                      <a:r>
                        <a:rPr lang="es-EC" sz="1400" kern="1200" dirty="0"/>
                        <a:t>1</a:t>
                      </a:r>
                      <a:endParaRPr lang="es-EC" sz="1400" b="1" kern="1200" dirty="0">
                        <a:solidFill>
                          <a:schemeClr val="dk1"/>
                        </a:solidFill>
                        <a:latin typeface="+mn-lt"/>
                        <a:ea typeface="+mn-ea"/>
                        <a:cs typeface="Arial" pitchFamily="34" charset="0"/>
                      </a:endParaRPr>
                    </a:p>
                  </a:txBody>
                  <a:tcPr marL="71455" marR="71455" marT="37056" marB="37056"/>
                </a:tc>
                <a:tc>
                  <a:txBody>
                    <a:bodyPr/>
                    <a:lstStyle/>
                    <a:p>
                      <a:pPr algn="just"/>
                      <a:r>
                        <a:rPr lang="es-MX" sz="1400" kern="1200" dirty="0"/>
                        <a:t>Número del</a:t>
                      </a:r>
                      <a:r>
                        <a:rPr lang="es-MX" sz="1400" kern="1200" baseline="0" dirty="0"/>
                        <a:t> terreno</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1"/>
                  </a:ext>
                </a:extLst>
              </a:tr>
              <a:tr h="357427">
                <a:tc>
                  <a:txBody>
                    <a:bodyPr/>
                    <a:lstStyle/>
                    <a:p>
                      <a:pPr algn="ctr"/>
                      <a:r>
                        <a:rPr lang="es-EC" sz="1400" kern="1200" dirty="0"/>
                        <a:t>2</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400" kern="1200" dirty="0"/>
                        <a:t>Escriba y considere a la misma como HUERTO HORTÍCOLA</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2"/>
                  </a:ext>
                </a:extLst>
              </a:tr>
              <a:tr h="349002">
                <a:tc>
                  <a:txBody>
                    <a:bodyPr/>
                    <a:lstStyle/>
                    <a:p>
                      <a:pPr algn="ctr"/>
                      <a:r>
                        <a:rPr lang="es-EC" sz="1400" kern="1200" dirty="0"/>
                        <a:t>3</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400" kern="1200" dirty="0"/>
                        <a:t>Registre el código 1 correspondiente a cultivo solo</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3"/>
                  </a:ext>
                </a:extLst>
              </a:tr>
              <a:tr h="243432">
                <a:tc>
                  <a:txBody>
                    <a:bodyPr/>
                    <a:lstStyle/>
                    <a:p>
                      <a:pPr algn="ctr"/>
                      <a:r>
                        <a:rPr lang="es-EC" sz="1400" kern="1200" dirty="0"/>
                        <a:t>14</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MX" sz="1400" kern="1200" dirty="0"/>
                        <a:t>Superficie sembrada</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4"/>
                  </a:ext>
                </a:extLst>
              </a:tr>
              <a:tr h="357427">
                <a:tc>
                  <a:txBody>
                    <a:bodyPr/>
                    <a:lstStyle/>
                    <a:p>
                      <a:pPr algn="ctr"/>
                      <a:r>
                        <a:rPr lang="es-EC" sz="1400" kern="1200" baseline="0" dirty="0"/>
                        <a:t>33 a 85</a:t>
                      </a:r>
                      <a:endParaRPr lang="es-EC" sz="14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C" sz="1400" kern="1200" dirty="0"/>
                        <a:t>Prácticas de cultivo e intensión de siembra</a:t>
                      </a:r>
                      <a:endParaRPr lang="es-EC" sz="14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5"/>
                  </a:ext>
                </a:extLst>
              </a:tr>
            </a:tbl>
          </a:graphicData>
        </a:graphic>
      </p:graphicFrame>
      <p:sp>
        <p:nvSpPr>
          <p:cNvPr id="12" name="7 Flecha derecha">
            <a:extLst>
              <a:ext uri="{FF2B5EF4-FFF2-40B4-BE49-F238E27FC236}">
                <a16:creationId xmlns="" xmlns:a16="http://schemas.microsoft.com/office/drawing/2014/main" id="{81013B79-09EC-4A18-B30D-D96C837B98AF}"/>
              </a:ext>
            </a:extLst>
          </p:cNvPr>
          <p:cNvSpPr/>
          <p:nvPr/>
        </p:nvSpPr>
        <p:spPr>
          <a:xfrm>
            <a:off x="4330707" y="4847317"/>
            <a:ext cx="565419" cy="305715"/>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EC" sz="1400" dirty="0"/>
          </a:p>
        </p:txBody>
      </p:sp>
      <p:pic>
        <p:nvPicPr>
          <p:cNvPr id="13" name="Picture 2" descr="http://www.xarxatic.com/wp-content/uploads/2014/10/huerto-urbano.jpg">
            <a:extLst>
              <a:ext uri="{FF2B5EF4-FFF2-40B4-BE49-F238E27FC236}">
                <a16:creationId xmlns="" xmlns:a16="http://schemas.microsoft.com/office/drawing/2014/main" id="{0909FDFF-589A-4EBB-81B8-22C4F0582108}"/>
              </a:ext>
            </a:extLst>
          </p:cNvPr>
          <p:cNvPicPr>
            <a:picLocks noChangeAspect="1" noChangeArrowheads="1"/>
          </p:cNvPicPr>
          <p:nvPr/>
        </p:nvPicPr>
        <p:blipFill>
          <a:blip r:embed="rId7"/>
          <a:srcRect/>
          <a:stretch>
            <a:fillRect/>
          </a:stretch>
        </p:blipFill>
        <p:spPr bwMode="auto">
          <a:xfrm>
            <a:off x="1380862" y="5153032"/>
            <a:ext cx="2409880" cy="1351378"/>
          </a:xfrm>
          <a:prstGeom prst="rect">
            <a:avLst/>
          </a:prstGeom>
          <a:ln>
            <a:noFill/>
          </a:ln>
          <a:effectLst>
            <a:outerShdw blurRad="292100" dist="139700" dir="2700000" algn="tl" rotWithShape="0">
              <a:srgbClr val="333333">
                <a:alpha val="65000"/>
              </a:srgbClr>
            </a:outerShdw>
          </a:effectLst>
        </p:spPr>
      </p:pic>
      <p:sp>
        <p:nvSpPr>
          <p:cNvPr id="15" name="Marcador de contenido 5">
            <a:extLst>
              <a:ext uri="{FF2B5EF4-FFF2-40B4-BE49-F238E27FC236}">
                <a16:creationId xmlns="" xmlns:a16="http://schemas.microsoft.com/office/drawing/2014/main" id="{34E84501-169D-4D76-94D6-F06D0EEBAD98}"/>
              </a:ext>
            </a:extLst>
          </p:cNvPr>
          <p:cNvSpPr txBox="1">
            <a:spLocks/>
          </p:cNvSpPr>
          <p:nvPr/>
        </p:nvSpPr>
        <p:spPr>
          <a:xfrm>
            <a:off x="889796" y="908053"/>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spTree>
    <p:extLst>
      <p:ext uri="{BB962C8B-B14F-4D97-AF65-F5344CB8AC3E}">
        <p14:creationId xmlns:p14="http://schemas.microsoft.com/office/powerpoint/2010/main" val="361899149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ítulo 1">
            <a:extLst>
              <a:ext uri="{FF2B5EF4-FFF2-40B4-BE49-F238E27FC236}">
                <a16:creationId xmlns="" xmlns:a16="http://schemas.microsoft.com/office/drawing/2014/main" id="{82EB9C89-DF0F-4A59-8DF9-E40A56E7996C}"/>
              </a:ext>
            </a:extLst>
          </p:cNvPr>
          <p:cNvSpPr>
            <a:spLocks noGrp="1"/>
          </p:cNvSpPr>
          <p:nvPr>
            <p:ph type="title"/>
          </p:nvPr>
        </p:nvSpPr>
        <p:spPr/>
        <p:txBody>
          <a:bodyPr>
            <a:normAutofit fontScale="90000"/>
          </a:bodyPr>
          <a:lstStyle/>
          <a:p>
            <a:r>
              <a:rPr lang="es-MX" dirty="0"/>
              <a:t>Casos especiales</a:t>
            </a:r>
            <a:endParaRPr lang="es-EC" dirty="0"/>
          </a:p>
        </p:txBody>
      </p:sp>
      <p:grpSp>
        <p:nvGrpSpPr>
          <p:cNvPr id="7" name="5 Grupo">
            <a:extLst>
              <a:ext uri="{FF2B5EF4-FFF2-40B4-BE49-F238E27FC236}">
                <a16:creationId xmlns="" xmlns:a16="http://schemas.microsoft.com/office/drawing/2014/main" id="{E5CE1E8A-E0DE-4873-B584-1E003F66BD3A}"/>
              </a:ext>
            </a:extLst>
          </p:cNvPr>
          <p:cNvGrpSpPr/>
          <p:nvPr/>
        </p:nvGrpSpPr>
        <p:grpSpPr>
          <a:xfrm>
            <a:off x="1794205" y="1505122"/>
            <a:ext cx="2089757" cy="1008701"/>
            <a:chOff x="-1865512" y="1025638"/>
            <a:chExt cx="4030583" cy="1296988"/>
          </a:xfrm>
        </p:grpSpPr>
        <p:sp>
          <p:nvSpPr>
            <p:cNvPr id="8" name="3 Rectángulo redondeado">
              <a:extLst>
                <a:ext uri="{FF2B5EF4-FFF2-40B4-BE49-F238E27FC236}">
                  <a16:creationId xmlns="" xmlns:a16="http://schemas.microsoft.com/office/drawing/2014/main" id="{6EF4DDD8-0800-4AEF-B54C-2BD67949DB2D}"/>
                </a:ext>
              </a:extLst>
            </p:cNvPr>
            <p:cNvSpPr/>
            <p:nvPr/>
          </p:nvSpPr>
          <p:spPr>
            <a:xfrm>
              <a:off x="-1865512" y="1025638"/>
              <a:ext cx="4030583" cy="129698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4 Rectángulo">
              <a:extLst>
                <a:ext uri="{FF2B5EF4-FFF2-40B4-BE49-F238E27FC236}">
                  <a16:creationId xmlns="" xmlns:a16="http://schemas.microsoft.com/office/drawing/2014/main" id="{71F78C05-8FF5-48A7-9125-DCD9A4AC489A}"/>
                </a:ext>
              </a:extLst>
            </p:cNvPr>
            <p:cNvSpPr/>
            <p:nvPr/>
          </p:nvSpPr>
          <p:spPr>
            <a:xfrm>
              <a:off x="-1789538" y="1101612"/>
              <a:ext cx="3954609" cy="122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100" dirty="0"/>
                <a:t>Para </a:t>
              </a:r>
              <a:r>
                <a:rPr lang="es-ES" sz="1100" b="1" dirty="0"/>
                <a:t>plantas medicinales transitorias, </a:t>
              </a:r>
              <a:r>
                <a:rPr lang="es-ES" sz="1100" dirty="0"/>
                <a:t>registre SOLO las columnas:</a:t>
              </a:r>
              <a:endParaRPr lang="es-EC" sz="1100" kern="1200" dirty="0">
                <a:latin typeface="+mj-lt"/>
              </a:endParaRPr>
            </a:p>
          </p:txBody>
        </p:sp>
      </p:grpSp>
      <p:graphicFrame>
        <p:nvGraphicFramePr>
          <p:cNvPr id="10" name="5 Tabla">
            <a:extLst>
              <a:ext uri="{FF2B5EF4-FFF2-40B4-BE49-F238E27FC236}">
                <a16:creationId xmlns="" xmlns:a16="http://schemas.microsoft.com/office/drawing/2014/main" id="{79C1C41C-235A-42DD-A25F-C70F1DFDD228}"/>
              </a:ext>
            </a:extLst>
          </p:cNvPr>
          <p:cNvGraphicFramePr>
            <a:graphicFrameLocks noGrp="1"/>
          </p:cNvGraphicFramePr>
          <p:nvPr>
            <p:extLst>
              <p:ext uri="{D42A27DB-BD31-4B8C-83A1-F6EECF244321}">
                <p14:modId xmlns:p14="http://schemas.microsoft.com/office/powerpoint/2010/main" val="2262344740"/>
              </p:ext>
            </p:extLst>
          </p:nvPr>
        </p:nvGraphicFramePr>
        <p:xfrm>
          <a:off x="1507113" y="3089852"/>
          <a:ext cx="3861010" cy="2148789"/>
        </p:xfrm>
        <a:graphic>
          <a:graphicData uri="http://schemas.openxmlformats.org/drawingml/2006/table">
            <a:tbl>
              <a:tblPr firstRow="1" bandRow="1">
                <a:tableStyleId>{5C22544A-7EE6-4342-B048-85BDC9FD1C3A}</a:tableStyleId>
              </a:tblPr>
              <a:tblGrid>
                <a:gridCol w="1060291">
                  <a:extLst>
                    <a:ext uri="{9D8B030D-6E8A-4147-A177-3AD203B41FA5}">
                      <a16:colId xmlns="" xmlns:a16="http://schemas.microsoft.com/office/drawing/2014/main" val="20000"/>
                    </a:ext>
                  </a:extLst>
                </a:gridCol>
                <a:gridCol w="2800719">
                  <a:extLst>
                    <a:ext uri="{9D8B030D-6E8A-4147-A177-3AD203B41FA5}">
                      <a16:colId xmlns="" xmlns:a16="http://schemas.microsoft.com/office/drawing/2014/main" val="20001"/>
                    </a:ext>
                  </a:extLst>
                </a:gridCol>
              </a:tblGrid>
              <a:tr h="281521">
                <a:tc>
                  <a:txBody>
                    <a:bodyPr/>
                    <a:lstStyle/>
                    <a:p>
                      <a:pPr algn="ctr"/>
                      <a:r>
                        <a:rPr lang="es-EC" sz="1100" kern="1200" dirty="0"/>
                        <a:t>Columna</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ctr"/>
                      <a:r>
                        <a:rPr lang="es-EC" sz="1100" kern="1200" dirty="0"/>
                        <a:t>Instrucciones</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0"/>
                  </a:ext>
                </a:extLst>
              </a:tr>
              <a:tr h="281521">
                <a:tc>
                  <a:txBody>
                    <a:bodyPr/>
                    <a:lstStyle/>
                    <a:p>
                      <a:pPr algn="ctr"/>
                      <a:r>
                        <a:rPr lang="es-EC" sz="1100" kern="1200" dirty="0"/>
                        <a:t>1</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just"/>
                      <a:r>
                        <a:rPr lang="es-MX" sz="1100" kern="1200" dirty="0"/>
                        <a:t>Número del</a:t>
                      </a:r>
                      <a:r>
                        <a:rPr lang="es-MX" sz="1100" kern="1200" baseline="0" dirty="0"/>
                        <a:t> terreno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1"/>
                  </a:ext>
                </a:extLst>
              </a:tr>
              <a:tr h="400716">
                <a:tc>
                  <a:txBody>
                    <a:bodyPr/>
                    <a:lstStyle/>
                    <a:p>
                      <a:pPr algn="ctr"/>
                      <a:r>
                        <a:rPr lang="es-EC" sz="1100" kern="1200" dirty="0"/>
                        <a:t>2</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a:t>
                      </a:r>
                      <a:r>
                        <a:rPr lang="es-ES" sz="1100" kern="1200" baseline="0" dirty="0"/>
                        <a:t> como PLANTAS MEDINALES</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2"/>
                  </a:ext>
                </a:extLst>
              </a:tr>
              <a:tr h="494118">
                <a:tc>
                  <a:txBody>
                    <a:bodyPr/>
                    <a:lstStyle/>
                    <a:p>
                      <a:pPr algn="ctr"/>
                      <a:r>
                        <a:rPr lang="es-EC" sz="1100" kern="1200" dirty="0"/>
                        <a:t>3</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 el código 1 correspondiente a cultivo solo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3"/>
                  </a:ext>
                </a:extLst>
              </a:tr>
              <a:tr h="281521">
                <a:tc>
                  <a:txBody>
                    <a:bodyPr/>
                    <a:lstStyle/>
                    <a:p>
                      <a:pPr algn="ctr"/>
                      <a:r>
                        <a:rPr lang="es-EC" sz="1100" kern="1200" dirty="0"/>
                        <a:t>14</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MX" sz="1100" kern="1200" dirty="0"/>
                        <a:t>Superficie sembrada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4"/>
                  </a:ext>
                </a:extLst>
              </a:tr>
              <a:tr h="376489">
                <a:tc>
                  <a:txBody>
                    <a:bodyPr/>
                    <a:lstStyle/>
                    <a:p>
                      <a:pPr algn="ctr"/>
                      <a:r>
                        <a:rPr lang="es-EC" sz="1100" kern="1200" baseline="0" dirty="0"/>
                        <a:t>33 a 85</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C" sz="1100" kern="1200" dirty="0"/>
                        <a:t>Prácticas de cultivo e intensión de siembra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5"/>
                  </a:ext>
                </a:extLst>
              </a:tr>
            </a:tbl>
          </a:graphicData>
        </a:graphic>
      </p:graphicFrame>
      <p:sp>
        <p:nvSpPr>
          <p:cNvPr id="11" name="6 Flecha derecha">
            <a:extLst>
              <a:ext uri="{FF2B5EF4-FFF2-40B4-BE49-F238E27FC236}">
                <a16:creationId xmlns="" xmlns:a16="http://schemas.microsoft.com/office/drawing/2014/main" id="{CB57DA79-9E48-4A9C-A3F8-88CDFB99FB5B}"/>
              </a:ext>
            </a:extLst>
          </p:cNvPr>
          <p:cNvSpPr/>
          <p:nvPr/>
        </p:nvSpPr>
        <p:spPr>
          <a:xfrm rot="5400000">
            <a:off x="2695689" y="2654461"/>
            <a:ext cx="490997" cy="294752"/>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EC" dirty="0"/>
          </a:p>
        </p:txBody>
      </p:sp>
      <p:sp>
        <p:nvSpPr>
          <p:cNvPr id="12" name="7 Rectángulo">
            <a:extLst>
              <a:ext uri="{FF2B5EF4-FFF2-40B4-BE49-F238E27FC236}">
                <a16:creationId xmlns="" xmlns:a16="http://schemas.microsoft.com/office/drawing/2014/main" id="{5A1EA507-F0DF-4631-A0FC-E0AB9EEB29BA}"/>
              </a:ext>
            </a:extLst>
          </p:cNvPr>
          <p:cNvSpPr/>
          <p:nvPr/>
        </p:nvSpPr>
        <p:spPr>
          <a:xfrm>
            <a:off x="2608129" y="5437478"/>
            <a:ext cx="2557453" cy="58717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C" sz="1200" b="1" dirty="0"/>
              <a:t>Registre el nombre de las plantas en observaciones</a:t>
            </a:r>
          </a:p>
        </p:txBody>
      </p:sp>
      <p:grpSp>
        <p:nvGrpSpPr>
          <p:cNvPr id="13" name="8 Grupo">
            <a:extLst>
              <a:ext uri="{FF2B5EF4-FFF2-40B4-BE49-F238E27FC236}">
                <a16:creationId xmlns="" xmlns:a16="http://schemas.microsoft.com/office/drawing/2014/main" id="{E6C1966A-EB73-42CA-A6D5-0F630B4A5E41}"/>
              </a:ext>
            </a:extLst>
          </p:cNvPr>
          <p:cNvGrpSpPr/>
          <p:nvPr/>
        </p:nvGrpSpPr>
        <p:grpSpPr>
          <a:xfrm>
            <a:off x="1245143" y="5291377"/>
            <a:ext cx="1098123" cy="805289"/>
            <a:chOff x="2083113" y="6944428"/>
            <a:chExt cx="1323104" cy="678241"/>
          </a:xfrm>
        </p:grpSpPr>
        <p:pic>
          <p:nvPicPr>
            <p:cNvPr id="14" name="Picture 2">
              <a:extLst>
                <a:ext uri="{FF2B5EF4-FFF2-40B4-BE49-F238E27FC236}">
                  <a16:creationId xmlns="" xmlns:a16="http://schemas.microsoft.com/office/drawing/2014/main" id="{712F678B-0A48-4334-98A0-82433DA1D94A}"/>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5" name="10 CuadroTexto">
              <a:extLst>
                <a:ext uri="{FF2B5EF4-FFF2-40B4-BE49-F238E27FC236}">
                  <a16:creationId xmlns="" xmlns:a16="http://schemas.microsoft.com/office/drawing/2014/main" id="{ADAAE06D-8907-44AB-B482-BA42561D398C}"/>
                </a:ext>
              </a:extLst>
            </p:cNvPr>
            <p:cNvSpPr txBox="1"/>
            <p:nvPr/>
          </p:nvSpPr>
          <p:spPr>
            <a:xfrm>
              <a:off x="2083113" y="6944428"/>
              <a:ext cx="1323104" cy="160925"/>
            </a:xfrm>
            <a:prstGeom prst="rect">
              <a:avLst/>
            </a:prstGeom>
            <a:noFill/>
          </p:spPr>
          <p:txBody>
            <a:bodyPr wrap="square" rtlCol="0">
              <a:spAutoFit/>
            </a:bodyPr>
            <a:lstStyle/>
            <a:p>
              <a:pPr algn="ctr"/>
              <a:r>
                <a:rPr lang="es-EC" sz="900" b="1" dirty="0">
                  <a:solidFill>
                    <a:schemeClr val="tx2"/>
                  </a:solidFill>
                  <a:effectLst>
                    <a:outerShdw blurRad="38100" dist="38100" dir="2700000" algn="tl">
                      <a:srgbClr val="000000">
                        <a:alpha val="43137"/>
                      </a:srgbClr>
                    </a:outerShdw>
                  </a:effectLst>
                  <a:latin typeface="Comic Sans MS" pitchFamily="66" charset="0"/>
                </a:rPr>
                <a:t>IMPORTANTE</a:t>
              </a:r>
            </a:p>
          </p:txBody>
        </p:sp>
      </p:grpSp>
      <p:pic>
        <p:nvPicPr>
          <p:cNvPr id="16" name="Picture 2" descr="http://www.lineaysalud.com/wp-content/uploads/2012/04/aloe-vera1.jpg">
            <a:extLst>
              <a:ext uri="{FF2B5EF4-FFF2-40B4-BE49-F238E27FC236}">
                <a16:creationId xmlns="" xmlns:a16="http://schemas.microsoft.com/office/drawing/2014/main" id="{33AB3278-F681-4B01-B965-F370B88283BC}"/>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236834" y="6024656"/>
            <a:ext cx="1116013" cy="713806"/>
          </a:xfrm>
          <a:prstGeom prst="rect">
            <a:avLst/>
          </a:prstGeom>
          <a:noFill/>
        </p:spPr>
      </p:pic>
      <p:pic>
        <p:nvPicPr>
          <p:cNvPr id="17" name="Picture 4" descr="http://www.webconsultas.com/sites/default/files/styles/encabezado_articulo/public/temas/manzanilla.jpg?itok=--w9Uyq6">
            <a:extLst>
              <a:ext uri="{FF2B5EF4-FFF2-40B4-BE49-F238E27FC236}">
                <a16:creationId xmlns="" xmlns:a16="http://schemas.microsoft.com/office/drawing/2014/main" id="{FCD9148B-665A-43AA-9147-54D0C586FCB8}"/>
              </a:ext>
            </a:extLst>
          </p:cNvPr>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2597540" y="5881480"/>
            <a:ext cx="1446436" cy="1000158"/>
          </a:xfrm>
          <a:prstGeom prst="rect">
            <a:avLst/>
          </a:prstGeom>
          <a:noFill/>
        </p:spPr>
      </p:pic>
      <p:pic>
        <p:nvPicPr>
          <p:cNvPr id="18" name="Picture 6" descr="http://aceites-esenciales.org/wp-content/uploads/2016/01/tomillo-beneficios-y-propiedades.jpg">
            <a:extLst>
              <a:ext uri="{FF2B5EF4-FFF2-40B4-BE49-F238E27FC236}">
                <a16:creationId xmlns="" xmlns:a16="http://schemas.microsoft.com/office/drawing/2014/main" id="{7318752B-074A-435C-9D12-535C78615921}"/>
              </a:ext>
            </a:extLst>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rot="9835683">
            <a:off x="1073067" y="6242679"/>
            <a:ext cx="1123964" cy="489624"/>
          </a:xfrm>
          <a:prstGeom prst="rect">
            <a:avLst/>
          </a:prstGeom>
          <a:noFill/>
        </p:spPr>
      </p:pic>
      <p:grpSp>
        <p:nvGrpSpPr>
          <p:cNvPr id="19" name="5 Grupo">
            <a:extLst>
              <a:ext uri="{FF2B5EF4-FFF2-40B4-BE49-F238E27FC236}">
                <a16:creationId xmlns="" xmlns:a16="http://schemas.microsoft.com/office/drawing/2014/main" id="{0E504CD7-2730-49AB-AAE2-1F673F8A8D86}"/>
              </a:ext>
            </a:extLst>
          </p:cNvPr>
          <p:cNvGrpSpPr/>
          <p:nvPr/>
        </p:nvGrpSpPr>
        <p:grpSpPr>
          <a:xfrm>
            <a:off x="6605686" y="1462607"/>
            <a:ext cx="2094061" cy="1006827"/>
            <a:chOff x="-1865512" y="1025638"/>
            <a:chExt cx="4030583" cy="1296988"/>
          </a:xfrm>
        </p:grpSpPr>
        <p:sp>
          <p:nvSpPr>
            <p:cNvPr id="20" name="15 Rectángulo redondeado">
              <a:extLst>
                <a:ext uri="{FF2B5EF4-FFF2-40B4-BE49-F238E27FC236}">
                  <a16:creationId xmlns="" xmlns:a16="http://schemas.microsoft.com/office/drawing/2014/main" id="{2AFF0FBC-0958-4F2B-B95B-F67899BF25E8}"/>
                </a:ext>
              </a:extLst>
            </p:cNvPr>
            <p:cNvSpPr/>
            <p:nvPr/>
          </p:nvSpPr>
          <p:spPr>
            <a:xfrm>
              <a:off x="-1865512" y="1025638"/>
              <a:ext cx="4030583" cy="1296988"/>
            </a:xfrm>
            <a:prstGeom prst="roundRect">
              <a:avLst>
                <a:gd name="adj" fmla="val 100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16 Rectángulo">
              <a:extLst>
                <a:ext uri="{FF2B5EF4-FFF2-40B4-BE49-F238E27FC236}">
                  <a16:creationId xmlns="" xmlns:a16="http://schemas.microsoft.com/office/drawing/2014/main" id="{2242575D-B9F2-466D-B64D-0DC88549EF35}"/>
                </a:ext>
              </a:extLst>
            </p:cNvPr>
            <p:cNvSpPr/>
            <p:nvPr/>
          </p:nvSpPr>
          <p:spPr>
            <a:xfrm>
              <a:off x="-1789538" y="1101612"/>
              <a:ext cx="3954609" cy="122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25400" rIns="38100" bIns="25400" numCol="1" spcCol="1270" anchor="ctr" anchorCtr="0">
              <a:noAutofit/>
            </a:bodyPr>
            <a:lstStyle/>
            <a:p>
              <a:pPr lvl="0" algn="just" defTabSz="889000">
                <a:lnSpc>
                  <a:spcPct val="90000"/>
                </a:lnSpc>
                <a:spcBef>
                  <a:spcPct val="0"/>
                </a:spcBef>
                <a:spcAft>
                  <a:spcPct val="35000"/>
                </a:spcAft>
              </a:pPr>
              <a:r>
                <a:rPr lang="es-ES" sz="1100" dirty="0"/>
                <a:t>Para </a:t>
              </a:r>
              <a:r>
                <a:rPr lang="es-ES" sz="1100" b="1" dirty="0"/>
                <a:t>Viveros hortícolas, </a:t>
              </a:r>
              <a:r>
                <a:rPr lang="es-ES" sz="1100" dirty="0"/>
                <a:t>registre SOLO las columnas:</a:t>
              </a:r>
              <a:endParaRPr lang="es-EC" sz="1100" kern="1200" dirty="0">
                <a:latin typeface="+mj-lt"/>
              </a:endParaRPr>
            </a:p>
          </p:txBody>
        </p:sp>
      </p:grpSp>
      <p:graphicFrame>
        <p:nvGraphicFramePr>
          <p:cNvPr id="22" name="17 Tabla">
            <a:extLst>
              <a:ext uri="{FF2B5EF4-FFF2-40B4-BE49-F238E27FC236}">
                <a16:creationId xmlns="" xmlns:a16="http://schemas.microsoft.com/office/drawing/2014/main" id="{D2E026F1-BF66-4023-AEFF-50B11036F22E}"/>
              </a:ext>
            </a:extLst>
          </p:cNvPr>
          <p:cNvGraphicFramePr>
            <a:graphicFrameLocks noGrp="1"/>
          </p:cNvGraphicFramePr>
          <p:nvPr>
            <p:extLst>
              <p:ext uri="{D42A27DB-BD31-4B8C-83A1-F6EECF244321}">
                <p14:modId xmlns:p14="http://schemas.microsoft.com/office/powerpoint/2010/main" val="1113204218"/>
              </p:ext>
            </p:extLst>
          </p:nvPr>
        </p:nvGraphicFramePr>
        <p:xfrm>
          <a:off x="6199321" y="3001188"/>
          <a:ext cx="3655577" cy="2111034"/>
        </p:xfrm>
        <a:graphic>
          <a:graphicData uri="http://schemas.openxmlformats.org/drawingml/2006/table">
            <a:tbl>
              <a:tblPr firstRow="1" bandRow="1">
                <a:tableStyleId>{5C22544A-7EE6-4342-B048-85BDC9FD1C3A}</a:tableStyleId>
              </a:tblPr>
              <a:tblGrid>
                <a:gridCol w="1003876">
                  <a:extLst>
                    <a:ext uri="{9D8B030D-6E8A-4147-A177-3AD203B41FA5}">
                      <a16:colId xmlns="" xmlns:a16="http://schemas.microsoft.com/office/drawing/2014/main" val="20000"/>
                    </a:ext>
                  </a:extLst>
                </a:gridCol>
                <a:gridCol w="2651701">
                  <a:extLst>
                    <a:ext uri="{9D8B030D-6E8A-4147-A177-3AD203B41FA5}">
                      <a16:colId xmlns="" xmlns:a16="http://schemas.microsoft.com/office/drawing/2014/main" val="20001"/>
                    </a:ext>
                  </a:extLst>
                </a:gridCol>
              </a:tblGrid>
              <a:tr h="292203">
                <a:tc>
                  <a:txBody>
                    <a:bodyPr/>
                    <a:lstStyle/>
                    <a:p>
                      <a:pPr algn="ctr"/>
                      <a:r>
                        <a:rPr lang="es-EC" sz="1100" kern="1200" dirty="0"/>
                        <a:t>Columna</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ctr"/>
                      <a:r>
                        <a:rPr lang="es-EC" sz="1100" kern="1200" dirty="0"/>
                        <a:t>Instrucciones</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0"/>
                  </a:ext>
                </a:extLst>
              </a:tr>
              <a:tr h="253549">
                <a:tc>
                  <a:txBody>
                    <a:bodyPr/>
                    <a:lstStyle/>
                    <a:p>
                      <a:pPr algn="ctr"/>
                      <a:r>
                        <a:rPr lang="es-EC" sz="1100" kern="1200" dirty="0"/>
                        <a:t>1</a:t>
                      </a:r>
                      <a:endParaRPr lang="es-EC" sz="1100" b="1" kern="1200" dirty="0">
                        <a:solidFill>
                          <a:schemeClr val="dk1"/>
                        </a:solidFill>
                        <a:latin typeface="+mn-lt"/>
                        <a:ea typeface="+mn-ea"/>
                        <a:cs typeface="Arial" pitchFamily="34" charset="0"/>
                      </a:endParaRPr>
                    </a:p>
                  </a:txBody>
                  <a:tcPr marL="71455" marR="71455" marT="37056" marB="37056"/>
                </a:tc>
                <a:tc>
                  <a:txBody>
                    <a:bodyPr/>
                    <a:lstStyle/>
                    <a:p>
                      <a:pPr algn="just"/>
                      <a:r>
                        <a:rPr lang="es-MX" sz="1100" kern="1200" dirty="0"/>
                        <a:t>Número del</a:t>
                      </a:r>
                      <a:r>
                        <a:rPr lang="es-MX" sz="1100" kern="1200" baseline="0" dirty="0"/>
                        <a:t> terreno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1"/>
                  </a:ext>
                </a:extLst>
              </a:tr>
              <a:tr h="343721">
                <a:tc>
                  <a:txBody>
                    <a:bodyPr/>
                    <a:lstStyle/>
                    <a:p>
                      <a:pPr algn="ctr"/>
                      <a:r>
                        <a:rPr lang="es-EC" sz="1100" kern="1200" dirty="0"/>
                        <a:t>2</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a:t>
                      </a:r>
                      <a:r>
                        <a:rPr lang="es-ES" sz="1100" kern="1200" baseline="0" dirty="0"/>
                        <a:t> como VÍVERO</a:t>
                      </a:r>
                      <a:endParaRPr lang="es-EC" sz="1100" b="1"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2"/>
                  </a:ext>
                </a:extLst>
              </a:tr>
              <a:tr h="522989">
                <a:tc>
                  <a:txBody>
                    <a:bodyPr/>
                    <a:lstStyle/>
                    <a:p>
                      <a:pPr algn="ctr"/>
                      <a:r>
                        <a:rPr lang="es-EC" sz="1100" kern="1200" dirty="0"/>
                        <a:t>3</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S" sz="1100" kern="1200" dirty="0"/>
                        <a:t>Registre el código 1 correspondiente a cultivo solo</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3"/>
                  </a:ext>
                </a:extLst>
              </a:tr>
              <a:tr h="253549">
                <a:tc>
                  <a:txBody>
                    <a:bodyPr/>
                    <a:lstStyle/>
                    <a:p>
                      <a:pPr algn="ctr"/>
                      <a:r>
                        <a:rPr lang="es-EC" sz="1100" kern="1200" dirty="0"/>
                        <a:t>14</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MX" sz="1100" kern="1200" dirty="0"/>
                        <a:t>Superficie sembrada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4"/>
                  </a:ext>
                </a:extLst>
              </a:tr>
              <a:tr h="445023">
                <a:tc>
                  <a:txBody>
                    <a:bodyPr/>
                    <a:lstStyle/>
                    <a:p>
                      <a:pPr algn="ctr"/>
                      <a:r>
                        <a:rPr lang="es-EC" sz="1100" kern="1200" baseline="0" dirty="0"/>
                        <a:t>33 a 85</a:t>
                      </a:r>
                      <a:endParaRPr lang="es-EC" sz="1100" b="1" kern="1200" dirty="0">
                        <a:solidFill>
                          <a:schemeClr val="dk1"/>
                        </a:solidFill>
                        <a:latin typeface="+mn-lt"/>
                        <a:ea typeface="+mn-ea"/>
                        <a:cs typeface="Arial" pitchFamily="34" charset="0"/>
                      </a:endParaRPr>
                    </a:p>
                  </a:txBody>
                  <a:tcPr marL="71455" marR="71455" marT="37056" marB="37056" anchor="ctr"/>
                </a:tc>
                <a:tc>
                  <a:txBody>
                    <a:bodyPr/>
                    <a:lstStyle/>
                    <a:p>
                      <a:pPr algn="just"/>
                      <a:r>
                        <a:rPr lang="es-EC" sz="1100" kern="1200" dirty="0"/>
                        <a:t>Prácticas de cultivo e intensión de siembra</a:t>
                      </a:r>
                      <a:endParaRPr lang="es-EC" sz="1100" b="0" kern="1200" dirty="0">
                        <a:solidFill>
                          <a:schemeClr val="dk1"/>
                        </a:solidFill>
                        <a:latin typeface="+mn-lt"/>
                        <a:ea typeface="+mn-ea"/>
                        <a:cs typeface="Arial" pitchFamily="34" charset="0"/>
                      </a:endParaRPr>
                    </a:p>
                  </a:txBody>
                  <a:tcPr marL="71455" marR="71455" marT="37056" marB="37056"/>
                </a:tc>
                <a:extLst>
                  <a:ext uri="{0D108BD9-81ED-4DB2-BD59-A6C34878D82A}">
                    <a16:rowId xmlns="" xmlns:a16="http://schemas.microsoft.com/office/drawing/2014/main" val="10005"/>
                  </a:ext>
                </a:extLst>
              </a:tr>
            </a:tbl>
          </a:graphicData>
        </a:graphic>
      </p:graphicFrame>
      <p:sp>
        <p:nvSpPr>
          <p:cNvPr id="23" name="18 Flecha derecha">
            <a:extLst>
              <a:ext uri="{FF2B5EF4-FFF2-40B4-BE49-F238E27FC236}">
                <a16:creationId xmlns="" xmlns:a16="http://schemas.microsoft.com/office/drawing/2014/main" id="{FDF62F31-917D-40EC-A9A3-D9C5D45854FB}"/>
              </a:ext>
            </a:extLst>
          </p:cNvPr>
          <p:cNvSpPr/>
          <p:nvPr/>
        </p:nvSpPr>
        <p:spPr>
          <a:xfrm rot="5400000">
            <a:off x="7387898" y="2611946"/>
            <a:ext cx="490997" cy="294752"/>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EC" dirty="0"/>
          </a:p>
        </p:txBody>
      </p:sp>
      <p:pic>
        <p:nvPicPr>
          <p:cNvPr id="24" name="Picture 8" descr="http://us.123rf.com/400wm/400/400/ermess/ermess1207/ermess120700023/14659769-vivero-de-hortalizas-plantas-jovenes-que-crecen-en-cultivo-de-invernadero-huerto-organico-la-horticu.jpg">
            <a:extLst>
              <a:ext uri="{FF2B5EF4-FFF2-40B4-BE49-F238E27FC236}">
                <a16:creationId xmlns="" xmlns:a16="http://schemas.microsoft.com/office/drawing/2014/main" id="{468F8D2E-1F45-4993-BEDF-E5C31B31C651}"/>
              </a:ext>
            </a:extLst>
          </p:cNvPr>
          <p:cNvPicPr>
            <a:picLocks noChangeAspect="1" noChangeArrowheads="1"/>
          </p:cNvPicPr>
          <p:nvPr/>
        </p:nvPicPr>
        <p:blipFill>
          <a:blip r:embed="rId6" cstate="print"/>
          <a:srcRect/>
          <a:stretch>
            <a:fillRect/>
          </a:stretch>
        </p:blipFill>
        <p:spPr bwMode="auto">
          <a:xfrm>
            <a:off x="6302541" y="5225478"/>
            <a:ext cx="1506592" cy="1500473"/>
          </a:xfrm>
          <a:prstGeom prst="rect">
            <a:avLst/>
          </a:prstGeom>
          <a:ln>
            <a:noFill/>
          </a:ln>
          <a:effectLst>
            <a:outerShdw blurRad="292100" dist="139700" dir="2700000" algn="tl" rotWithShape="0">
              <a:srgbClr val="333333">
                <a:alpha val="65000"/>
              </a:srgbClr>
            </a:outerShdw>
          </a:effectLst>
        </p:spPr>
      </p:pic>
      <p:pic>
        <p:nvPicPr>
          <p:cNvPr id="25" name="Picture 10" descr="http://t3.gstatic.com/images?q=tbn:ANd9GcSFJ1mcAOIkzeutGLkP6y_gXZSgWDPvSoubIaHcKULOwRfUBeIU">
            <a:extLst>
              <a:ext uri="{FF2B5EF4-FFF2-40B4-BE49-F238E27FC236}">
                <a16:creationId xmlns="" xmlns:a16="http://schemas.microsoft.com/office/drawing/2014/main" id="{88692092-9AF9-45B2-BA32-84950C981428}"/>
              </a:ext>
            </a:extLst>
          </p:cNvPr>
          <p:cNvPicPr>
            <a:picLocks noChangeAspect="1" noChangeArrowheads="1"/>
          </p:cNvPicPr>
          <p:nvPr/>
        </p:nvPicPr>
        <p:blipFill>
          <a:blip r:embed="rId7" cstate="print"/>
          <a:srcRect/>
          <a:stretch>
            <a:fillRect/>
          </a:stretch>
        </p:blipFill>
        <p:spPr bwMode="auto">
          <a:xfrm>
            <a:off x="7996398" y="5225478"/>
            <a:ext cx="1617723" cy="1483755"/>
          </a:xfrm>
          <a:prstGeom prst="rect">
            <a:avLst/>
          </a:prstGeom>
          <a:ln>
            <a:noFill/>
          </a:ln>
          <a:effectLst>
            <a:outerShdw blurRad="292100" dist="139700" dir="2700000" algn="tl" rotWithShape="0">
              <a:srgbClr val="333333">
                <a:alpha val="65000"/>
              </a:srgbClr>
            </a:outerShdw>
          </a:effectLst>
        </p:spPr>
      </p:pic>
      <p:pic>
        <p:nvPicPr>
          <p:cNvPr id="26" name="Picture 2" descr="Imagen relacionada">
            <a:extLst>
              <a:ext uri="{FF2B5EF4-FFF2-40B4-BE49-F238E27FC236}">
                <a16:creationId xmlns="" xmlns:a16="http://schemas.microsoft.com/office/drawing/2014/main" id="{835C27B6-89D2-4FAF-8A97-FF8B812A509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21038" y="1420659"/>
            <a:ext cx="1862444" cy="1381179"/>
          </a:xfrm>
          <a:prstGeom prst="rect">
            <a:avLst/>
          </a:prstGeom>
          <a:noFill/>
          <a:extLst>
            <a:ext uri="{909E8E84-426E-40DD-AFC4-6F175D3DCCD1}">
              <a14:hiddenFill xmlns:a14="http://schemas.microsoft.com/office/drawing/2010/main">
                <a:solidFill>
                  <a:srgbClr val="FFFFFF"/>
                </a:solidFill>
              </a14:hiddenFill>
            </a:ext>
          </a:extLst>
        </p:spPr>
      </p:pic>
      <p:sp>
        <p:nvSpPr>
          <p:cNvPr id="28" name="Marcador de contenido 5">
            <a:extLst>
              <a:ext uri="{FF2B5EF4-FFF2-40B4-BE49-F238E27FC236}">
                <a16:creationId xmlns="" xmlns:a16="http://schemas.microsoft.com/office/drawing/2014/main" id="{004B8457-1390-40CA-970A-65A3779A54F4}"/>
              </a:ext>
            </a:extLst>
          </p:cNvPr>
          <p:cNvSpPr txBox="1">
            <a:spLocks/>
          </p:cNvSpPr>
          <p:nvPr/>
        </p:nvSpPr>
        <p:spPr>
          <a:xfrm>
            <a:off x="1027257" y="999649"/>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spTree>
    <p:extLst>
      <p:ext uri="{BB962C8B-B14F-4D97-AF65-F5344CB8AC3E}">
        <p14:creationId xmlns:p14="http://schemas.microsoft.com/office/powerpoint/2010/main" val="307957652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3 Grupo">
            <a:extLst>
              <a:ext uri="{FF2B5EF4-FFF2-40B4-BE49-F238E27FC236}">
                <a16:creationId xmlns="" xmlns:a16="http://schemas.microsoft.com/office/drawing/2014/main" id="{04B81625-D5B4-4F76-AB1D-CE9A271D0FF4}"/>
              </a:ext>
            </a:extLst>
          </p:cNvPr>
          <p:cNvGrpSpPr/>
          <p:nvPr/>
        </p:nvGrpSpPr>
        <p:grpSpPr>
          <a:xfrm>
            <a:off x="9309012" y="1872052"/>
            <a:ext cx="2640294" cy="856113"/>
            <a:chOff x="7560850" y="499980"/>
            <a:chExt cx="3378751" cy="1376043"/>
          </a:xfrm>
          <a:solidFill>
            <a:schemeClr val="accent2">
              <a:lumMod val="75000"/>
            </a:schemeClr>
          </a:solidFill>
        </p:grpSpPr>
        <p:sp>
          <p:nvSpPr>
            <p:cNvPr id="9" name="4 Rectángulo">
              <a:extLst>
                <a:ext uri="{FF2B5EF4-FFF2-40B4-BE49-F238E27FC236}">
                  <a16:creationId xmlns="" xmlns:a16="http://schemas.microsoft.com/office/drawing/2014/main" id="{DEF4A431-8B2F-4A07-AC2C-EFB5DF1A6844}"/>
                </a:ext>
              </a:extLst>
            </p:cNvPr>
            <p:cNvSpPr/>
            <p:nvPr/>
          </p:nvSpPr>
          <p:spPr>
            <a:xfrm>
              <a:off x="7560851" y="776368"/>
              <a:ext cx="3378750" cy="1085538"/>
            </a:xfrm>
            <a:prstGeom prst="rect">
              <a:avLst/>
            </a:prstGeom>
            <a:grpFill/>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sp>
        <p:sp>
          <p:nvSpPr>
            <p:cNvPr id="10" name="5 Rectángulo">
              <a:extLst>
                <a:ext uri="{FF2B5EF4-FFF2-40B4-BE49-F238E27FC236}">
                  <a16:creationId xmlns="" xmlns:a16="http://schemas.microsoft.com/office/drawing/2014/main" id="{8D519A65-43EE-4F8E-9AE2-966663E3D36B}"/>
                </a:ext>
              </a:extLst>
            </p:cNvPr>
            <p:cNvSpPr/>
            <p:nvPr/>
          </p:nvSpPr>
          <p:spPr>
            <a:xfrm>
              <a:off x="7560850" y="499980"/>
              <a:ext cx="3378750" cy="137604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just" defTabSz="889000">
                <a:lnSpc>
                  <a:spcPct val="90000"/>
                </a:lnSpc>
                <a:spcBef>
                  <a:spcPct val="0"/>
                </a:spcBef>
                <a:spcAft>
                  <a:spcPct val="35000"/>
                </a:spcAft>
              </a:pPr>
              <a:r>
                <a:rPr lang="es-MX" sz="1400" b="1" dirty="0">
                  <a:solidFill>
                    <a:schemeClr val="bg1"/>
                  </a:solidFill>
                  <a:latin typeface="+mj-lt"/>
                  <a:cs typeface="Arial" pitchFamily="34" charset="0"/>
                </a:rPr>
                <a:t>Transitorios asociados con un cultivo a cosechar fuera del periodo de referencia</a:t>
              </a:r>
              <a:endParaRPr lang="es-EC" sz="1400" b="1" dirty="0">
                <a:solidFill>
                  <a:schemeClr val="bg1"/>
                </a:solidFill>
                <a:latin typeface="+mj-lt"/>
                <a:cs typeface="Arial" pitchFamily="34" charset="0"/>
              </a:endParaRPr>
            </a:p>
          </p:txBody>
        </p:sp>
      </p:grpSp>
      <p:grpSp>
        <p:nvGrpSpPr>
          <p:cNvPr id="11" name="5 Grupo">
            <a:extLst>
              <a:ext uri="{FF2B5EF4-FFF2-40B4-BE49-F238E27FC236}">
                <a16:creationId xmlns="" xmlns:a16="http://schemas.microsoft.com/office/drawing/2014/main" id="{DF6391CD-73FD-4BBA-AD2A-56D21D72454B}"/>
              </a:ext>
            </a:extLst>
          </p:cNvPr>
          <p:cNvGrpSpPr/>
          <p:nvPr/>
        </p:nvGrpSpPr>
        <p:grpSpPr>
          <a:xfrm>
            <a:off x="9309012" y="2723773"/>
            <a:ext cx="2640294" cy="3374385"/>
            <a:chOff x="7560850" y="1733152"/>
            <a:chExt cx="3378751" cy="1861090"/>
          </a:xfrm>
        </p:grpSpPr>
        <p:sp>
          <p:nvSpPr>
            <p:cNvPr id="12" name="7 Rectángulo">
              <a:extLst>
                <a:ext uri="{FF2B5EF4-FFF2-40B4-BE49-F238E27FC236}">
                  <a16:creationId xmlns="" xmlns:a16="http://schemas.microsoft.com/office/drawing/2014/main" id="{DBF69AE3-85D5-4C30-B7A5-8AF28D548A95}"/>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sp>
        <p:sp>
          <p:nvSpPr>
            <p:cNvPr id="13" name="8 Rectángulo">
              <a:extLst>
                <a:ext uri="{FF2B5EF4-FFF2-40B4-BE49-F238E27FC236}">
                  <a16:creationId xmlns="" xmlns:a16="http://schemas.microsoft.com/office/drawing/2014/main" id="{1D364992-9D2A-4EC7-AEFB-3D9C1FE77753}"/>
                </a:ext>
              </a:extLst>
            </p:cNvPr>
            <p:cNvSpPr/>
            <p:nvPr/>
          </p:nvSpPr>
          <p:spPr>
            <a:xfrm>
              <a:off x="7560850" y="1733152"/>
              <a:ext cx="3378750" cy="1861090"/>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Char char="••"/>
              </a:pPr>
              <a:r>
                <a:rPr lang="es-ES" sz="1400" dirty="0">
                  <a:latin typeface="+mj-lt"/>
                </a:rPr>
                <a:t>Si </a:t>
              </a:r>
              <a:r>
                <a:rPr lang="es-ES" sz="1400" b="1" dirty="0">
                  <a:latin typeface="+mj-lt"/>
                </a:rPr>
                <a:t>un</a:t>
              </a:r>
              <a:r>
                <a:rPr lang="es-ES" sz="1400" dirty="0">
                  <a:latin typeface="+mj-lt"/>
                </a:rPr>
                <a:t> cultivo componente del asociamiento </a:t>
              </a:r>
              <a:r>
                <a:rPr lang="es-ES" sz="1400" b="1" dirty="0">
                  <a:latin typeface="+mj-lt"/>
                </a:rPr>
                <a:t>será cosechado fuera del periodo de referencia,</a:t>
              </a:r>
              <a:r>
                <a:rPr lang="es-ES" sz="1400" dirty="0">
                  <a:latin typeface="+mj-lt"/>
                </a:rPr>
                <a:t> este cultivo debe tener  </a:t>
              </a:r>
              <a:r>
                <a:rPr lang="es-ES" sz="1400" b="1" dirty="0">
                  <a:latin typeface="+mj-lt"/>
                </a:rPr>
                <a:t>información</a:t>
              </a:r>
              <a:r>
                <a:rPr lang="es-ES" sz="1400" dirty="0">
                  <a:latin typeface="+mj-lt"/>
                </a:rPr>
                <a:t> </a:t>
              </a:r>
              <a:r>
                <a:rPr lang="es-ES" sz="1400" b="1" dirty="0">
                  <a:latin typeface="+mj-lt"/>
                </a:rPr>
                <a:t>hasta la columna 10</a:t>
              </a:r>
              <a:r>
                <a:rPr lang="es-ES" sz="1400" dirty="0">
                  <a:latin typeface="+mj-lt"/>
                </a:rPr>
                <a:t>, en la </a:t>
              </a:r>
              <a:r>
                <a:rPr lang="es-ES" sz="1400" b="1" dirty="0">
                  <a:latin typeface="+mj-lt"/>
                </a:rPr>
                <a:t>columna </a:t>
              </a:r>
              <a:r>
                <a:rPr lang="es-ES" sz="1400" b="1" dirty="0">
                  <a:solidFill>
                    <a:srgbClr val="FF0000"/>
                  </a:solidFill>
                  <a:latin typeface="+mj-lt"/>
                </a:rPr>
                <a:t>9</a:t>
              </a:r>
              <a:r>
                <a:rPr lang="es-ES" sz="1400" dirty="0">
                  <a:latin typeface="+mj-lt"/>
                </a:rPr>
                <a:t> mes de cosecha, </a:t>
              </a:r>
              <a:r>
                <a:rPr lang="es-ES" sz="1400" b="1" dirty="0">
                  <a:latin typeface="+mj-lt"/>
                </a:rPr>
                <a:t>debe registrarse el código </a:t>
              </a:r>
              <a:r>
                <a:rPr lang="es-ES" sz="1400" b="1" i="1" u="sng" dirty="0">
                  <a:solidFill>
                    <a:srgbClr val="FF0000"/>
                  </a:solidFill>
                  <a:latin typeface="+mj-lt"/>
                </a:rPr>
                <a:t>15</a:t>
              </a:r>
              <a:r>
                <a:rPr lang="es-ES" sz="1400" i="1" u="sng" dirty="0">
                  <a:solidFill>
                    <a:srgbClr val="FF0000"/>
                  </a:solidFill>
                  <a:latin typeface="+mj-lt"/>
                </a:rPr>
                <a:t>,</a:t>
              </a:r>
              <a:r>
                <a:rPr lang="es-ES" sz="1400" dirty="0">
                  <a:solidFill>
                    <a:srgbClr val="FF0000"/>
                  </a:solidFill>
                  <a:latin typeface="+mj-lt"/>
                </a:rPr>
                <a:t>  </a:t>
              </a:r>
              <a:r>
                <a:rPr lang="es-ES" sz="1400" dirty="0">
                  <a:latin typeface="+mj-lt"/>
                </a:rPr>
                <a:t>además de las columnas 33 a la 85. </a:t>
              </a:r>
            </a:p>
            <a:p>
              <a:pPr marL="228600" lvl="1" indent="-228600" algn="just" defTabSz="889000">
                <a:lnSpc>
                  <a:spcPct val="90000"/>
                </a:lnSpc>
                <a:spcBef>
                  <a:spcPct val="0"/>
                </a:spcBef>
                <a:spcAft>
                  <a:spcPct val="15000"/>
                </a:spcAft>
                <a:buChar char="••"/>
              </a:pPr>
              <a:endParaRPr lang="es-ES" sz="1400" dirty="0">
                <a:latin typeface="+mj-lt"/>
              </a:endParaRPr>
            </a:p>
            <a:p>
              <a:pPr marL="228600" lvl="1" indent="-228600" algn="just" defTabSz="889000">
                <a:lnSpc>
                  <a:spcPct val="90000"/>
                </a:lnSpc>
                <a:spcBef>
                  <a:spcPct val="0"/>
                </a:spcBef>
                <a:spcAft>
                  <a:spcPct val="15000"/>
                </a:spcAft>
                <a:buChar char="••"/>
              </a:pPr>
              <a:r>
                <a:rPr lang="es-ES" sz="1400" dirty="0">
                  <a:latin typeface="+mj-lt"/>
                </a:rPr>
                <a:t>Registre  </a:t>
              </a:r>
              <a:r>
                <a:rPr lang="es-ES" sz="1400" b="1" dirty="0">
                  <a:latin typeface="+mj-lt"/>
                </a:rPr>
                <a:t>la observación</a:t>
              </a:r>
              <a:r>
                <a:rPr lang="es-ES" sz="1400" dirty="0">
                  <a:latin typeface="+mj-lt"/>
                </a:rPr>
                <a:t> respectiva.</a:t>
              </a:r>
              <a:endParaRPr lang="es-EC" sz="1400" b="0" kern="1200" dirty="0">
                <a:latin typeface="+mj-lt"/>
                <a:cs typeface="Arial" pitchFamily="34" charset="0"/>
              </a:endParaRPr>
            </a:p>
          </p:txBody>
        </p:sp>
      </p:grpSp>
      <p:sp>
        <p:nvSpPr>
          <p:cNvPr id="15" name="Título 1">
            <a:extLst>
              <a:ext uri="{FF2B5EF4-FFF2-40B4-BE49-F238E27FC236}">
                <a16:creationId xmlns="" xmlns:a16="http://schemas.microsoft.com/office/drawing/2014/main" id="{251D2CC5-7673-4173-A834-1E6B8C8FD628}"/>
              </a:ext>
            </a:extLst>
          </p:cNvPr>
          <p:cNvSpPr txBox="1">
            <a:spLocks/>
          </p:cNvSpPr>
          <p:nvPr/>
        </p:nvSpPr>
        <p:spPr>
          <a:xfrm>
            <a:off x="657723" y="423896"/>
            <a:ext cx="8570266"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MX" dirty="0"/>
              <a:t>Consideraciones a tomar en cuenta</a:t>
            </a:r>
            <a:endParaRPr lang="es-EC" dirty="0"/>
          </a:p>
        </p:txBody>
      </p:sp>
      <p:sp>
        <p:nvSpPr>
          <p:cNvPr id="17" name="Marcador de contenido 5">
            <a:extLst>
              <a:ext uri="{FF2B5EF4-FFF2-40B4-BE49-F238E27FC236}">
                <a16:creationId xmlns="" xmlns:a16="http://schemas.microsoft.com/office/drawing/2014/main" id="{12C2624D-8105-437A-98C7-DDB4C3ACE24B}"/>
              </a:ext>
            </a:extLst>
          </p:cNvPr>
          <p:cNvSpPr txBox="1">
            <a:spLocks/>
          </p:cNvSpPr>
          <p:nvPr/>
        </p:nvSpPr>
        <p:spPr>
          <a:xfrm>
            <a:off x="875368" y="950422"/>
            <a:ext cx="8570266" cy="57743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grpSp>
        <p:nvGrpSpPr>
          <p:cNvPr id="18" name="3 Grupo">
            <a:extLst>
              <a:ext uri="{FF2B5EF4-FFF2-40B4-BE49-F238E27FC236}">
                <a16:creationId xmlns="" xmlns:a16="http://schemas.microsoft.com/office/drawing/2014/main" id="{4412545C-21CD-40AB-99FC-4579BE0CABBA}"/>
              </a:ext>
            </a:extLst>
          </p:cNvPr>
          <p:cNvGrpSpPr/>
          <p:nvPr/>
        </p:nvGrpSpPr>
        <p:grpSpPr>
          <a:xfrm>
            <a:off x="1105232" y="1841741"/>
            <a:ext cx="2640293" cy="879836"/>
            <a:chOff x="7560851" y="776368"/>
            <a:chExt cx="3378750" cy="1085538"/>
          </a:xfrm>
        </p:grpSpPr>
        <p:sp>
          <p:nvSpPr>
            <p:cNvPr id="19" name="4 Rectángulo">
              <a:extLst>
                <a:ext uri="{FF2B5EF4-FFF2-40B4-BE49-F238E27FC236}">
                  <a16:creationId xmlns="" xmlns:a16="http://schemas.microsoft.com/office/drawing/2014/main" id="{17C762F9-0117-48CF-8E3C-652CF96DF13D}"/>
                </a:ext>
              </a:extLst>
            </p:cNvPr>
            <p:cNvSpPr/>
            <p:nvPr/>
          </p:nvSpPr>
          <p:spPr>
            <a:xfrm>
              <a:off x="7560851" y="776368"/>
              <a:ext cx="3378750" cy="1085538"/>
            </a:xfrm>
            <a:prstGeom prst="rect">
              <a:avLst/>
            </a:prstGeom>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sp>
        <p:sp>
          <p:nvSpPr>
            <p:cNvPr id="20" name="5 Rectángulo">
              <a:extLst>
                <a:ext uri="{FF2B5EF4-FFF2-40B4-BE49-F238E27FC236}">
                  <a16:creationId xmlns="" xmlns:a16="http://schemas.microsoft.com/office/drawing/2014/main" id="{59918F4D-AEDB-40F4-A0C7-7D787AE02714}"/>
                </a:ext>
              </a:extLst>
            </p:cNvPr>
            <p:cNvSpPr/>
            <p:nvPr/>
          </p:nvSpPr>
          <p:spPr>
            <a:xfrm>
              <a:off x="7560851" y="776368"/>
              <a:ext cx="3378750" cy="1080120"/>
            </a:xfrm>
            <a:prstGeom prst="rect">
              <a:avLst/>
            </a:prstGeom>
            <a:solidFill>
              <a:schemeClr val="accent6"/>
            </a:solid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ctr"/>
              <a:r>
                <a:rPr lang="es-MX" sz="1400" b="1" dirty="0">
                  <a:latin typeface="+mn-lt"/>
                  <a:cs typeface="Arial" pitchFamily="34" charset="0"/>
                </a:rPr>
                <a:t>Asociamiento árboles forestales y transitorios</a:t>
              </a:r>
              <a:endParaRPr lang="es-EC" sz="1400" dirty="0">
                <a:latin typeface="+mn-lt"/>
                <a:cs typeface="Arial" pitchFamily="34" charset="0"/>
              </a:endParaRPr>
            </a:p>
          </p:txBody>
        </p:sp>
      </p:grpSp>
      <p:grpSp>
        <p:nvGrpSpPr>
          <p:cNvPr id="21" name="5 Grupo">
            <a:extLst>
              <a:ext uri="{FF2B5EF4-FFF2-40B4-BE49-F238E27FC236}">
                <a16:creationId xmlns="" xmlns:a16="http://schemas.microsoft.com/office/drawing/2014/main" id="{14D008F5-A83A-4789-8611-21ED7915FF21}"/>
              </a:ext>
            </a:extLst>
          </p:cNvPr>
          <p:cNvGrpSpPr/>
          <p:nvPr/>
        </p:nvGrpSpPr>
        <p:grpSpPr>
          <a:xfrm>
            <a:off x="1105231" y="2704223"/>
            <a:ext cx="2640293" cy="3365604"/>
            <a:chOff x="7560851" y="1872211"/>
            <a:chExt cx="3378750" cy="1856247"/>
          </a:xfrm>
        </p:grpSpPr>
        <p:sp>
          <p:nvSpPr>
            <p:cNvPr id="22" name="7 Rectángulo">
              <a:extLst>
                <a:ext uri="{FF2B5EF4-FFF2-40B4-BE49-F238E27FC236}">
                  <a16:creationId xmlns="" xmlns:a16="http://schemas.microsoft.com/office/drawing/2014/main" id="{42C9F97C-FC37-4039-9925-2506E7FC4049}"/>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sp>
        <p:sp>
          <p:nvSpPr>
            <p:cNvPr id="23" name="8 Rectángulo">
              <a:extLst>
                <a:ext uri="{FF2B5EF4-FFF2-40B4-BE49-F238E27FC236}">
                  <a16:creationId xmlns="" xmlns:a16="http://schemas.microsoft.com/office/drawing/2014/main" id="{E3BA86B6-B23E-4548-9058-51132DEA13CA}"/>
                </a:ext>
              </a:extLst>
            </p:cNvPr>
            <p:cNvSpPr/>
            <p:nvPr/>
          </p:nvSpPr>
          <p:spPr>
            <a:xfrm>
              <a:off x="7560851" y="1903855"/>
              <a:ext cx="3378750" cy="1824603"/>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lvl="0" algn="l"/>
              <a:r>
                <a:rPr lang="es-MX" sz="1400" b="0" dirty="0">
                  <a:latin typeface="+mn-lt"/>
                  <a:cs typeface="Arial" pitchFamily="34" charset="0"/>
                </a:rPr>
                <a:t>Los árboles irán registrados en las columnas </a:t>
              </a:r>
              <a:r>
                <a:rPr lang="es-ES" sz="1400" dirty="0">
                  <a:latin typeface="+mn-lt"/>
                </a:rPr>
                <a:t>1, 2, 3, 4,5 10 y de la 33 a 85, </a:t>
              </a:r>
              <a:r>
                <a:rPr lang="es-MX" sz="1400" b="0" dirty="0">
                  <a:latin typeface="+mn-lt"/>
                  <a:cs typeface="Arial" pitchFamily="34" charset="0"/>
                </a:rPr>
                <a:t> los transitorios tendrán información completa. </a:t>
              </a:r>
            </a:p>
            <a:p>
              <a:pPr lvl="0" algn="l"/>
              <a:endParaRPr lang="es-EC" sz="1400" b="0" dirty="0">
                <a:latin typeface="+mn-lt"/>
                <a:cs typeface="Arial" pitchFamily="34" charset="0"/>
              </a:endParaRPr>
            </a:p>
            <a:p>
              <a:pPr lvl="0" algn="l"/>
              <a:r>
                <a:rPr lang="es-MX" sz="1400" b="0" dirty="0">
                  <a:latin typeface="+mn-lt"/>
                  <a:cs typeface="Arial" pitchFamily="34" charset="0"/>
                </a:rPr>
                <a:t>En los dos cultivos la condición de asociado y el número de asociamiento correspondiente.</a:t>
              </a:r>
              <a:endParaRPr lang="es-EC" sz="1400" b="0" dirty="0">
                <a:latin typeface="+mn-lt"/>
                <a:cs typeface="Arial" pitchFamily="34" charset="0"/>
              </a:endParaRPr>
            </a:p>
          </p:txBody>
        </p:sp>
      </p:grpSp>
      <p:grpSp>
        <p:nvGrpSpPr>
          <p:cNvPr id="24" name="3 Grupo">
            <a:extLst>
              <a:ext uri="{FF2B5EF4-FFF2-40B4-BE49-F238E27FC236}">
                <a16:creationId xmlns="" xmlns:a16="http://schemas.microsoft.com/office/drawing/2014/main" id="{8FED76FA-4827-4461-AF27-E0679323892E}"/>
              </a:ext>
            </a:extLst>
          </p:cNvPr>
          <p:cNvGrpSpPr/>
          <p:nvPr/>
        </p:nvGrpSpPr>
        <p:grpSpPr>
          <a:xfrm>
            <a:off x="3842734" y="1839546"/>
            <a:ext cx="2640293" cy="879836"/>
            <a:chOff x="7560851" y="776368"/>
            <a:chExt cx="3378750" cy="1085538"/>
          </a:xfrm>
          <a:solidFill>
            <a:schemeClr val="accent4">
              <a:lumMod val="75000"/>
            </a:schemeClr>
          </a:solidFill>
        </p:grpSpPr>
        <p:sp>
          <p:nvSpPr>
            <p:cNvPr id="25" name="4 Rectángulo">
              <a:extLst>
                <a:ext uri="{FF2B5EF4-FFF2-40B4-BE49-F238E27FC236}">
                  <a16:creationId xmlns="" xmlns:a16="http://schemas.microsoft.com/office/drawing/2014/main" id="{398540AC-66C5-461A-8732-3BB89621A4CC}"/>
                </a:ext>
              </a:extLst>
            </p:cNvPr>
            <p:cNvSpPr/>
            <p:nvPr/>
          </p:nvSpPr>
          <p:spPr>
            <a:xfrm>
              <a:off x="7560851" y="776368"/>
              <a:ext cx="3378750" cy="1085538"/>
            </a:xfrm>
            <a:prstGeom prst="rect">
              <a:avLst/>
            </a:prstGeom>
            <a:grpFill/>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sp>
        <p:sp>
          <p:nvSpPr>
            <p:cNvPr id="26" name="5 Rectángulo">
              <a:extLst>
                <a:ext uri="{FF2B5EF4-FFF2-40B4-BE49-F238E27FC236}">
                  <a16:creationId xmlns="" xmlns:a16="http://schemas.microsoft.com/office/drawing/2014/main" id="{A520C62F-E9CC-48ED-83E0-61DB51EA05E5}"/>
                </a:ext>
              </a:extLst>
            </p:cNvPr>
            <p:cNvSpPr/>
            <p:nvPr/>
          </p:nvSpPr>
          <p:spPr>
            <a:xfrm>
              <a:off x="7560851" y="776368"/>
              <a:ext cx="3378750" cy="1080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ctr"/>
              <a:r>
                <a:rPr lang="es-MX" sz="1400" b="1" dirty="0">
                  <a:latin typeface="+mn-lt"/>
                  <a:cs typeface="Arial" pitchFamily="34" charset="0"/>
                </a:rPr>
                <a:t>Asociamiento de forestales con sucesivos o rotativos</a:t>
              </a:r>
              <a:endParaRPr lang="es-EC" sz="1400" b="1" dirty="0">
                <a:latin typeface="+mn-lt"/>
                <a:cs typeface="Arial" pitchFamily="34" charset="0"/>
              </a:endParaRPr>
            </a:p>
          </p:txBody>
        </p:sp>
      </p:grpSp>
      <p:grpSp>
        <p:nvGrpSpPr>
          <p:cNvPr id="27" name="5 Grupo">
            <a:extLst>
              <a:ext uri="{FF2B5EF4-FFF2-40B4-BE49-F238E27FC236}">
                <a16:creationId xmlns="" xmlns:a16="http://schemas.microsoft.com/office/drawing/2014/main" id="{E61BA48C-4417-4C5B-84A5-4873BB0FED57}"/>
              </a:ext>
            </a:extLst>
          </p:cNvPr>
          <p:cNvGrpSpPr/>
          <p:nvPr/>
        </p:nvGrpSpPr>
        <p:grpSpPr>
          <a:xfrm>
            <a:off x="3840355" y="2728165"/>
            <a:ext cx="2640293" cy="3365604"/>
            <a:chOff x="7560851" y="1872211"/>
            <a:chExt cx="3378750" cy="1856247"/>
          </a:xfrm>
        </p:grpSpPr>
        <p:sp>
          <p:nvSpPr>
            <p:cNvPr id="28" name="7 Rectángulo">
              <a:extLst>
                <a:ext uri="{FF2B5EF4-FFF2-40B4-BE49-F238E27FC236}">
                  <a16:creationId xmlns="" xmlns:a16="http://schemas.microsoft.com/office/drawing/2014/main" id="{0D21FD85-0476-40A8-9804-032E695D6572}"/>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sp>
        <p:sp>
          <p:nvSpPr>
            <p:cNvPr id="29" name="8 Rectángulo">
              <a:extLst>
                <a:ext uri="{FF2B5EF4-FFF2-40B4-BE49-F238E27FC236}">
                  <a16:creationId xmlns="" xmlns:a16="http://schemas.microsoft.com/office/drawing/2014/main" id="{0D3EDF9C-C617-49EE-881C-EE276E6CE481}"/>
                </a:ext>
              </a:extLst>
            </p:cNvPr>
            <p:cNvSpPr/>
            <p:nvPr/>
          </p:nvSpPr>
          <p:spPr>
            <a:xfrm>
              <a:off x="7560851" y="1903855"/>
              <a:ext cx="3378750" cy="1824603"/>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lvl="0" algn="l"/>
              <a:r>
                <a:rPr lang="es-MX" sz="1400" b="0" dirty="0">
                  <a:latin typeface="+mn-lt"/>
                  <a:cs typeface="Arial" pitchFamily="34" charset="0"/>
                </a:rPr>
                <a:t>Registre el forestal una sola vez. </a:t>
              </a:r>
              <a:endParaRPr lang="es-EC" sz="1400" b="0" dirty="0">
                <a:latin typeface="+mn-lt"/>
                <a:cs typeface="Arial" pitchFamily="34" charset="0"/>
              </a:endParaRPr>
            </a:p>
            <a:p>
              <a:pPr lvl="0" algn="l"/>
              <a:r>
                <a:rPr lang="es-MX" sz="1400" b="0" dirty="0">
                  <a:latin typeface="+mn-lt"/>
                  <a:cs typeface="Arial" pitchFamily="34" charset="0"/>
                </a:rPr>
                <a:t>Utilice una línea por cada una de las siembras y cosechas realizadas, con el mismo número secuencial de asociamiento</a:t>
              </a:r>
              <a:endParaRPr lang="es-EC" sz="1400" b="0" dirty="0">
                <a:latin typeface="+mn-lt"/>
                <a:cs typeface="Arial" pitchFamily="34" charset="0"/>
              </a:endParaRPr>
            </a:p>
          </p:txBody>
        </p:sp>
      </p:grpSp>
      <p:grpSp>
        <p:nvGrpSpPr>
          <p:cNvPr id="30" name="3 Grupo">
            <a:extLst>
              <a:ext uri="{FF2B5EF4-FFF2-40B4-BE49-F238E27FC236}">
                <a16:creationId xmlns="" xmlns:a16="http://schemas.microsoft.com/office/drawing/2014/main" id="{F0324318-1AB3-4E9D-86F6-BB3C47C21C72}"/>
              </a:ext>
            </a:extLst>
          </p:cNvPr>
          <p:cNvGrpSpPr/>
          <p:nvPr/>
        </p:nvGrpSpPr>
        <p:grpSpPr>
          <a:xfrm>
            <a:off x="6587696" y="1843937"/>
            <a:ext cx="2640293" cy="879836"/>
            <a:chOff x="7560851" y="776368"/>
            <a:chExt cx="3378750" cy="1085538"/>
          </a:xfrm>
          <a:solidFill>
            <a:schemeClr val="accent5"/>
          </a:solidFill>
        </p:grpSpPr>
        <p:sp>
          <p:nvSpPr>
            <p:cNvPr id="31" name="4 Rectángulo">
              <a:extLst>
                <a:ext uri="{FF2B5EF4-FFF2-40B4-BE49-F238E27FC236}">
                  <a16:creationId xmlns="" xmlns:a16="http://schemas.microsoft.com/office/drawing/2014/main" id="{144460F9-891F-4E6C-8CCB-737C55BD2A34}"/>
                </a:ext>
              </a:extLst>
            </p:cNvPr>
            <p:cNvSpPr/>
            <p:nvPr/>
          </p:nvSpPr>
          <p:spPr>
            <a:xfrm>
              <a:off x="7560851" y="776368"/>
              <a:ext cx="3378750" cy="1085538"/>
            </a:xfrm>
            <a:prstGeom prst="rect">
              <a:avLst/>
            </a:prstGeom>
            <a:grpFill/>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sp>
        <p:sp>
          <p:nvSpPr>
            <p:cNvPr id="32" name="5 Rectángulo">
              <a:extLst>
                <a:ext uri="{FF2B5EF4-FFF2-40B4-BE49-F238E27FC236}">
                  <a16:creationId xmlns="" xmlns:a16="http://schemas.microsoft.com/office/drawing/2014/main" id="{8A30F24A-680D-40BD-A3C8-BF372FDB265E}"/>
                </a:ext>
              </a:extLst>
            </p:cNvPr>
            <p:cNvSpPr/>
            <p:nvPr/>
          </p:nvSpPr>
          <p:spPr>
            <a:xfrm>
              <a:off x="7560851" y="776368"/>
              <a:ext cx="3378750" cy="108012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2240" tIns="81280" rIns="142240" bIns="81280" numCol="1" spcCol="1270" anchor="ctr" anchorCtr="0">
              <a:noAutofit/>
            </a:bodyPr>
            <a:lstStyle/>
            <a:p>
              <a:pPr lvl="0" algn="ctr"/>
              <a:r>
                <a:rPr lang="es-MX" sz="1400" b="1" dirty="0">
                  <a:latin typeface="+mn-lt"/>
                  <a:cs typeface="Arial" pitchFamily="34" charset="0"/>
                </a:rPr>
                <a:t>Cultivos transitorios solos, a cosecharse fuera del periodo </a:t>
              </a:r>
              <a:endParaRPr lang="es-EC" sz="1400" b="1" dirty="0">
                <a:latin typeface="+mn-lt"/>
                <a:cs typeface="Arial" pitchFamily="34" charset="0"/>
              </a:endParaRPr>
            </a:p>
          </p:txBody>
        </p:sp>
      </p:grpSp>
      <p:grpSp>
        <p:nvGrpSpPr>
          <p:cNvPr id="33" name="5 Grupo">
            <a:extLst>
              <a:ext uri="{FF2B5EF4-FFF2-40B4-BE49-F238E27FC236}">
                <a16:creationId xmlns="" xmlns:a16="http://schemas.microsoft.com/office/drawing/2014/main" id="{4444F569-8005-421B-B518-F9E971A602B6}"/>
              </a:ext>
            </a:extLst>
          </p:cNvPr>
          <p:cNvGrpSpPr/>
          <p:nvPr/>
        </p:nvGrpSpPr>
        <p:grpSpPr>
          <a:xfrm>
            <a:off x="6587695" y="2719382"/>
            <a:ext cx="2640293" cy="3365604"/>
            <a:chOff x="7560851" y="1872211"/>
            <a:chExt cx="3378750" cy="1856247"/>
          </a:xfrm>
        </p:grpSpPr>
        <p:sp>
          <p:nvSpPr>
            <p:cNvPr id="34" name="7 Rectángulo">
              <a:extLst>
                <a:ext uri="{FF2B5EF4-FFF2-40B4-BE49-F238E27FC236}">
                  <a16:creationId xmlns="" xmlns:a16="http://schemas.microsoft.com/office/drawing/2014/main" id="{714E0C1D-BDBC-49EE-AC10-F9F8ECD6733C}"/>
                </a:ext>
              </a:extLst>
            </p:cNvPr>
            <p:cNvSpPr/>
            <p:nvPr/>
          </p:nvSpPr>
          <p:spPr>
            <a:xfrm rot="10800000" flipV="1">
              <a:off x="7560851" y="1872211"/>
              <a:ext cx="3378750" cy="854395"/>
            </a:xfrm>
            <a:prstGeom prst="rect">
              <a:avLst/>
            </a:prstGeom>
          </p:spPr>
          <p:style>
            <a:lnRef idx="2">
              <a:schemeClr val="accent3">
                <a:tint val="40000"/>
                <a:alpha val="90000"/>
                <a:hueOff val="10716850"/>
                <a:satOff val="-13793"/>
                <a:lumOff val="-1075"/>
                <a:alphaOff val="0"/>
              </a:schemeClr>
            </a:lnRef>
            <a:fillRef idx="1">
              <a:schemeClr val="accent3">
                <a:tint val="40000"/>
                <a:alpha val="90000"/>
                <a:hueOff val="10716850"/>
                <a:satOff val="-13793"/>
                <a:lumOff val="-1075"/>
                <a:alphaOff val="0"/>
              </a:schemeClr>
            </a:fillRef>
            <a:effectRef idx="0">
              <a:schemeClr val="accent3">
                <a:tint val="40000"/>
                <a:alpha val="90000"/>
                <a:hueOff val="10716850"/>
                <a:satOff val="-13793"/>
                <a:lumOff val="-1075"/>
                <a:alphaOff val="0"/>
              </a:schemeClr>
            </a:effectRef>
            <a:fontRef idx="minor">
              <a:schemeClr val="dk1">
                <a:hueOff val="0"/>
                <a:satOff val="0"/>
                <a:lumOff val="0"/>
                <a:alphaOff val="0"/>
              </a:schemeClr>
            </a:fontRef>
          </p:style>
        </p:sp>
        <p:sp>
          <p:nvSpPr>
            <p:cNvPr id="35" name="8 Rectángulo">
              <a:extLst>
                <a:ext uri="{FF2B5EF4-FFF2-40B4-BE49-F238E27FC236}">
                  <a16:creationId xmlns="" xmlns:a16="http://schemas.microsoft.com/office/drawing/2014/main" id="{38B15233-053F-460E-8CE9-BDA41812374A}"/>
                </a:ext>
              </a:extLst>
            </p:cNvPr>
            <p:cNvSpPr/>
            <p:nvPr/>
          </p:nvSpPr>
          <p:spPr>
            <a:xfrm>
              <a:off x="7560851" y="1903855"/>
              <a:ext cx="3378750" cy="1824603"/>
            </a:xfrm>
            <a:prstGeom prst="rect">
              <a:avLst/>
            </a:prstGeom>
            <a:solidFill>
              <a:schemeClr val="accent3">
                <a:lumMod val="20000"/>
                <a:lumOff val="80000"/>
              </a:schemeClr>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lvl="0" algn="l"/>
              <a:r>
                <a:rPr lang="es-MX" sz="1400" b="0" dirty="0">
                  <a:latin typeface="+mn-lt"/>
                  <a:cs typeface="Arial" pitchFamily="34" charset="0"/>
                </a:rPr>
                <a:t>NO deben registrarse, irán en observaciones. </a:t>
              </a:r>
              <a:endParaRPr lang="es-EC" sz="1400" b="0" dirty="0">
                <a:latin typeface="+mn-lt"/>
                <a:cs typeface="Arial" pitchFamily="34" charset="0"/>
              </a:endParaRPr>
            </a:p>
          </p:txBody>
        </p:sp>
      </p:grpSp>
      <p:sp>
        <p:nvSpPr>
          <p:cNvPr id="40" name="9 Rectángulo redondeado">
            <a:extLst>
              <a:ext uri="{FF2B5EF4-FFF2-40B4-BE49-F238E27FC236}">
                <a16:creationId xmlns="" xmlns:a16="http://schemas.microsoft.com/office/drawing/2014/main" id="{4FE707FC-A378-41FD-A59A-1AA590ED2343}"/>
              </a:ext>
            </a:extLst>
          </p:cNvPr>
          <p:cNvSpPr/>
          <p:nvPr/>
        </p:nvSpPr>
        <p:spPr>
          <a:xfrm>
            <a:off x="4360876" y="5289630"/>
            <a:ext cx="4453639" cy="1079441"/>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buFont typeface="Wingdings" pitchFamily="2" charset="2"/>
              <a:buChar char="q"/>
            </a:pPr>
            <a:r>
              <a:rPr lang="es-MX" sz="1100" dirty="0">
                <a:latin typeface="+mj-lt"/>
                <a:cs typeface="Arial" pitchFamily="34" charset="0"/>
              </a:rPr>
              <a:t>Se </a:t>
            </a:r>
            <a:r>
              <a:rPr lang="es-MX" sz="1100" b="1" dirty="0">
                <a:solidFill>
                  <a:srgbClr val="FF0000"/>
                </a:solidFill>
                <a:latin typeface="+mj-lt"/>
                <a:cs typeface="Arial" pitchFamily="34" charset="0"/>
              </a:rPr>
              <a:t>justificará en observaciones </a:t>
            </a:r>
            <a:r>
              <a:rPr lang="es-MX" sz="1100" dirty="0">
                <a:latin typeface="+mj-lt"/>
                <a:cs typeface="Arial" pitchFamily="34" charset="0"/>
              </a:rPr>
              <a:t>los periodos de tiempo sin información.</a:t>
            </a:r>
          </a:p>
          <a:p>
            <a:pPr>
              <a:buFont typeface="Wingdings" pitchFamily="2" charset="2"/>
              <a:buChar char="q"/>
            </a:pPr>
            <a:r>
              <a:rPr lang="es-ES" sz="1100" dirty="0">
                <a:latin typeface="+mj-lt"/>
                <a:cs typeface="Arial" pitchFamily="34" charset="0"/>
              </a:rPr>
              <a:t>Cuando un cultivo este sembrado al contorno de otro cultivo, </a:t>
            </a:r>
            <a:r>
              <a:rPr lang="es-ES" sz="1100" b="1" dirty="0">
                <a:latin typeface="+mj-lt"/>
                <a:cs typeface="Arial" pitchFamily="34" charset="0"/>
              </a:rPr>
              <a:t>NO</a:t>
            </a:r>
            <a:r>
              <a:rPr lang="es-ES" sz="1100" dirty="0">
                <a:latin typeface="+mj-lt"/>
                <a:cs typeface="Arial" pitchFamily="34" charset="0"/>
              </a:rPr>
              <a:t> se considera asociamiento.</a:t>
            </a:r>
            <a:endParaRPr lang="es-MX" sz="1100" dirty="0">
              <a:solidFill>
                <a:schemeClr val="tx1"/>
              </a:solidFill>
              <a:latin typeface="+mj-lt"/>
            </a:endParaRPr>
          </a:p>
          <a:p>
            <a:pPr algn="just">
              <a:lnSpc>
                <a:spcPct val="80000"/>
              </a:lnSpc>
              <a:buFont typeface="Wingdings" pitchFamily="2" charset="2"/>
              <a:buChar char="q"/>
            </a:pPr>
            <a:endParaRPr lang="es-MX" sz="1100" dirty="0">
              <a:solidFill>
                <a:schemeClr val="tx1"/>
              </a:solidFill>
              <a:latin typeface="+mj-lt"/>
            </a:endParaRPr>
          </a:p>
          <a:p>
            <a:pPr algn="just">
              <a:lnSpc>
                <a:spcPct val="80000"/>
              </a:lnSpc>
              <a:buFont typeface="Wingdings" pitchFamily="2" charset="2"/>
              <a:buChar char="q"/>
            </a:pPr>
            <a:endParaRPr lang="es-MX" sz="1100" dirty="0">
              <a:solidFill>
                <a:schemeClr val="tx1"/>
              </a:solidFill>
              <a:latin typeface="+mj-lt"/>
            </a:endParaRPr>
          </a:p>
          <a:p>
            <a:pPr algn="just">
              <a:lnSpc>
                <a:spcPct val="80000"/>
              </a:lnSpc>
              <a:buFont typeface="Wingdings" pitchFamily="2" charset="2"/>
              <a:buChar char="q"/>
            </a:pPr>
            <a:endParaRPr lang="es-MX" sz="1100" dirty="0">
              <a:solidFill>
                <a:schemeClr val="tx1"/>
              </a:solidFill>
              <a:latin typeface="+mj-lt"/>
            </a:endParaRPr>
          </a:p>
          <a:p>
            <a:pPr algn="just">
              <a:lnSpc>
                <a:spcPct val="80000"/>
              </a:lnSpc>
            </a:pPr>
            <a:endParaRPr lang="es-MX" sz="1100" dirty="0">
              <a:solidFill>
                <a:schemeClr val="tx1"/>
              </a:solidFill>
              <a:latin typeface="+mj-lt"/>
            </a:endParaRPr>
          </a:p>
          <a:p>
            <a:pPr algn="just">
              <a:lnSpc>
                <a:spcPct val="80000"/>
              </a:lnSpc>
              <a:buFont typeface="Arial" pitchFamily="34" charset="0"/>
              <a:buChar char="•"/>
            </a:pPr>
            <a:endParaRPr lang="es-ES" sz="1100" b="1" i="1" dirty="0">
              <a:solidFill>
                <a:schemeClr val="tx1"/>
              </a:solidFill>
              <a:latin typeface="+mj-lt"/>
            </a:endParaRPr>
          </a:p>
        </p:txBody>
      </p:sp>
      <p:grpSp>
        <p:nvGrpSpPr>
          <p:cNvPr id="41" name="10 Grupo">
            <a:extLst>
              <a:ext uri="{FF2B5EF4-FFF2-40B4-BE49-F238E27FC236}">
                <a16:creationId xmlns="" xmlns:a16="http://schemas.microsoft.com/office/drawing/2014/main" id="{965F3197-488D-4D5E-AC95-FD91588FEBCC}"/>
              </a:ext>
            </a:extLst>
          </p:cNvPr>
          <p:cNvGrpSpPr/>
          <p:nvPr/>
        </p:nvGrpSpPr>
        <p:grpSpPr>
          <a:xfrm>
            <a:off x="3131676" y="5342912"/>
            <a:ext cx="1417356" cy="972875"/>
            <a:chOff x="2083113" y="6944428"/>
            <a:chExt cx="1323104" cy="678241"/>
          </a:xfrm>
        </p:grpSpPr>
        <p:pic>
          <p:nvPicPr>
            <p:cNvPr id="42" name="Picture 2">
              <a:extLst>
                <a:ext uri="{FF2B5EF4-FFF2-40B4-BE49-F238E27FC236}">
                  <a16:creationId xmlns="" xmlns:a16="http://schemas.microsoft.com/office/drawing/2014/main" id="{8AA63929-5636-4B16-AFA8-91BA94FCC2DE}"/>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43" name="12 CuadroTexto">
              <a:extLst>
                <a:ext uri="{FF2B5EF4-FFF2-40B4-BE49-F238E27FC236}">
                  <a16:creationId xmlns="" xmlns:a16="http://schemas.microsoft.com/office/drawing/2014/main" id="{1B1D8417-A30E-4CEB-87C5-E624B46B73BF}"/>
                </a:ext>
              </a:extLst>
            </p:cNvPr>
            <p:cNvSpPr txBox="1"/>
            <p:nvPr/>
          </p:nvSpPr>
          <p:spPr>
            <a:xfrm>
              <a:off x="2083113" y="6944428"/>
              <a:ext cx="1323104" cy="182382"/>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10962402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Visto PNG Images | Visto Transparent PNG - Vippng">
            <a:extLst>
              <a:ext uri="{FF2B5EF4-FFF2-40B4-BE49-F238E27FC236}">
                <a16:creationId xmlns="" xmlns:a16="http://schemas.microsoft.com/office/drawing/2014/main" id="{4BEAE552-EB57-4611-A945-B780D81B22F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94804" y="1477631"/>
            <a:ext cx="907039" cy="864108"/>
          </a:xfrm>
          <a:prstGeom prst="rect">
            <a:avLst/>
          </a:prstGeom>
          <a:noFill/>
          <a:extLst>
            <a:ext uri="{909E8E84-426E-40DD-AFC4-6F175D3DCCD1}">
              <a14:hiddenFill xmlns:a14="http://schemas.microsoft.com/office/drawing/2010/main">
                <a:solidFill>
                  <a:srgbClr val="FFFFFF"/>
                </a:solidFill>
              </a14:hiddenFill>
            </a:ext>
          </a:extLst>
        </p:spPr>
      </p:pic>
      <p:grpSp>
        <p:nvGrpSpPr>
          <p:cNvPr id="121" name="Grupo 120">
            <a:extLst>
              <a:ext uri="{FF2B5EF4-FFF2-40B4-BE49-F238E27FC236}">
                <a16:creationId xmlns="" xmlns:a16="http://schemas.microsoft.com/office/drawing/2014/main" id="{85068465-A7E9-41C7-9585-1AEB35D283FF}"/>
              </a:ext>
            </a:extLst>
          </p:cNvPr>
          <p:cNvGrpSpPr/>
          <p:nvPr/>
        </p:nvGrpSpPr>
        <p:grpSpPr>
          <a:xfrm>
            <a:off x="1768287" y="1479595"/>
            <a:ext cx="9273069" cy="874546"/>
            <a:chOff x="2058095" y="4902092"/>
            <a:chExt cx="9273069" cy="874546"/>
          </a:xfrm>
        </p:grpSpPr>
        <p:sp>
          <p:nvSpPr>
            <p:cNvPr id="8" name="12 Rectángulo">
              <a:extLst>
                <a:ext uri="{FF2B5EF4-FFF2-40B4-BE49-F238E27FC236}">
                  <a16:creationId xmlns="" xmlns:a16="http://schemas.microsoft.com/office/drawing/2014/main" id="{9F0C74F4-BB44-41F4-82A5-BC4B3FB738A2}"/>
                </a:ext>
              </a:extLst>
            </p:cNvPr>
            <p:cNvSpPr/>
            <p:nvPr/>
          </p:nvSpPr>
          <p:spPr>
            <a:xfrm>
              <a:off x="2058095" y="5253418"/>
              <a:ext cx="9273069" cy="523220"/>
            </a:xfrm>
            <a:prstGeom prst="rect">
              <a:avLst/>
            </a:prstGeom>
          </p:spPr>
          <p:txBody>
            <a:bodyPr wrap="square">
              <a:spAutoFit/>
            </a:bodyPr>
            <a:lstStyle/>
            <a:p>
              <a:pPr lvl="0"/>
              <a:r>
                <a:rPr lang="es-EC" sz="1400" dirty="0"/>
                <a:t>El estado primario de los cultivos de maíz, habas, fréjol y arveja si divide terrenos</a:t>
              </a:r>
            </a:p>
            <a:p>
              <a:pPr lvl="0"/>
              <a:r>
                <a:rPr lang="es-EC" sz="1400" dirty="0"/>
                <a:t>El tipo de maíz si divide terrenos, suave o duro</a:t>
              </a:r>
            </a:p>
          </p:txBody>
        </p:sp>
        <p:sp>
          <p:nvSpPr>
            <p:cNvPr id="120" name="CuadroTexto 119">
              <a:extLst>
                <a:ext uri="{FF2B5EF4-FFF2-40B4-BE49-F238E27FC236}">
                  <a16:creationId xmlns="" xmlns:a16="http://schemas.microsoft.com/office/drawing/2014/main" id="{F9808635-A7E6-472E-B73B-63AD01CEFCF2}"/>
                </a:ext>
              </a:extLst>
            </p:cNvPr>
            <p:cNvSpPr txBox="1"/>
            <p:nvPr/>
          </p:nvSpPr>
          <p:spPr>
            <a:xfrm>
              <a:off x="2086231" y="4902092"/>
              <a:ext cx="3896751" cy="338554"/>
            </a:xfrm>
            <a:prstGeom prst="rect">
              <a:avLst/>
            </a:prstGeom>
            <a:noFill/>
          </p:spPr>
          <p:txBody>
            <a:bodyPr wrap="square" rtlCol="0">
              <a:spAutoFit/>
            </a:bodyPr>
            <a:lstStyle/>
            <a:p>
              <a:r>
                <a:rPr lang="es-MX" sz="1600" b="1" dirty="0"/>
                <a:t>División de terrenos</a:t>
              </a:r>
              <a:endParaRPr lang="es-EC" sz="1600" b="1" dirty="0"/>
            </a:p>
          </p:txBody>
        </p:sp>
      </p:grpSp>
      <p:graphicFrame>
        <p:nvGraphicFramePr>
          <p:cNvPr id="5" name="2 Diagrama">
            <a:extLst>
              <a:ext uri="{FF2B5EF4-FFF2-40B4-BE49-F238E27FC236}">
                <a16:creationId xmlns="" xmlns:a16="http://schemas.microsoft.com/office/drawing/2014/main" id="{7FAD6491-A01D-4577-836D-FFA6C00DD727}"/>
              </a:ext>
            </a:extLst>
          </p:cNvPr>
          <p:cNvGraphicFramePr/>
          <p:nvPr>
            <p:extLst>
              <p:ext uri="{D42A27DB-BD31-4B8C-83A1-F6EECF244321}">
                <p14:modId xmlns:p14="http://schemas.microsoft.com/office/powerpoint/2010/main" val="2687385337"/>
              </p:ext>
            </p:extLst>
          </p:nvPr>
        </p:nvGraphicFramePr>
        <p:xfrm>
          <a:off x="617835" y="2523456"/>
          <a:ext cx="9446068" cy="40144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4" descr="Resultado de imagen para haba tierna">
            <a:extLst>
              <a:ext uri="{FF2B5EF4-FFF2-40B4-BE49-F238E27FC236}">
                <a16:creationId xmlns="" xmlns:a16="http://schemas.microsoft.com/office/drawing/2014/main" id="{E8283DF0-F1ED-4CDD-B551-F7D105832FA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202921" y="2220055"/>
            <a:ext cx="1676871" cy="14101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descr="Imagen relacionada">
            <a:extLst>
              <a:ext uri="{FF2B5EF4-FFF2-40B4-BE49-F238E27FC236}">
                <a16:creationId xmlns="" xmlns:a16="http://schemas.microsoft.com/office/drawing/2014/main" id="{D6DD5C09-BC86-41E3-BDE0-889FC151ED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3483" t="20217" r="13379" b="20915"/>
          <a:stretch/>
        </p:blipFill>
        <p:spPr bwMode="auto">
          <a:xfrm>
            <a:off x="10202922" y="4200964"/>
            <a:ext cx="1676870" cy="14272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4" descr="http://s3.amazonaws.com/rtvc-assets-radionacional.co/s3fs-public/senalradio/articulo-noticia/galeriaimagen/green-onion-699943.jpg">
            <a:extLst>
              <a:ext uri="{FF2B5EF4-FFF2-40B4-BE49-F238E27FC236}">
                <a16:creationId xmlns="" xmlns:a16="http://schemas.microsoft.com/office/drawing/2014/main" id="{E2D05FEF-933B-430E-ADD9-61EB8784DCAB}"/>
              </a:ext>
            </a:extLst>
          </p:cNvPr>
          <p:cNvPicPr>
            <a:picLocks noChangeAspect="1" noChangeArrowheads="1"/>
          </p:cNvPicPr>
          <p:nvPr/>
        </p:nvPicPr>
        <p:blipFill>
          <a:blip r:embed="rId11"/>
          <a:srcRect/>
          <a:stretch>
            <a:fillRect/>
          </a:stretch>
        </p:blipFill>
        <p:spPr bwMode="auto">
          <a:xfrm>
            <a:off x="2803987" y="2494432"/>
            <a:ext cx="867681" cy="885220"/>
          </a:xfrm>
          <a:prstGeom prst="rect">
            <a:avLst/>
          </a:prstGeom>
          <a:ln>
            <a:noFill/>
          </a:ln>
          <a:effectLst>
            <a:outerShdw blurRad="292100" dist="139700" dir="2700000" algn="tl" rotWithShape="0">
              <a:srgbClr val="333333">
                <a:alpha val="65000"/>
              </a:srgbClr>
            </a:outerShdw>
          </a:effectLst>
        </p:spPr>
      </p:pic>
      <p:sp>
        <p:nvSpPr>
          <p:cNvPr id="14" name="Título 1">
            <a:extLst>
              <a:ext uri="{FF2B5EF4-FFF2-40B4-BE49-F238E27FC236}">
                <a16:creationId xmlns="" xmlns:a16="http://schemas.microsoft.com/office/drawing/2014/main" id="{E40B6F8C-AEFD-4990-90E7-946839F10A52}"/>
              </a:ext>
            </a:extLst>
          </p:cNvPr>
          <p:cNvSpPr>
            <a:spLocks noGrp="1"/>
          </p:cNvSpPr>
          <p:nvPr>
            <p:ph type="title"/>
          </p:nvPr>
        </p:nvSpPr>
        <p:spPr/>
        <p:txBody>
          <a:bodyPr>
            <a:normAutofit fontScale="90000"/>
          </a:bodyPr>
          <a:lstStyle/>
          <a:p>
            <a:r>
              <a:rPr lang="es-MX" dirty="0"/>
              <a:t>Casos especiales</a:t>
            </a:r>
            <a:endParaRPr lang="es-EC" dirty="0"/>
          </a:p>
        </p:txBody>
      </p:sp>
      <p:sp>
        <p:nvSpPr>
          <p:cNvPr id="15" name="Marcador de contenido 5">
            <a:extLst>
              <a:ext uri="{FF2B5EF4-FFF2-40B4-BE49-F238E27FC236}">
                <a16:creationId xmlns="" xmlns:a16="http://schemas.microsoft.com/office/drawing/2014/main" id="{C339F1B7-CD6B-43B2-87CA-BE8D6B80ED50}"/>
              </a:ext>
            </a:extLst>
          </p:cNvPr>
          <p:cNvSpPr txBox="1">
            <a:spLocks/>
          </p:cNvSpPr>
          <p:nvPr/>
        </p:nvSpPr>
        <p:spPr>
          <a:xfrm>
            <a:off x="1055736" y="999650"/>
            <a:ext cx="8570266" cy="288305"/>
          </a:xfrm>
          <a:prstGeom prst="rect">
            <a:avLst/>
          </a:prstGeom>
        </p:spPr>
        <p:txBody>
          <a:bodyPr vert="horz" lIns="91440" tIns="45720" rIns="91440" bIns="45720" rtlCol="0" anchor="ctr">
            <a:normAutofit fontScale="92500" lnSpcReduction="20000"/>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spTree>
    <p:extLst>
      <p:ext uri="{BB962C8B-B14F-4D97-AF65-F5344CB8AC3E}">
        <p14:creationId xmlns:p14="http://schemas.microsoft.com/office/powerpoint/2010/main" val="242072962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ítulo 1">
            <a:extLst>
              <a:ext uri="{FF2B5EF4-FFF2-40B4-BE49-F238E27FC236}">
                <a16:creationId xmlns="" xmlns:a16="http://schemas.microsoft.com/office/drawing/2014/main" id="{B0B29C74-602C-42F9-A63D-DFE0BFCABBB9}"/>
              </a:ext>
            </a:extLst>
          </p:cNvPr>
          <p:cNvSpPr>
            <a:spLocks noGrp="1"/>
          </p:cNvSpPr>
          <p:nvPr>
            <p:ph type="title"/>
          </p:nvPr>
        </p:nvSpPr>
        <p:spPr/>
        <p:txBody>
          <a:bodyPr>
            <a:normAutofit fontScale="90000"/>
          </a:bodyPr>
          <a:lstStyle/>
          <a:p>
            <a:r>
              <a:rPr lang="es-MX" dirty="0"/>
              <a:t>Casos especiales</a:t>
            </a:r>
            <a:endParaRPr lang="es-EC" dirty="0"/>
          </a:p>
        </p:txBody>
      </p:sp>
      <p:sp>
        <p:nvSpPr>
          <p:cNvPr id="8" name="CuadroTexto 7">
            <a:extLst>
              <a:ext uri="{FF2B5EF4-FFF2-40B4-BE49-F238E27FC236}">
                <a16:creationId xmlns="" xmlns:a16="http://schemas.microsoft.com/office/drawing/2014/main" id="{3434699D-CDD4-4993-9ABB-9E622430C3F8}"/>
              </a:ext>
            </a:extLst>
          </p:cNvPr>
          <p:cNvSpPr txBox="1"/>
          <p:nvPr/>
        </p:nvSpPr>
        <p:spPr>
          <a:xfrm>
            <a:off x="1818623" y="2594378"/>
            <a:ext cx="10057072" cy="954107"/>
          </a:xfrm>
          <a:prstGeom prst="rect">
            <a:avLst/>
          </a:prstGeom>
          <a:noFill/>
        </p:spPr>
        <p:txBody>
          <a:bodyPr wrap="square">
            <a:spAutoFit/>
          </a:bodyPr>
          <a:lstStyle/>
          <a:p>
            <a:pPr lvl="0" algn="just"/>
            <a:r>
              <a:rPr lang="es-EC" sz="1400" dirty="0"/>
              <a:t>Para los cultivos transitorios que </a:t>
            </a:r>
            <a:r>
              <a:rPr lang="es-EC" sz="1400" b="1" dirty="0"/>
              <a:t>se pierden completamente por alguna causa, </a:t>
            </a:r>
            <a:r>
              <a:rPr lang="es-EC" sz="1400" dirty="0"/>
              <a:t>se debe registrar información hasta la columna año de siembra, luego superficie sembrada, causa de pérdida, riego, fertilizantes, plaguicidas, intensión de siembra y empleo. </a:t>
            </a:r>
            <a:r>
              <a:rPr lang="es-EC" sz="1400" b="1" dirty="0">
                <a:solidFill>
                  <a:srgbClr val="FF0000"/>
                </a:solidFill>
              </a:rPr>
              <a:t>NO se registra  fecha de cosecha, superficie cosechada, producción y ventas. </a:t>
            </a:r>
          </a:p>
          <a:p>
            <a:pPr lvl="0" algn="just"/>
            <a:endParaRPr lang="es-EC" sz="1400" dirty="0"/>
          </a:p>
        </p:txBody>
      </p:sp>
      <p:pic>
        <p:nvPicPr>
          <p:cNvPr id="10" name="Picture 2" descr="Visto PNG Images | Visto Transparent PNG - Vippng">
            <a:extLst>
              <a:ext uri="{FF2B5EF4-FFF2-40B4-BE49-F238E27FC236}">
                <a16:creationId xmlns="" xmlns:a16="http://schemas.microsoft.com/office/drawing/2014/main" id="{C030D0B7-CCD0-4F4F-96BA-788F3BB9B48F}"/>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42576" y="2932370"/>
            <a:ext cx="588991" cy="588991"/>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a:extLst>
              <a:ext uri="{FF2B5EF4-FFF2-40B4-BE49-F238E27FC236}">
                <a16:creationId xmlns="" xmlns:a16="http://schemas.microsoft.com/office/drawing/2014/main" id="{89A42E4C-13A2-427A-A046-D438B1E79D89}"/>
              </a:ext>
            </a:extLst>
          </p:cNvPr>
          <p:cNvPicPr>
            <a:picLocks noChangeAspect="1"/>
          </p:cNvPicPr>
          <p:nvPr/>
        </p:nvPicPr>
        <p:blipFill>
          <a:blip r:embed="rId3"/>
          <a:stretch>
            <a:fillRect/>
          </a:stretch>
        </p:blipFill>
        <p:spPr>
          <a:xfrm>
            <a:off x="3894771" y="3675249"/>
            <a:ext cx="3143687" cy="1276859"/>
          </a:xfrm>
          <a:prstGeom prst="rect">
            <a:avLst/>
          </a:prstGeom>
        </p:spPr>
      </p:pic>
      <p:sp>
        <p:nvSpPr>
          <p:cNvPr id="14" name="CuadroTexto 13">
            <a:extLst>
              <a:ext uri="{FF2B5EF4-FFF2-40B4-BE49-F238E27FC236}">
                <a16:creationId xmlns="" xmlns:a16="http://schemas.microsoft.com/office/drawing/2014/main" id="{FF3B287F-7B41-4500-AA01-68CB8860D49D}"/>
              </a:ext>
            </a:extLst>
          </p:cNvPr>
          <p:cNvSpPr txBox="1"/>
          <p:nvPr/>
        </p:nvSpPr>
        <p:spPr>
          <a:xfrm>
            <a:off x="7038459" y="3858676"/>
            <a:ext cx="3994274" cy="830997"/>
          </a:xfrm>
          <a:prstGeom prst="rect">
            <a:avLst/>
          </a:prstGeom>
          <a:noFill/>
        </p:spPr>
        <p:txBody>
          <a:bodyPr wrap="square" rtlCol="0">
            <a:spAutoFit/>
          </a:bodyPr>
          <a:lstStyle/>
          <a:p>
            <a:pPr algn="just"/>
            <a:r>
              <a:rPr lang="es-MX" sz="1200" dirty="0"/>
              <a:t>Si se registra fecha de cosecha obligatoriamente el sistema le solicita superficie cosechada mayor a cero</a:t>
            </a:r>
          </a:p>
          <a:p>
            <a:endParaRPr lang="es-MX" sz="1200" dirty="0"/>
          </a:p>
        </p:txBody>
      </p:sp>
      <p:sp>
        <p:nvSpPr>
          <p:cNvPr id="16" name="CuadroTexto 15">
            <a:extLst>
              <a:ext uri="{FF2B5EF4-FFF2-40B4-BE49-F238E27FC236}">
                <a16:creationId xmlns="" xmlns:a16="http://schemas.microsoft.com/office/drawing/2014/main" id="{6EDAA0A2-D3C9-4E8E-813B-0B84078206EC}"/>
              </a:ext>
            </a:extLst>
          </p:cNvPr>
          <p:cNvSpPr txBox="1"/>
          <p:nvPr/>
        </p:nvSpPr>
        <p:spPr>
          <a:xfrm>
            <a:off x="3505103" y="3367472"/>
            <a:ext cx="1686291" cy="307777"/>
          </a:xfrm>
          <a:prstGeom prst="rect">
            <a:avLst/>
          </a:prstGeom>
          <a:noFill/>
        </p:spPr>
        <p:txBody>
          <a:bodyPr wrap="square" rtlCol="0">
            <a:spAutoFit/>
          </a:bodyPr>
          <a:lstStyle/>
          <a:p>
            <a:pPr algn="ctr"/>
            <a:r>
              <a:rPr lang="es-MX" sz="1400" b="1" dirty="0">
                <a:solidFill>
                  <a:srgbClr val="FF0000"/>
                </a:solidFill>
              </a:rPr>
              <a:t>Error</a:t>
            </a:r>
            <a:endParaRPr lang="es-EC" sz="1400" b="1" dirty="0">
              <a:solidFill>
                <a:srgbClr val="FF0000"/>
              </a:solidFill>
            </a:endParaRPr>
          </a:p>
        </p:txBody>
      </p:sp>
      <p:sp>
        <p:nvSpPr>
          <p:cNvPr id="18" name="Elipse 17">
            <a:extLst>
              <a:ext uri="{FF2B5EF4-FFF2-40B4-BE49-F238E27FC236}">
                <a16:creationId xmlns="" xmlns:a16="http://schemas.microsoft.com/office/drawing/2014/main" id="{89A3FF89-3EA8-4CF3-A696-A78D18E706B8}"/>
              </a:ext>
            </a:extLst>
          </p:cNvPr>
          <p:cNvSpPr/>
          <p:nvPr/>
        </p:nvSpPr>
        <p:spPr>
          <a:xfrm flipV="1">
            <a:off x="4694337" y="3956835"/>
            <a:ext cx="497057" cy="54571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0" name="Marcador de contenido 5">
            <a:extLst>
              <a:ext uri="{FF2B5EF4-FFF2-40B4-BE49-F238E27FC236}">
                <a16:creationId xmlns="" xmlns:a16="http://schemas.microsoft.com/office/drawing/2014/main" id="{86A48C30-F625-4A9F-A458-7AA00B61E81B}"/>
              </a:ext>
            </a:extLst>
          </p:cNvPr>
          <p:cNvSpPr txBox="1">
            <a:spLocks/>
          </p:cNvSpPr>
          <p:nvPr/>
        </p:nvSpPr>
        <p:spPr>
          <a:xfrm>
            <a:off x="906261" y="797647"/>
            <a:ext cx="8570266" cy="45876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MX" dirty="0"/>
              <a:t>Cultivos transitorios</a:t>
            </a:r>
            <a:endParaRPr lang="es-EC" dirty="0"/>
          </a:p>
        </p:txBody>
      </p:sp>
      <p:sp>
        <p:nvSpPr>
          <p:cNvPr id="11" name="CuadroTexto 8">
            <a:extLst>
              <a:ext uri="{FF2B5EF4-FFF2-40B4-BE49-F238E27FC236}">
                <a16:creationId xmlns="" xmlns:a16="http://schemas.microsoft.com/office/drawing/2014/main" id="{192BCEA1-02EC-4790-8A38-6B663BB39189}"/>
              </a:ext>
            </a:extLst>
          </p:cNvPr>
          <p:cNvSpPr txBox="1"/>
          <p:nvPr/>
        </p:nvSpPr>
        <p:spPr>
          <a:xfrm>
            <a:off x="1818623" y="1316616"/>
            <a:ext cx="10057072" cy="1169551"/>
          </a:xfrm>
          <a:prstGeom prst="rect">
            <a:avLst/>
          </a:prstGeom>
          <a:noFill/>
        </p:spPr>
        <p:txBody>
          <a:bodyPr wrap="square">
            <a:spAutoFit/>
          </a:bodyPr>
          <a:lstStyle/>
          <a:p>
            <a:pPr algn="just"/>
            <a:r>
              <a:rPr lang="es-EC" sz="1400" b="1" dirty="0" smtClean="0"/>
              <a:t>¿Para la preparación del suelo usted utilizó?: </a:t>
            </a:r>
            <a:r>
              <a:rPr lang="es-EC" sz="1400" dirty="0" smtClean="0"/>
              <a:t>La opción </a:t>
            </a:r>
            <a:r>
              <a:rPr lang="es-EC" sz="1400" b="1" dirty="0" smtClean="0"/>
              <a:t>Ninguno </a:t>
            </a:r>
            <a:r>
              <a:rPr lang="es-EC" sz="1400" dirty="0" smtClean="0"/>
              <a:t>en la</a:t>
            </a:r>
            <a:r>
              <a:rPr lang="es-EC" sz="1400" b="1" dirty="0" smtClean="0"/>
              <a:t> columna 35 </a:t>
            </a:r>
            <a:r>
              <a:rPr lang="es-EC" sz="1400" dirty="0" smtClean="0"/>
              <a:t>se utiliza cuando</a:t>
            </a:r>
            <a:r>
              <a:rPr lang="es-EC" sz="1400" b="1" dirty="0" smtClean="0"/>
              <a:t> </a:t>
            </a:r>
            <a:r>
              <a:rPr lang="es-EC" sz="1400" dirty="0"/>
              <a:t>no existe labranza del suelo, es decir no hay remoción (generalmente la preparación de ese suelo es despejar el mismo de malas hierbas), por cual la siembra es directa con un espeque o machete. </a:t>
            </a:r>
            <a:endParaRPr lang="es-EC" sz="1400" dirty="0" smtClean="0"/>
          </a:p>
          <a:p>
            <a:pPr algn="just"/>
            <a:endParaRPr lang="es-EC" sz="1400" dirty="0"/>
          </a:p>
          <a:p>
            <a:pPr algn="just"/>
            <a:r>
              <a:rPr lang="es-EC" sz="1400" b="1" dirty="0" smtClean="0"/>
              <a:t>Por </a:t>
            </a:r>
            <a:r>
              <a:rPr lang="es-EC" sz="1400" b="1" dirty="0"/>
              <a:t>ejemplo.-</a:t>
            </a:r>
            <a:r>
              <a:rPr lang="es-EC" sz="1400" dirty="0"/>
              <a:t> siembra directa de maíz duro. </a:t>
            </a:r>
          </a:p>
        </p:txBody>
      </p:sp>
      <p:pic>
        <p:nvPicPr>
          <p:cNvPr id="13" name="Picture 2" descr="Visto PNG Images | Visto Transparent PNG - Vippng">
            <a:extLst>
              <a:ext uri="{FF2B5EF4-FFF2-40B4-BE49-F238E27FC236}">
                <a16:creationId xmlns="" xmlns:a16="http://schemas.microsoft.com/office/drawing/2014/main" id="{A7C4826E-222C-490F-9342-AC82E310343E}"/>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08051" y="1901392"/>
            <a:ext cx="609027" cy="609027"/>
          </a:xfrm>
          <a:prstGeom prst="rect">
            <a:avLst/>
          </a:prstGeom>
          <a:noFill/>
          <a:extLst>
            <a:ext uri="{909E8E84-426E-40DD-AFC4-6F175D3DCCD1}">
              <a14:hiddenFill xmlns:a14="http://schemas.microsoft.com/office/drawing/2010/main">
                <a:solidFill>
                  <a:srgbClr val="FFFFFF"/>
                </a:solidFill>
              </a14:hiddenFill>
            </a:ext>
          </a:extLst>
        </p:spPr>
      </p:pic>
      <p:sp>
        <p:nvSpPr>
          <p:cNvPr id="15" name="12 Rectángulo">
            <a:extLst>
              <a:ext uri="{FF2B5EF4-FFF2-40B4-BE49-F238E27FC236}">
                <a16:creationId xmlns="" xmlns:a16="http://schemas.microsoft.com/office/drawing/2014/main" id="{7F8DA109-2AFB-4B3D-88DE-A7C9C28250DE}"/>
              </a:ext>
            </a:extLst>
          </p:cNvPr>
          <p:cNvSpPr/>
          <p:nvPr/>
        </p:nvSpPr>
        <p:spPr>
          <a:xfrm>
            <a:off x="1731567" y="5109802"/>
            <a:ext cx="9999063" cy="523220"/>
          </a:xfrm>
          <a:prstGeom prst="rect">
            <a:avLst/>
          </a:prstGeom>
        </p:spPr>
        <p:txBody>
          <a:bodyPr wrap="square">
            <a:spAutoFit/>
          </a:bodyPr>
          <a:lstStyle/>
          <a:p>
            <a:pPr lvl="0" algn="just"/>
            <a:r>
              <a:rPr lang="es-EC" sz="1400" b="1" dirty="0">
                <a:solidFill>
                  <a:srgbClr val="FF0000"/>
                </a:solidFill>
              </a:rPr>
              <a:t>De ser el caso de cultivos rotativos o sucesivos en un mismo terreno solamente colocar la intensión de siembra en el primer registro, el resto de cultivos vendrán con código 2 en la columna 80. </a:t>
            </a:r>
          </a:p>
        </p:txBody>
      </p:sp>
      <p:pic>
        <p:nvPicPr>
          <p:cNvPr id="17" name="Picture 2" descr="Visto PNG Images | Visto Transparent PNG - Vippng">
            <a:extLst>
              <a:ext uri="{FF2B5EF4-FFF2-40B4-BE49-F238E27FC236}">
                <a16:creationId xmlns="" xmlns:a16="http://schemas.microsoft.com/office/drawing/2014/main" id="{C030D0B7-CCD0-4F4F-96BA-788F3BB9B48F}"/>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229632" y="5076916"/>
            <a:ext cx="588991" cy="588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929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8AE50B24-F4C5-4347-9E03-EB406426181F}"/>
              </a:ext>
            </a:extLst>
          </p:cNvPr>
          <p:cNvSpPr>
            <a:spLocks noGrp="1"/>
          </p:cNvSpPr>
          <p:nvPr>
            <p:ph type="title"/>
          </p:nvPr>
        </p:nvSpPr>
        <p:spPr>
          <a:xfrm>
            <a:off x="797198" y="499917"/>
            <a:ext cx="7227771" cy="530024"/>
          </a:xfrm>
        </p:spPr>
        <p:txBody>
          <a:bodyPr>
            <a:normAutofit fontScale="90000"/>
          </a:bodyPr>
          <a:lstStyle/>
          <a:p>
            <a:r>
              <a:rPr lang="es-MX" dirty="0" smtClean="0"/>
              <a:t>Cultivos Transitorios</a:t>
            </a:r>
            <a:endParaRPr lang="es-EC" dirty="0"/>
          </a:p>
        </p:txBody>
      </p:sp>
      <p:sp>
        <p:nvSpPr>
          <p:cNvPr id="7" name="CuadroTexto 20">
            <a:extLst>
              <a:ext uri="{FF2B5EF4-FFF2-40B4-BE49-F238E27FC236}">
                <a16:creationId xmlns="" xmlns:a16="http://schemas.microsoft.com/office/drawing/2014/main" id="{DE174097-967F-47B6-9C59-0F47A7263A05}"/>
              </a:ext>
            </a:extLst>
          </p:cNvPr>
          <p:cNvSpPr txBox="1"/>
          <p:nvPr/>
        </p:nvSpPr>
        <p:spPr>
          <a:xfrm>
            <a:off x="1665298" y="1519155"/>
            <a:ext cx="9897809" cy="738664"/>
          </a:xfrm>
          <a:prstGeom prst="rect">
            <a:avLst/>
          </a:prstGeom>
          <a:noFill/>
        </p:spPr>
        <p:txBody>
          <a:bodyPr wrap="square" rtlCol="0">
            <a:spAutoFit/>
          </a:bodyPr>
          <a:lstStyle/>
          <a:p>
            <a:pPr algn="just"/>
            <a:r>
              <a:rPr lang="es-MX" sz="1400" b="1" dirty="0" smtClean="0"/>
              <a:t>JENGIBRE: </a:t>
            </a:r>
            <a:r>
              <a:rPr lang="es-MX" sz="1400" dirty="0" smtClean="0"/>
              <a:t>El jengibre pasa de ser cultivo permanente a transitorio debido a que su ciclo se encuentra entre 8 y 9 meses, y su cosecha se da retirando los rizomas y la planta en su totalidad, obligando al agricultor a resembrar la semilla.</a:t>
            </a:r>
            <a:endParaRPr lang="es-EC" sz="1400" dirty="0"/>
          </a:p>
        </p:txBody>
      </p:sp>
      <p:pic>
        <p:nvPicPr>
          <p:cNvPr id="22" name="Picture 2" descr="Visto PNG Images | Visto Transparent PNG - Vippng">
            <a:extLst>
              <a:ext uri="{FF2B5EF4-FFF2-40B4-BE49-F238E27FC236}">
                <a16:creationId xmlns="" xmlns:a16="http://schemas.microsoft.com/office/drawing/2014/main" id="{A7C4826E-222C-490F-9342-AC82E310343E}"/>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77559" y="1519155"/>
            <a:ext cx="587739" cy="58773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6125" y="2949065"/>
            <a:ext cx="2734544" cy="1655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4177" y="2754894"/>
            <a:ext cx="2261584" cy="2043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903711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673EC659-B637-4351-9448-0AC9D19EEA5A}"/>
              </a:ext>
            </a:extLst>
          </p:cNvPr>
          <p:cNvSpPr>
            <a:spLocks noGrp="1"/>
          </p:cNvSpPr>
          <p:nvPr>
            <p:ph type="title"/>
          </p:nvPr>
        </p:nvSpPr>
        <p:spPr/>
        <p:txBody>
          <a:bodyPr>
            <a:normAutofit fontScale="90000"/>
          </a:bodyPr>
          <a:lstStyle/>
          <a:p>
            <a:r>
              <a:rPr lang="es-MX" dirty="0"/>
              <a:t>Errores en el sistema</a:t>
            </a:r>
            <a:endParaRPr lang="es-EC" dirty="0"/>
          </a:p>
        </p:txBody>
      </p:sp>
      <p:sp>
        <p:nvSpPr>
          <p:cNvPr id="37"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a:xfrm>
            <a:off x="951245" y="951026"/>
            <a:ext cx="7227614" cy="322190"/>
          </a:xfrm>
        </p:spPr>
        <p:txBody>
          <a:bodyPr>
            <a:normAutofit fontScale="85000" lnSpcReduction="20000"/>
          </a:bodyPr>
          <a:lstStyle/>
          <a:p>
            <a:r>
              <a:rPr lang="es-MX" dirty="0"/>
              <a:t>Cultivos transitorios</a:t>
            </a:r>
            <a:endParaRPr lang="es-EC" dirty="0"/>
          </a:p>
        </p:txBody>
      </p:sp>
      <p:sp>
        <p:nvSpPr>
          <p:cNvPr id="9" name="CuadroTexto 8">
            <a:extLst>
              <a:ext uri="{FF2B5EF4-FFF2-40B4-BE49-F238E27FC236}">
                <a16:creationId xmlns="" xmlns:a16="http://schemas.microsoft.com/office/drawing/2014/main" id="{8A0836F0-BADF-4CFB-B210-A4B6F326A22A}"/>
              </a:ext>
            </a:extLst>
          </p:cNvPr>
          <p:cNvSpPr txBox="1"/>
          <p:nvPr/>
        </p:nvSpPr>
        <p:spPr>
          <a:xfrm>
            <a:off x="8989872" y="1500735"/>
            <a:ext cx="2955344" cy="461665"/>
          </a:xfrm>
          <a:prstGeom prst="rect">
            <a:avLst/>
          </a:prstGeom>
          <a:noFill/>
        </p:spPr>
        <p:txBody>
          <a:bodyPr wrap="square" rtlCol="0">
            <a:spAutoFit/>
          </a:bodyPr>
          <a:lstStyle/>
          <a:p>
            <a:pPr algn="just"/>
            <a:r>
              <a:rPr lang="es-MX" sz="1200" dirty="0"/>
              <a:t>Error de registro: en el cap. 2 registra otros usos, y en el capitulo 3 Raygrass</a:t>
            </a:r>
            <a:endParaRPr lang="es-EC" sz="1200" dirty="0"/>
          </a:p>
        </p:txBody>
      </p:sp>
      <p:sp>
        <p:nvSpPr>
          <p:cNvPr id="16" name="CuadroTexto 15">
            <a:extLst>
              <a:ext uri="{FF2B5EF4-FFF2-40B4-BE49-F238E27FC236}">
                <a16:creationId xmlns="" xmlns:a16="http://schemas.microsoft.com/office/drawing/2014/main" id="{439ADF2B-D57A-4D80-AED5-AABF862D421D}"/>
              </a:ext>
            </a:extLst>
          </p:cNvPr>
          <p:cNvSpPr txBox="1"/>
          <p:nvPr/>
        </p:nvSpPr>
        <p:spPr>
          <a:xfrm>
            <a:off x="8989872" y="2196448"/>
            <a:ext cx="2955344" cy="461665"/>
          </a:xfrm>
          <a:prstGeom prst="rect">
            <a:avLst/>
          </a:prstGeom>
          <a:noFill/>
        </p:spPr>
        <p:txBody>
          <a:bodyPr wrap="square" rtlCol="0">
            <a:spAutoFit/>
          </a:bodyPr>
          <a:lstStyle/>
          <a:p>
            <a:pPr algn="just"/>
            <a:r>
              <a:rPr lang="es-MX" sz="1200" dirty="0"/>
              <a:t>Error de registro: en el cap. 2 registra montes, y en el capitulo 3 mandarina</a:t>
            </a:r>
            <a:endParaRPr lang="es-EC" sz="1200" dirty="0"/>
          </a:p>
        </p:txBody>
      </p:sp>
      <p:sp>
        <p:nvSpPr>
          <p:cNvPr id="20" name="CuadroTexto 19">
            <a:extLst>
              <a:ext uri="{FF2B5EF4-FFF2-40B4-BE49-F238E27FC236}">
                <a16:creationId xmlns="" xmlns:a16="http://schemas.microsoft.com/office/drawing/2014/main" id="{D4F2C6E4-92B7-472F-AA2D-F129C9B62654}"/>
              </a:ext>
            </a:extLst>
          </p:cNvPr>
          <p:cNvSpPr txBox="1"/>
          <p:nvPr/>
        </p:nvSpPr>
        <p:spPr>
          <a:xfrm>
            <a:off x="8985783" y="2869763"/>
            <a:ext cx="2955344" cy="1015663"/>
          </a:xfrm>
          <a:prstGeom prst="rect">
            <a:avLst/>
          </a:prstGeom>
          <a:noFill/>
        </p:spPr>
        <p:txBody>
          <a:bodyPr wrap="square" rtlCol="0">
            <a:spAutoFit/>
          </a:bodyPr>
          <a:lstStyle/>
          <a:p>
            <a:pPr algn="just"/>
            <a:r>
              <a:rPr lang="es-MX" sz="1200" dirty="0"/>
              <a:t>Error OK: En el capítulo 2 como solo se registra un cultivo el sistema indica que en el mismo terreno esta otro cultivo, pero la observación valida el dato</a:t>
            </a:r>
            <a:endParaRPr lang="es-EC" sz="1200" dirty="0"/>
          </a:p>
        </p:txBody>
      </p:sp>
      <p:cxnSp>
        <p:nvCxnSpPr>
          <p:cNvPr id="24" name="Conector recto de flecha 23">
            <a:extLst>
              <a:ext uri="{FF2B5EF4-FFF2-40B4-BE49-F238E27FC236}">
                <a16:creationId xmlns="" xmlns:a16="http://schemas.microsoft.com/office/drawing/2014/main" id="{5B0960D7-150D-4B6E-AF37-E14E75294084}"/>
              </a:ext>
            </a:extLst>
          </p:cNvPr>
          <p:cNvCxnSpPr>
            <a:cxnSpLocks/>
            <a:endCxn id="9" idx="1"/>
          </p:cNvCxnSpPr>
          <p:nvPr/>
        </p:nvCxnSpPr>
        <p:spPr>
          <a:xfrm flipV="1">
            <a:off x="8323985" y="1731568"/>
            <a:ext cx="665887" cy="2308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 xmlns:a16="http://schemas.microsoft.com/office/drawing/2014/main" id="{B0C70012-4F16-410E-8A61-CE1D8FD09D2D}"/>
              </a:ext>
            </a:extLst>
          </p:cNvPr>
          <p:cNvCxnSpPr>
            <a:cxnSpLocks/>
            <a:endCxn id="16" idx="1"/>
          </p:cNvCxnSpPr>
          <p:nvPr/>
        </p:nvCxnSpPr>
        <p:spPr>
          <a:xfrm>
            <a:off x="8206738" y="2310114"/>
            <a:ext cx="783134" cy="1171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a:extLst>
              <a:ext uri="{FF2B5EF4-FFF2-40B4-BE49-F238E27FC236}">
                <a16:creationId xmlns="" xmlns:a16="http://schemas.microsoft.com/office/drawing/2014/main" id="{BECFFE70-1F7A-4687-8DE9-14475C5DDFA0}"/>
              </a:ext>
            </a:extLst>
          </p:cNvPr>
          <p:cNvCxnSpPr>
            <a:cxnSpLocks/>
          </p:cNvCxnSpPr>
          <p:nvPr/>
        </p:nvCxnSpPr>
        <p:spPr>
          <a:xfrm>
            <a:off x="8323985" y="3060184"/>
            <a:ext cx="548640" cy="1772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Cerrar llave 31">
            <a:extLst>
              <a:ext uri="{FF2B5EF4-FFF2-40B4-BE49-F238E27FC236}">
                <a16:creationId xmlns="" xmlns:a16="http://schemas.microsoft.com/office/drawing/2014/main" id="{8C068E04-1D1B-4508-AF78-3CB098B810CB}"/>
              </a:ext>
            </a:extLst>
          </p:cNvPr>
          <p:cNvSpPr/>
          <p:nvPr/>
        </p:nvSpPr>
        <p:spPr>
          <a:xfrm>
            <a:off x="5694981" y="4376593"/>
            <a:ext cx="142196" cy="707448"/>
          </a:xfrm>
          <a:prstGeom prst="rightBrace">
            <a:avLst/>
          </a:prstGeom>
          <a:ln w="38100"/>
        </p:spPr>
        <p:style>
          <a:lnRef idx="3">
            <a:schemeClr val="accent2"/>
          </a:lnRef>
          <a:fillRef idx="0">
            <a:schemeClr val="accent2"/>
          </a:fillRef>
          <a:effectRef idx="2">
            <a:schemeClr val="accent2"/>
          </a:effectRef>
          <a:fontRef idx="minor">
            <a:schemeClr val="tx1"/>
          </a:fontRef>
        </p:style>
        <p:txBody>
          <a:bodyPr rtlCol="0" anchor="ctr"/>
          <a:lstStyle/>
          <a:p>
            <a:pPr algn="ctr"/>
            <a:endParaRPr lang="es-EC"/>
          </a:p>
        </p:txBody>
      </p:sp>
      <p:sp>
        <p:nvSpPr>
          <p:cNvPr id="33" name="CuadroTexto 32">
            <a:extLst>
              <a:ext uri="{FF2B5EF4-FFF2-40B4-BE49-F238E27FC236}">
                <a16:creationId xmlns="" xmlns:a16="http://schemas.microsoft.com/office/drawing/2014/main" id="{14A1AC7A-673F-4C38-80DE-BED56AEAAAC9}"/>
              </a:ext>
            </a:extLst>
          </p:cNvPr>
          <p:cNvSpPr txBox="1"/>
          <p:nvPr/>
        </p:nvSpPr>
        <p:spPr>
          <a:xfrm>
            <a:off x="6096000" y="4547886"/>
            <a:ext cx="4165718" cy="307777"/>
          </a:xfrm>
          <a:prstGeom prst="rect">
            <a:avLst/>
          </a:prstGeom>
          <a:noFill/>
        </p:spPr>
        <p:txBody>
          <a:bodyPr wrap="square" rtlCol="0">
            <a:spAutoFit/>
          </a:bodyPr>
          <a:lstStyle/>
          <a:p>
            <a:r>
              <a:rPr lang="es-MX" sz="1400" b="1" dirty="0"/>
              <a:t>Errores de rendimiento</a:t>
            </a:r>
            <a:endParaRPr lang="es-EC" sz="1400" b="1" dirty="0"/>
          </a:p>
        </p:txBody>
      </p:sp>
      <p:sp>
        <p:nvSpPr>
          <p:cNvPr id="36" name="CuadroTexto 35">
            <a:extLst>
              <a:ext uri="{FF2B5EF4-FFF2-40B4-BE49-F238E27FC236}">
                <a16:creationId xmlns="" xmlns:a16="http://schemas.microsoft.com/office/drawing/2014/main" id="{E783B509-D4AF-4ADF-80B4-66A16F3B1375}"/>
              </a:ext>
            </a:extLst>
          </p:cNvPr>
          <p:cNvSpPr txBox="1"/>
          <p:nvPr/>
        </p:nvSpPr>
        <p:spPr>
          <a:xfrm>
            <a:off x="8913897" y="4286276"/>
            <a:ext cx="2618376" cy="523220"/>
          </a:xfrm>
          <a:prstGeom prst="rect">
            <a:avLst/>
          </a:prstGeom>
          <a:noFill/>
        </p:spPr>
        <p:txBody>
          <a:bodyPr wrap="square" rtlCol="0">
            <a:spAutoFit/>
          </a:bodyPr>
          <a:lstStyle/>
          <a:p>
            <a:r>
              <a:rPr lang="es-MX" sz="1400" b="1" dirty="0">
                <a:solidFill>
                  <a:srgbClr val="FF0000"/>
                </a:solidFill>
              </a:rPr>
              <a:t>Las buenas observaciones validan los errores</a:t>
            </a:r>
            <a:endParaRPr lang="es-EC" sz="1400" b="1" dirty="0">
              <a:solidFill>
                <a:srgbClr val="FF0000"/>
              </a:solidFill>
            </a:endParaRPr>
          </a:p>
        </p:txBody>
      </p:sp>
      <p:pic>
        <p:nvPicPr>
          <p:cNvPr id="3" name="Imagen 2">
            <a:extLst>
              <a:ext uri="{FF2B5EF4-FFF2-40B4-BE49-F238E27FC236}">
                <a16:creationId xmlns="" xmlns:a16="http://schemas.microsoft.com/office/drawing/2014/main" id="{8A066F53-4767-4693-89FB-C62228593B9D}"/>
              </a:ext>
            </a:extLst>
          </p:cNvPr>
          <p:cNvPicPr>
            <a:picLocks noChangeAspect="1"/>
          </p:cNvPicPr>
          <p:nvPr/>
        </p:nvPicPr>
        <p:blipFill>
          <a:blip r:embed="rId2"/>
          <a:stretch>
            <a:fillRect/>
          </a:stretch>
        </p:blipFill>
        <p:spPr>
          <a:xfrm>
            <a:off x="476185" y="1402200"/>
            <a:ext cx="7787132" cy="2171700"/>
          </a:xfrm>
          <a:prstGeom prst="rect">
            <a:avLst/>
          </a:prstGeom>
        </p:spPr>
      </p:pic>
      <p:sp>
        <p:nvSpPr>
          <p:cNvPr id="30" name="Rectángulo 29">
            <a:extLst>
              <a:ext uri="{FF2B5EF4-FFF2-40B4-BE49-F238E27FC236}">
                <a16:creationId xmlns="" xmlns:a16="http://schemas.microsoft.com/office/drawing/2014/main" id="{28928789-566E-4B73-8D31-9CC3DC8E041F}"/>
              </a:ext>
            </a:extLst>
          </p:cNvPr>
          <p:cNvSpPr/>
          <p:nvPr/>
        </p:nvSpPr>
        <p:spPr>
          <a:xfrm>
            <a:off x="419606" y="2354352"/>
            <a:ext cx="7900290" cy="12195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0" name="Imagen 9">
            <a:extLst>
              <a:ext uri="{FF2B5EF4-FFF2-40B4-BE49-F238E27FC236}">
                <a16:creationId xmlns="" xmlns:a16="http://schemas.microsoft.com/office/drawing/2014/main" id="{CC9A62EF-53FA-4854-B5BE-44F05BBDB82B}"/>
              </a:ext>
            </a:extLst>
          </p:cNvPr>
          <p:cNvPicPr>
            <a:picLocks noChangeAspect="1"/>
          </p:cNvPicPr>
          <p:nvPr/>
        </p:nvPicPr>
        <p:blipFill>
          <a:blip r:embed="rId3"/>
          <a:stretch>
            <a:fillRect/>
          </a:stretch>
        </p:blipFill>
        <p:spPr>
          <a:xfrm>
            <a:off x="476185" y="3618138"/>
            <a:ext cx="4750127" cy="3023332"/>
          </a:xfrm>
          <a:prstGeom prst="rect">
            <a:avLst/>
          </a:prstGeom>
        </p:spPr>
      </p:pic>
      <p:sp>
        <p:nvSpPr>
          <p:cNvPr id="12" name="Rectángulo 11">
            <a:extLst>
              <a:ext uri="{FF2B5EF4-FFF2-40B4-BE49-F238E27FC236}">
                <a16:creationId xmlns="" xmlns:a16="http://schemas.microsoft.com/office/drawing/2014/main" id="{6E9A3955-7D15-4A7B-B91A-2BE51C72550B}"/>
              </a:ext>
            </a:extLst>
          </p:cNvPr>
          <p:cNvSpPr/>
          <p:nvPr/>
        </p:nvSpPr>
        <p:spPr>
          <a:xfrm>
            <a:off x="423695" y="4680153"/>
            <a:ext cx="1208157" cy="175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3" name="Rectángulo 12">
            <a:extLst>
              <a:ext uri="{FF2B5EF4-FFF2-40B4-BE49-F238E27FC236}">
                <a16:creationId xmlns="" xmlns:a16="http://schemas.microsoft.com/office/drawing/2014/main" id="{4FEF26D0-4431-4CF4-AE84-F14A44DE0E76}"/>
              </a:ext>
            </a:extLst>
          </p:cNvPr>
          <p:cNvSpPr/>
          <p:nvPr/>
        </p:nvSpPr>
        <p:spPr>
          <a:xfrm>
            <a:off x="423695" y="5280290"/>
            <a:ext cx="1208157" cy="175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4" name="Rectángulo 13">
            <a:extLst>
              <a:ext uri="{FF2B5EF4-FFF2-40B4-BE49-F238E27FC236}">
                <a16:creationId xmlns="" xmlns:a16="http://schemas.microsoft.com/office/drawing/2014/main" id="{3D9A24AD-8381-4458-BFFF-1422A44CB426}"/>
              </a:ext>
            </a:extLst>
          </p:cNvPr>
          <p:cNvSpPr/>
          <p:nvPr/>
        </p:nvSpPr>
        <p:spPr>
          <a:xfrm>
            <a:off x="419606" y="5977508"/>
            <a:ext cx="1208157" cy="175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5" name="Imagen 14">
            <a:extLst>
              <a:ext uri="{FF2B5EF4-FFF2-40B4-BE49-F238E27FC236}">
                <a16:creationId xmlns="" xmlns:a16="http://schemas.microsoft.com/office/drawing/2014/main" id="{D80BF7DB-4B51-4270-942E-2A5C78A6AECD}"/>
              </a:ext>
            </a:extLst>
          </p:cNvPr>
          <p:cNvPicPr>
            <a:picLocks noChangeAspect="1"/>
          </p:cNvPicPr>
          <p:nvPr/>
        </p:nvPicPr>
        <p:blipFill>
          <a:blip r:embed="rId4"/>
          <a:stretch>
            <a:fillRect/>
          </a:stretch>
        </p:blipFill>
        <p:spPr>
          <a:xfrm>
            <a:off x="1743002" y="5175515"/>
            <a:ext cx="5667375" cy="209550"/>
          </a:xfrm>
          <a:prstGeom prst="rect">
            <a:avLst/>
          </a:prstGeom>
        </p:spPr>
      </p:pic>
      <p:pic>
        <p:nvPicPr>
          <p:cNvPr id="21" name="Picture 2" descr="Resultado de imagen para presta atención">
            <a:extLst>
              <a:ext uri="{FF2B5EF4-FFF2-40B4-BE49-F238E27FC236}">
                <a16:creationId xmlns="" xmlns:a16="http://schemas.microsoft.com/office/drawing/2014/main" id="{59390F97-C8EC-4DD1-AF09-A69A4D937FE2}"/>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61630" y="5084041"/>
            <a:ext cx="846118" cy="93397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2" name="Rectángulo 29">
            <a:extLst>
              <a:ext uri="{FF2B5EF4-FFF2-40B4-BE49-F238E27FC236}">
                <a16:creationId xmlns="" xmlns:a16="http://schemas.microsoft.com/office/drawing/2014/main" id="{28928789-566E-4B73-8D31-9CC3DC8E041F}"/>
              </a:ext>
            </a:extLst>
          </p:cNvPr>
          <p:cNvSpPr/>
          <p:nvPr/>
        </p:nvSpPr>
        <p:spPr>
          <a:xfrm>
            <a:off x="8913897" y="4137806"/>
            <a:ext cx="2541584" cy="82015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81080151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63770" y="2530560"/>
            <a:ext cx="7831238" cy="1063557"/>
          </a:xfrm>
        </p:spPr>
        <p:txBody>
          <a:bodyPr>
            <a:noAutofit/>
          </a:bodyPr>
          <a:lstStyle/>
          <a:p>
            <a:r>
              <a:rPr lang="es-ES_tradnl" sz="2400" dirty="0"/>
              <a:t>Capítulo 5.- Árboles o plantas perennes dispersas</a:t>
            </a:r>
          </a:p>
        </p:txBody>
      </p:sp>
    </p:spTree>
    <p:extLst>
      <p:ext uri="{BB962C8B-B14F-4D97-AF65-F5344CB8AC3E}">
        <p14:creationId xmlns:p14="http://schemas.microsoft.com/office/powerpoint/2010/main" val="277987276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686C91CE-F94A-4F9C-BFF8-8C3E9B8DDA18}"/>
              </a:ext>
            </a:extLst>
          </p:cNvPr>
          <p:cNvSpPr>
            <a:spLocks noGrp="1"/>
          </p:cNvSpPr>
          <p:nvPr>
            <p:ph type="title"/>
          </p:nvPr>
        </p:nvSpPr>
        <p:spPr/>
        <p:txBody>
          <a:bodyPr>
            <a:normAutofit fontScale="90000"/>
          </a:bodyPr>
          <a:lstStyle/>
          <a:p>
            <a:r>
              <a:rPr lang="es-MX" dirty="0"/>
              <a:t>Árboles o plantas perennes dispersas</a:t>
            </a:r>
            <a:endParaRPr lang="es-EC" dirty="0"/>
          </a:p>
        </p:txBody>
      </p:sp>
      <p:sp>
        <p:nvSpPr>
          <p:cNvPr id="8" name="Marcador de contenido 8">
            <a:extLst>
              <a:ext uri="{FF2B5EF4-FFF2-40B4-BE49-F238E27FC236}">
                <a16:creationId xmlns="" xmlns:a16="http://schemas.microsoft.com/office/drawing/2014/main" id="{83F31AEA-448C-4190-9A09-F2838FB43FFD}"/>
              </a:ext>
            </a:extLst>
          </p:cNvPr>
          <p:cNvSpPr>
            <a:spLocks noGrp="1"/>
          </p:cNvSpPr>
          <p:nvPr>
            <p:ph type="body" sz="quarter" idx="10"/>
          </p:nvPr>
        </p:nvSpPr>
        <p:spPr>
          <a:xfrm>
            <a:off x="797198" y="951025"/>
            <a:ext cx="7227614" cy="403213"/>
          </a:xfrm>
        </p:spPr>
        <p:txBody>
          <a:bodyPr>
            <a:normAutofit lnSpcReduction="10000"/>
          </a:bodyPr>
          <a:lstStyle/>
          <a:p>
            <a:r>
              <a:rPr lang="es-MX" dirty="0"/>
              <a:t>Variables</a:t>
            </a:r>
            <a:endParaRPr lang="es-EC" dirty="0"/>
          </a:p>
        </p:txBody>
      </p:sp>
      <p:sp>
        <p:nvSpPr>
          <p:cNvPr id="21" name="CuadroTexto 20">
            <a:extLst>
              <a:ext uri="{FF2B5EF4-FFF2-40B4-BE49-F238E27FC236}">
                <a16:creationId xmlns="" xmlns:a16="http://schemas.microsoft.com/office/drawing/2014/main" id="{7C9AE727-9AAA-44D3-B8BF-8016A9742E4A}"/>
              </a:ext>
            </a:extLst>
          </p:cNvPr>
          <p:cNvSpPr txBox="1"/>
          <p:nvPr/>
        </p:nvSpPr>
        <p:spPr>
          <a:xfrm>
            <a:off x="1026794" y="1843937"/>
            <a:ext cx="9886318" cy="523220"/>
          </a:xfrm>
          <a:prstGeom prst="rect">
            <a:avLst/>
          </a:prstGeom>
          <a:noFill/>
        </p:spPr>
        <p:txBody>
          <a:bodyPr wrap="square">
            <a:spAutoFit/>
          </a:bodyPr>
          <a:lstStyle/>
          <a:p>
            <a:pPr marL="342900" indent="-342900" algn="just">
              <a:buFontTx/>
              <a:buAutoNum type="arabicPeriod"/>
            </a:pPr>
            <a:r>
              <a:rPr lang="es-MX" sz="1400" b="1" dirty="0">
                <a:cs typeface="Arial" pitchFamily="34" charset="0"/>
              </a:rPr>
              <a:t>ENTRE  EL 1 DE ENERO AL 31 DE DICIEMBRE </a:t>
            </a:r>
            <a:r>
              <a:rPr lang="es-MX" sz="1400" dirty="0">
                <a:cs typeface="Arial" pitchFamily="34" charset="0"/>
              </a:rPr>
              <a:t>¿Tuvo o tiene árboles o plantas dispersos cosechados o dispuestos a cosecharse.?</a:t>
            </a:r>
          </a:p>
        </p:txBody>
      </p:sp>
      <p:sp>
        <p:nvSpPr>
          <p:cNvPr id="22" name="CuadroTexto 21">
            <a:extLst>
              <a:ext uri="{FF2B5EF4-FFF2-40B4-BE49-F238E27FC236}">
                <a16:creationId xmlns="" xmlns:a16="http://schemas.microsoft.com/office/drawing/2014/main" id="{CF6DE03C-AAAC-414D-B03B-C4CCD3F27762}"/>
              </a:ext>
            </a:extLst>
          </p:cNvPr>
          <p:cNvSpPr txBox="1"/>
          <p:nvPr/>
        </p:nvSpPr>
        <p:spPr>
          <a:xfrm>
            <a:off x="1016162" y="3532806"/>
            <a:ext cx="9886318" cy="307777"/>
          </a:xfrm>
          <a:prstGeom prst="rect">
            <a:avLst/>
          </a:prstGeom>
          <a:noFill/>
        </p:spPr>
        <p:txBody>
          <a:bodyPr wrap="square">
            <a:spAutoFit/>
          </a:bodyPr>
          <a:lstStyle/>
          <a:p>
            <a:pPr algn="just"/>
            <a:r>
              <a:rPr lang="es-MX" sz="1400" b="1" dirty="0">
                <a:cs typeface="Arial" pitchFamily="34" charset="0"/>
              </a:rPr>
              <a:t>Columna 01 Número de terreno</a:t>
            </a:r>
            <a:endParaRPr lang="es-MX" sz="1400" dirty="0">
              <a:cs typeface="Arial" pitchFamily="34" charset="0"/>
            </a:endParaRPr>
          </a:p>
        </p:txBody>
      </p:sp>
      <p:sp>
        <p:nvSpPr>
          <p:cNvPr id="24" name="CuadroTexto 23">
            <a:extLst>
              <a:ext uri="{FF2B5EF4-FFF2-40B4-BE49-F238E27FC236}">
                <a16:creationId xmlns="" xmlns:a16="http://schemas.microsoft.com/office/drawing/2014/main" id="{1C6012AA-84A3-440A-BA03-875D4C6AAE7B}"/>
              </a:ext>
            </a:extLst>
          </p:cNvPr>
          <p:cNvSpPr txBox="1"/>
          <p:nvPr/>
        </p:nvSpPr>
        <p:spPr>
          <a:xfrm>
            <a:off x="1790635" y="3965301"/>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pic>
        <p:nvPicPr>
          <p:cNvPr id="25" name="Picture 2" descr="Visto PNG Images | Visto Transparent PNG - Vippng">
            <a:extLst>
              <a:ext uri="{FF2B5EF4-FFF2-40B4-BE49-F238E27FC236}">
                <a16:creationId xmlns="" xmlns:a16="http://schemas.microsoft.com/office/drawing/2014/main" id="{C8E32077-B320-4A1B-9E3E-AB80CAACD75E}"/>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70301" y="4014283"/>
            <a:ext cx="474238" cy="474238"/>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n 18">
            <a:extLst>
              <a:ext uri="{FF2B5EF4-FFF2-40B4-BE49-F238E27FC236}">
                <a16:creationId xmlns="" xmlns:a16="http://schemas.microsoft.com/office/drawing/2014/main" id="{13F25575-EAEF-4058-B111-E48459819A93}"/>
              </a:ext>
            </a:extLst>
          </p:cNvPr>
          <p:cNvPicPr>
            <a:picLocks noChangeAspect="1"/>
          </p:cNvPicPr>
          <p:nvPr/>
        </p:nvPicPr>
        <p:blipFill>
          <a:blip r:embed="rId3"/>
          <a:stretch>
            <a:fillRect/>
          </a:stretch>
        </p:blipFill>
        <p:spPr>
          <a:xfrm>
            <a:off x="4370587" y="4737644"/>
            <a:ext cx="3177468" cy="1216776"/>
          </a:xfrm>
          <a:prstGeom prst="rect">
            <a:avLst/>
          </a:prstGeom>
        </p:spPr>
      </p:pic>
      <p:sp>
        <p:nvSpPr>
          <p:cNvPr id="23" name="CuadroTexto 22">
            <a:extLst>
              <a:ext uri="{FF2B5EF4-FFF2-40B4-BE49-F238E27FC236}">
                <a16:creationId xmlns="" xmlns:a16="http://schemas.microsoft.com/office/drawing/2014/main" id="{DF14FDBE-21B5-44FD-AB26-4A36D47C1B18}"/>
              </a:ext>
            </a:extLst>
          </p:cNvPr>
          <p:cNvSpPr txBox="1"/>
          <p:nvPr/>
        </p:nvSpPr>
        <p:spPr>
          <a:xfrm>
            <a:off x="6846498" y="5176755"/>
            <a:ext cx="2994587" cy="338554"/>
          </a:xfrm>
          <a:prstGeom prst="rect">
            <a:avLst/>
          </a:prstGeom>
          <a:noFill/>
        </p:spPr>
        <p:txBody>
          <a:bodyPr wrap="square" rtlCol="0">
            <a:spAutoFit/>
          </a:bodyPr>
          <a:lstStyle/>
          <a:p>
            <a:pPr algn="ctr"/>
            <a:r>
              <a:rPr lang="es-MX" sz="1600" b="1" dirty="0"/>
              <a:t>Capítulo 5</a:t>
            </a:r>
            <a:endParaRPr lang="es-EC" sz="1600" b="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850" y="2563927"/>
            <a:ext cx="9849259" cy="65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2644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2163828B-F60B-2C05-FEB4-B6AECB29A9D3}"/>
              </a:ext>
            </a:extLst>
          </p:cNvPr>
          <p:cNvSpPr>
            <a:spLocks noGrp="1"/>
          </p:cNvSpPr>
          <p:nvPr>
            <p:ph type="title"/>
          </p:nvPr>
        </p:nvSpPr>
        <p:spPr/>
        <p:txBody>
          <a:bodyPr>
            <a:normAutofit fontScale="90000"/>
          </a:bodyPr>
          <a:lstStyle/>
          <a:p>
            <a:r>
              <a:rPr lang="es-EC" dirty="0"/>
              <a:t>Estratificación del Ecuador</a:t>
            </a:r>
          </a:p>
        </p:txBody>
      </p:sp>
      <p:sp>
        <p:nvSpPr>
          <p:cNvPr id="4" name="Marcador de texto 3">
            <a:extLst>
              <a:ext uri="{FF2B5EF4-FFF2-40B4-BE49-F238E27FC236}">
                <a16:creationId xmlns="" xmlns:a16="http://schemas.microsoft.com/office/drawing/2014/main" id="{8F790DC8-936A-6FE5-E6BF-011A1F096E23}"/>
              </a:ext>
            </a:extLst>
          </p:cNvPr>
          <p:cNvSpPr>
            <a:spLocks noGrp="1"/>
          </p:cNvSpPr>
          <p:nvPr>
            <p:ph type="body" sz="quarter" idx="11"/>
          </p:nvPr>
        </p:nvSpPr>
        <p:spPr/>
        <p:txBody>
          <a:bodyPr/>
          <a:lstStyle/>
          <a:p>
            <a:endParaRPr lang="es-EC"/>
          </a:p>
        </p:txBody>
      </p:sp>
      <p:graphicFrame>
        <p:nvGraphicFramePr>
          <p:cNvPr id="6" name="7 Tabla">
            <a:extLst>
              <a:ext uri="{FF2B5EF4-FFF2-40B4-BE49-F238E27FC236}">
                <a16:creationId xmlns="" xmlns:a16="http://schemas.microsoft.com/office/drawing/2014/main" id="{C455EBE4-0C7C-8D34-2F13-A51EB1821365}"/>
              </a:ext>
            </a:extLst>
          </p:cNvPr>
          <p:cNvGraphicFramePr>
            <a:graphicFrameLocks noGrp="1"/>
          </p:cNvGraphicFramePr>
          <p:nvPr>
            <p:extLst/>
          </p:nvPr>
        </p:nvGraphicFramePr>
        <p:xfrm>
          <a:off x="7405846" y="4216200"/>
          <a:ext cx="3804459" cy="1724246"/>
        </p:xfrm>
        <a:graphic>
          <a:graphicData uri="http://schemas.openxmlformats.org/drawingml/2006/table">
            <a:tbl>
              <a:tblPr firstRow="1" bandRow="1">
                <a:tableStyleId>{ED083AE6-46FA-4A59-8FB0-9F97EB10719F}</a:tableStyleId>
              </a:tblPr>
              <a:tblGrid>
                <a:gridCol w="1268153">
                  <a:extLst>
                    <a:ext uri="{9D8B030D-6E8A-4147-A177-3AD203B41FA5}">
                      <a16:colId xmlns="" xmlns:a16="http://schemas.microsoft.com/office/drawing/2014/main" val="20000"/>
                    </a:ext>
                  </a:extLst>
                </a:gridCol>
                <a:gridCol w="1268153">
                  <a:extLst>
                    <a:ext uri="{9D8B030D-6E8A-4147-A177-3AD203B41FA5}">
                      <a16:colId xmlns="" xmlns:a16="http://schemas.microsoft.com/office/drawing/2014/main" val="20001"/>
                    </a:ext>
                  </a:extLst>
                </a:gridCol>
                <a:gridCol w="1268153">
                  <a:extLst>
                    <a:ext uri="{9D8B030D-6E8A-4147-A177-3AD203B41FA5}">
                      <a16:colId xmlns="" xmlns:a16="http://schemas.microsoft.com/office/drawing/2014/main" val="20002"/>
                    </a:ext>
                  </a:extLst>
                </a:gridCol>
              </a:tblGrid>
              <a:tr h="395570">
                <a:tc>
                  <a:txBody>
                    <a:bodyPr/>
                    <a:lstStyle/>
                    <a:p>
                      <a:pPr algn="ctr">
                        <a:spcAft>
                          <a:spcPts val="0"/>
                        </a:spcAft>
                      </a:pPr>
                      <a:r>
                        <a:rPr lang="es-ES" sz="1200" dirty="0">
                          <a:solidFill>
                            <a:schemeClr val="tx1">
                              <a:lumMod val="65000"/>
                              <a:lumOff val="35000"/>
                            </a:schemeClr>
                          </a:solidFill>
                        </a:rPr>
                        <a:t>Estratos</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solidFill>
                      <a:srgbClr val="FFF2CC"/>
                    </a:solidFill>
                  </a:tcPr>
                </a:tc>
                <a:tc>
                  <a:txBody>
                    <a:bodyPr/>
                    <a:lstStyle/>
                    <a:p>
                      <a:pPr algn="ctr">
                        <a:spcAft>
                          <a:spcPts val="0"/>
                        </a:spcAft>
                      </a:pPr>
                      <a:r>
                        <a:rPr lang="es-ES" sz="1200" dirty="0">
                          <a:solidFill>
                            <a:schemeClr val="tx1">
                              <a:lumMod val="65000"/>
                              <a:lumOff val="35000"/>
                            </a:schemeClr>
                          </a:solidFill>
                        </a:rPr>
                        <a:t>Área del segmento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solidFill>
                      <a:srgbClr val="FFF2CC"/>
                    </a:solidFill>
                  </a:tcPr>
                </a:tc>
                <a:tc>
                  <a:txBody>
                    <a:bodyPr/>
                    <a:lstStyle/>
                    <a:p>
                      <a:pPr algn="ctr">
                        <a:spcAft>
                          <a:spcPts val="0"/>
                        </a:spcAft>
                      </a:pPr>
                      <a:r>
                        <a:rPr lang="es-ES" sz="1200" dirty="0">
                          <a:solidFill>
                            <a:schemeClr val="tx1">
                              <a:lumMod val="65000"/>
                              <a:lumOff val="35000"/>
                            </a:schemeClr>
                          </a:solidFill>
                        </a:rPr>
                        <a:t>Intensidad del uso</a:t>
                      </a:r>
                      <a:r>
                        <a:rPr lang="es-ES" sz="1200" baseline="0" dirty="0">
                          <a:solidFill>
                            <a:schemeClr val="tx1">
                              <a:lumMod val="65000"/>
                              <a:lumOff val="35000"/>
                            </a:schemeClr>
                          </a:solidFill>
                        </a:rPr>
                        <a:t> de suelo</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solidFill>
                      <a:srgbClr val="FFF2CC"/>
                    </a:solidFill>
                  </a:tcPr>
                </a:tc>
                <a:extLst>
                  <a:ext uri="{0D108BD9-81ED-4DB2-BD59-A6C34878D82A}">
                    <a16:rowId xmlns="" xmlns:a16="http://schemas.microsoft.com/office/drawing/2014/main" val="10000"/>
                  </a:ext>
                </a:extLst>
              </a:tr>
              <a:tr h="332169">
                <a:tc>
                  <a:txBody>
                    <a:bodyPr/>
                    <a:lstStyle/>
                    <a:p>
                      <a:pPr algn="ctr">
                        <a:spcAft>
                          <a:spcPts val="0"/>
                        </a:spcAft>
                      </a:pPr>
                      <a:r>
                        <a:rPr lang="es-ES" sz="1200" dirty="0">
                          <a:solidFill>
                            <a:schemeClr val="tx1">
                              <a:lumMod val="65000"/>
                              <a:lumOff val="35000"/>
                            </a:schemeClr>
                          </a:solidFill>
                        </a:rPr>
                        <a:t>Estrato 1a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9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60 – 100 %</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extLst>
                  <a:ext uri="{0D108BD9-81ED-4DB2-BD59-A6C34878D82A}">
                    <a16:rowId xmlns="" xmlns:a16="http://schemas.microsoft.com/office/drawing/2014/main" val="10001"/>
                  </a:ext>
                </a:extLst>
              </a:tr>
              <a:tr h="332169">
                <a:tc>
                  <a:txBody>
                    <a:bodyPr/>
                    <a:lstStyle/>
                    <a:p>
                      <a:pPr algn="ctr">
                        <a:spcAft>
                          <a:spcPts val="0"/>
                        </a:spcAft>
                      </a:pPr>
                      <a:r>
                        <a:rPr lang="es-ES" sz="1200" dirty="0">
                          <a:solidFill>
                            <a:schemeClr val="tx1">
                              <a:lumMod val="65000"/>
                              <a:lumOff val="35000"/>
                            </a:schemeClr>
                          </a:solidFill>
                        </a:rPr>
                        <a:t>Estrato 1b</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36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60 – 100 %</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extLst>
                  <a:ext uri="{0D108BD9-81ED-4DB2-BD59-A6C34878D82A}">
                    <a16:rowId xmlns="" xmlns:a16="http://schemas.microsoft.com/office/drawing/2014/main" val="10002"/>
                  </a:ext>
                </a:extLst>
              </a:tr>
              <a:tr h="332169">
                <a:tc>
                  <a:txBody>
                    <a:bodyPr/>
                    <a:lstStyle/>
                    <a:p>
                      <a:pPr algn="ctr">
                        <a:spcAft>
                          <a:spcPts val="0"/>
                        </a:spcAft>
                      </a:pPr>
                      <a:r>
                        <a:rPr lang="es-ES" sz="1200" dirty="0">
                          <a:solidFill>
                            <a:schemeClr val="tx1">
                              <a:lumMod val="65000"/>
                              <a:lumOff val="35000"/>
                            </a:schemeClr>
                          </a:solidFill>
                        </a:rPr>
                        <a:t>Estrato 2</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144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tc>
                  <a:txBody>
                    <a:bodyPr/>
                    <a:lstStyle/>
                    <a:p>
                      <a:pPr algn="ctr">
                        <a:spcAft>
                          <a:spcPts val="0"/>
                        </a:spcAft>
                      </a:pPr>
                      <a:r>
                        <a:rPr lang="es-ES" sz="1200" dirty="0">
                          <a:solidFill>
                            <a:schemeClr val="tx1">
                              <a:lumMod val="65000"/>
                              <a:lumOff val="35000"/>
                            </a:schemeClr>
                          </a:solidFill>
                        </a:rPr>
                        <a:t>20 – 60%</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noFill/>
                  </a:tcPr>
                </a:tc>
                <a:extLst>
                  <a:ext uri="{0D108BD9-81ED-4DB2-BD59-A6C34878D82A}">
                    <a16:rowId xmlns="" xmlns:a16="http://schemas.microsoft.com/office/drawing/2014/main" val="10003"/>
                  </a:ext>
                </a:extLst>
              </a:tr>
              <a:tr h="332169">
                <a:tc>
                  <a:txBody>
                    <a:bodyPr/>
                    <a:lstStyle/>
                    <a:p>
                      <a:pPr algn="ctr">
                        <a:spcAft>
                          <a:spcPts val="0"/>
                        </a:spcAft>
                      </a:pPr>
                      <a:r>
                        <a:rPr lang="es-ES" sz="1200" dirty="0">
                          <a:solidFill>
                            <a:schemeClr val="tx1">
                              <a:lumMod val="65000"/>
                              <a:lumOff val="35000"/>
                            </a:schemeClr>
                          </a:solidFill>
                        </a:rPr>
                        <a:t>Estrato 3</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576 ha.</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tc>
                  <a:txBody>
                    <a:bodyPr/>
                    <a:lstStyle/>
                    <a:p>
                      <a:pPr algn="ctr">
                        <a:spcAft>
                          <a:spcPts val="0"/>
                        </a:spcAft>
                      </a:pPr>
                      <a:r>
                        <a:rPr lang="es-ES" sz="1200" dirty="0">
                          <a:solidFill>
                            <a:schemeClr val="tx1">
                              <a:lumMod val="65000"/>
                              <a:lumOff val="35000"/>
                            </a:schemeClr>
                          </a:solidFill>
                        </a:rPr>
                        <a:t>0 – 20%</a:t>
                      </a:r>
                      <a:endParaRPr lang="es-ES" sz="1200" dirty="0">
                        <a:solidFill>
                          <a:schemeClr val="tx1">
                            <a:lumMod val="65000"/>
                            <a:lumOff val="35000"/>
                          </a:schemeClr>
                        </a:solidFill>
                        <a:latin typeface="+mj-lt"/>
                        <a:ea typeface="Calibri"/>
                        <a:cs typeface="Arial" panose="020B0604020202020204" pitchFamily="34" charset="0"/>
                      </a:endParaRPr>
                    </a:p>
                  </a:txBody>
                  <a:tcPr marL="53591" marR="53591" marT="0" marB="0" anchor="ctr"/>
                </a:tc>
                <a:extLst>
                  <a:ext uri="{0D108BD9-81ED-4DB2-BD59-A6C34878D82A}">
                    <a16:rowId xmlns="" xmlns:a16="http://schemas.microsoft.com/office/drawing/2014/main" val="10004"/>
                  </a:ext>
                </a:extLst>
              </a:tr>
            </a:tbl>
          </a:graphicData>
        </a:graphic>
      </p:graphicFrame>
      <p:sp>
        <p:nvSpPr>
          <p:cNvPr id="7" name="2 Marcador de contenido">
            <a:extLst>
              <a:ext uri="{FF2B5EF4-FFF2-40B4-BE49-F238E27FC236}">
                <a16:creationId xmlns="" xmlns:a16="http://schemas.microsoft.com/office/drawing/2014/main" id="{1ED78001-581F-1BC6-48A5-7DD936896374}"/>
              </a:ext>
            </a:extLst>
          </p:cNvPr>
          <p:cNvSpPr txBox="1">
            <a:spLocks/>
          </p:cNvSpPr>
          <p:nvPr/>
        </p:nvSpPr>
        <p:spPr>
          <a:xfrm>
            <a:off x="6445547" y="1637886"/>
            <a:ext cx="4968241" cy="3041565"/>
          </a:xfrm>
          <a:prstGeom prst="rect">
            <a:avLst/>
          </a:prstGeom>
        </p:spPr>
        <p:txBody>
          <a:bodyPr vert="horz" lIns="73225" tIns="36613" rIns="73225" bIns="36613" rtlCol="0">
            <a:noAutofit/>
          </a:bodyPr>
          <a:lstStyle/>
          <a:p>
            <a:pPr algn="just">
              <a:spcBef>
                <a:spcPct val="20000"/>
              </a:spcBef>
              <a:defRPr/>
            </a:pPr>
            <a:r>
              <a:rPr lang="es-EC" sz="1400" dirty="0">
                <a:solidFill>
                  <a:schemeClr val="tx1">
                    <a:lumMod val="65000"/>
                    <a:lumOff val="35000"/>
                  </a:schemeClr>
                </a:solidFill>
                <a:cs typeface="Arial" panose="020B0604020202020204" pitchFamily="34" charset="0"/>
              </a:rPr>
              <a:t>Para estratificar se generó una cuadrícula uniforme sobre el Ecuador.</a:t>
            </a:r>
          </a:p>
          <a:p>
            <a:pPr algn="just">
              <a:spcBef>
                <a:spcPct val="20000"/>
              </a:spcBef>
              <a:defRPr/>
            </a:pPr>
            <a:r>
              <a:rPr lang="es-EC" sz="1400" dirty="0">
                <a:solidFill>
                  <a:schemeClr val="tx1">
                    <a:lumMod val="65000"/>
                    <a:lumOff val="35000"/>
                  </a:schemeClr>
                </a:solidFill>
                <a:cs typeface="Arial" panose="020B0604020202020204" pitchFamily="34" charset="0"/>
              </a:rPr>
              <a:t>Cada elemento de la cuadrícula se clasificó en función a la intensidad del uso de suelo contenida en la misma.</a:t>
            </a:r>
          </a:p>
          <a:p>
            <a:pPr algn="just">
              <a:spcBef>
                <a:spcPct val="20000"/>
              </a:spcBef>
              <a:defRPr/>
            </a:pPr>
            <a:endParaRPr lang="es-EC" sz="1400" dirty="0">
              <a:solidFill>
                <a:schemeClr val="tx1">
                  <a:lumMod val="65000"/>
                  <a:lumOff val="35000"/>
                </a:schemeClr>
              </a:solidFill>
              <a:cs typeface="Arial" panose="020B0604020202020204" pitchFamily="34" charset="0"/>
            </a:endParaRPr>
          </a:p>
          <a:p>
            <a:pPr algn="just">
              <a:spcBef>
                <a:spcPct val="20000"/>
              </a:spcBef>
              <a:defRPr/>
            </a:pPr>
            <a:r>
              <a:rPr lang="es-EC" sz="1400" dirty="0">
                <a:solidFill>
                  <a:schemeClr val="tx1">
                    <a:lumMod val="65000"/>
                    <a:lumOff val="35000"/>
                  </a:schemeClr>
                </a:solidFill>
                <a:cs typeface="Arial" panose="020B0604020202020204" pitchFamily="34" charset="0"/>
              </a:rPr>
              <a:t>Los conjuntos resultantes de este proceso son los estratos generados para la ronda 2018 de ESPAC.</a:t>
            </a:r>
            <a:endParaRPr lang="es-EC" sz="1100" dirty="0">
              <a:solidFill>
                <a:schemeClr val="tx1">
                  <a:lumMod val="65000"/>
                  <a:lumOff val="35000"/>
                </a:schemeClr>
              </a:solidFill>
              <a:cs typeface="Arial" panose="020B0604020202020204" pitchFamily="34" charset="0"/>
            </a:endParaRPr>
          </a:p>
        </p:txBody>
      </p:sp>
      <p:pic>
        <p:nvPicPr>
          <p:cNvPr id="8" name="Picture 4">
            <a:extLst>
              <a:ext uri="{FF2B5EF4-FFF2-40B4-BE49-F238E27FC236}">
                <a16:creationId xmlns="" xmlns:a16="http://schemas.microsoft.com/office/drawing/2014/main" id="{3D9AD80D-A57D-64B3-0FBA-93D4F6AD172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55963" y="1347996"/>
            <a:ext cx="4345369" cy="4685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9 CuadroTexto">
            <a:extLst>
              <a:ext uri="{FF2B5EF4-FFF2-40B4-BE49-F238E27FC236}">
                <a16:creationId xmlns="" xmlns:a16="http://schemas.microsoft.com/office/drawing/2014/main" id="{E3345C5C-28D7-337D-4A8B-5835B97AEA2C}"/>
              </a:ext>
            </a:extLst>
          </p:cNvPr>
          <p:cNvSpPr txBox="1"/>
          <p:nvPr/>
        </p:nvSpPr>
        <p:spPr>
          <a:xfrm>
            <a:off x="2649186" y="6338408"/>
            <a:ext cx="1128918" cy="197052"/>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lIns="73225" tIns="36613" rIns="73225" bIns="36613" rtlCol="0">
            <a:spAutoFit/>
          </a:bodyPr>
          <a:lstStyle/>
          <a:p>
            <a:r>
              <a:rPr lang="es-EC" sz="800" dirty="0">
                <a:solidFill>
                  <a:prstClr val="black"/>
                </a:solidFill>
              </a:rPr>
              <a:t>MM ESPAC – INEC 2018</a:t>
            </a:r>
            <a:endParaRPr lang="es-ES" sz="800" dirty="0">
              <a:solidFill>
                <a:prstClr val="black"/>
              </a:solidFill>
            </a:endParaRPr>
          </a:p>
        </p:txBody>
      </p:sp>
    </p:spTree>
    <p:extLst>
      <p:ext uri="{BB962C8B-B14F-4D97-AF65-F5344CB8AC3E}">
        <p14:creationId xmlns:p14="http://schemas.microsoft.com/office/powerpoint/2010/main" val="387782930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822D9E48-BBD8-400B-9B08-459BC56EB7D5}"/>
              </a:ext>
            </a:extLst>
          </p:cNvPr>
          <p:cNvSpPr>
            <a:spLocks noGrp="1"/>
          </p:cNvSpPr>
          <p:nvPr>
            <p:ph type="title"/>
          </p:nvPr>
        </p:nvSpPr>
        <p:spPr/>
        <p:txBody>
          <a:bodyPr>
            <a:normAutofit fontScale="90000"/>
          </a:bodyPr>
          <a:lstStyle/>
          <a:p>
            <a:r>
              <a:rPr lang="es-MX" dirty="0"/>
              <a:t>Arboles dispersos</a:t>
            </a:r>
            <a:endParaRPr lang="es-EC" dirty="0"/>
          </a:p>
        </p:txBody>
      </p:sp>
      <p:sp>
        <p:nvSpPr>
          <p:cNvPr id="8" name="Marcador de contenido 8">
            <a:extLst>
              <a:ext uri="{FF2B5EF4-FFF2-40B4-BE49-F238E27FC236}">
                <a16:creationId xmlns="" xmlns:a16="http://schemas.microsoft.com/office/drawing/2014/main" id="{F4DCAD7D-CEEA-4F2A-B6B7-DF1FD1C7990F}"/>
              </a:ext>
            </a:extLst>
          </p:cNvPr>
          <p:cNvSpPr>
            <a:spLocks noGrp="1"/>
          </p:cNvSpPr>
          <p:nvPr>
            <p:ph type="body" sz="quarter" idx="10"/>
          </p:nvPr>
        </p:nvSpPr>
        <p:spPr>
          <a:xfrm>
            <a:off x="797198" y="951026"/>
            <a:ext cx="7227614" cy="323014"/>
          </a:xfrm>
        </p:spPr>
        <p:txBody>
          <a:bodyPr>
            <a:normAutofit fontScale="85000" lnSpcReduction="20000"/>
          </a:bodyPr>
          <a:lstStyle/>
          <a:p>
            <a:r>
              <a:rPr lang="es-MX" dirty="0"/>
              <a:t>Variables</a:t>
            </a:r>
            <a:endParaRPr lang="es-EC" dirty="0"/>
          </a:p>
        </p:txBody>
      </p:sp>
      <p:sp>
        <p:nvSpPr>
          <p:cNvPr id="9" name="CuadroTexto 8">
            <a:extLst>
              <a:ext uri="{FF2B5EF4-FFF2-40B4-BE49-F238E27FC236}">
                <a16:creationId xmlns="" xmlns:a16="http://schemas.microsoft.com/office/drawing/2014/main" id="{499F6C8F-9EDF-4077-8F5B-B1A9EE828BC1}"/>
              </a:ext>
            </a:extLst>
          </p:cNvPr>
          <p:cNvSpPr txBox="1"/>
          <p:nvPr/>
        </p:nvSpPr>
        <p:spPr>
          <a:xfrm>
            <a:off x="1329426" y="1905995"/>
            <a:ext cx="9314418" cy="523220"/>
          </a:xfrm>
          <a:prstGeom prst="rect">
            <a:avLst/>
          </a:prstGeom>
          <a:noFill/>
        </p:spPr>
        <p:txBody>
          <a:bodyPr wrap="square">
            <a:spAutoFit/>
          </a:bodyPr>
          <a:lstStyle/>
          <a:p>
            <a:pPr lvl="0" algn="just"/>
            <a:r>
              <a:rPr lang="es-MX" sz="1400" dirty="0"/>
              <a:t>Se registra el nombre completo del cultivo, especialmente en aquellos cultivos que tienen más de un estado primario.</a:t>
            </a:r>
            <a:endParaRPr lang="es-EC" sz="1400" dirty="0"/>
          </a:p>
        </p:txBody>
      </p:sp>
      <p:sp>
        <p:nvSpPr>
          <p:cNvPr id="21" name="CuadroTexto 20">
            <a:extLst>
              <a:ext uri="{FF2B5EF4-FFF2-40B4-BE49-F238E27FC236}">
                <a16:creationId xmlns="" xmlns:a16="http://schemas.microsoft.com/office/drawing/2014/main" id="{773E1411-0621-4444-992A-2A6202030A72}"/>
              </a:ext>
            </a:extLst>
          </p:cNvPr>
          <p:cNvSpPr txBox="1"/>
          <p:nvPr/>
        </p:nvSpPr>
        <p:spPr>
          <a:xfrm>
            <a:off x="1329426" y="1581816"/>
            <a:ext cx="9886318" cy="307777"/>
          </a:xfrm>
          <a:prstGeom prst="rect">
            <a:avLst/>
          </a:prstGeom>
          <a:noFill/>
        </p:spPr>
        <p:txBody>
          <a:bodyPr wrap="square">
            <a:spAutoFit/>
          </a:bodyPr>
          <a:lstStyle/>
          <a:p>
            <a:pPr algn="just"/>
            <a:r>
              <a:rPr lang="es-MX" sz="1400" b="1" dirty="0">
                <a:cs typeface="Arial" pitchFamily="34" charset="0"/>
              </a:rPr>
              <a:t>Columna 02 Nombre del cultivo</a:t>
            </a:r>
            <a:endParaRPr lang="es-MX" sz="1400" dirty="0">
              <a:cs typeface="Arial" pitchFamily="34" charset="0"/>
            </a:endParaRPr>
          </a:p>
        </p:txBody>
      </p:sp>
      <p:sp>
        <p:nvSpPr>
          <p:cNvPr id="2" name="CuadroTexto 1">
            <a:extLst>
              <a:ext uri="{FF2B5EF4-FFF2-40B4-BE49-F238E27FC236}">
                <a16:creationId xmlns="" xmlns:a16="http://schemas.microsoft.com/office/drawing/2014/main" id="{C6F339FC-0094-4A7A-AB69-728DC4BEC9D5}"/>
              </a:ext>
            </a:extLst>
          </p:cNvPr>
          <p:cNvSpPr txBox="1"/>
          <p:nvPr/>
        </p:nvSpPr>
        <p:spPr>
          <a:xfrm>
            <a:off x="1329426" y="4400999"/>
            <a:ext cx="9886318" cy="307777"/>
          </a:xfrm>
          <a:prstGeom prst="rect">
            <a:avLst/>
          </a:prstGeom>
          <a:noFill/>
        </p:spPr>
        <p:txBody>
          <a:bodyPr wrap="square">
            <a:spAutoFit/>
          </a:bodyPr>
          <a:lstStyle/>
          <a:p>
            <a:pPr algn="just"/>
            <a:r>
              <a:rPr lang="es-MX" sz="1400" b="1" dirty="0">
                <a:cs typeface="Arial" pitchFamily="34" charset="0"/>
              </a:rPr>
              <a:t>Columna 03 Número de árboles dispersos cosechados o a cosecharse</a:t>
            </a:r>
            <a:endParaRPr lang="es-MX" sz="1400" dirty="0">
              <a:cs typeface="Arial" pitchFamily="34" charset="0"/>
            </a:endParaRPr>
          </a:p>
        </p:txBody>
      </p:sp>
      <p:sp>
        <p:nvSpPr>
          <p:cNvPr id="3" name="CuadroTexto 2">
            <a:extLst>
              <a:ext uri="{FF2B5EF4-FFF2-40B4-BE49-F238E27FC236}">
                <a16:creationId xmlns="" xmlns:a16="http://schemas.microsoft.com/office/drawing/2014/main" id="{331EE71E-D0C1-4336-877B-463D5EADB979}"/>
              </a:ext>
            </a:extLst>
          </p:cNvPr>
          <p:cNvSpPr txBox="1"/>
          <p:nvPr/>
        </p:nvSpPr>
        <p:spPr>
          <a:xfrm>
            <a:off x="1329426" y="4766169"/>
            <a:ext cx="8520630" cy="523220"/>
          </a:xfrm>
          <a:prstGeom prst="rect">
            <a:avLst/>
          </a:prstGeom>
          <a:noFill/>
        </p:spPr>
        <p:txBody>
          <a:bodyPr wrap="square">
            <a:spAutoFit/>
          </a:bodyPr>
          <a:lstStyle/>
          <a:p>
            <a:pPr lvl="0" algn="just"/>
            <a:r>
              <a:rPr lang="es-MX" sz="1400" dirty="0"/>
              <a:t>Se registra el número total de árboles dispersos que la persona productora tiene plantado en todos sus terrenos, no es una plantación compacta, no tiene distanciamiento regular.</a:t>
            </a:r>
            <a:endParaRPr lang="es-EC" sz="1400" dirty="0"/>
          </a:p>
        </p:txBody>
      </p:sp>
      <p:pic>
        <p:nvPicPr>
          <p:cNvPr id="6" name="Imagen 5">
            <a:extLst>
              <a:ext uri="{FF2B5EF4-FFF2-40B4-BE49-F238E27FC236}">
                <a16:creationId xmlns="" xmlns:a16="http://schemas.microsoft.com/office/drawing/2014/main" id="{D2988E07-8C90-4DAB-A94B-EB2B79AFA007}"/>
              </a:ext>
            </a:extLst>
          </p:cNvPr>
          <p:cNvPicPr>
            <a:picLocks noChangeAspect="1"/>
          </p:cNvPicPr>
          <p:nvPr/>
        </p:nvPicPr>
        <p:blipFill>
          <a:blip r:embed="rId2"/>
          <a:stretch>
            <a:fillRect/>
          </a:stretch>
        </p:blipFill>
        <p:spPr>
          <a:xfrm>
            <a:off x="9999908" y="4099367"/>
            <a:ext cx="940013" cy="2568486"/>
          </a:xfrm>
          <a:prstGeom prst="rect">
            <a:avLst/>
          </a:prstGeom>
        </p:spPr>
      </p:pic>
      <p:pic>
        <p:nvPicPr>
          <p:cNvPr id="5" name="Imagen 4">
            <a:extLst>
              <a:ext uri="{FF2B5EF4-FFF2-40B4-BE49-F238E27FC236}">
                <a16:creationId xmlns="" xmlns:a16="http://schemas.microsoft.com/office/drawing/2014/main" id="{47035E4F-41E8-427B-A146-57409CEADCD1}"/>
              </a:ext>
            </a:extLst>
          </p:cNvPr>
          <p:cNvPicPr>
            <a:picLocks noChangeAspect="1"/>
          </p:cNvPicPr>
          <p:nvPr/>
        </p:nvPicPr>
        <p:blipFill>
          <a:blip r:embed="rId3"/>
          <a:stretch>
            <a:fillRect/>
          </a:stretch>
        </p:blipFill>
        <p:spPr>
          <a:xfrm>
            <a:off x="3359094" y="2664899"/>
            <a:ext cx="3177468" cy="1216776"/>
          </a:xfrm>
          <a:prstGeom prst="rect">
            <a:avLst/>
          </a:prstGeom>
        </p:spPr>
      </p:pic>
      <p:sp>
        <p:nvSpPr>
          <p:cNvPr id="20" name="Rectángulo 19">
            <a:extLst>
              <a:ext uri="{FF2B5EF4-FFF2-40B4-BE49-F238E27FC236}">
                <a16:creationId xmlns="" xmlns:a16="http://schemas.microsoft.com/office/drawing/2014/main" id="{1B59B518-45F3-48B8-8AC6-F8D71EB383A2}"/>
              </a:ext>
            </a:extLst>
          </p:cNvPr>
          <p:cNvSpPr/>
          <p:nvPr/>
        </p:nvSpPr>
        <p:spPr>
          <a:xfrm>
            <a:off x="3932548" y="3526972"/>
            <a:ext cx="2054087" cy="5352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419948099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FB74007F-9650-422C-8406-5178ED60D4F4}"/>
              </a:ext>
            </a:extLst>
          </p:cNvPr>
          <p:cNvSpPr>
            <a:spLocks noGrp="1"/>
          </p:cNvSpPr>
          <p:nvPr>
            <p:ph type="title"/>
          </p:nvPr>
        </p:nvSpPr>
        <p:spPr/>
        <p:txBody>
          <a:bodyPr>
            <a:normAutofit fontScale="90000"/>
          </a:bodyPr>
          <a:lstStyle/>
          <a:p>
            <a:r>
              <a:rPr lang="es-MX" dirty="0"/>
              <a:t>Arboles dispersos</a:t>
            </a:r>
            <a:endParaRPr lang="es-EC" dirty="0"/>
          </a:p>
        </p:txBody>
      </p:sp>
      <p:sp>
        <p:nvSpPr>
          <p:cNvPr id="8" name="Marcador de contenido 8">
            <a:extLst>
              <a:ext uri="{FF2B5EF4-FFF2-40B4-BE49-F238E27FC236}">
                <a16:creationId xmlns="" xmlns:a16="http://schemas.microsoft.com/office/drawing/2014/main" id="{CBC7A640-9FF8-4570-935B-9B426FF4B00F}"/>
              </a:ext>
            </a:extLst>
          </p:cNvPr>
          <p:cNvSpPr>
            <a:spLocks noGrp="1"/>
          </p:cNvSpPr>
          <p:nvPr>
            <p:ph type="body" sz="quarter" idx="10"/>
          </p:nvPr>
        </p:nvSpPr>
        <p:spPr>
          <a:xfrm>
            <a:off x="797198" y="951025"/>
            <a:ext cx="7227614" cy="368489"/>
          </a:xfrm>
        </p:spPr>
        <p:txBody>
          <a:bodyPr>
            <a:normAutofit fontScale="92500" lnSpcReduction="10000"/>
          </a:bodyPr>
          <a:lstStyle/>
          <a:p>
            <a:r>
              <a:rPr lang="es-MX" dirty="0"/>
              <a:t>Variables</a:t>
            </a:r>
            <a:endParaRPr lang="es-EC" dirty="0"/>
          </a:p>
        </p:txBody>
      </p:sp>
      <p:sp>
        <p:nvSpPr>
          <p:cNvPr id="10" name="CuadroTexto 9">
            <a:extLst>
              <a:ext uri="{FF2B5EF4-FFF2-40B4-BE49-F238E27FC236}">
                <a16:creationId xmlns="" xmlns:a16="http://schemas.microsoft.com/office/drawing/2014/main" id="{E79E7D82-7700-47DD-9846-38FE03B1327D}"/>
              </a:ext>
            </a:extLst>
          </p:cNvPr>
          <p:cNvSpPr txBox="1"/>
          <p:nvPr/>
        </p:nvSpPr>
        <p:spPr>
          <a:xfrm>
            <a:off x="825635" y="2552954"/>
            <a:ext cx="2658345" cy="1600438"/>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la cantidad del producto cosechado o a cosecharse en el período, debe considerar los productos que son recolectados para alimento del ganado.</a:t>
            </a:r>
            <a:endParaRPr lang="es-EC" sz="1400" dirty="0"/>
          </a:p>
        </p:txBody>
      </p:sp>
      <p:cxnSp>
        <p:nvCxnSpPr>
          <p:cNvPr id="11" name="Conector recto de flecha 10">
            <a:extLst>
              <a:ext uri="{FF2B5EF4-FFF2-40B4-BE49-F238E27FC236}">
                <a16:creationId xmlns="" xmlns:a16="http://schemas.microsoft.com/office/drawing/2014/main" id="{B1C17029-1F78-453D-8668-888BD5E6B65C}"/>
              </a:ext>
            </a:extLst>
          </p:cNvPr>
          <p:cNvCxnSpPr>
            <a:cxnSpLocks/>
          </p:cNvCxnSpPr>
          <p:nvPr/>
        </p:nvCxnSpPr>
        <p:spPr>
          <a:xfrm flipH="1">
            <a:off x="3483980" y="3072891"/>
            <a:ext cx="51200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12 Rectángulo">
            <a:extLst>
              <a:ext uri="{FF2B5EF4-FFF2-40B4-BE49-F238E27FC236}">
                <a16:creationId xmlns="" xmlns:a16="http://schemas.microsoft.com/office/drawing/2014/main" id="{794C2647-8E45-4D01-B02C-7E9632D7948E}"/>
              </a:ext>
            </a:extLst>
          </p:cNvPr>
          <p:cNvSpPr/>
          <p:nvPr/>
        </p:nvSpPr>
        <p:spPr>
          <a:xfrm>
            <a:off x="8441859" y="4971507"/>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cxnSp>
        <p:nvCxnSpPr>
          <p:cNvPr id="15" name="Conector recto de flecha 14">
            <a:extLst>
              <a:ext uri="{FF2B5EF4-FFF2-40B4-BE49-F238E27FC236}">
                <a16:creationId xmlns="" xmlns:a16="http://schemas.microsoft.com/office/drawing/2014/main" id="{6C9184D2-1D43-44C6-8272-B82CC24CB8A2}"/>
              </a:ext>
            </a:extLst>
          </p:cNvPr>
          <p:cNvCxnSpPr>
            <a:cxnSpLocks/>
          </p:cNvCxnSpPr>
          <p:nvPr/>
        </p:nvCxnSpPr>
        <p:spPr>
          <a:xfrm>
            <a:off x="6421418" y="4414716"/>
            <a:ext cx="1210609" cy="65824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 xmlns:a16="http://schemas.microsoft.com/office/drawing/2014/main" id="{59947C58-2090-4A20-A573-4AD3B488BC99}"/>
              </a:ext>
            </a:extLst>
          </p:cNvPr>
          <p:cNvCxnSpPr>
            <a:cxnSpLocks/>
          </p:cNvCxnSpPr>
          <p:nvPr/>
        </p:nvCxnSpPr>
        <p:spPr>
          <a:xfrm>
            <a:off x="7992419" y="3228063"/>
            <a:ext cx="117040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 xmlns:a16="http://schemas.microsoft.com/office/drawing/2014/main" id="{0E5680D4-E59E-4DF0-8F92-0ACDFDC1DEE9}"/>
              </a:ext>
            </a:extLst>
          </p:cNvPr>
          <p:cNvSpPr txBox="1"/>
          <p:nvPr/>
        </p:nvSpPr>
        <p:spPr>
          <a:xfrm>
            <a:off x="9197311" y="2868197"/>
            <a:ext cx="2658345" cy="81349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el estado primario del producto en el se recogi</a:t>
            </a:r>
            <a:r>
              <a:rPr lang="es-EC" sz="1400" dirty="0">
                <a:latin typeface="Century Gothic" panose="020B0502020202020204" pitchFamily="34" charset="0"/>
                <a:ea typeface="Calibri" panose="020F0502020204030204" pitchFamily="34" charset="0"/>
                <a:cs typeface="Times New Roman" panose="02020603050405020304" pitchFamily="18" charset="0"/>
              </a:rPr>
              <a:t>ó la producción.</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cxnSp>
        <p:nvCxnSpPr>
          <p:cNvPr id="18" name="Conector recto de flecha 17">
            <a:extLst>
              <a:ext uri="{FF2B5EF4-FFF2-40B4-BE49-F238E27FC236}">
                <a16:creationId xmlns="" xmlns:a16="http://schemas.microsoft.com/office/drawing/2014/main" id="{90038BB6-B94D-41F4-BB62-F2157A112534}"/>
              </a:ext>
            </a:extLst>
          </p:cNvPr>
          <p:cNvCxnSpPr>
            <a:cxnSpLocks/>
          </p:cNvCxnSpPr>
          <p:nvPr/>
        </p:nvCxnSpPr>
        <p:spPr>
          <a:xfrm flipH="1">
            <a:off x="4206170" y="4478998"/>
            <a:ext cx="935898" cy="8134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 xmlns:a16="http://schemas.microsoft.com/office/drawing/2014/main" id="{BC124327-1EE0-435D-8519-58FDE50D0A5F}"/>
              </a:ext>
            </a:extLst>
          </p:cNvPr>
          <p:cNvSpPr txBox="1"/>
          <p:nvPr/>
        </p:nvSpPr>
        <p:spPr>
          <a:xfrm>
            <a:off x="1578268" y="5416965"/>
            <a:ext cx="4150167" cy="835613"/>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MX"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err="1">
                <a:latin typeface="Century Gothic" panose="020B0502020202020204" pitchFamily="34" charset="0"/>
                <a:ea typeface="Calibri" panose="020F0502020204030204" pitchFamily="34" charset="0"/>
                <a:cs typeface="Times New Roman" panose="02020603050405020304" pitchFamily="18" charset="0"/>
              </a:rPr>
              <a:t>egistre</a:t>
            </a:r>
            <a:r>
              <a:rPr lang="es-EC" sz="1400" dirty="0">
                <a:latin typeface="Century Gothic" panose="020B0502020202020204" pitchFamily="34" charset="0"/>
                <a:ea typeface="Calibri" panose="020F0502020204030204" pitchFamily="34" charset="0"/>
                <a:cs typeface="Times New Roman" panose="02020603050405020304" pitchFamily="18" charset="0"/>
              </a:rPr>
              <a:t> el nombre de la unidad de medida de cosecha.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Ejemplo: </a:t>
            </a:r>
            <a:r>
              <a:rPr lang="es-EC" sz="1400" dirty="0">
                <a:latin typeface="Century Gothic" panose="020B0502020202020204" pitchFamily="34" charset="0"/>
                <a:ea typeface="Calibri" panose="020F0502020204030204" pitchFamily="34" charset="0"/>
                <a:cs typeface="Times New Roman" panose="02020603050405020304" pitchFamily="18" charset="0"/>
              </a:rPr>
              <a:t>saco, quintal, </a:t>
            </a:r>
            <a:r>
              <a:rPr lang="es-EC" sz="1400" dirty="0" smtClean="0">
                <a:latin typeface="Century Gothic" panose="020B0502020202020204" pitchFamily="34" charset="0"/>
                <a:ea typeface="Calibri" panose="020F0502020204030204" pitchFamily="34" charset="0"/>
                <a:cs typeface="Times New Roman" panose="02020603050405020304" pitchFamily="18" charset="0"/>
              </a:rPr>
              <a:t>arroba, etc.</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22" name="Picture 2" descr="Se Vende Maiz Molido por Quintal.... - Concentrados INES | Facebook">
            <a:extLst>
              <a:ext uri="{FF2B5EF4-FFF2-40B4-BE49-F238E27FC236}">
                <a16:creationId xmlns="" xmlns:a16="http://schemas.microsoft.com/office/drawing/2014/main" id="{27E9F912-9D24-48A9-AEEE-68E629E9D1D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80066" y="5158643"/>
            <a:ext cx="1137533" cy="982415"/>
          </a:xfrm>
          <a:prstGeom prst="rect">
            <a:avLst/>
          </a:prstGeom>
          <a:noFill/>
          <a:extLst>
            <a:ext uri="{909E8E84-426E-40DD-AFC4-6F175D3DCCD1}">
              <a14:hiddenFill xmlns:a14="http://schemas.microsoft.com/office/drawing/2010/main">
                <a:solidFill>
                  <a:srgbClr val="FFFFFF"/>
                </a:solidFill>
              </a14:hiddenFill>
            </a:ext>
          </a:extLst>
        </p:spPr>
      </p:pic>
      <p:sp>
        <p:nvSpPr>
          <p:cNvPr id="25" name="CuadroTexto 24">
            <a:extLst>
              <a:ext uri="{FF2B5EF4-FFF2-40B4-BE49-F238E27FC236}">
                <a16:creationId xmlns="" xmlns:a16="http://schemas.microsoft.com/office/drawing/2014/main" id="{30359FCD-EF28-4107-AA8C-F3C4DAD6C96B}"/>
              </a:ext>
            </a:extLst>
          </p:cNvPr>
          <p:cNvSpPr txBox="1"/>
          <p:nvPr/>
        </p:nvSpPr>
        <p:spPr>
          <a:xfrm>
            <a:off x="6421418" y="6184164"/>
            <a:ext cx="4300025" cy="307777"/>
          </a:xfrm>
          <a:prstGeom prst="rect">
            <a:avLst/>
          </a:prstGeom>
          <a:noFill/>
        </p:spPr>
        <p:txBody>
          <a:bodyPr wrap="square" rtlCol="0">
            <a:spAutoFit/>
          </a:bodyPr>
          <a:lstStyle/>
          <a:p>
            <a:pPr algn="ctr"/>
            <a:r>
              <a:rPr lang="es-MX" sz="1400" b="1" dirty="0"/>
              <a:t>Peso de un saco de café pergamino seco</a:t>
            </a:r>
            <a:endParaRPr lang="es-EC" sz="1400" b="1" dirty="0"/>
          </a:p>
        </p:txBody>
      </p:sp>
      <p:pic>
        <p:nvPicPr>
          <p:cNvPr id="3" name="Imagen 2">
            <a:extLst>
              <a:ext uri="{FF2B5EF4-FFF2-40B4-BE49-F238E27FC236}">
                <a16:creationId xmlns="" xmlns:a16="http://schemas.microsoft.com/office/drawing/2014/main" id="{6CB1A81F-6CF5-4F53-BAC4-A2110006F51C}"/>
              </a:ext>
            </a:extLst>
          </p:cNvPr>
          <p:cNvPicPr>
            <a:picLocks noChangeAspect="1"/>
          </p:cNvPicPr>
          <p:nvPr/>
        </p:nvPicPr>
        <p:blipFill>
          <a:blip r:embed="rId3"/>
          <a:stretch>
            <a:fillRect/>
          </a:stretch>
        </p:blipFill>
        <p:spPr>
          <a:xfrm>
            <a:off x="3995982" y="940654"/>
            <a:ext cx="3996437" cy="3435534"/>
          </a:xfrm>
          <a:prstGeom prst="rect">
            <a:avLst/>
          </a:prstGeom>
        </p:spPr>
      </p:pic>
    </p:spTree>
    <p:extLst>
      <p:ext uri="{BB962C8B-B14F-4D97-AF65-F5344CB8AC3E}">
        <p14:creationId xmlns:p14="http://schemas.microsoft.com/office/powerpoint/2010/main" val="358989553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FB74007F-9650-422C-8406-5178ED60D4F4}"/>
              </a:ext>
            </a:extLst>
          </p:cNvPr>
          <p:cNvSpPr>
            <a:spLocks noGrp="1"/>
          </p:cNvSpPr>
          <p:nvPr>
            <p:ph type="title"/>
          </p:nvPr>
        </p:nvSpPr>
        <p:spPr/>
        <p:txBody>
          <a:bodyPr>
            <a:normAutofit fontScale="90000"/>
          </a:bodyPr>
          <a:lstStyle/>
          <a:p>
            <a:r>
              <a:rPr lang="es-MX" dirty="0"/>
              <a:t>Arboles dispersos</a:t>
            </a:r>
            <a:endParaRPr lang="es-EC" dirty="0"/>
          </a:p>
        </p:txBody>
      </p:sp>
      <p:sp>
        <p:nvSpPr>
          <p:cNvPr id="8" name="Marcador de contenido 8">
            <a:extLst>
              <a:ext uri="{FF2B5EF4-FFF2-40B4-BE49-F238E27FC236}">
                <a16:creationId xmlns="" xmlns:a16="http://schemas.microsoft.com/office/drawing/2014/main" id="{CBC7A640-9FF8-4570-935B-9B426FF4B00F}"/>
              </a:ext>
            </a:extLst>
          </p:cNvPr>
          <p:cNvSpPr>
            <a:spLocks noGrp="1"/>
          </p:cNvSpPr>
          <p:nvPr>
            <p:ph type="body" sz="quarter" idx="10"/>
          </p:nvPr>
        </p:nvSpPr>
        <p:spPr>
          <a:xfrm>
            <a:off x="797198" y="951026"/>
            <a:ext cx="7227614" cy="310616"/>
          </a:xfrm>
        </p:spPr>
        <p:txBody>
          <a:bodyPr>
            <a:normAutofit fontScale="85000" lnSpcReduction="20000"/>
          </a:bodyPr>
          <a:lstStyle/>
          <a:p>
            <a:r>
              <a:rPr lang="es-MX" dirty="0"/>
              <a:t>Variables</a:t>
            </a:r>
            <a:endParaRPr lang="es-EC" dirty="0"/>
          </a:p>
        </p:txBody>
      </p:sp>
      <p:sp>
        <p:nvSpPr>
          <p:cNvPr id="10" name="CuadroTexto 9">
            <a:extLst>
              <a:ext uri="{FF2B5EF4-FFF2-40B4-BE49-F238E27FC236}">
                <a16:creationId xmlns="" xmlns:a16="http://schemas.microsoft.com/office/drawing/2014/main" id="{E79E7D82-7700-47DD-9846-38FE03B1327D}"/>
              </a:ext>
            </a:extLst>
          </p:cNvPr>
          <p:cNvSpPr txBox="1"/>
          <p:nvPr/>
        </p:nvSpPr>
        <p:spPr>
          <a:xfrm>
            <a:off x="663589" y="1744812"/>
            <a:ext cx="2658345" cy="2246769"/>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Registrar la cantidad del producto que se vendió en el período de investigación; </a:t>
            </a:r>
            <a:r>
              <a:rPr lang="es-MX" sz="1400" dirty="0">
                <a:latin typeface="+mj-lt"/>
                <a:cs typeface="Arial" pitchFamily="34" charset="0"/>
              </a:rPr>
              <a:t>No considere ventas, cuando se trate de productos recolectados para la familia, regalo a los familiares, vecinos, amigos, o para consumo de los animales.</a:t>
            </a:r>
            <a:endParaRPr lang="es-EC" sz="1400" kern="1200" dirty="0">
              <a:solidFill>
                <a:schemeClr val="tx1"/>
              </a:solidFill>
              <a:latin typeface="+mj-lt"/>
              <a:ea typeface="+mn-ea"/>
              <a:cs typeface="Arial" pitchFamily="34" charset="0"/>
            </a:endParaRPr>
          </a:p>
        </p:txBody>
      </p:sp>
      <p:cxnSp>
        <p:nvCxnSpPr>
          <p:cNvPr id="11" name="Conector recto de flecha 10">
            <a:extLst>
              <a:ext uri="{FF2B5EF4-FFF2-40B4-BE49-F238E27FC236}">
                <a16:creationId xmlns="" xmlns:a16="http://schemas.microsoft.com/office/drawing/2014/main" id="{B1C17029-1F78-453D-8668-888BD5E6B65C}"/>
              </a:ext>
            </a:extLst>
          </p:cNvPr>
          <p:cNvCxnSpPr>
            <a:cxnSpLocks/>
          </p:cNvCxnSpPr>
          <p:nvPr/>
        </p:nvCxnSpPr>
        <p:spPr>
          <a:xfrm flipH="1" flipV="1">
            <a:off x="3321934" y="3089115"/>
            <a:ext cx="428209" cy="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12 Rectángulo">
            <a:extLst>
              <a:ext uri="{FF2B5EF4-FFF2-40B4-BE49-F238E27FC236}">
                <a16:creationId xmlns="" xmlns:a16="http://schemas.microsoft.com/office/drawing/2014/main" id="{794C2647-8E45-4D01-B02C-7E9632D7948E}"/>
              </a:ext>
            </a:extLst>
          </p:cNvPr>
          <p:cNvSpPr/>
          <p:nvPr/>
        </p:nvSpPr>
        <p:spPr>
          <a:xfrm>
            <a:off x="7632027" y="4971506"/>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venta</a:t>
            </a:r>
          </a:p>
        </p:txBody>
      </p:sp>
      <p:cxnSp>
        <p:nvCxnSpPr>
          <p:cNvPr id="15" name="Conector recto de flecha 14">
            <a:extLst>
              <a:ext uri="{FF2B5EF4-FFF2-40B4-BE49-F238E27FC236}">
                <a16:creationId xmlns="" xmlns:a16="http://schemas.microsoft.com/office/drawing/2014/main" id="{6C9184D2-1D43-44C6-8272-B82CC24CB8A2}"/>
              </a:ext>
            </a:extLst>
          </p:cNvPr>
          <p:cNvCxnSpPr>
            <a:cxnSpLocks/>
          </p:cNvCxnSpPr>
          <p:nvPr/>
        </p:nvCxnSpPr>
        <p:spPr>
          <a:xfrm>
            <a:off x="6421418" y="4414716"/>
            <a:ext cx="1210609" cy="65824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 xmlns:a16="http://schemas.microsoft.com/office/drawing/2014/main" id="{59947C58-2090-4A20-A573-4AD3B488BC99}"/>
              </a:ext>
            </a:extLst>
          </p:cNvPr>
          <p:cNvCxnSpPr>
            <a:cxnSpLocks/>
          </p:cNvCxnSpPr>
          <p:nvPr/>
        </p:nvCxnSpPr>
        <p:spPr>
          <a:xfrm>
            <a:off x="7900309" y="3228063"/>
            <a:ext cx="126251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 xmlns:a16="http://schemas.microsoft.com/office/drawing/2014/main" id="{0E5680D4-E59E-4DF0-8F92-0ACDFDC1DEE9}"/>
              </a:ext>
            </a:extLst>
          </p:cNvPr>
          <p:cNvSpPr txBox="1"/>
          <p:nvPr/>
        </p:nvSpPr>
        <p:spPr>
          <a:xfrm>
            <a:off x="9197311" y="2868197"/>
            <a:ext cx="2658345" cy="73866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buFont typeface="Wingdings" pitchFamily="2" charset="2"/>
              <a:buNone/>
            </a:pPr>
            <a:r>
              <a:rPr lang="es-ES" sz="1400" dirty="0">
                <a:latin typeface="+mn-lt"/>
                <a:cs typeface="Arial" pitchFamily="34" charset="0"/>
              </a:rPr>
              <a:t>Registrar el estado primario del producto en el que se vendió la producción.</a:t>
            </a:r>
          </a:p>
        </p:txBody>
      </p:sp>
      <p:cxnSp>
        <p:nvCxnSpPr>
          <p:cNvPr id="18" name="Conector recto de flecha 17">
            <a:extLst>
              <a:ext uri="{FF2B5EF4-FFF2-40B4-BE49-F238E27FC236}">
                <a16:creationId xmlns="" xmlns:a16="http://schemas.microsoft.com/office/drawing/2014/main" id="{90038BB6-B94D-41F4-BB62-F2157A112534}"/>
              </a:ext>
            </a:extLst>
          </p:cNvPr>
          <p:cNvCxnSpPr>
            <a:cxnSpLocks/>
          </p:cNvCxnSpPr>
          <p:nvPr/>
        </p:nvCxnSpPr>
        <p:spPr>
          <a:xfrm flipH="1">
            <a:off x="4206170" y="4478998"/>
            <a:ext cx="935898" cy="813492"/>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 xmlns:a16="http://schemas.microsoft.com/office/drawing/2014/main" id="{BC124327-1EE0-435D-8519-58FDE50D0A5F}"/>
              </a:ext>
            </a:extLst>
          </p:cNvPr>
          <p:cNvSpPr txBox="1"/>
          <p:nvPr/>
        </p:nvSpPr>
        <p:spPr>
          <a:xfrm>
            <a:off x="1460954" y="5292503"/>
            <a:ext cx="4150167" cy="738664"/>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1400" dirty="0">
                <a:latin typeface="+mn-lt"/>
                <a:cs typeface="Arial" pitchFamily="34" charset="0"/>
              </a:rPr>
              <a:t>Registrar el nombre de la unidad de medida que el informante utilizó para medir sus ventas. </a:t>
            </a:r>
            <a:r>
              <a:rPr lang="es-ES" sz="1400" dirty="0">
                <a:cs typeface="Arial" pitchFamily="34" charset="0"/>
              </a:rPr>
              <a:t>Ejem. Saco, quintal, arroba, etc.</a:t>
            </a:r>
            <a:endParaRPr lang="es-EC" sz="1400" dirty="0">
              <a:latin typeface="+mn-lt"/>
              <a:cs typeface="Arial" pitchFamily="34" charset="0"/>
            </a:endParaRPr>
          </a:p>
        </p:txBody>
      </p:sp>
      <p:pic>
        <p:nvPicPr>
          <p:cNvPr id="6" name="Imagen 5">
            <a:extLst>
              <a:ext uri="{FF2B5EF4-FFF2-40B4-BE49-F238E27FC236}">
                <a16:creationId xmlns="" xmlns:a16="http://schemas.microsoft.com/office/drawing/2014/main" id="{8602F42A-BFAC-40C8-82A0-4190911A5511}"/>
              </a:ext>
            </a:extLst>
          </p:cNvPr>
          <p:cNvPicPr>
            <a:picLocks noChangeAspect="1"/>
          </p:cNvPicPr>
          <p:nvPr/>
        </p:nvPicPr>
        <p:blipFill>
          <a:blip r:embed="rId2"/>
          <a:stretch>
            <a:fillRect/>
          </a:stretch>
        </p:blipFill>
        <p:spPr>
          <a:xfrm>
            <a:off x="3750142" y="994245"/>
            <a:ext cx="4150167" cy="3368754"/>
          </a:xfrm>
          <a:prstGeom prst="rect">
            <a:avLst/>
          </a:prstGeom>
        </p:spPr>
      </p:pic>
    </p:spTree>
    <p:extLst>
      <p:ext uri="{BB962C8B-B14F-4D97-AF65-F5344CB8AC3E}">
        <p14:creationId xmlns:p14="http://schemas.microsoft.com/office/powerpoint/2010/main" val="147533223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86B411A-4D46-41AA-B093-E711271E5411}"/>
              </a:ext>
            </a:extLst>
          </p:cNvPr>
          <p:cNvSpPr>
            <a:spLocks noGrp="1"/>
          </p:cNvSpPr>
          <p:nvPr>
            <p:ph type="title"/>
          </p:nvPr>
        </p:nvSpPr>
        <p:spPr>
          <a:xfrm>
            <a:off x="797198" y="489548"/>
            <a:ext cx="8173182" cy="530024"/>
          </a:xfrm>
        </p:spPr>
        <p:txBody>
          <a:bodyPr>
            <a:normAutofit fontScale="90000"/>
          </a:bodyPr>
          <a:lstStyle/>
          <a:p>
            <a:r>
              <a:rPr lang="es-ES_tradnl" dirty="0"/>
              <a:t>Capítulo 5: Árboles o plantas perennes dispersas</a:t>
            </a:r>
          </a:p>
        </p:txBody>
      </p:sp>
      <p:sp>
        <p:nvSpPr>
          <p:cNvPr id="13" name="12 Rectángulo">
            <a:extLst>
              <a:ext uri="{FF2B5EF4-FFF2-40B4-BE49-F238E27FC236}">
                <a16:creationId xmlns="" xmlns:a16="http://schemas.microsoft.com/office/drawing/2014/main" id="{8CE12FDF-2F25-49F0-A727-8D955D0262F7}"/>
              </a:ext>
            </a:extLst>
          </p:cNvPr>
          <p:cNvSpPr/>
          <p:nvPr/>
        </p:nvSpPr>
        <p:spPr>
          <a:xfrm>
            <a:off x="1876632" y="1623303"/>
            <a:ext cx="9999063" cy="523220"/>
          </a:xfrm>
          <a:prstGeom prst="rect">
            <a:avLst/>
          </a:prstGeom>
        </p:spPr>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pic>
        <p:nvPicPr>
          <p:cNvPr id="15" name="Picture 2" descr="Visto PNG Images | Visto Transparent PNG - Vippng">
            <a:extLst>
              <a:ext uri="{FF2B5EF4-FFF2-40B4-BE49-F238E27FC236}">
                <a16:creationId xmlns="" xmlns:a16="http://schemas.microsoft.com/office/drawing/2014/main" id="{C5D92D14-F7BB-4ACB-B27C-E58EE74811E5}"/>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53752" y="1400334"/>
            <a:ext cx="783261" cy="746189"/>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a:extLst>
              <a:ext uri="{FF2B5EF4-FFF2-40B4-BE49-F238E27FC236}">
                <a16:creationId xmlns="" xmlns:a16="http://schemas.microsoft.com/office/drawing/2014/main" id="{C295B03C-721F-4167-99D0-65C499AB4CD3}"/>
              </a:ext>
            </a:extLst>
          </p:cNvPr>
          <p:cNvSpPr txBox="1"/>
          <p:nvPr/>
        </p:nvSpPr>
        <p:spPr>
          <a:xfrm>
            <a:off x="5231758" y="2423003"/>
            <a:ext cx="4300025" cy="307777"/>
          </a:xfrm>
          <a:prstGeom prst="rect">
            <a:avLst/>
          </a:prstGeom>
          <a:noFill/>
        </p:spPr>
        <p:txBody>
          <a:bodyPr wrap="square" rtlCol="0">
            <a:spAutoFit/>
          </a:bodyPr>
          <a:lstStyle/>
          <a:p>
            <a:r>
              <a:rPr lang="es-MX" sz="1400" b="1" dirty="0"/>
              <a:t>Peso de un saco de café grano oro</a:t>
            </a:r>
            <a:endParaRPr lang="es-EC" sz="1400" b="1" dirty="0"/>
          </a:p>
        </p:txBody>
      </p:sp>
      <p:sp>
        <p:nvSpPr>
          <p:cNvPr id="19" name="12 Rectángulo">
            <a:extLst>
              <a:ext uri="{FF2B5EF4-FFF2-40B4-BE49-F238E27FC236}">
                <a16:creationId xmlns="" xmlns:a16="http://schemas.microsoft.com/office/drawing/2014/main" id="{63BE1C90-6A2C-4594-B935-AA85B187E038}"/>
              </a:ext>
            </a:extLst>
          </p:cNvPr>
          <p:cNvSpPr/>
          <p:nvPr/>
        </p:nvSpPr>
        <p:spPr>
          <a:xfrm>
            <a:off x="2668536" y="3764380"/>
            <a:ext cx="8895875" cy="954107"/>
          </a:xfrm>
          <a:prstGeom prst="rect">
            <a:avLst/>
          </a:prstGeom>
        </p:spPr>
        <p:txBody>
          <a:bodyPr wrap="square">
            <a:spAutoFit/>
          </a:bodyPr>
          <a:lstStyle/>
          <a:p>
            <a:pPr lvl="0" algn="just"/>
            <a:r>
              <a:rPr lang="es-EC" sz="1400" b="1" dirty="0"/>
              <a:t>Precio de una unidad de medida.- </a:t>
            </a:r>
            <a:r>
              <a:rPr lang="es-EC" sz="1400" dirty="0"/>
              <a:t>Para registrar esta información se debe tener en cuenta que se refiere </a:t>
            </a:r>
            <a:r>
              <a:rPr lang="es-EC" sz="1400" b="1" dirty="0">
                <a:solidFill>
                  <a:srgbClr val="FF0000"/>
                </a:solidFill>
              </a:rPr>
              <a:t>al precio de venta de una sola unidad de medida</a:t>
            </a:r>
            <a:r>
              <a:rPr lang="es-EC" sz="1400" dirty="0"/>
              <a:t>, NO el peso de toda la venta. En caso de que no exista ventas, se debe hacer estimar al productor en cuanto vendería una unidad de medida de la producción</a:t>
            </a:r>
          </a:p>
        </p:txBody>
      </p:sp>
      <p:sp>
        <p:nvSpPr>
          <p:cNvPr id="23" name="CuadroTexto 22">
            <a:extLst>
              <a:ext uri="{FF2B5EF4-FFF2-40B4-BE49-F238E27FC236}">
                <a16:creationId xmlns="" xmlns:a16="http://schemas.microsoft.com/office/drawing/2014/main" id="{2D70C399-F379-4116-8EC0-4B40DAE8585C}"/>
              </a:ext>
            </a:extLst>
          </p:cNvPr>
          <p:cNvSpPr txBox="1"/>
          <p:nvPr/>
        </p:nvSpPr>
        <p:spPr>
          <a:xfrm>
            <a:off x="3360220" y="5865243"/>
            <a:ext cx="1547446" cy="646331"/>
          </a:xfrm>
          <a:prstGeom prst="rect">
            <a:avLst/>
          </a:prstGeom>
          <a:noFill/>
        </p:spPr>
        <p:txBody>
          <a:bodyPr wrap="square" rtlCol="0">
            <a:spAutoFit/>
          </a:bodyPr>
          <a:lstStyle/>
          <a:p>
            <a:pPr algn="ctr"/>
            <a:r>
              <a:rPr lang="es-MX" sz="1200" b="1" dirty="0"/>
              <a:t>Precio de una sola unidad de medida</a:t>
            </a:r>
            <a:endParaRPr lang="es-EC" sz="1200" b="1" dirty="0"/>
          </a:p>
        </p:txBody>
      </p:sp>
      <p:pic>
        <p:nvPicPr>
          <p:cNvPr id="25" name="Picture 2" descr="VISTO BUENO - TAXSTRATEGY S.A.">
            <a:extLst>
              <a:ext uri="{FF2B5EF4-FFF2-40B4-BE49-F238E27FC236}">
                <a16:creationId xmlns="" xmlns:a16="http://schemas.microsoft.com/office/drawing/2014/main" id="{FD41F1DA-A0F9-4C21-82F4-E89A0F3451B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35523" y="4884733"/>
            <a:ext cx="1272143" cy="954107"/>
          </a:xfrm>
          <a:prstGeom prst="rect">
            <a:avLst/>
          </a:prstGeom>
          <a:noFill/>
          <a:extLst>
            <a:ext uri="{909E8E84-426E-40DD-AFC4-6F175D3DCCD1}">
              <a14:hiddenFill xmlns:a14="http://schemas.microsoft.com/office/drawing/2010/main">
                <a:solidFill>
                  <a:srgbClr val="FFFFFF"/>
                </a:solidFill>
              </a14:hiddenFill>
            </a:ext>
          </a:extLst>
        </p:spPr>
      </p:pic>
      <p:sp>
        <p:nvSpPr>
          <p:cNvPr id="27" name="CuadroTexto 26">
            <a:extLst>
              <a:ext uri="{FF2B5EF4-FFF2-40B4-BE49-F238E27FC236}">
                <a16:creationId xmlns="" xmlns:a16="http://schemas.microsoft.com/office/drawing/2014/main" id="{17B7E907-68FC-4459-823A-50CC64ED3F28}"/>
              </a:ext>
            </a:extLst>
          </p:cNvPr>
          <p:cNvSpPr txBox="1"/>
          <p:nvPr/>
        </p:nvSpPr>
        <p:spPr>
          <a:xfrm>
            <a:off x="9356130" y="5726744"/>
            <a:ext cx="1547446" cy="461665"/>
          </a:xfrm>
          <a:prstGeom prst="rect">
            <a:avLst/>
          </a:prstGeom>
          <a:noFill/>
        </p:spPr>
        <p:txBody>
          <a:bodyPr wrap="square" rtlCol="0">
            <a:spAutoFit/>
          </a:bodyPr>
          <a:lstStyle/>
          <a:p>
            <a:pPr algn="ctr"/>
            <a:r>
              <a:rPr lang="es-MX" sz="1200" b="1" dirty="0"/>
              <a:t>Precio del total de las ventas</a:t>
            </a:r>
            <a:endParaRPr lang="es-EC" sz="1200" b="1" dirty="0"/>
          </a:p>
        </p:txBody>
      </p:sp>
      <p:pic>
        <p:nvPicPr>
          <p:cNvPr id="29" name="Imagen 28">
            <a:extLst>
              <a:ext uri="{FF2B5EF4-FFF2-40B4-BE49-F238E27FC236}">
                <a16:creationId xmlns="" xmlns:a16="http://schemas.microsoft.com/office/drawing/2014/main" id="{0A6C0EBF-219E-4F43-90A5-88ACDD7AF18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9451291" y="4788640"/>
            <a:ext cx="1033034" cy="835556"/>
          </a:xfrm>
          <a:prstGeom prst="rect">
            <a:avLst/>
          </a:prstGeom>
        </p:spPr>
      </p:pic>
      <p:pic>
        <p:nvPicPr>
          <p:cNvPr id="31" name="Picture 8" descr="El Telégrafo - Noticias del Ecuador y del mundo - Exportaciones de ...">
            <a:extLst>
              <a:ext uri="{FF2B5EF4-FFF2-40B4-BE49-F238E27FC236}">
                <a16:creationId xmlns="" xmlns:a16="http://schemas.microsoft.com/office/drawing/2014/main" id="{AA5FFEFF-B730-47C6-AE1F-275C7AC03A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6222" y="2146523"/>
            <a:ext cx="1405536" cy="159762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0" descr="Venta de Café Colombiano en Daabon para exportación">
            <a:extLst>
              <a:ext uri="{FF2B5EF4-FFF2-40B4-BE49-F238E27FC236}">
                <a16:creationId xmlns="" xmlns:a16="http://schemas.microsoft.com/office/drawing/2014/main" id="{4ABB81DF-C763-4919-A1EF-779BE465E4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07666" y="4763888"/>
            <a:ext cx="1778566" cy="136477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descr="café especial sancarlos colombia bogotá">
            <a:extLst>
              <a:ext uri="{FF2B5EF4-FFF2-40B4-BE49-F238E27FC236}">
                <a16:creationId xmlns="" xmlns:a16="http://schemas.microsoft.com/office/drawing/2014/main" id="{EE0287D6-D912-4A1F-8B88-35BD4F2DCB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77533" y="4563050"/>
            <a:ext cx="2216552" cy="1597475"/>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8"/>
          <a:stretch>
            <a:fillRect/>
          </a:stretch>
        </p:blipFill>
        <p:spPr>
          <a:xfrm>
            <a:off x="1044214" y="2473222"/>
            <a:ext cx="913861" cy="3655443"/>
          </a:xfrm>
          <a:prstGeom prst="rect">
            <a:avLst/>
          </a:prstGeom>
        </p:spPr>
      </p:pic>
    </p:spTree>
    <p:extLst>
      <p:ext uri="{BB962C8B-B14F-4D97-AF65-F5344CB8AC3E}">
        <p14:creationId xmlns:p14="http://schemas.microsoft.com/office/powerpoint/2010/main" val="212498299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C1D7D528-575A-43CF-B2C3-05499F4F1EC3}"/>
              </a:ext>
            </a:extLst>
          </p:cNvPr>
          <p:cNvSpPr>
            <a:spLocks noGrp="1"/>
          </p:cNvSpPr>
          <p:nvPr>
            <p:ph type="title"/>
          </p:nvPr>
        </p:nvSpPr>
        <p:spPr>
          <a:xfrm>
            <a:off x="797198" y="501123"/>
            <a:ext cx="8346802" cy="530024"/>
          </a:xfrm>
        </p:spPr>
        <p:txBody>
          <a:bodyPr>
            <a:normAutofit fontScale="90000"/>
          </a:bodyPr>
          <a:lstStyle/>
          <a:p>
            <a:r>
              <a:rPr lang="es-ES_tradnl" dirty="0"/>
              <a:t>Capítulo 5: Árboles o plantas perennes dispersas</a:t>
            </a:r>
          </a:p>
        </p:txBody>
      </p:sp>
      <p:sp>
        <p:nvSpPr>
          <p:cNvPr id="6" name="12 Rectángulo">
            <a:extLst>
              <a:ext uri="{FF2B5EF4-FFF2-40B4-BE49-F238E27FC236}">
                <a16:creationId xmlns:a16="http://schemas.microsoft.com/office/drawing/2014/main" xmlns="" id="{DC02F8A6-3B45-49E5-963A-2B0DB760B6FC}"/>
              </a:ext>
            </a:extLst>
          </p:cNvPr>
          <p:cNvSpPr/>
          <p:nvPr/>
        </p:nvSpPr>
        <p:spPr>
          <a:xfrm>
            <a:off x="1669368" y="1635268"/>
            <a:ext cx="9999063" cy="523220"/>
          </a:xfrm>
          <a:prstGeom prst="rect">
            <a:avLst/>
          </a:prstGeom>
        </p:spPr>
        <p:txBody>
          <a:bodyPr wrap="square">
            <a:spAutoFit/>
          </a:bodyPr>
          <a:lstStyle/>
          <a:p>
            <a:pPr lvl="0" algn="just"/>
            <a:r>
              <a:rPr lang="es-EC" sz="1400" b="1" dirty="0"/>
              <a:t>Peso en libras cuando se registra en unidades.-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pic>
        <p:nvPicPr>
          <p:cNvPr id="7" name="Picture 2" descr="Visto PNG Images | Visto Transparent PNG - Vippng">
            <a:extLst>
              <a:ext uri="{FF2B5EF4-FFF2-40B4-BE49-F238E27FC236}">
                <a16:creationId xmlns:a16="http://schemas.microsoft.com/office/drawing/2014/main" xmlns="" id="{2C5A12DF-0B0B-4477-BAA7-56786619A69C}"/>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06444" y="1412299"/>
            <a:ext cx="783261" cy="7461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Naranja Unica PNG transparente - StickPNG">
            <a:extLst>
              <a:ext uri="{FF2B5EF4-FFF2-40B4-BE49-F238E27FC236}">
                <a16:creationId xmlns:a16="http://schemas.microsoft.com/office/drawing/2014/main" xmlns="" id="{3CA847A8-662C-49A0-9FDB-6375651A0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6149" y="2158488"/>
            <a:ext cx="1564005" cy="15432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El Monitoreo del suelo puede proteger cultivos de banano y plátano ...">
            <a:extLst>
              <a:ext uri="{FF2B5EF4-FFF2-40B4-BE49-F238E27FC236}">
                <a16:creationId xmlns:a16="http://schemas.microsoft.com/office/drawing/2014/main" xmlns="" id="{06111345-0C94-4B3D-822E-B8757965CA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9822" y="2158488"/>
            <a:ext cx="2108857" cy="154324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6" descr="ᐈ Fruta de coco imágenes de stock, fotos coco fruta | descargar ...">
            <a:extLst>
              <a:ext uri="{FF2B5EF4-FFF2-40B4-BE49-F238E27FC236}">
                <a16:creationId xmlns:a16="http://schemas.microsoft.com/office/drawing/2014/main" xmlns="" id="{A1B8C6E0-2817-4346-AEB0-C159252AE594}"/>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5998" y="3756544"/>
            <a:ext cx="1524156" cy="107368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Frutas de la papaya imagen de archivo. Imagen de color - 112724119">
            <a:extLst>
              <a:ext uri="{FF2B5EF4-FFF2-40B4-BE49-F238E27FC236}">
                <a16:creationId xmlns:a16="http://schemas.microsoft.com/office/drawing/2014/main" xmlns="" id="{E8D536EC-3296-49B3-92F6-1E05123B056A}"/>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822982">
            <a:off x="4426503" y="3713812"/>
            <a:ext cx="1024114" cy="15335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VISTO BUENO - TAXSTRATEGY S.A.">
            <a:extLst>
              <a:ext uri="{FF2B5EF4-FFF2-40B4-BE49-F238E27FC236}">
                <a16:creationId xmlns:a16="http://schemas.microsoft.com/office/drawing/2014/main" xmlns="" id="{9C1D3418-9525-4EFE-846B-4311FFA23AAB}"/>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6733" y="5377802"/>
            <a:ext cx="1272143" cy="954107"/>
          </a:xfrm>
          <a:prstGeom prst="rect">
            <a:avLst/>
          </a:prstGeom>
          <a:noFill/>
          <a:extLst>
            <a:ext uri="{909E8E84-426E-40DD-AFC4-6F175D3DCCD1}">
              <a14:hiddenFill xmlns:a14="http://schemas.microsoft.com/office/drawing/2010/main">
                <a:solidFill>
                  <a:srgbClr val="FFFFFF"/>
                </a:solidFill>
              </a14:hiddenFill>
            </a:ext>
          </a:extLst>
        </p:spPr>
      </p:pic>
      <p:sp>
        <p:nvSpPr>
          <p:cNvPr id="13" name="CuadroTexto 12">
            <a:extLst>
              <a:ext uri="{FF2B5EF4-FFF2-40B4-BE49-F238E27FC236}">
                <a16:creationId xmlns:a16="http://schemas.microsoft.com/office/drawing/2014/main" xmlns="" id="{2445F98D-A78E-41BD-9144-F7B8E62D3FEE}"/>
              </a:ext>
            </a:extLst>
          </p:cNvPr>
          <p:cNvSpPr txBox="1"/>
          <p:nvPr/>
        </p:nvSpPr>
        <p:spPr>
          <a:xfrm>
            <a:off x="3810155" y="5624022"/>
            <a:ext cx="1968189" cy="461665"/>
          </a:xfrm>
          <a:prstGeom prst="rect">
            <a:avLst/>
          </a:prstGeom>
          <a:noFill/>
        </p:spPr>
        <p:txBody>
          <a:bodyPr wrap="square" rtlCol="0">
            <a:spAutoFit/>
          </a:bodyPr>
          <a:lstStyle/>
          <a:p>
            <a:pPr algn="ctr"/>
            <a:r>
              <a:rPr lang="es-MX" sz="1200" b="1" dirty="0"/>
              <a:t>Precio de una sola unidad</a:t>
            </a:r>
            <a:endParaRPr lang="es-EC" sz="1200" b="1" dirty="0"/>
          </a:p>
        </p:txBody>
      </p:sp>
      <p:pic>
        <p:nvPicPr>
          <p:cNvPr id="14" name="Picture 12" descr="Comprar Naranjas de Mesa Online a Granel - Frutas Charito ™">
            <a:extLst>
              <a:ext uri="{FF2B5EF4-FFF2-40B4-BE49-F238E27FC236}">
                <a16:creationId xmlns:a16="http://schemas.microsoft.com/office/drawing/2014/main" xmlns="" id="{B9390AFD-7079-4C7B-82D9-AB6BFC7270A7}"/>
              </a:ext>
            </a:extLst>
          </p:cNvPr>
          <p:cNvPicPr>
            <a:picLocks noChangeAspect="1" noChangeArrowheads="1"/>
          </p:cNvPicPr>
          <p:nvPr/>
        </p:nvPicPr>
        <p:blipFill>
          <a:blip r:embed="rId8">
            <a:clrChange>
              <a:clrFrom>
                <a:srgbClr val="FBFBFD"/>
              </a:clrFrom>
              <a:clrTo>
                <a:srgbClr val="FBFBFD">
                  <a:alpha val="0"/>
                </a:srgbClr>
              </a:clrTo>
            </a:clrChange>
            <a:extLst>
              <a:ext uri="{28A0092B-C50C-407E-A947-70E740481C1C}">
                <a14:useLocalDpi xmlns:a14="http://schemas.microsoft.com/office/drawing/2010/main" val="0"/>
              </a:ext>
            </a:extLst>
          </a:blip>
          <a:srcRect/>
          <a:stretch>
            <a:fillRect/>
          </a:stretch>
        </p:blipFill>
        <p:spPr bwMode="auto">
          <a:xfrm>
            <a:off x="7322072" y="2158488"/>
            <a:ext cx="2001522" cy="200152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descr="Limones 500g">
            <a:extLst>
              <a:ext uri="{FF2B5EF4-FFF2-40B4-BE49-F238E27FC236}">
                <a16:creationId xmlns:a16="http://schemas.microsoft.com/office/drawing/2014/main" xmlns="" id="{77865359-FBC3-4BE1-9AA8-0838EA079F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11510" y="1819927"/>
            <a:ext cx="2518653" cy="25186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Piñas Frutas Tropicales - Foto gratis en Pixabay">
            <a:extLst>
              <a:ext uri="{FF2B5EF4-FFF2-40B4-BE49-F238E27FC236}">
                <a16:creationId xmlns:a16="http://schemas.microsoft.com/office/drawing/2014/main" xmlns="" id="{06267D1A-672C-4FA4-9C86-27D23C5F5F4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56142" y="4087723"/>
            <a:ext cx="3527463" cy="1609405"/>
          </a:xfrm>
          <a:prstGeom prst="rect">
            <a:avLst/>
          </a:prstGeom>
          <a:noFill/>
          <a:extLst>
            <a:ext uri="{909E8E84-426E-40DD-AFC4-6F175D3DCCD1}">
              <a14:hiddenFill xmlns:a14="http://schemas.microsoft.com/office/drawing/2010/main">
                <a:solidFill>
                  <a:srgbClr val="FFFFFF"/>
                </a:solidFill>
              </a14:hiddenFill>
            </a:ext>
          </a:extLst>
        </p:spPr>
      </p:pic>
      <p:pic>
        <p:nvPicPr>
          <p:cNvPr id="17" name="Imagen 15">
            <a:extLst>
              <a:ext uri="{FF2B5EF4-FFF2-40B4-BE49-F238E27FC236}">
                <a16:creationId xmlns:a16="http://schemas.microsoft.com/office/drawing/2014/main" xmlns="" id="{877BB4B3-4E94-41E8-8D2C-FC6BA02CF25D}"/>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8248643" y="5728503"/>
            <a:ext cx="1033034" cy="835556"/>
          </a:xfrm>
          <a:prstGeom prst="rect">
            <a:avLst/>
          </a:prstGeom>
        </p:spPr>
      </p:pic>
      <p:sp>
        <p:nvSpPr>
          <p:cNvPr id="18" name="CuadroTexto 14">
            <a:extLst>
              <a:ext uri="{FF2B5EF4-FFF2-40B4-BE49-F238E27FC236}">
                <a16:creationId xmlns:a16="http://schemas.microsoft.com/office/drawing/2014/main" xmlns="" id="{117971A1-5D7F-4373-80F4-469E1DAAD847}"/>
              </a:ext>
            </a:extLst>
          </p:cNvPr>
          <p:cNvSpPr txBox="1"/>
          <p:nvPr/>
        </p:nvSpPr>
        <p:spPr>
          <a:xfrm>
            <a:off x="9411510" y="5915448"/>
            <a:ext cx="1547446" cy="461665"/>
          </a:xfrm>
          <a:prstGeom prst="rect">
            <a:avLst/>
          </a:prstGeom>
          <a:noFill/>
        </p:spPr>
        <p:txBody>
          <a:bodyPr wrap="square" rtlCol="0">
            <a:spAutoFit/>
          </a:bodyPr>
          <a:lstStyle/>
          <a:p>
            <a:pPr algn="ctr"/>
            <a:r>
              <a:rPr lang="es-MX" sz="1200" b="1" dirty="0"/>
              <a:t>Precio del total de las ventas</a:t>
            </a:r>
            <a:endParaRPr lang="es-EC" sz="1200" b="1" dirty="0"/>
          </a:p>
        </p:txBody>
      </p:sp>
    </p:spTree>
    <p:extLst>
      <p:ext uri="{BB962C8B-B14F-4D97-AF65-F5344CB8AC3E}">
        <p14:creationId xmlns:p14="http://schemas.microsoft.com/office/powerpoint/2010/main" val="35582504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63772" y="2623156"/>
            <a:ext cx="6476999" cy="1063557"/>
          </a:xfrm>
        </p:spPr>
        <p:txBody>
          <a:bodyPr>
            <a:noAutofit/>
          </a:bodyPr>
          <a:lstStyle/>
          <a:p>
            <a:r>
              <a:rPr lang="es-ES_tradnl" sz="2400" dirty="0"/>
              <a:t>Capítulo 6.- Floricultura</a:t>
            </a:r>
          </a:p>
        </p:txBody>
      </p:sp>
    </p:spTree>
    <p:extLst>
      <p:ext uri="{BB962C8B-B14F-4D97-AF65-F5344CB8AC3E}">
        <p14:creationId xmlns:p14="http://schemas.microsoft.com/office/powerpoint/2010/main" val="358824493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BA3677A3-E688-4308-8851-4A054F84AB43}"/>
              </a:ext>
            </a:extLst>
          </p:cNvPr>
          <p:cNvSpPr>
            <a:spLocks noGrp="1"/>
          </p:cNvSpPr>
          <p:nvPr>
            <p:ph type="title"/>
          </p:nvPr>
        </p:nvSpPr>
        <p:spPr/>
        <p:txBody>
          <a:bodyPr>
            <a:normAutofit fontScale="90000"/>
          </a:bodyPr>
          <a:lstStyle/>
          <a:p>
            <a:r>
              <a:rPr lang="es-ES_tradnl" dirty="0"/>
              <a:t>Capítulo 6: Floricultura</a:t>
            </a:r>
          </a:p>
        </p:txBody>
      </p:sp>
      <p:graphicFrame>
        <p:nvGraphicFramePr>
          <p:cNvPr id="6" name="Diagrama 7">
            <a:extLst>
              <a:ext uri="{FF2B5EF4-FFF2-40B4-BE49-F238E27FC236}">
                <a16:creationId xmlns:a16="http://schemas.microsoft.com/office/drawing/2014/main" xmlns="" id="{40649CAA-ACBB-43BD-80EF-70E4DBD29F09}"/>
              </a:ext>
            </a:extLst>
          </p:cNvPr>
          <p:cNvGraphicFramePr/>
          <p:nvPr>
            <p:extLst>
              <p:ext uri="{D42A27DB-BD31-4B8C-83A1-F6EECF244321}">
                <p14:modId xmlns:p14="http://schemas.microsoft.com/office/powerpoint/2010/main" val="3082855861"/>
              </p:ext>
            </p:extLst>
          </p:nvPr>
        </p:nvGraphicFramePr>
        <p:xfrm>
          <a:off x="1108497" y="1176223"/>
          <a:ext cx="9472794" cy="3440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CuadroTexto 10">
            <a:extLst>
              <a:ext uri="{FF2B5EF4-FFF2-40B4-BE49-F238E27FC236}">
                <a16:creationId xmlns:a16="http://schemas.microsoft.com/office/drawing/2014/main" xmlns="" id="{6B2284AB-A23C-4AA9-BD71-C3105AEFCC7A}"/>
              </a:ext>
            </a:extLst>
          </p:cNvPr>
          <p:cNvSpPr txBox="1"/>
          <p:nvPr/>
        </p:nvSpPr>
        <p:spPr>
          <a:xfrm>
            <a:off x="797198" y="4789133"/>
            <a:ext cx="11236882" cy="1169551"/>
          </a:xfrm>
          <a:prstGeom prst="rect">
            <a:avLst/>
          </a:prstGeom>
          <a:noFill/>
        </p:spPr>
        <p:txBody>
          <a:bodyPr wrap="square" rtlCol="0">
            <a:spAutoFit/>
          </a:bodyPr>
          <a:lstStyle/>
          <a:p>
            <a:pPr algn="just"/>
            <a:r>
              <a:rPr lang="es-MX" sz="1400" dirty="0" smtClean="0"/>
              <a:t>Existen especies </a:t>
            </a:r>
            <a:r>
              <a:rPr lang="es-MX" sz="1400" dirty="0"/>
              <a:t>de flores que por manejo en las florícolas no corresponden </a:t>
            </a:r>
            <a:r>
              <a:rPr lang="es-MX" sz="1400" dirty="0" smtClean="0"/>
              <a:t>a los </a:t>
            </a:r>
            <a:r>
              <a:rPr lang="es-MX" sz="1400" dirty="0"/>
              <a:t>listados. Ejemplo: </a:t>
            </a:r>
            <a:r>
              <a:rPr lang="es-MX" sz="1400" b="1" dirty="0"/>
              <a:t>Agapanthus</a:t>
            </a:r>
            <a:r>
              <a:rPr lang="es-MX" sz="1400" dirty="0"/>
              <a:t> en algunas florícolas, manejan como transitorio con varios ciclos en el año, el registro de este se debe realizar en la sección de permanentes sumando la producción en una sola línea</a:t>
            </a:r>
            <a:r>
              <a:rPr lang="es-MX" sz="1400" b="1" dirty="0">
                <a:highlight>
                  <a:srgbClr val="FFFF00"/>
                </a:highlight>
              </a:rPr>
              <a:t>, por ningún motivo se debe registrar como transitoria ya que el sistema no permitirá el ingreso de esta; por lo que para poder ingresar generan un error gravísimo poniendo como “otras transitorias” afectando directamente en los resultados. Situación similar ocurre con las flores transitorias</a:t>
            </a:r>
            <a:endParaRPr lang="es-EC" sz="1400" b="1" dirty="0">
              <a:highlight>
                <a:srgbClr val="FFFF00"/>
              </a:highlight>
            </a:endParaRPr>
          </a:p>
        </p:txBody>
      </p:sp>
    </p:spTree>
    <p:extLst>
      <p:ext uri="{BB962C8B-B14F-4D97-AF65-F5344CB8AC3E}">
        <p14:creationId xmlns:p14="http://schemas.microsoft.com/office/powerpoint/2010/main" val="278803691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a:t>Consideraciones</a:t>
            </a:r>
            <a:endParaRPr lang="es-EC" dirty="0"/>
          </a:p>
        </p:txBody>
      </p:sp>
      <p:sp>
        <p:nvSpPr>
          <p:cNvPr id="5" name="Marcador de contenido 5">
            <a:extLst>
              <a:ext uri="{FF2B5EF4-FFF2-40B4-BE49-F238E27FC236}">
                <a16:creationId xmlns:a16="http://schemas.microsoft.com/office/drawing/2014/main" xmlns="" id="{317F820D-1E4F-4A5F-8A59-538A4FFA87A3}"/>
              </a:ext>
            </a:extLst>
          </p:cNvPr>
          <p:cNvSpPr txBox="1">
            <a:spLocks/>
          </p:cNvSpPr>
          <p:nvPr/>
        </p:nvSpPr>
        <p:spPr>
          <a:xfrm>
            <a:off x="921406" y="957827"/>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Floricultura</a:t>
            </a:r>
            <a:endParaRPr lang="es-EC" dirty="0"/>
          </a:p>
        </p:txBody>
      </p:sp>
      <p:sp>
        <p:nvSpPr>
          <p:cNvPr id="6" name="2 Rectángulo">
            <a:extLst>
              <a:ext uri="{FF2B5EF4-FFF2-40B4-BE49-F238E27FC236}">
                <a16:creationId xmlns:a16="http://schemas.microsoft.com/office/drawing/2014/main" xmlns="" id="{7CF8A836-C093-4366-BA9D-E95A2840F8FF}"/>
              </a:ext>
            </a:extLst>
          </p:cNvPr>
          <p:cNvSpPr/>
          <p:nvPr/>
        </p:nvSpPr>
        <p:spPr>
          <a:xfrm>
            <a:off x="921406" y="1629363"/>
            <a:ext cx="3207389" cy="2918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b="1" dirty="0">
                <a:solidFill>
                  <a:prstClr val="black"/>
                </a:solidFill>
                <a:latin typeface="+mj-lt"/>
                <a:cs typeface="Arial" pitchFamily="34" charset="0"/>
              </a:rPr>
              <a:t>Columna 1.</a:t>
            </a:r>
            <a:r>
              <a:rPr lang="es-ES" sz="1200" dirty="0">
                <a:solidFill>
                  <a:prstClr val="black"/>
                </a:solidFill>
                <a:latin typeface="+mj-lt"/>
                <a:cs typeface="Arial" pitchFamily="34" charset="0"/>
              </a:rPr>
              <a:t>  </a:t>
            </a:r>
            <a:r>
              <a:rPr lang="es-ES" sz="1200" b="1" dirty="0">
                <a:solidFill>
                  <a:prstClr val="black"/>
                </a:solidFill>
                <a:latin typeface="+mj-lt"/>
                <a:cs typeface="Arial" pitchFamily="34" charset="0"/>
              </a:rPr>
              <a:t>Número del terreno</a:t>
            </a:r>
            <a:endParaRPr lang="es-EC" sz="1200" b="1" dirty="0">
              <a:solidFill>
                <a:prstClr val="black"/>
              </a:solidFill>
              <a:latin typeface="+mj-lt"/>
              <a:cs typeface="Arial" pitchFamily="34" charset="0"/>
            </a:endParaRPr>
          </a:p>
        </p:txBody>
      </p:sp>
      <p:graphicFrame>
        <p:nvGraphicFramePr>
          <p:cNvPr id="7" name="3 Tabla">
            <a:extLst>
              <a:ext uri="{FF2B5EF4-FFF2-40B4-BE49-F238E27FC236}">
                <a16:creationId xmlns:a16="http://schemas.microsoft.com/office/drawing/2014/main" xmlns="" id="{A9CF13EC-01F9-4A97-8398-37A9D1D0906D}"/>
              </a:ext>
            </a:extLst>
          </p:cNvPr>
          <p:cNvGraphicFramePr>
            <a:graphicFrameLocks noGrp="1"/>
          </p:cNvGraphicFramePr>
          <p:nvPr>
            <p:extLst>
              <p:ext uri="{D42A27DB-BD31-4B8C-83A1-F6EECF244321}">
                <p14:modId xmlns:p14="http://schemas.microsoft.com/office/powerpoint/2010/main" val="1327413494"/>
              </p:ext>
            </p:extLst>
          </p:nvPr>
        </p:nvGraphicFramePr>
        <p:xfrm>
          <a:off x="1206891" y="2098676"/>
          <a:ext cx="8734997" cy="1001469"/>
        </p:xfrm>
        <a:graphic>
          <a:graphicData uri="http://schemas.openxmlformats.org/drawingml/2006/table">
            <a:tbl>
              <a:tblPr firstRow="1" bandRow="1">
                <a:tableStyleId>{BC89EF96-8CEA-46FF-86C4-4CE0E7609802}</a:tableStyleId>
              </a:tblPr>
              <a:tblGrid>
                <a:gridCol w="1645534">
                  <a:extLst>
                    <a:ext uri="{9D8B030D-6E8A-4147-A177-3AD203B41FA5}">
                      <a16:colId xmlns:a16="http://schemas.microsoft.com/office/drawing/2014/main" xmlns="" val="20000"/>
                    </a:ext>
                  </a:extLst>
                </a:gridCol>
                <a:gridCol w="7089463">
                  <a:extLst>
                    <a:ext uri="{9D8B030D-6E8A-4147-A177-3AD203B41FA5}">
                      <a16:colId xmlns:a16="http://schemas.microsoft.com/office/drawing/2014/main" xmlns="" val="20001"/>
                    </a:ext>
                  </a:extLst>
                </a:gridCol>
              </a:tblGrid>
              <a:tr h="329121">
                <a:tc>
                  <a:txBody>
                    <a:bodyPr/>
                    <a:lstStyle/>
                    <a:p>
                      <a:pPr algn="ctr"/>
                      <a:r>
                        <a:rPr lang="es-EC" sz="12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algn="ctr"/>
                      <a:r>
                        <a:rPr lang="es-EC" sz="12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672348">
                <a:tc>
                  <a:txBody>
                    <a:bodyPr/>
                    <a:lstStyle/>
                    <a:p>
                      <a:pPr algn="ctr"/>
                      <a:r>
                        <a:rPr lang="es-EC" sz="1200" dirty="0">
                          <a:solidFill>
                            <a:schemeClr val="tx1"/>
                          </a:solidFill>
                          <a:latin typeface="+mj-lt"/>
                          <a:cs typeface="Arial" pitchFamily="34" charset="0"/>
                        </a:rPr>
                        <a:t>701</a:t>
                      </a:r>
                    </a:p>
                  </a:txBody>
                  <a:tcPr marL="71455" marR="71455" marT="37056" marB="37056" anchor="ctr"/>
                </a:tc>
                <a:tc>
                  <a:txBody>
                    <a:bodyPr/>
                    <a:lstStyle/>
                    <a:p>
                      <a:pPr algn="just"/>
                      <a:r>
                        <a:rPr lang="es-MX" sz="1200" dirty="0">
                          <a:latin typeface="+mj-lt"/>
                          <a:cs typeface="Arial" pitchFamily="34" charset="0"/>
                        </a:rPr>
                        <a:t>Escriba el número de terreno en el que se ha cultivado flores permanentes, este número corresponderá al mismo que se identificó y registró en el capítulo 2.</a:t>
                      </a:r>
                      <a:endParaRPr lang="es-EC" sz="1200" dirty="0">
                        <a:latin typeface="+mj-lt"/>
                      </a:endParaRPr>
                    </a:p>
                  </a:txBody>
                  <a:tcPr marL="71455" marR="71455" marT="37056" marB="37056"/>
                </a:tc>
                <a:extLst>
                  <a:ext uri="{0D108BD9-81ED-4DB2-BD59-A6C34878D82A}">
                    <a16:rowId xmlns:a16="http://schemas.microsoft.com/office/drawing/2014/main" xmlns="" val="10001"/>
                  </a:ext>
                </a:extLst>
              </a:tr>
            </a:tbl>
          </a:graphicData>
        </a:graphic>
      </p:graphicFrame>
      <p:sp>
        <p:nvSpPr>
          <p:cNvPr id="8" name="4 Rectángulo">
            <a:extLst>
              <a:ext uri="{FF2B5EF4-FFF2-40B4-BE49-F238E27FC236}">
                <a16:creationId xmlns:a16="http://schemas.microsoft.com/office/drawing/2014/main" xmlns="" id="{1606B630-D4BE-42BA-8D9F-2E9F1EC53630}"/>
              </a:ext>
            </a:extLst>
          </p:cNvPr>
          <p:cNvSpPr/>
          <p:nvPr/>
        </p:nvSpPr>
        <p:spPr>
          <a:xfrm>
            <a:off x="833169" y="3329514"/>
            <a:ext cx="3207389" cy="29181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b="1" dirty="0">
                <a:solidFill>
                  <a:prstClr val="black"/>
                </a:solidFill>
                <a:latin typeface="+mj-lt"/>
                <a:cs typeface="Arial" pitchFamily="34" charset="0"/>
              </a:rPr>
              <a:t>Columna 2.</a:t>
            </a:r>
            <a:r>
              <a:rPr lang="es-ES" sz="1200" dirty="0">
                <a:solidFill>
                  <a:prstClr val="black"/>
                </a:solidFill>
                <a:latin typeface="+mj-lt"/>
                <a:cs typeface="Arial" pitchFamily="34" charset="0"/>
              </a:rPr>
              <a:t> </a:t>
            </a:r>
            <a:r>
              <a:rPr lang="es-ES" sz="1200" b="1" dirty="0">
                <a:solidFill>
                  <a:prstClr val="black"/>
                </a:solidFill>
                <a:latin typeface="+mj-lt"/>
                <a:cs typeface="Arial" pitchFamily="34" charset="0"/>
              </a:rPr>
              <a:t>Especie de flor</a:t>
            </a:r>
            <a:endParaRPr lang="es-EC" sz="1200" b="1" dirty="0">
              <a:solidFill>
                <a:prstClr val="black"/>
              </a:solidFill>
              <a:latin typeface="+mj-lt"/>
              <a:cs typeface="Arial" pitchFamily="34" charset="0"/>
            </a:endParaRPr>
          </a:p>
        </p:txBody>
      </p:sp>
      <p:graphicFrame>
        <p:nvGraphicFramePr>
          <p:cNvPr id="9" name="5 Tabla">
            <a:extLst>
              <a:ext uri="{FF2B5EF4-FFF2-40B4-BE49-F238E27FC236}">
                <a16:creationId xmlns:a16="http://schemas.microsoft.com/office/drawing/2014/main" xmlns="" id="{F4B60BA7-4C97-4D7B-92A8-9EB3BC02ADB9}"/>
              </a:ext>
            </a:extLst>
          </p:cNvPr>
          <p:cNvGraphicFramePr>
            <a:graphicFrameLocks noGrp="1"/>
          </p:cNvGraphicFramePr>
          <p:nvPr>
            <p:extLst>
              <p:ext uri="{D42A27DB-BD31-4B8C-83A1-F6EECF244321}">
                <p14:modId xmlns:p14="http://schemas.microsoft.com/office/powerpoint/2010/main" val="522784755"/>
              </p:ext>
            </p:extLst>
          </p:nvPr>
        </p:nvGraphicFramePr>
        <p:xfrm>
          <a:off x="1206891" y="3810011"/>
          <a:ext cx="4854713" cy="910170"/>
        </p:xfrm>
        <a:graphic>
          <a:graphicData uri="http://schemas.openxmlformats.org/drawingml/2006/table">
            <a:tbl>
              <a:tblPr firstRow="1" bandRow="1">
                <a:tableStyleId>{BC89EF96-8CEA-46FF-86C4-4CE0E7609802}</a:tableStyleId>
              </a:tblPr>
              <a:tblGrid>
                <a:gridCol w="4854713">
                  <a:extLst>
                    <a:ext uri="{9D8B030D-6E8A-4147-A177-3AD203B41FA5}">
                      <a16:colId xmlns:a16="http://schemas.microsoft.com/office/drawing/2014/main" xmlns="" val="20000"/>
                    </a:ext>
                  </a:extLst>
                </a:gridCol>
              </a:tblGrid>
              <a:tr h="329121">
                <a:tc>
                  <a:txBody>
                    <a:bodyPr/>
                    <a:lstStyle/>
                    <a:p>
                      <a:pPr algn="ctr"/>
                      <a:r>
                        <a:rPr lang="es-EC" sz="12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581049">
                <a:tc>
                  <a:txBody>
                    <a:bodyPr/>
                    <a:lstStyle/>
                    <a:p>
                      <a:pPr algn="just">
                        <a:buFont typeface="Wingdings" pitchFamily="2" charset="2"/>
                        <a:buNone/>
                      </a:pPr>
                      <a:r>
                        <a:rPr lang="es-MX" sz="1200" dirty="0">
                          <a:latin typeface="+mj-lt"/>
                          <a:cs typeface="Arial" pitchFamily="34" charset="0"/>
                        </a:rPr>
                        <a:t>Escriba el nombre de la especie de la flor no de la variedad.</a:t>
                      </a:r>
                      <a:endParaRPr lang="es-EC" sz="1200" dirty="0">
                        <a:latin typeface="+mj-lt"/>
                      </a:endParaRPr>
                    </a:p>
                  </a:txBody>
                  <a:tcPr marL="71455" marR="71455" marT="37056" marB="37056" anchor="ctr"/>
                </a:tc>
                <a:extLst>
                  <a:ext uri="{0D108BD9-81ED-4DB2-BD59-A6C34878D82A}">
                    <a16:rowId xmlns:a16="http://schemas.microsoft.com/office/drawing/2014/main" xmlns="" val="10001"/>
                  </a:ext>
                </a:extLst>
              </a:tr>
            </a:tbl>
          </a:graphicData>
        </a:graphic>
      </p:graphicFrame>
      <p:grpSp>
        <p:nvGrpSpPr>
          <p:cNvPr id="10" name="20 Grupo">
            <a:extLst>
              <a:ext uri="{FF2B5EF4-FFF2-40B4-BE49-F238E27FC236}">
                <a16:creationId xmlns:a16="http://schemas.microsoft.com/office/drawing/2014/main" xmlns="" id="{E768EA11-2547-4794-A57D-CD0AB7C20902}"/>
              </a:ext>
            </a:extLst>
          </p:cNvPr>
          <p:cNvGrpSpPr/>
          <p:nvPr/>
        </p:nvGrpSpPr>
        <p:grpSpPr>
          <a:xfrm>
            <a:off x="885689" y="5142452"/>
            <a:ext cx="1186376" cy="822391"/>
            <a:chOff x="2083113" y="6944428"/>
            <a:chExt cx="1323104" cy="678241"/>
          </a:xfrm>
        </p:grpSpPr>
        <p:pic>
          <p:nvPicPr>
            <p:cNvPr id="11" name="Picture 2">
              <a:extLst>
                <a:ext uri="{FF2B5EF4-FFF2-40B4-BE49-F238E27FC236}">
                  <a16:creationId xmlns:a16="http://schemas.microsoft.com/office/drawing/2014/main" xmlns="" id="{21FFDCA5-527E-498A-B64A-F4091174661D}"/>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2" name="22 CuadroTexto">
              <a:extLst>
                <a:ext uri="{FF2B5EF4-FFF2-40B4-BE49-F238E27FC236}">
                  <a16:creationId xmlns:a16="http://schemas.microsoft.com/office/drawing/2014/main" xmlns="" id="{6F6711C9-1782-4283-8027-907F8B6D555D}"/>
                </a:ext>
              </a:extLst>
            </p:cNvPr>
            <p:cNvSpPr txBox="1"/>
            <p:nvPr/>
          </p:nvSpPr>
          <p:spPr>
            <a:xfrm>
              <a:off x="2083113" y="6944428"/>
              <a:ext cx="1323104" cy="215755"/>
            </a:xfrm>
            <a:prstGeom prst="rect">
              <a:avLst/>
            </a:prstGeom>
            <a:noFill/>
          </p:spPr>
          <p:txBody>
            <a:bodyPr wrap="square" rtlCol="0">
              <a:spAutoFit/>
            </a:bodyPr>
            <a:lstStyle/>
            <a:p>
              <a:pPr algn="ctr"/>
              <a:r>
                <a:rPr lang="es-EC" sz="1050" b="1" dirty="0">
                  <a:solidFill>
                    <a:schemeClr val="tx2"/>
                  </a:solidFill>
                  <a:effectLst>
                    <a:outerShdw blurRad="38100" dist="38100" dir="2700000" algn="tl">
                      <a:srgbClr val="000000">
                        <a:alpha val="43137"/>
                      </a:srgbClr>
                    </a:outerShdw>
                  </a:effectLst>
                  <a:latin typeface="+mj-lt"/>
                </a:rPr>
                <a:t>IMPORTANTE</a:t>
              </a:r>
            </a:p>
          </p:txBody>
        </p:sp>
      </p:grpSp>
      <p:sp>
        <p:nvSpPr>
          <p:cNvPr id="13" name="18 Rectángulo redondeado">
            <a:extLst>
              <a:ext uri="{FF2B5EF4-FFF2-40B4-BE49-F238E27FC236}">
                <a16:creationId xmlns:a16="http://schemas.microsoft.com/office/drawing/2014/main" xmlns="" id="{2B6260E3-D092-4EEF-BEE6-096140F3CB07}"/>
              </a:ext>
            </a:extLst>
          </p:cNvPr>
          <p:cNvSpPr/>
          <p:nvPr/>
        </p:nvSpPr>
        <p:spPr>
          <a:xfrm>
            <a:off x="2240531" y="4882695"/>
            <a:ext cx="4088497" cy="1469112"/>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just">
              <a:buFont typeface="Wingdings" pitchFamily="2" charset="2"/>
              <a:buNone/>
            </a:pPr>
            <a:r>
              <a:rPr lang="es-MX" sz="1200" dirty="0">
                <a:solidFill>
                  <a:prstClr val="black"/>
                </a:solidFill>
                <a:latin typeface="+mj-lt"/>
                <a:cs typeface="Arial" pitchFamily="34" charset="0"/>
              </a:rPr>
              <a:t>Si una misma especie tiene dos condiciones de cultivo, utilice dos líneas diferentes para su registro.</a:t>
            </a:r>
          </a:p>
          <a:p>
            <a:pPr algn="just">
              <a:buFont typeface="Wingdings" pitchFamily="2" charset="2"/>
              <a:buChar char="q"/>
            </a:pPr>
            <a:endParaRPr lang="es-MX" sz="1200" dirty="0">
              <a:solidFill>
                <a:prstClr val="black"/>
              </a:solidFill>
              <a:latin typeface="+mj-lt"/>
              <a:cs typeface="Arial" pitchFamily="34" charset="0"/>
            </a:endParaRPr>
          </a:p>
          <a:p>
            <a:pPr algn="just">
              <a:buFont typeface="Wingdings" pitchFamily="2" charset="2"/>
              <a:buNone/>
            </a:pPr>
            <a:r>
              <a:rPr lang="es-MX" sz="1200" dirty="0">
                <a:solidFill>
                  <a:prstClr val="black"/>
                </a:solidFill>
                <a:latin typeface="+mj-lt"/>
                <a:cs typeface="Arial" pitchFamily="34" charset="0"/>
              </a:rPr>
              <a:t>Si al interior de un invernadero existe más de una especie de flor utilice una línea por cada especie.</a:t>
            </a:r>
            <a:endParaRPr lang="es-EC" sz="1200" dirty="0">
              <a:solidFill>
                <a:prstClr val="black"/>
              </a:solidFill>
              <a:latin typeface="+mj-lt"/>
              <a:cs typeface="Arial" pitchFamily="34" charset="0"/>
            </a:endParaRPr>
          </a:p>
          <a:p>
            <a:pPr algn="just">
              <a:lnSpc>
                <a:spcPct val="80000"/>
              </a:lnSpc>
              <a:buFont typeface="Wingdings" pitchFamily="2" charset="2"/>
              <a:buChar char="q"/>
            </a:pPr>
            <a:endParaRPr lang="es-ES" sz="1200" dirty="0">
              <a:solidFill>
                <a:prstClr val="black"/>
              </a:solidFill>
              <a:latin typeface="+mj-lt"/>
              <a:cs typeface="Arial" pitchFamily="34" charset="0"/>
            </a:endParaRPr>
          </a:p>
        </p:txBody>
      </p:sp>
      <p:grpSp>
        <p:nvGrpSpPr>
          <p:cNvPr id="14" name="21 Grupo">
            <a:extLst>
              <a:ext uri="{FF2B5EF4-FFF2-40B4-BE49-F238E27FC236}">
                <a16:creationId xmlns:a16="http://schemas.microsoft.com/office/drawing/2014/main" xmlns="" id="{923AD2A5-2E9D-416A-9AB0-59AB4C8BFF65}"/>
              </a:ext>
            </a:extLst>
          </p:cNvPr>
          <p:cNvGrpSpPr/>
          <p:nvPr/>
        </p:nvGrpSpPr>
        <p:grpSpPr>
          <a:xfrm>
            <a:off x="7109168" y="3415373"/>
            <a:ext cx="3132128" cy="2431789"/>
            <a:chOff x="594147" y="2051968"/>
            <a:chExt cx="5040560" cy="4104458"/>
          </a:xfrm>
        </p:grpSpPr>
        <p:grpSp>
          <p:nvGrpSpPr>
            <p:cNvPr id="15" name="14 Grupo">
              <a:extLst>
                <a:ext uri="{FF2B5EF4-FFF2-40B4-BE49-F238E27FC236}">
                  <a16:creationId xmlns:a16="http://schemas.microsoft.com/office/drawing/2014/main" xmlns="" id="{43750F63-2681-4BBB-B081-5A588739A2A8}"/>
                </a:ext>
              </a:extLst>
            </p:cNvPr>
            <p:cNvGrpSpPr/>
            <p:nvPr/>
          </p:nvGrpSpPr>
          <p:grpSpPr>
            <a:xfrm>
              <a:off x="594147" y="2051968"/>
              <a:ext cx="5040560" cy="4104458"/>
              <a:chOff x="738163" y="1979960"/>
              <a:chExt cx="5328592" cy="5328595"/>
            </a:xfrm>
          </p:grpSpPr>
          <p:grpSp>
            <p:nvGrpSpPr>
              <p:cNvPr id="17" name="24 Grupo">
                <a:extLst>
                  <a:ext uri="{FF2B5EF4-FFF2-40B4-BE49-F238E27FC236}">
                    <a16:creationId xmlns:a16="http://schemas.microsoft.com/office/drawing/2014/main" xmlns="" id="{FDA60286-E02A-44B6-AFAB-1AF0397435B4}"/>
                  </a:ext>
                </a:extLst>
              </p:cNvPr>
              <p:cNvGrpSpPr/>
              <p:nvPr/>
            </p:nvGrpSpPr>
            <p:grpSpPr>
              <a:xfrm>
                <a:off x="738163" y="1979960"/>
                <a:ext cx="5328592" cy="3645877"/>
                <a:chOff x="3618483" y="5004296"/>
                <a:chExt cx="5904656" cy="2989619"/>
              </a:xfrm>
            </p:grpSpPr>
            <p:pic>
              <p:nvPicPr>
                <p:cNvPr id="20" name="Picture 6" descr="http://2.bp.blogspot.com/-omIjfKUmVto/UJMeZXawl2I/AAAAAAAAAHY/KiA7wzexb1k/s1600/heliconia-bihai.jpg">
                  <a:extLst>
                    <a:ext uri="{FF2B5EF4-FFF2-40B4-BE49-F238E27FC236}">
                      <a16:creationId xmlns:a16="http://schemas.microsoft.com/office/drawing/2014/main" xmlns="" id="{5BCBA387-0E3F-44F5-A929-10676B76FE04}"/>
                    </a:ext>
                  </a:extLst>
                </p:cNvPr>
                <p:cNvPicPr>
                  <a:picLocks noChangeAspect="1" noChangeArrowheads="1"/>
                </p:cNvPicPr>
                <p:nvPr/>
              </p:nvPicPr>
              <p:blipFill>
                <a:blip r:embed="rId3" cstate="print"/>
                <a:srcRect l="10485" t="6139" r="5632" b="13537"/>
                <a:stretch>
                  <a:fillRect/>
                </a:stretch>
              </p:blipFill>
              <p:spPr bwMode="auto">
                <a:xfrm>
                  <a:off x="3618483" y="5004296"/>
                  <a:ext cx="1800200" cy="1440160"/>
                </a:xfrm>
                <a:prstGeom prst="rect">
                  <a:avLst/>
                </a:prstGeom>
                <a:ln>
                  <a:noFill/>
                </a:ln>
                <a:effectLst>
                  <a:outerShdw blurRad="292100" dist="139700" dir="2700000" algn="tl" rotWithShape="0">
                    <a:srgbClr val="333333">
                      <a:alpha val="65000"/>
                    </a:srgbClr>
                  </a:outerShdw>
                </a:effectLst>
              </p:spPr>
            </p:pic>
            <p:pic>
              <p:nvPicPr>
                <p:cNvPr id="21" name="Picture 2" descr="http://www.jamesnava.com/wp-content/uploads/2012/02/flores1.jpg">
                  <a:extLst>
                    <a:ext uri="{FF2B5EF4-FFF2-40B4-BE49-F238E27FC236}">
                      <a16:creationId xmlns:a16="http://schemas.microsoft.com/office/drawing/2014/main" xmlns="" id="{090AD8F5-00D4-41C4-9552-A797777A91F2}"/>
                    </a:ext>
                  </a:extLst>
                </p:cNvPr>
                <p:cNvPicPr>
                  <a:picLocks noChangeAspect="1" noChangeArrowheads="1"/>
                </p:cNvPicPr>
                <p:nvPr/>
              </p:nvPicPr>
              <p:blipFill>
                <a:blip r:embed="rId4" cstate="print"/>
                <a:srcRect l="3958" t="14837" r="12931"/>
                <a:stretch>
                  <a:fillRect/>
                </a:stretch>
              </p:blipFill>
              <p:spPr bwMode="auto">
                <a:xfrm>
                  <a:off x="5418683" y="6406981"/>
                  <a:ext cx="2016224" cy="1586934"/>
                </a:xfrm>
                <a:prstGeom prst="rect">
                  <a:avLst/>
                </a:prstGeom>
                <a:ln>
                  <a:noFill/>
                </a:ln>
                <a:effectLst>
                  <a:outerShdw blurRad="292100" dist="139700" dir="2700000" algn="tl" rotWithShape="0">
                    <a:srgbClr val="333333">
                      <a:alpha val="65000"/>
                    </a:srgbClr>
                  </a:outerShdw>
                </a:effectLst>
              </p:spPr>
            </p:pic>
            <p:pic>
              <p:nvPicPr>
                <p:cNvPr id="22" name="Picture 8" descr="http://1.bp.blogspot.com/__3W-Qj6lg5g/TOwJEB1SIWI/AAAAAAAAACA/gbHmzDmno1E/s1600/anturios.jpg">
                  <a:extLst>
                    <a:ext uri="{FF2B5EF4-FFF2-40B4-BE49-F238E27FC236}">
                      <a16:creationId xmlns:a16="http://schemas.microsoft.com/office/drawing/2014/main" xmlns="" id="{EF7D3B89-77D8-4087-9513-F6F29B484A03}"/>
                    </a:ext>
                  </a:extLst>
                </p:cNvPr>
                <p:cNvPicPr>
                  <a:picLocks noChangeAspect="1" noChangeArrowheads="1"/>
                </p:cNvPicPr>
                <p:nvPr/>
              </p:nvPicPr>
              <p:blipFill>
                <a:blip r:embed="rId5" cstate="print"/>
                <a:srcRect/>
                <a:stretch>
                  <a:fillRect/>
                </a:stretch>
              </p:blipFill>
              <p:spPr bwMode="auto">
                <a:xfrm>
                  <a:off x="3618483" y="6444456"/>
                  <a:ext cx="1800200" cy="1512168"/>
                </a:xfrm>
                <a:prstGeom prst="rect">
                  <a:avLst/>
                </a:prstGeom>
                <a:ln>
                  <a:noFill/>
                </a:ln>
                <a:effectLst>
                  <a:outerShdw blurRad="292100" dist="139700" dir="2700000" algn="tl" rotWithShape="0">
                    <a:srgbClr val="333333">
                      <a:alpha val="65000"/>
                    </a:srgbClr>
                  </a:outerShdw>
                </a:effectLst>
              </p:spPr>
            </p:pic>
            <p:pic>
              <p:nvPicPr>
                <p:cNvPr id="23" name="Picture 10" descr="http://claveles.florpedia.com/images/clavel-comun.jpg?phpMyAdmin=RTRRHfA2I9v%2CQw0gg%2CdyQfi11e6">
                  <a:extLst>
                    <a:ext uri="{FF2B5EF4-FFF2-40B4-BE49-F238E27FC236}">
                      <a16:creationId xmlns:a16="http://schemas.microsoft.com/office/drawing/2014/main" xmlns="" id="{28DDFCB4-A2B7-4BF9-AC55-615579F7F0FE}"/>
                    </a:ext>
                  </a:extLst>
                </p:cNvPr>
                <p:cNvPicPr>
                  <a:picLocks noChangeAspect="1" noChangeArrowheads="1"/>
                </p:cNvPicPr>
                <p:nvPr/>
              </p:nvPicPr>
              <p:blipFill>
                <a:blip r:embed="rId6" cstate="print"/>
                <a:srcRect/>
                <a:stretch>
                  <a:fillRect/>
                </a:stretch>
              </p:blipFill>
              <p:spPr bwMode="auto">
                <a:xfrm>
                  <a:off x="7434907" y="6372448"/>
                  <a:ext cx="2088232" cy="1584176"/>
                </a:xfrm>
                <a:prstGeom prst="rect">
                  <a:avLst/>
                </a:prstGeom>
                <a:ln>
                  <a:noFill/>
                </a:ln>
                <a:effectLst>
                  <a:outerShdw blurRad="292100" dist="139700" dir="2700000" algn="tl" rotWithShape="0">
                    <a:srgbClr val="333333">
                      <a:alpha val="65000"/>
                    </a:srgbClr>
                  </a:outerShdw>
                </a:effectLst>
              </p:spPr>
            </p:pic>
            <p:pic>
              <p:nvPicPr>
                <p:cNvPr id="24" name="Picture 12" descr="http://www.fondosypantallas.com/wp-content/uploads/2012/10/bella-orquidea.jpg">
                  <a:extLst>
                    <a:ext uri="{FF2B5EF4-FFF2-40B4-BE49-F238E27FC236}">
                      <a16:creationId xmlns:a16="http://schemas.microsoft.com/office/drawing/2014/main" xmlns="" id="{674F3C5F-2ABA-4378-AEBE-3675BF125F35}"/>
                    </a:ext>
                  </a:extLst>
                </p:cNvPr>
                <p:cNvPicPr>
                  <a:picLocks noChangeAspect="1" noChangeArrowheads="1"/>
                </p:cNvPicPr>
                <p:nvPr/>
              </p:nvPicPr>
              <p:blipFill>
                <a:blip r:embed="rId7" cstate="print"/>
                <a:srcRect/>
                <a:stretch>
                  <a:fillRect/>
                </a:stretch>
              </p:blipFill>
              <p:spPr bwMode="auto">
                <a:xfrm>
                  <a:off x="5418683" y="5004296"/>
                  <a:ext cx="2088232" cy="1458162"/>
                </a:xfrm>
                <a:prstGeom prst="rect">
                  <a:avLst/>
                </a:prstGeom>
                <a:ln>
                  <a:noFill/>
                </a:ln>
                <a:effectLst>
                  <a:outerShdw blurRad="292100" dist="139700" dir="2700000" algn="tl" rotWithShape="0">
                    <a:srgbClr val="333333">
                      <a:alpha val="65000"/>
                    </a:srgbClr>
                  </a:outerShdw>
                </a:effectLst>
              </p:spPr>
            </p:pic>
            <p:pic>
              <p:nvPicPr>
                <p:cNvPr id="25" name="Picture 14" descr="http://hogar.pisos.com/wp-content/uploads/2011/08/60070el_jazmin.jpg">
                  <a:extLst>
                    <a:ext uri="{FF2B5EF4-FFF2-40B4-BE49-F238E27FC236}">
                      <a16:creationId xmlns:a16="http://schemas.microsoft.com/office/drawing/2014/main" xmlns="" id="{D85461A7-1857-4984-BC29-D6F17D60CFAE}"/>
                    </a:ext>
                  </a:extLst>
                </p:cNvPr>
                <p:cNvPicPr>
                  <a:picLocks noChangeAspect="1" noChangeArrowheads="1"/>
                </p:cNvPicPr>
                <p:nvPr/>
              </p:nvPicPr>
              <p:blipFill>
                <a:blip r:embed="rId8" cstate="print"/>
                <a:srcRect/>
                <a:stretch>
                  <a:fillRect/>
                </a:stretch>
              </p:blipFill>
              <p:spPr bwMode="auto">
                <a:xfrm>
                  <a:off x="7434907" y="5004296"/>
                  <a:ext cx="2088232" cy="1440160"/>
                </a:xfrm>
                <a:prstGeom prst="rect">
                  <a:avLst/>
                </a:prstGeom>
                <a:ln>
                  <a:noFill/>
                </a:ln>
                <a:effectLst>
                  <a:outerShdw blurRad="292100" dist="139700" dir="2700000" algn="tl" rotWithShape="0">
                    <a:srgbClr val="333333">
                      <a:alpha val="65000"/>
                    </a:srgbClr>
                  </a:outerShdw>
                </a:effectLst>
              </p:spPr>
            </p:pic>
          </p:grpSp>
          <p:pic>
            <p:nvPicPr>
              <p:cNvPr id="18" name="Picture 2" descr="GYPSOPHILA paniculata ‘Compacta Plena’ (baby’s breath)">
                <a:extLst>
                  <a:ext uri="{FF2B5EF4-FFF2-40B4-BE49-F238E27FC236}">
                    <a16:creationId xmlns:a16="http://schemas.microsoft.com/office/drawing/2014/main" xmlns="" id="{443672FF-8E80-4419-B43B-2349D983F2AF}"/>
                  </a:ext>
                </a:extLst>
              </p:cNvPr>
              <p:cNvPicPr>
                <a:picLocks noChangeAspect="1" noChangeArrowheads="1"/>
              </p:cNvPicPr>
              <p:nvPr/>
            </p:nvPicPr>
            <p:blipFill>
              <a:blip r:embed="rId9" cstate="print"/>
              <a:srcRect/>
              <a:stretch>
                <a:fillRect/>
              </a:stretch>
            </p:blipFill>
            <p:spPr bwMode="auto">
              <a:xfrm>
                <a:off x="738163" y="5532356"/>
                <a:ext cx="1750823" cy="1776197"/>
              </a:xfrm>
              <a:prstGeom prst="rect">
                <a:avLst/>
              </a:prstGeom>
              <a:ln>
                <a:noFill/>
              </a:ln>
              <a:effectLst>
                <a:outerShdw blurRad="292100" dist="139700" dir="2700000" algn="tl" rotWithShape="0">
                  <a:srgbClr val="333333">
                    <a:alpha val="65000"/>
                  </a:srgbClr>
                </a:outerShdw>
              </a:effectLst>
            </p:spPr>
          </p:pic>
          <p:pic>
            <p:nvPicPr>
              <p:cNvPr id="19" name="Picture 6" descr="http://2.bp.blogspot.com/-TR54r6RIqto/TmxutUJgNOI/AAAAAAAAMa0/H35Ik91Dtl0/s320/FLOR+AVE+DE+PARAISO.jpg">
                <a:extLst>
                  <a:ext uri="{FF2B5EF4-FFF2-40B4-BE49-F238E27FC236}">
                    <a16:creationId xmlns:a16="http://schemas.microsoft.com/office/drawing/2014/main" xmlns="" id="{B8E83A0C-4320-4F50-B339-FDD1C69F6E4B}"/>
                  </a:ext>
                </a:extLst>
              </p:cNvPr>
              <p:cNvPicPr>
                <a:picLocks noChangeAspect="1" noChangeArrowheads="1"/>
              </p:cNvPicPr>
              <p:nvPr/>
            </p:nvPicPr>
            <p:blipFill>
              <a:blip r:embed="rId10" cstate="print"/>
              <a:srcRect/>
              <a:stretch>
                <a:fillRect/>
              </a:stretch>
            </p:blipFill>
            <p:spPr bwMode="auto">
              <a:xfrm>
                <a:off x="4087564" y="5532357"/>
                <a:ext cx="1979191" cy="1776198"/>
              </a:xfrm>
              <a:prstGeom prst="rect">
                <a:avLst/>
              </a:prstGeom>
              <a:ln>
                <a:noFill/>
              </a:ln>
              <a:effectLst>
                <a:outerShdw blurRad="292100" dist="139700" dir="2700000" algn="tl" rotWithShape="0">
                  <a:srgbClr val="333333">
                    <a:alpha val="65000"/>
                  </a:srgbClr>
                </a:outerShdw>
              </a:effectLst>
            </p:spPr>
          </p:pic>
        </p:grpSp>
        <p:pic>
          <p:nvPicPr>
            <p:cNvPr id="16" name="Picture 2" descr="http://img.fotocommunity.com/images/Concurso/Concurso-calendario-fc-2012/CARTUCHO-BLANCO-a26007643.jpg">
              <a:extLst>
                <a:ext uri="{FF2B5EF4-FFF2-40B4-BE49-F238E27FC236}">
                  <a16:creationId xmlns:a16="http://schemas.microsoft.com/office/drawing/2014/main" xmlns="" id="{4739C814-ADCD-4A83-B330-C3F50325DAED}"/>
                </a:ext>
              </a:extLst>
            </p:cNvPr>
            <p:cNvPicPr>
              <a:picLocks noChangeAspect="1" noChangeArrowheads="1"/>
            </p:cNvPicPr>
            <p:nvPr/>
          </p:nvPicPr>
          <p:blipFill>
            <a:blip r:embed="rId11" cstate="print"/>
            <a:srcRect/>
            <a:stretch>
              <a:fillRect/>
            </a:stretch>
          </p:blipFill>
          <p:spPr bwMode="auto">
            <a:xfrm>
              <a:off x="2178323" y="4788272"/>
              <a:ext cx="1656184" cy="1368152"/>
            </a:xfrm>
            <a:prstGeom prst="rect">
              <a:avLst/>
            </a:prstGeom>
            <a:noFill/>
          </p:spPr>
        </p:pic>
      </p:grpSp>
    </p:spTree>
    <p:extLst>
      <p:ext uri="{BB962C8B-B14F-4D97-AF65-F5344CB8AC3E}">
        <p14:creationId xmlns:p14="http://schemas.microsoft.com/office/powerpoint/2010/main" val="378260479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5D0970E2-C7ED-4903-99AA-79CFC6CAD5A1}"/>
              </a:ext>
            </a:extLst>
          </p:cNvPr>
          <p:cNvSpPr>
            <a:spLocks noGrp="1"/>
          </p:cNvSpPr>
          <p:nvPr>
            <p:ph type="title"/>
          </p:nvPr>
        </p:nvSpPr>
        <p:spPr/>
        <p:txBody>
          <a:bodyPr>
            <a:normAutofit fontScale="90000"/>
          </a:bodyPr>
          <a:lstStyle/>
          <a:p>
            <a:r>
              <a:rPr lang="es-ES_tradnl" dirty="0"/>
              <a:t>Consideraciones</a:t>
            </a:r>
          </a:p>
        </p:txBody>
      </p:sp>
      <p:sp>
        <p:nvSpPr>
          <p:cNvPr id="6" name="Marcador de contenido 5">
            <a:extLst>
              <a:ext uri="{FF2B5EF4-FFF2-40B4-BE49-F238E27FC236}">
                <a16:creationId xmlns:a16="http://schemas.microsoft.com/office/drawing/2014/main" xmlns="" id="{CF1E78E6-079E-4E96-905D-68200B1DFE2B}"/>
              </a:ext>
            </a:extLst>
          </p:cNvPr>
          <p:cNvSpPr txBox="1">
            <a:spLocks/>
          </p:cNvSpPr>
          <p:nvPr/>
        </p:nvSpPr>
        <p:spPr>
          <a:xfrm>
            <a:off x="909832" y="95979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7" name="2 Rectángulo">
            <a:extLst>
              <a:ext uri="{FF2B5EF4-FFF2-40B4-BE49-F238E27FC236}">
                <a16:creationId xmlns:a16="http://schemas.microsoft.com/office/drawing/2014/main" xmlns="" id="{FE26F3EB-349F-4D60-8992-0DE6A7FFF948}"/>
              </a:ext>
            </a:extLst>
          </p:cNvPr>
          <p:cNvSpPr/>
          <p:nvPr/>
        </p:nvSpPr>
        <p:spPr>
          <a:xfrm>
            <a:off x="909832" y="1365425"/>
            <a:ext cx="3035990"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7. Número total de plantas</a:t>
            </a:r>
            <a:endParaRPr lang="es-MX" sz="1200" dirty="0">
              <a:solidFill>
                <a:prstClr val="black"/>
              </a:solidFill>
              <a:cs typeface="Arial" pitchFamily="34" charset="0"/>
            </a:endParaRPr>
          </a:p>
        </p:txBody>
      </p:sp>
      <p:graphicFrame>
        <p:nvGraphicFramePr>
          <p:cNvPr id="8" name="3 Tabla">
            <a:extLst>
              <a:ext uri="{FF2B5EF4-FFF2-40B4-BE49-F238E27FC236}">
                <a16:creationId xmlns:a16="http://schemas.microsoft.com/office/drawing/2014/main" xmlns="" id="{B4144BBE-00AB-4D76-A260-A82D594006C4}"/>
              </a:ext>
            </a:extLst>
          </p:cNvPr>
          <p:cNvGraphicFramePr>
            <a:graphicFrameLocks noGrp="1"/>
          </p:cNvGraphicFramePr>
          <p:nvPr>
            <p:extLst>
              <p:ext uri="{D42A27DB-BD31-4B8C-83A1-F6EECF244321}">
                <p14:modId xmlns:p14="http://schemas.microsoft.com/office/powerpoint/2010/main" val="4176798976"/>
              </p:ext>
            </p:extLst>
          </p:nvPr>
        </p:nvGraphicFramePr>
        <p:xfrm>
          <a:off x="974716" y="1828129"/>
          <a:ext cx="4220249" cy="1008112"/>
        </p:xfrm>
        <a:graphic>
          <a:graphicData uri="http://schemas.openxmlformats.org/drawingml/2006/table">
            <a:tbl>
              <a:tblPr firstRow="1" bandRow="1">
                <a:tableStyleId>{BC89EF96-8CEA-46FF-86C4-4CE0E7609802}</a:tableStyleId>
              </a:tblPr>
              <a:tblGrid>
                <a:gridCol w="1181670">
                  <a:extLst>
                    <a:ext uri="{9D8B030D-6E8A-4147-A177-3AD203B41FA5}">
                      <a16:colId xmlns:a16="http://schemas.microsoft.com/office/drawing/2014/main" xmlns="" val="20000"/>
                    </a:ext>
                  </a:extLst>
                </a:gridCol>
                <a:gridCol w="3038579">
                  <a:extLst>
                    <a:ext uri="{9D8B030D-6E8A-4147-A177-3AD203B41FA5}">
                      <a16:colId xmlns:a16="http://schemas.microsoft.com/office/drawing/2014/main" xmlns=""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711661">
                <a:tc>
                  <a:txBody>
                    <a:bodyPr/>
                    <a:lstStyle/>
                    <a:p>
                      <a:pPr algn="ctr"/>
                      <a:r>
                        <a:rPr lang="es-EC" sz="1100" dirty="0">
                          <a:solidFill>
                            <a:schemeClr val="tx1"/>
                          </a:solidFill>
                          <a:latin typeface="+mj-lt"/>
                          <a:cs typeface="Arial" pitchFamily="34" charset="0"/>
                        </a:rPr>
                        <a:t>708</a:t>
                      </a:r>
                    </a:p>
                  </a:txBody>
                  <a:tcPr marL="71455" marR="71455" marT="37056" marB="37056" anchor="ctr"/>
                </a:tc>
                <a:tc>
                  <a:txBody>
                    <a:bodyPr/>
                    <a:lstStyle/>
                    <a:p>
                      <a:pPr algn="just"/>
                      <a:r>
                        <a:rPr lang="es-ES" sz="1100" kern="1200" dirty="0">
                          <a:solidFill>
                            <a:schemeClr val="tx1"/>
                          </a:solidFill>
                          <a:latin typeface="+mn-lt"/>
                          <a:ea typeface="+mn-ea"/>
                          <a:cs typeface="+mn-cs"/>
                        </a:rPr>
                        <a:t>Registre en este casillero el </a:t>
                      </a:r>
                      <a:r>
                        <a:rPr lang="es-ES" sz="1100" b="1" kern="1200" dirty="0">
                          <a:solidFill>
                            <a:schemeClr val="tx1"/>
                          </a:solidFill>
                          <a:latin typeface="+mn-lt"/>
                          <a:ea typeface="+mn-ea"/>
                          <a:cs typeface="+mn-cs"/>
                        </a:rPr>
                        <a:t>número total de plantas</a:t>
                      </a:r>
                      <a:r>
                        <a:rPr lang="es-ES" sz="1100" kern="1200" dirty="0">
                          <a:solidFill>
                            <a:schemeClr val="tx1"/>
                          </a:solidFill>
                          <a:latin typeface="+mn-lt"/>
                          <a:ea typeface="+mn-ea"/>
                          <a:cs typeface="+mn-cs"/>
                        </a:rPr>
                        <a:t> que la PP, plantó en la superficie que él señala.</a:t>
                      </a:r>
                      <a:endParaRPr lang="es-EC" sz="1100" kern="1200" dirty="0">
                        <a:solidFill>
                          <a:schemeClr val="tx1"/>
                        </a:solidFill>
                        <a:latin typeface="+mn-lt"/>
                        <a:ea typeface="+mn-ea"/>
                        <a:cs typeface="+mn-cs"/>
                      </a:endParaRPr>
                    </a:p>
                  </a:txBody>
                  <a:tcPr marL="71455" marR="71455" marT="37056" marB="37056"/>
                </a:tc>
                <a:extLst>
                  <a:ext uri="{0D108BD9-81ED-4DB2-BD59-A6C34878D82A}">
                    <a16:rowId xmlns:a16="http://schemas.microsoft.com/office/drawing/2014/main" xmlns="" val="10001"/>
                  </a:ext>
                </a:extLst>
              </a:tr>
            </a:tbl>
          </a:graphicData>
        </a:graphic>
      </p:graphicFrame>
      <p:pic>
        <p:nvPicPr>
          <p:cNvPr id="9" name="Picture 2" descr="http://www.vintage.com.ec/imagenes/nosotros.jpg">
            <a:extLst>
              <a:ext uri="{FF2B5EF4-FFF2-40B4-BE49-F238E27FC236}">
                <a16:creationId xmlns:a16="http://schemas.microsoft.com/office/drawing/2014/main" xmlns="" id="{BC5DE88C-B6B0-4C2C-9B46-4538D306C244}"/>
              </a:ext>
            </a:extLst>
          </p:cNvPr>
          <p:cNvPicPr>
            <a:picLocks noChangeAspect="1" noChangeArrowheads="1"/>
          </p:cNvPicPr>
          <p:nvPr/>
        </p:nvPicPr>
        <p:blipFill>
          <a:blip r:embed="rId2" cstate="print"/>
          <a:srcRect/>
          <a:stretch>
            <a:fillRect/>
          </a:stretch>
        </p:blipFill>
        <p:spPr bwMode="auto">
          <a:xfrm>
            <a:off x="5329142" y="915399"/>
            <a:ext cx="3096344" cy="2069641"/>
          </a:xfrm>
          <a:prstGeom prst="rect">
            <a:avLst/>
          </a:prstGeom>
          <a:ln>
            <a:noFill/>
          </a:ln>
          <a:effectLst>
            <a:outerShdw blurRad="292100" dist="139700" dir="2700000" algn="tl" rotWithShape="0">
              <a:srgbClr val="333333">
                <a:alpha val="65000"/>
              </a:srgbClr>
            </a:outerShdw>
          </a:effectLst>
        </p:spPr>
      </p:pic>
      <p:sp>
        <p:nvSpPr>
          <p:cNvPr id="10" name="CuadroTexto 17">
            <a:extLst>
              <a:ext uri="{FF2B5EF4-FFF2-40B4-BE49-F238E27FC236}">
                <a16:creationId xmlns:a16="http://schemas.microsoft.com/office/drawing/2014/main" xmlns="" id="{689083B2-B313-45A7-9B6B-A7E708C42689}"/>
              </a:ext>
            </a:extLst>
          </p:cNvPr>
          <p:cNvSpPr txBox="1"/>
          <p:nvPr/>
        </p:nvSpPr>
        <p:spPr>
          <a:xfrm>
            <a:off x="8559994" y="1248099"/>
            <a:ext cx="3439748" cy="1815882"/>
          </a:xfrm>
          <a:prstGeom prst="rect">
            <a:avLst/>
          </a:prstGeom>
          <a:noFill/>
        </p:spPr>
        <p:txBody>
          <a:bodyPr wrap="square" rtlCol="0">
            <a:spAutoFit/>
          </a:bodyPr>
          <a:lstStyle/>
          <a:p>
            <a:pPr algn="just"/>
            <a:r>
              <a:rPr lang="es-MX" sz="1400" dirty="0"/>
              <a:t>En el caso de rosas se ha observado hasta el momento que en este cultivo realizan hasta 13 cortes al año por lo que para validar. se debe dividir el número de tallos cortados para el número de plantas, </a:t>
            </a:r>
            <a:r>
              <a:rPr lang="es-MX" sz="1400" dirty="0">
                <a:highlight>
                  <a:srgbClr val="FFFF00"/>
                </a:highlight>
              </a:rPr>
              <a:t>datos superiores a 13 se debe regresar el formulario a campo</a:t>
            </a:r>
            <a:endParaRPr lang="es-EC" sz="1400" dirty="0">
              <a:highlight>
                <a:srgbClr val="FFFF00"/>
              </a:highlight>
            </a:endParaRPr>
          </a:p>
        </p:txBody>
      </p:sp>
      <p:sp>
        <p:nvSpPr>
          <p:cNvPr id="11" name="5 Rectángulo">
            <a:extLst>
              <a:ext uri="{FF2B5EF4-FFF2-40B4-BE49-F238E27FC236}">
                <a16:creationId xmlns:a16="http://schemas.microsoft.com/office/drawing/2014/main" xmlns="" id="{54DB56C4-8C9E-49CC-90CC-9C0A047C12C4}"/>
              </a:ext>
            </a:extLst>
          </p:cNvPr>
          <p:cNvSpPr/>
          <p:nvPr/>
        </p:nvSpPr>
        <p:spPr>
          <a:xfrm>
            <a:off x="909832" y="3111807"/>
            <a:ext cx="349998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8. Número total de tallos cortados</a:t>
            </a:r>
            <a:endParaRPr lang="es-MX" sz="1200" dirty="0">
              <a:solidFill>
                <a:prstClr val="black"/>
              </a:solidFill>
              <a:cs typeface="Arial" pitchFamily="34" charset="0"/>
            </a:endParaRPr>
          </a:p>
        </p:txBody>
      </p:sp>
      <p:graphicFrame>
        <p:nvGraphicFramePr>
          <p:cNvPr id="12" name="6 Tabla">
            <a:extLst>
              <a:ext uri="{FF2B5EF4-FFF2-40B4-BE49-F238E27FC236}">
                <a16:creationId xmlns:a16="http://schemas.microsoft.com/office/drawing/2014/main" xmlns="" id="{AB8ACECB-99FC-4B57-BC8F-F2E09D5C7C94}"/>
              </a:ext>
            </a:extLst>
          </p:cNvPr>
          <p:cNvGraphicFramePr>
            <a:graphicFrameLocks noGrp="1"/>
          </p:cNvGraphicFramePr>
          <p:nvPr>
            <p:extLst>
              <p:ext uri="{D42A27DB-BD31-4B8C-83A1-F6EECF244321}">
                <p14:modId xmlns:p14="http://schemas.microsoft.com/office/powerpoint/2010/main" val="2657235307"/>
              </p:ext>
            </p:extLst>
          </p:nvPr>
        </p:nvGraphicFramePr>
        <p:xfrm>
          <a:off x="909832" y="3605021"/>
          <a:ext cx="4220249" cy="1031420"/>
        </p:xfrm>
        <a:graphic>
          <a:graphicData uri="http://schemas.openxmlformats.org/drawingml/2006/table">
            <a:tbl>
              <a:tblPr firstRow="1" bandRow="1">
                <a:tableStyleId>{BC89EF96-8CEA-46FF-86C4-4CE0E7609802}</a:tableStyleId>
              </a:tblPr>
              <a:tblGrid>
                <a:gridCol w="1181670">
                  <a:extLst>
                    <a:ext uri="{9D8B030D-6E8A-4147-A177-3AD203B41FA5}">
                      <a16:colId xmlns:a16="http://schemas.microsoft.com/office/drawing/2014/main" xmlns="" val="20000"/>
                    </a:ext>
                  </a:extLst>
                </a:gridCol>
                <a:gridCol w="3038579">
                  <a:extLst>
                    <a:ext uri="{9D8B030D-6E8A-4147-A177-3AD203B41FA5}">
                      <a16:colId xmlns:a16="http://schemas.microsoft.com/office/drawing/2014/main" xmlns=""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734969">
                <a:tc>
                  <a:txBody>
                    <a:bodyPr/>
                    <a:lstStyle/>
                    <a:p>
                      <a:pPr algn="ctr"/>
                      <a:r>
                        <a:rPr lang="es-EC" sz="1100" dirty="0">
                          <a:solidFill>
                            <a:schemeClr val="tx1"/>
                          </a:solidFill>
                          <a:latin typeface="+mj-lt"/>
                          <a:cs typeface="Arial" pitchFamily="34" charset="0"/>
                        </a:rPr>
                        <a:t>709</a:t>
                      </a:r>
                    </a:p>
                  </a:txBody>
                  <a:tcPr marL="71455" marR="71455" marT="37056" marB="37056" anchor="ctr"/>
                </a:tc>
                <a:tc>
                  <a:txBody>
                    <a:bodyPr/>
                    <a:lstStyle/>
                    <a:p>
                      <a:pPr algn="just"/>
                      <a:r>
                        <a:rPr lang="es-MX" sz="1100" dirty="0">
                          <a:latin typeface="+mj-lt"/>
                          <a:cs typeface="Arial" pitchFamily="34" charset="0"/>
                        </a:rPr>
                        <a:t>Registre el número total de tallos cortados, que puede ser igual o mayor al número total de plantas.</a:t>
                      </a:r>
                      <a:endParaRPr lang="es-EC" sz="1100" dirty="0">
                        <a:latin typeface="+mj-lt"/>
                        <a:cs typeface="Arial" pitchFamily="34" charset="0"/>
                      </a:endParaRPr>
                    </a:p>
                  </a:txBody>
                  <a:tcPr marL="71455" marR="71455" marT="37056" marB="37056"/>
                </a:tc>
                <a:extLst>
                  <a:ext uri="{0D108BD9-81ED-4DB2-BD59-A6C34878D82A}">
                    <a16:rowId xmlns:a16="http://schemas.microsoft.com/office/drawing/2014/main" xmlns="" val="10001"/>
                  </a:ext>
                </a:extLst>
              </a:tr>
            </a:tbl>
          </a:graphicData>
        </a:graphic>
      </p:graphicFrame>
      <p:pic>
        <p:nvPicPr>
          <p:cNvPr id="13" name="Picture 2" descr="http://i.aquarelle.com/06/images/produits/enviar-rosas-rojas-550.jpg">
            <a:extLst>
              <a:ext uri="{FF2B5EF4-FFF2-40B4-BE49-F238E27FC236}">
                <a16:creationId xmlns:a16="http://schemas.microsoft.com/office/drawing/2014/main" xmlns="" id="{2C58D68F-278F-4E1C-AE21-2A1A7AE397EC}"/>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851960" y="4775219"/>
            <a:ext cx="1615725" cy="1675822"/>
          </a:xfrm>
          <a:prstGeom prst="rect">
            <a:avLst/>
          </a:prstGeom>
          <a:noFill/>
        </p:spPr>
      </p:pic>
      <p:grpSp>
        <p:nvGrpSpPr>
          <p:cNvPr id="14" name="12 Grupo">
            <a:extLst>
              <a:ext uri="{FF2B5EF4-FFF2-40B4-BE49-F238E27FC236}">
                <a16:creationId xmlns:a16="http://schemas.microsoft.com/office/drawing/2014/main" xmlns="" id="{E60E4A3C-F445-4034-AD93-E1686547FAF2}"/>
              </a:ext>
            </a:extLst>
          </p:cNvPr>
          <p:cNvGrpSpPr/>
          <p:nvPr/>
        </p:nvGrpSpPr>
        <p:grpSpPr>
          <a:xfrm>
            <a:off x="3578790" y="4722849"/>
            <a:ext cx="2160240" cy="1728192"/>
            <a:chOff x="2083113" y="6944428"/>
            <a:chExt cx="1323104" cy="678241"/>
          </a:xfrm>
        </p:grpSpPr>
        <p:pic>
          <p:nvPicPr>
            <p:cNvPr id="15" name="Picture 2">
              <a:extLst>
                <a:ext uri="{FF2B5EF4-FFF2-40B4-BE49-F238E27FC236}">
                  <a16:creationId xmlns:a16="http://schemas.microsoft.com/office/drawing/2014/main" xmlns="" id="{9932E2A5-82D4-4030-B063-431A56A04339}"/>
                </a:ext>
              </a:extLst>
            </p:cNvPr>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6" name="14 CuadroTexto">
              <a:extLst>
                <a:ext uri="{FF2B5EF4-FFF2-40B4-BE49-F238E27FC236}">
                  <a16:creationId xmlns:a16="http://schemas.microsoft.com/office/drawing/2014/main" xmlns=""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17" name="7 Rectángulo redondeado">
            <a:extLst>
              <a:ext uri="{FF2B5EF4-FFF2-40B4-BE49-F238E27FC236}">
                <a16:creationId xmlns:a16="http://schemas.microsoft.com/office/drawing/2014/main" xmlns="" id="{ED8AF92B-39B1-4A02-A71B-00867ED0AE34}"/>
              </a:ext>
            </a:extLst>
          </p:cNvPr>
          <p:cNvSpPr/>
          <p:nvPr/>
        </p:nvSpPr>
        <p:spPr>
          <a:xfrm>
            <a:off x="5514679" y="3419593"/>
            <a:ext cx="6485063" cy="2433696"/>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Considere en la producción, los tallos cortados que son desechados para abono verde o para la venta en el </a:t>
            </a:r>
            <a:r>
              <a:rPr lang="es-EC" sz="1400" b="1" dirty="0">
                <a:solidFill>
                  <a:prstClr val="black"/>
                </a:solidFill>
                <a:latin typeface="+mj-lt"/>
                <a:ea typeface="Calibri" pitchFamily="34" charset="0"/>
                <a:cs typeface="Arial" pitchFamily="34" charset="0"/>
              </a:rPr>
              <a:t>mercado nacional.</a:t>
            </a:r>
          </a:p>
          <a:p>
            <a:pPr algn="just" fontAlgn="base">
              <a:spcBef>
                <a:spcPct val="0"/>
              </a:spcBef>
              <a:spcAft>
                <a:spcPct val="0"/>
              </a:spcAft>
            </a:pPr>
            <a:endParaRPr lang="es-EC" sz="1400" b="1"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Tenga cuidado ya que en algunas especies se realizan 2 o más cortes por planta en el año. Pregunte al informante, cuántos cortes realizó por planta en el periodo de referencia </a:t>
            </a:r>
          </a:p>
          <a:p>
            <a:pPr algn="just" fontAlgn="base">
              <a:spcBef>
                <a:spcPct val="0"/>
              </a:spcBef>
              <a:spcAft>
                <a:spcPct val="0"/>
              </a:spcAft>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Registre en observaciones, cuántos cortes realizó por planta en el año.</a:t>
            </a: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EC" sz="1400" dirty="0">
                <a:solidFill>
                  <a:prstClr val="black"/>
                </a:solidFill>
                <a:latin typeface="+mj-lt"/>
                <a:ea typeface="Calibri" pitchFamily="34" charset="0"/>
                <a:cs typeface="Arial" pitchFamily="34" charset="0"/>
              </a:rPr>
              <a:t>Registre en observaciones el porcentaje de desecho que indique el informante</a:t>
            </a: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a:lnSpc>
                <a:spcPct val="80000"/>
              </a:lnSpc>
              <a:buFont typeface="Wingdings" pitchFamily="2" charset="2"/>
              <a:buChar char="q"/>
            </a:pPr>
            <a:endParaRPr lang="es-ES" sz="1400" dirty="0">
              <a:solidFill>
                <a:prstClr val="black"/>
              </a:solidFill>
              <a:latin typeface="+mj-lt"/>
              <a:cs typeface="Arial" pitchFamily="34" charset="0"/>
            </a:endParaRPr>
          </a:p>
        </p:txBody>
      </p:sp>
    </p:spTree>
    <p:extLst>
      <p:ext uri="{BB962C8B-B14F-4D97-AF65-F5344CB8AC3E}">
        <p14:creationId xmlns:p14="http://schemas.microsoft.com/office/powerpoint/2010/main" val="264881886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xmlns="" id="{939BA81B-7ACA-4826-9ACD-8F143930DD26}"/>
              </a:ext>
            </a:extLst>
          </p:cNvPr>
          <p:cNvSpPr>
            <a:spLocks noGrp="1"/>
          </p:cNvSpPr>
          <p:nvPr>
            <p:ph type="title"/>
          </p:nvPr>
        </p:nvSpPr>
        <p:spPr/>
        <p:txBody>
          <a:bodyPr>
            <a:normAutofit fontScale="90000"/>
          </a:bodyPr>
          <a:lstStyle/>
          <a:p>
            <a:r>
              <a:rPr lang="es-MX" dirty="0"/>
              <a:t>Consideraciones</a:t>
            </a:r>
            <a:endParaRPr lang="es-EC" dirty="0"/>
          </a:p>
        </p:txBody>
      </p:sp>
      <p:sp>
        <p:nvSpPr>
          <p:cNvPr id="7" name="Marcador de contenido 5">
            <a:extLst>
              <a:ext uri="{FF2B5EF4-FFF2-40B4-BE49-F238E27FC236}">
                <a16:creationId xmlns:a16="http://schemas.microsoft.com/office/drawing/2014/main" xmlns="" id="{D979E120-3E90-4374-86C8-7E8CE839E183}"/>
              </a:ext>
            </a:extLst>
          </p:cNvPr>
          <p:cNvSpPr txBox="1">
            <a:spLocks/>
          </p:cNvSpPr>
          <p:nvPr/>
        </p:nvSpPr>
        <p:spPr>
          <a:xfrm>
            <a:off x="909832" y="95979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Floricultura</a:t>
            </a:r>
            <a:endParaRPr lang="es-EC" dirty="0"/>
          </a:p>
        </p:txBody>
      </p:sp>
      <p:sp>
        <p:nvSpPr>
          <p:cNvPr id="8" name="17 Rectángulo">
            <a:extLst>
              <a:ext uri="{FF2B5EF4-FFF2-40B4-BE49-F238E27FC236}">
                <a16:creationId xmlns:a16="http://schemas.microsoft.com/office/drawing/2014/main" xmlns="" id="{AA53085D-485A-4BF9-9D3E-97F9CB743168}"/>
              </a:ext>
            </a:extLst>
          </p:cNvPr>
          <p:cNvSpPr/>
          <p:nvPr/>
        </p:nvSpPr>
        <p:spPr>
          <a:xfrm>
            <a:off x="909832" y="1467277"/>
            <a:ext cx="3432469" cy="3077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400" b="1" dirty="0">
                <a:solidFill>
                  <a:prstClr val="black"/>
                </a:solidFill>
                <a:latin typeface="+mj-lt"/>
                <a:cs typeface="Arial" pitchFamily="34" charset="0"/>
              </a:rPr>
              <a:t>Columna 9. Unidad de Embalaje</a:t>
            </a:r>
            <a:endParaRPr lang="es-MX" sz="1400" dirty="0">
              <a:solidFill>
                <a:prstClr val="black"/>
              </a:solidFill>
              <a:latin typeface="+mj-lt"/>
              <a:cs typeface="Arial" pitchFamily="34" charset="0"/>
            </a:endParaRPr>
          </a:p>
        </p:txBody>
      </p:sp>
      <p:sp>
        <p:nvSpPr>
          <p:cNvPr id="9" name="16 Rectángulo">
            <a:extLst>
              <a:ext uri="{FF2B5EF4-FFF2-40B4-BE49-F238E27FC236}">
                <a16:creationId xmlns:a16="http://schemas.microsoft.com/office/drawing/2014/main" xmlns="" id="{69F1CDBC-9514-45DA-BF51-035BEA24408A}"/>
              </a:ext>
            </a:extLst>
          </p:cNvPr>
          <p:cNvSpPr/>
          <p:nvPr/>
        </p:nvSpPr>
        <p:spPr>
          <a:xfrm>
            <a:off x="4547110" y="1410256"/>
            <a:ext cx="6974330" cy="523220"/>
          </a:xfrm>
          <a:prstGeom prst="rect">
            <a:avLst/>
          </a:prstGeom>
        </p:spPr>
        <p:txBody>
          <a:bodyPr wrap="square">
            <a:spAutoFit/>
          </a:bodyPr>
          <a:lstStyle/>
          <a:p>
            <a:pPr lvl="0" algn="just"/>
            <a:r>
              <a:rPr lang="es-MX" sz="1400" dirty="0">
                <a:latin typeface="+mj-lt"/>
                <a:cs typeface="Arial" pitchFamily="34" charset="0"/>
              </a:rPr>
              <a:t>Se refiere a la forma en que embalan o empacan las flores para ser vendidas a nivel nacional o internacional.</a:t>
            </a:r>
            <a:endParaRPr lang="es-EC" sz="1400" dirty="0">
              <a:latin typeface="+mj-lt"/>
            </a:endParaRPr>
          </a:p>
        </p:txBody>
      </p:sp>
      <p:grpSp>
        <p:nvGrpSpPr>
          <p:cNvPr id="10" name="39 Grupo">
            <a:extLst>
              <a:ext uri="{FF2B5EF4-FFF2-40B4-BE49-F238E27FC236}">
                <a16:creationId xmlns:a16="http://schemas.microsoft.com/office/drawing/2014/main" xmlns="" id="{FD3F3D42-A8E7-474D-B6B2-A9FDC8FE2DD7}"/>
              </a:ext>
            </a:extLst>
          </p:cNvPr>
          <p:cNvGrpSpPr/>
          <p:nvPr/>
        </p:nvGrpSpPr>
        <p:grpSpPr>
          <a:xfrm>
            <a:off x="1104906" y="1967390"/>
            <a:ext cx="10416534" cy="2395766"/>
            <a:chOff x="522139" y="1619920"/>
            <a:chExt cx="11305256" cy="3696601"/>
          </a:xfrm>
        </p:grpSpPr>
        <p:pic>
          <p:nvPicPr>
            <p:cNvPr id="11" name="Picture 2" descr="http://www.cottagegarden-florist.co.uk/shopimages/products/thumbnails/200720111420.jpg">
              <a:extLst>
                <a:ext uri="{FF2B5EF4-FFF2-40B4-BE49-F238E27FC236}">
                  <a16:creationId xmlns:a16="http://schemas.microsoft.com/office/drawing/2014/main" xmlns="" id="{702AF35F-E60F-4115-BD0B-8CCFEFA457A2}"/>
                </a:ext>
              </a:extLst>
            </p:cNvPr>
            <p:cNvPicPr>
              <a:picLocks noChangeAspect="1" noChangeArrowheads="1"/>
            </p:cNvPicPr>
            <p:nvPr/>
          </p:nvPicPr>
          <p:blipFill>
            <a:blip r:embed="rId2" cstate="print"/>
            <a:srcRect b="10638"/>
            <a:stretch>
              <a:fillRect/>
            </a:stretch>
          </p:blipFill>
          <p:spPr bwMode="auto">
            <a:xfrm>
              <a:off x="522139" y="2340000"/>
              <a:ext cx="2070148" cy="2232248"/>
            </a:xfrm>
            <a:prstGeom prst="rect">
              <a:avLst/>
            </a:prstGeom>
            <a:noFill/>
          </p:spPr>
        </p:pic>
        <p:pic>
          <p:nvPicPr>
            <p:cNvPr id="12" name="Picture 4" descr="http://www.mercadodeflores.com.ve/anuncios/images/listings/2013-05/rosas_ecuatorianas-1367547510-726-d_pic.jpg">
              <a:extLst>
                <a:ext uri="{FF2B5EF4-FFF2-40B4-BE49-F238E27FC236}">
                  <a16:creationId xmlns:a16="http://schemas.microsoft.com/office/drawing/2014/main" xmlns="" id="{FD21952E-50AF-4CD0-8FCC-F2FDD2FDE94A}"/>
                </a:ext>
              </a:extLst>
            </p:cNvPr>
            <p:cNvPicPr>
              <a:picLocks noChangeAspect="1" noChangeArrowheads="1"/>
            </p:cNvPicPr>
            <p:nvPr/>
          </p:nvPicPr>
          <p:blipFill>
            <a:blip r:embed="rId3" cstate="print"/>
            <a:srcRect l="14521" r="17413" b="5653"/>
            <a:stretch>
              <a:fillRect/>
            </a:stretch>
          </p:blipFill>
          <p:spPr bwMode="auto">
            <a:xfrm>
              <a:off x="3546475" y="2267992"/>
              <a:ext cx="2142156" cy="2304256"/>
            </a:xfrm>
            <a:prstGeom prst="rect">
              <a:avLst/>
            </a:prstGeom>
            <a:noFill/>
          </p:spPr>
        </p:pic>
        <p:pic>
          <p:nvPicPr>
            <p:cNvPr id="13" name="Picture 7" descr="http://www.tcbuen.com.co/wp-content/uploads/2011/05/Imagen-064.jpg">
              <a:extLst>
                <a:ext uri="{FF2B5EF4-FFF2-40B4-BE49-F238E27FC236}">
                  <a16:creationId xmlns:a16="http://schemas.microsoft.com/office/drawing/2014/main" xmlns="" id="{1FF6B376-B55B-4BE1-B977-9FCB6BA328E9}"/>
                </a:ext>
              </a:extLst>
            </p:cNvPr>
            <p:cNvPicPr>
              <a:picLocks noChangeAspect="1" noChangeArrowheads="1"/>
            </p:cNvPicPr>
            <p:nvPr/>
          </p:nvPicPr>
          <p:blipFill>
            <a:blip r:embed="rId4" cstate="print"/>
            <a:srcRect l="56699" t="40944" r="7864" b="3932"/>
            <a:stretch>
              <a:fillRect/>
            </a:stretch>
          </p:blipFill>
          <p:spPr bwMode="auto">
            <a:xfrm>
              <a:off x="6210771" y="2267992"/>
              <a:ext cx="2070148" cy="2304256"/>
            </a:xfrm>
            <a:prstGeom prst="rect">
              <a:avLst/>
            </a:prstGeom>
            <a:noFill/>
          </p:spPr>
        </p:pic>
        <p:pic>
          <p:nvPicPr>
            <p:cNvPr id="14" name="Picture 9" descr="Exportadores de flores de Ecuador advierten de las pérdidas por la situación aérea en Europa">
              <a:extLst>
                <a:ext uri="{FF2B5EF4-FFF2-40B4-BE49-F238E27FC236}">
                  <a16:creationId xmlns:a16="http://schemas.microsoft.com/office/drawing/2014/main" xmlns="" id="{7EA619F0-1B98-443F-967C-9919C49DCE51}"/>
                </a:ext>
              </a:extLst>
            </p:cNvPr>
            <p:cNvPicPr>
              <a:picLocks noChangeAspect="1" noChangeArrowheads="1"/>
            </p:cNvPicPr>
            <p:nvPr/>
          </p:nvPicPr>
          <p:blipFill>
            <a:blip r:embed="rId5" cstate="print"/>
            <a:srcRect l="41424" r="4725"/>
            <a:stretch>
              <a:fillRect/>
            </a:stretch>
          </p:blipFill>
          <p:spPr bwMode="auto">
            <a:xfrm>
              <a:off x="8875067" y="2195983"/>
              <a:ext cx="2142156" cy="2376265"/>
            </a:xfrm>
            <a:prstGeom prst="rect">
              <a:avLst/>
            </a:prstGeom>
            <a:noFill/>
          </p:spPr>
        </p:pic>
        <p:sp>
          <p:nvSpPr>
            <p:cNvPr id="15" name="7 CuadroTexto">
              <a:extLst>
                <a:ext uri="{FF2B5EF4-FFF2-40B4-BE49-F238E27FC236}">
                  <a16:creationId xmlns:a16="http://schemas.microsoft.com/office/drawing/2014/main" xmlns="" id="{C25E6EA6-B87F-4D2F-998B-C2DE121EB5E3}"/>
                </a:ext>
              </a:extLst>
            </p:cNvPr>
            <p:cNvSpPr txBox="1"/>
            <p:nvPr/>
          </p:nvSpPr>
          <p:spPr>
            <a:xfrm>
              <a:off x="594147" y="1835944"/>
              <a:ext cx="1512168" cy="427402"/>
            </a:xfrm>
            <a:prstGeom prst="rect">
              <a:avLst/>
            </a:prstGeom>
            <a:noFill/>
          </p:spPr>
          <p:txBody>
            <a:bodyPr wrap="square" rtlCol="0">
              <a:spAutoFit/>
            </a:bodyPr>
            <a:lstStyle/>
            <a:p>
              <a:r>
                <a:rPr lang="es-ES" sz="1200" b="1" dirty="0">
                  <a:solidFill>
                    <a:prstClr val="black"/>
                  </a:solidFill>
                  <a:latin typeface="+mj-lt"/>
                  <a:cs typeface="Arial" pitchFamily="34" charset="0"/>
                </a:rPr>
                <a:t>Bouquet</a:t>
              </a:r>
            </a:p>
          </p:txBody>
        </p:sp>
        <p:sp>
          <p:nvSpPr>
            <p:cNvPr id="16" name="8 CuadroTexto">
              <a:extLst>
                <a:ext uri="{FF2B5EF4-FFF2-40B4-BE49-F238E27FC236}">
                  <a16:creationId xmlns:a16="http://schemas.microsoft.com/office/drawing/2014/main" xmlns="" id="{2A05FE70-A6BF-4317-A250-F288CC88AFBE}"/>
                </a:ext>
              </a:extLst>
            </p:cNvPr>
            <p:cNvSpPr txBox="1"/>
            <p:nvPr/>
          </p:nvSpPr>
          <p:spPr>
            <a:xfrm>
              <a:off x="3762498" y="1691927"/>
              <a:ext cx="1512168" cy="427402"/>
            </a:xfrm>
            <a:prstGeom prst="rect">
              <a:avLst/>
            </a:prstGeom>
            <a:noFill/>
          </p:spPr>
          <p:txBody>
            <a:bodyPr wrap="square" rtlCol="0">
              <a:spAutoFit/>
            </a:bodyPr>
            <a:lstStyle/>
            <a:p>
              <a:r>
                <a:rPr lang="es-ES" sz="1200" b="1" dirty="0">
                  <a:solidFill>
                    <a:prstClr val="black"/>
                  </a:solidFill>
                  <a:latin typeface="+mj-lt"/>
                  <a:cs typeface="Arial" pitchFamily="34" charset="0"/>
                </a:rPr>
                <a:t>Bonche</a:t>
              </a:r>
            </a:p>
          </p:txBody>
        </p:sp>
        <p:sp>
          <p:nvSpPr>
            <p:cNvPr id="17" name="9 CuadroTexto">
              <a:extLst>
                <a:ext uri="{FF2B5EF4-FFF2-40B4-BE49-F238E27FC236}">
                  <a16:creationId xmlns:a16="http://schemas.microsoft.com/office/drawing/2014/main" xmlns="" id="{1860B16A-8571-4582-B00D-4DDC9C87257D}"/>
                </a:ext>
              </a:extLst>
            </p:cNvPr>
            <p:cNvSpPr txBox="1"/>
            <p:nvPr/>
          </p:nvSpPr>
          <p:spPr>
            <a:xfrm>
              <a:off x="6210771" y="1619920"/>
              <a:ext cx="2160240" cy="427402"/>
            </a:xfrm>
            <a:prstGeom prst="rect">
              <a:avLst/>
            </a:prstGeom>
            <a:noFill/>
          </p:spPr>
          <p:txBody>
            <a:bodyPr wrap="square" rtlCol="0">
              <a:spAutoFit/>
            </a:bodyPr>
            <a:lstStyle/>
            <a:p>
              <a:r>
                <a:rPr lang="es-ES" sz="1200" b="1" dirty="0">
                  <a:solidFill>
                    <a:prstClr val="black"/>
                  </a:solidFill>
                  <a:latin typeface="+mj-lt"/>
                  <a:cs typeface="Arial" pitchFamily="34" charset="0"/>
                </a:rPr>
                <a:t>Cajas tabaco</a:t>
              </a:r>
            </a:p>
          </p:txBody>
        </p:sp>
        <p:sp>
          <p:nvSpPr>
            <p:cNvPr id="18" name="10 CuadroTexto">
              <a:extLst>
                <a:ext uri="{FF2B5EF4-FFF2-40B4-BE49-F238E27FC236}">
                  <a16:creationId xmlns:a16="http://schemas.microsoft.com/office/drawing/2014/main" xmlns="" id="{EC79A4F9-5F7B-49E1-97DF-8AD9687A9A78}"/>
                </a:ext>
              </a:extLst>
            </p:cNvPr>
            <p:cNvSpPr txBox="1"/>
            <p:nvPr/>
          </p:nvSpPr>
          <p:spPr>
            <a:xfrm>
              <a:off x="8803060" y="1619920"/>
              <a:ext cx="3024335" cy="427402"/>
            </a:xfrm>
            <a:prstGeom prst="rect">
              <a:avLst/>
            </a:prstGeom>
            <a:noFill/>
          </p:spPr>
          <p:txBody>
            <a:bodyPr wrap="square" rtlCol="0">
              <a:spAutoFit/>
            </a:bodyPr>
            <a:lstStyle/>
            <a:p>
              <a:r>
                <a:rPr lang="es-ES" sz="1200" b="1" dirty="0">
                  <a:solidFill>
                    <a:prstClr val="black"/>
                  </a:solidFill>
                  <a:latin typeface="+mj-lt"/>
                  <a:cs typeface="Arial" pitchFamily="34" charset="0"/>
                </a:rPr>
                <a:t>Cajas full tabaco</a:t>
              </a:r>
            </a:p>
          </p:txBody>
        </p:sp>
        <p:sp>
          <p:nvSpPr>
            <p:cNvPr id="19" name="11 Rectángulo">
              <a:extLst>
                <a:ext uri="{FF2B5EF4-FFF2-40B4-BE49-F238E27FC236}">
                  <a16:creationId xmlns:a16="http://schemas.microsoft.com/office/drawing/2014/main" xmlns="" id="{413C37BD-B159-4F6C-99BA-7BCDE065C906}"/>
                </a:ext>
              </a:extLst>
            </p:cNvPr>
            <p:cNvSpPr/>
            <p:nvPr/>
          </p:nvSpPr>
          <p:spPr>
            <a:xfrm>
              <a:off x="576062" y="4644254"/>
              <a:ext cx="2070148" cy="42740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12 tallos o flores</a:t>
              </a:r>
              <a:endParaRPr lang="es-EC" sz="1200" dirty="0">
                <a:solidFill>
                  <a:schemeClr val="tx1"/>
                </a:solidFill>
                <a:latin typeface="+mj-lt"/>
                <a:cs typeface="Arial" pitchFamily="34" charset="0"/>
              </a:endParaRPr>
            </a:p>
          </p:txBody>
        </p:sp>
        <p:sp>
          <p:nvSpPr>
            <p:cNvPr id="20" name="12 Rectángulo">
              <a:extLst>
                <a:ext uri="{FF2B5EF4-FFF2-40B4-BE49-F238E27FC236}">
                  <a16:creationId xmlns:a16="http://schemas.microsoft.com/office/drawing/2014/main" xmlns="" id="{DB9E8AEC-E6B7-464E-B7EC-95ED4413D74A}"/>
                </a:ext>
              </a:extLst>
            </p:cNvPr>
            <p:cNvSpPr/>
            <p:nvPr/>
          </p:nvSpPr>
          <p:spPr>
            <a:xfrm>
              <a:off x="3528391" y="4644254"/>
              <a:ext cx="2070148" cy="42740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25 tallos o flores</a:t>
              </a:r>
              <a:endParaRPr lang="es-EC" sz="1200" dirty="0">
                <a:solidFill>
                  <a:schemeClr val="tx1"/>
                </a:solidFill>
                <a:latin typeface="+mj-lt"/>
                <a:cs typeface="Arial" pitchFamily="34" charset="0"/>
              </a:endParaRPr>
            </a:p>
          </p:txBody>
        </p:sp>
        <p:sp>
          <p:nvSpPr>
            <p:cNvPr id="21" name="13 Rectángulo">
              <a:extLst>
                <a:ext uri="{FF2B5EF4-FFF2-40B4-BE49-F238E27FC236}">
                  <a16:creationId xmlns:a16="http://schemas.microsoft.com/office/drawing/2014/main" xmlns="" id="{4FDD06D6-27DF-4887-A907-4E23A8FF49E1}"/>
                </a:ext>
              </a:extLst>
            </p:cNvPr>
            <p:cNvSpPr/>
            <p:nvPr/>
          </p:nvSpPr>
          <p:spPr>
            <a:xfrm>
              <a:off x="6264694" y="4604183"/>
              <a:ext cx="2160240" cy="71233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De 6 bonches o más</a:t>
              </a:r>
            </a:p>
            <a:p>
              <a:pPr algn="ctr"/>
              <a:r>
                <a:rPr lang="es-ES" sz="1200" dirty="0">
                  <a:solidFill>
                    <a:schemeClr val="tx1"/>
                  </a:solidFill>
                  <a:latin typeface="+mj-lt"/>
                  <a:cs typeface="Arial" pitchFamily="34" charset="0"/>
                </a:rPr>
                <a:t>150 tallos o más </a:t>
              </a:r>
              <a:endParaRPr lang="es-EC" sz="1200" dirty="0">
                <a:solidFill>
                  <a:schemeClr val="tx1"/>
                </a:solidFill>
                <a:latin typeface="+mj-lt"/>
                <a:cs typeface="Arial" pitchFamily="34" charset="0"/>
              </a:endParaRPr>
            </a:p>
          </p:txBody>
        </p:sp>
        <p:sp>
          <p:nvSpPr>
            <p:cNvPr id="22" name="14 Rectángulo">
              <a:extLst>
                <a:ext uri="{FF2B5EF4-FFF2-40B4-BE49-F238E27FC236}">
                  <a16:creationId xmlns:a16="http://schemas.microsoft.com/office/drawing/2014/main" xmlns="" id="{1675CD99-9FA7-4982-94C0-3EC2710966AE}"/>
                </a:ext>
              </a:extLst>
            </p:cNvPr>
            <p:cNvSpPr/>
            <p:nvPr/>
          </p:nvSpPr>
          <p:spPr>
            <a:xfrm>
              <a:off x="8875068" y="4604185"/>
              <a:ext cx="2214164" cy="71233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sz="1200" dirty="0">
                  <a:solidFill>
                    <a:schemeClr val="tx1"/>
                  </a:solidFill>
                  <a:latin typeface="+mj-lt"/>
                  <a:cs typeface="Arial" pitchFamily="34" charset="0"/>
                </a:rPr>
                <a:t>De 12 bonches o más</a:t>
              </a:r>
            </a:p>
            <a:p>
              <a:pPr algn="ctr"/>
              <a:r>
                <a:rPr lang="es-ES" sz="1200" dirty="0">
                  <a:solidFill>
                    <a:schemeClr val="tx1"/>
                  </a:solidFill>
                  <a:latin typeface="+mj-lt"/>
                  <a:cs typeface="Arial" pitchFamily="34" charset="0"/>
                </a:rPr>
                <a:t>300 tallos a más </a:t>
              </a:r>
              <a:endParaRPr lang="es-EC" sz="1200" dirty="0">
                <a:solidFill>
                  <a:schemeClr val="tx1"/>
                </a:solidFill>
                <a:latin typeface="+mj-lt"/>
                <a:cs typeface="Arial" pitchFamily="34" charset="0"/>
              </a:endParaRPr>
            </a:p>
          </p:txBody>
        </p:sp>
      </p:grpSp>
      <p:graphicFrame>
        <p:nvGraphicFramePr>
          <p:cNvPr id="23" name="18 Tabla">
            <a:extLst>
              <a:ext uri="{FF2B5EF4-FFF2-40B4-BE49-F238E27FC236}">
                <a16:creationId xmlns:a16="http://schemas.microsoft.com/office/drawing/2014/main" xmlns="" id="{0B82D50C-24F4-4C70-A84C-1C4C3EF9ECE3}"/>
              </a:ext>
            </a:extLst>
          </p:cNvPr>
          <p:cNvGraphicFramePr>
            <a:graphicFrameLocks noGrp="1"/>
          </p:cNvGraphicFramePr>
          <p:nvPr>
            <p:extLst>
              <p:ext uri="{D42A27DB-BD31-4B8C-83A1-F6EECF244321}">
                <p14:modId xmlns:p14="http://schemas.microsoft.com/office/powerpoint/2010/main" val="1224961278"/>
              </p:ext>
            </p:extLst>
          </p:nvPr>
        </p:nvGraphicFramePr>
        <p:xfrm>
          <a:off x="882365" y="4647264"/>
          <a:ext cx="4961815" cy="1561856"/>
        </p:xfrm>
        <a:graphic>
          <a:graphicData uri="http://schemas.openxmlformats.org/drawingml/2006/table">
            <a:tbl>
              <a:tblPr firstRow="1" bandRow="1">
                <a:tableStyleId>{BC89EF96-8CEA-46FF-86C4-4CE0E7609802}</a:tableStyleId>
              </a:tblPr>
              <a:tblGrid>
                <a:gridCol w="950135">
                  <a:extLst>
                    <a:ext uri="{9D8B030D-6E8A-4147-A177-3AD203B41FA5}">
                      <a16:colId xmlns:a16="http://schemas.microsoft.com/office/drawing/2014/main" xmlns="" val="20000"/>
                    </a:ext>
                  </a:extLst>
                </a:gridCol>
                <a:gridCol w="1002920">
                  <a:extLst>
                    <a:ext uri="{9D8B030D-6E8A-4147-A177-3AD203B41FA5}">
                      <a16:colId xmlns:a16="http://schemas.microsoft.com/office/drawing/2014/main" xmlns="" val="20001"/>
                    </a:ext>
                  </a:extLst>
                </a:gridCol>
                <a:gridCol w="892822">
                  <a:extLst>
                    <a:ext uri="{9D8B030D-6E8A-4147-A177-3AD203B41FA5}">
                      <a16:colId xmlns:a16="http://schemas.microsoft.com/office/drawing/2014/main" xmlns="" val="20002"/>
                    </a:ext>
                  </a:extLst>
                </a:gridCol>
                <a:gridCol w="2115938">
                  <a:extLst>
                    <a:ext uri="{9D8B030D-6E8A-4147-A177-3AD203B41FA5}">
                      <a16:colId xmlns:a16="http://schemas.microsoft.com/office/drawing/2014/main" xmlns="" val="20003"/>
                    </a:ext>
                  </a:extLst>
                </a:gridCol>
              </a:tblGrid>
              <a:tr h="296451">
                <a:tc>
                  <a:txBody>
                    <a:bodyPr/>
                    <a:lstStyle/>
                    <a:p>
                      <a:pPr algn="ctr"/>
                      <a:r>
                        <a:rPr lang="es-EC" sz="1200" dirty="0">
                          <a:solidFill>
                            <a:schemeClr val="tx1"/>
                          </a:solidFill>
                          <a:latin typeface="+mn-lt"/>
                          <a:cs typeface="Arial" pitchFamily="34" charset="0"/>
                        </a:rPr>
                        <a:t>Casillero</a:t>
                      </a:r>
                    </a:p>
                  </a:txBody>
                  <a:tcPr marL="71455" marR="71455" marT="37056" marB="37056">
                    <a:solidFill>
                      <a:schemeClr val="accent1">
                        <a:lumMod val="60000"/>
                        <a:lumOff val="40000"/>
                      </a:schemeClr>
                    </a:solidFill>
                  </a:tcPr>
                </a:tc>
                <a:tc>
                  <a:txBody>
                    <a:bodyPr/>
                    <a:lstStyle/>
                    <a:p>
                      <a:pPr algn="ctr"/>
                      <a:r>
                        <a:rPr lang="es-EC" sz="1200" dirty="0">
                          <a:latin typeface="+mn-lt"/>
                          <a:cs typeface="Arial" pitchFamily="34" charset="0"/>
                        </a:rPr>
                        <a:t>Opciones</a:t>
                      </a:r>
                      <a:endParaRPr lang="es-EC" sz="1200" dirty="0">
                        <a:solidFill>
                          <a:schemeClr val="tx1"/>
                        </a:solidFill>
                        <a:latin typeface="+mn-lt"/>
                        <a:cs typeface="Arial" pitchFamily="34" charset="0"/>
                      </a:endParaRPr>
                    </a:p>
                  </a:txBody>
                  <a:tcPr marL="71455" marR="71455" marT="37056" marB="37056">
                    <a:solidFill>
                      <a:schemeClr val="accent1">
                        <a:lumMod val="60000"/>
                        <a:lumOff val="40000"/>
                      </a:schemeClr>
                    </a:solidFill>
                  </a:tcPr>
                </a:tc>
                <a:tc>
                  <a:txBody>
                    <a:bodyPr/>
                    <a:lstStyle/>
                    <a:p>
                      <a:pPr algn="ctr"/>
                      <a:r>
                        <a:rPr lang="es-EC" sz="1200" dirty="0">
                          <a:latin typeface="+mn-lt"/>
                          <a:cs typeface="Arial" pitchFamily="34" charset="0"/>
                        </a:rPr>
                        <a:t>Códigos</a:t>
                      </a:r>
                      <a:endParaRPr lang="es-EC" sz="1200" dirty="0">
                        <a:solidFill>
                          <a:schemeClr val="tx1"/>
                        </a:solidFill>
                        <a:latin typeface="+mn-lt"/>
                        <a:cs typeface="Arial" pitchFamily="34" charset="0"/>
                      </a:endParaRPr>
                    </a:p>
                  </a:txBody>
                  <a:tcPr marL="71455" marR="71455" marT="37056" marB="37056">
                    <a:solidFill>
                      <a:schemeClr val="accent1">
                        <a:lumMod val="60000"/>
                        <a:lumOff val="40000"/>
                      </a:schemeClr>
                    </a:solidFill>
                  </a:tcPr>
                </a:tc>
                <a:tc>
                  <a:txBody>
                    <a:bodyPr/>
                    <a:lstStyle/>
                    <a:p>
                      <a:pPr algn="ctr"/>
                      <a:r>
                        <a:rPr lang="es-EC" sz="1200" dirty="0">
                          <a:latin typeface="+mn-lt"/>
                          <a:cs typeface="Arial" pitchFamily="34" charset="0"/>
                        </a:rPr>
                        <a:t>Instrucciones</a:t>
                      </a:r>
                      <a:endParaRPr lang="es-EC" sz="1200" dirty="0">
                        <a:solidFill>
                          <a:schemeClr val="tx1"/>
                        </a:solidFill>
                        <a:latin typeface="+mn-lt"/>
                        <a:cs typeface="Arial" pitchFamily="34" charset="0"/>
                      </a:endParaRPr>
                    </a:p>
                  </a:txBody>
                  <a:tcPr marL="71455" marR="71455" marT="37056" marB="37056">
                    <a:solidFill>
                      <a:schemeClr val="accent1">
                        <a:lumMod val="60000"/>
                        <a:lumOff val="40000"/>
                      </a:schemeClr>
                    </a:solidFill>
                  </a:tcPr>
                </a:tc>
                <a:extLst>
                  <a:ext uri="{0D108BD9-81ED-4DB2-BD59-A6C34878D82A}">
                    <a16:rowId xmlns:a16="http://schemas.microsoft.com/office/drawing/2014/main" xmlns="" val="10000"/>
                  </a:ext>
                </a:extLst>
              </a:tr>
              <a:tr h="376052">
                <a:tc rowSpan="4">
                  <a:txBody>
                    <a:bodyPr/>
                    <a:lstStyle/>
                    <a:p>
                      <a:pPr algn="ctr"/>
                      <a:r>
                        <a:rPr lang="es-EC" sz="1200" dirty="0">
                          <a:solidFill>
                            <a:schemeClr val="tx1"/>
                          </a:solidFill>
                          <a:latin typeface="+mn-lt"/>
                          <a:cs typeface="Arial" pitchFamily="34" charset="0"/>
                        </a:rPr>
                        <a:t>710</a:t>
                      </a:r>
                    </a:p>
                  </a:txBody>
                  <a:tcPr marL="71455" marR="71455" marT="37056" marB="37056" anchor="ctr"/>
                </a:tc>
                <a:tc>
                  <a:txBody>
                    <a:bodyPr/>
                    <a:lstStyle/>
                    <a:p>
                      <a:pPr algn="ctr"/>
                      <a:r>
                        <a:rPr lang="es-EC" sz="1200" dirty="0">
                          <a:latin typeface="+mn-lt"/>
                          <a:cs typeface="Arial" pitchFamily="34" charset="0"/>
                        </a:rPr>
                        <a:t>Full tabaco</a:t>
                      </a:r>
                      <a:endParaRPr lang="es-EC" sz="1200" dirty="0">
                        <a:solidFill>
                          <a:schemeClr val="tx1"/>
                        </a:solidFill>
                        <a:latin typeface="+mn-lt"/>
                        <a:cs typeface="Arial" pitchFamily="34" charset="0"/>
                      </a:endParaRPr>
                    </a:p>
                  </a:txBody>
                  <a:tcPr marL="71455" marR="71455" marT="37056" marB="37056"/>
                </a:tc>
                <a:tc>
                  <a:txBody>
                    <a:bodyPr/>
                    <a:lstStyle/>
                    <a:p>
                      <a:pPr algn="ctr"/>
                      <a:r>
                        <a:rPr lang="es-EC" sz="1200" dirty="0">
                          <a:latin typeface="+mn-lt"/>
                          <a:cs typeface="Arial" pitchFamily="34" charset="0"/>
                        </a:rPr>
                        <a:t>1</a:t>
                      </a:r>
                      <a:endParaRPr lang="es-EC" sz="1200" dirty="0">
                        <a:solidFill>
                          <a:schemeClr val="tx1"/>
                        </a:solidFill>
                        <a:latin typeface="+mn-lt"/>
                        <a:cs typeface="Arial" pitchFamily="34" charset="0"/>
                      </a:endParaRPr>
                    </a:p>
                  </a:txBody>
                  <a:tcPr marL="71455" marR="71455" marT="37056" marB="37056"/>
                </a:tc>
                <a:tc rowSpan="4">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latin typeface="+mn-lt"/>
                          <a:ea typeface="+mn-ea"/>
                          <a:cs typeface="+mn-cs"/>
                        </a:rPr>
                        <a:t>Escriba el código que corresponda a la unidad de embalaje utilizada para las ventas de acuerdo a las opciones previstas</a:t>
                      </a:r>
                      <a:endParaRPr lang="es-EC" sz="1200" dirty="0">
                        <a:solidFill>
                          <a:schemeClr val="tx1"/>
                        </a:solidFill>
                        <a:latin typeface="+mn-lt"/>
                        <a:cs typeface="Arial" pitchFamily="34" charset="0"/>
                      </a:endParaRPr>
                    </a:p>
                  </a:txBody>
                  <a:tcPr marL="71455" marR="71455" marT="37056" marB="37056" anchor="ctr"/>
                </a:tc>
                <a:extLst>
                  <a:ext uri="{0D108BD9-81ED-4DB2-BD59-A6C34878D82A}">
                    <a16:rowId xmlns:a16="http://schemas.microsoft.com/office/drawing/2014/main" xmlns="" val="10001"/>
                  </a:ext>
                </a:extLst>
              </a:tr>
              <a:tr h="296451">
                <a:tc vMerge="1">
                  <a:txBody>
                    <a:bodyPr/>
                    <a:lstStyle/>
                    <a:p>
                      <a:pPr algn="ctr"/>
                      <a:endParaRPr lang="es-EC" dirty="0">
                        <a:solidFill>
                          <a:schemeClr val="tx1"/>
                        </a:solidFill>
                      </a:endParaRPr>
                    </a:p>
                  </a:txBody>
                  <a:tcPr/>
                </a:tc>
                <a:tc>
                  <a:txBody>
                    <a:bodyPr/>
                    <a:lstStyle/>
                    <a:p>
                      <a:pPr algn="ctr"/>
                      <a:r>
                        <a:rPr lang="es-EC" sz="1200" dirty="0">
                          <a:solidFill>
                            <a:schemeClr val="tx1"/>
                          </a:solidFill>
                          <a:latin typeface="+mn-lt"/>
                          <a:cs typeface="Arial" pitchFamily="34" charset="0"/>
                        </a:rPr>
                        <a:t>Tabaco</a:t>
                      </a:r>
                    </a:p>
                  </a:txBody>
                  <a:tcPr marL="71455" marR="71455" marT="37056" marB="37056"/>
                </a:tc>
                <a:tc>
                  <a:txBody>
                    <a:bodyPr/>
                    <a:lstStyle/>
                    <a:p>
                      <a:pPr algn="ctr"/>
                      <a:r>
                        <a:rPr lang="es-EC" sz="1200" dirty="0">
                          <a:latin typeface="+mn-lt"/>
                          <a:cs typeface="Arial" pitchFamily="34" charset="0"/>
                        </a:rPr>
                        <a:t>2</a:t>
                      </a:r>
                      <a:endParaRPr lang="es-EC" sz="1200" dirty="0">
                        <a:solidFill>
                          <a:schemeClr val="tx1"/>
                        </a:solidFill>
                        <a:latin typeface="+mn-lt"/>
                        <a:cs typeface="Arial" pitchFamily="34" charset="0"/>
                      </a:endParaRPr>
                    </a:p>
                  </a:txBody>
                  <a:tcPr marL="71455" marR="71455" marT="37056" marB="37056"/>
                </a:tc>
                <a:tc vMerge="1">
                  <a:txBody>
                    <a:bodyPr/>
                    <a:lstStyle/>
                    <a:p>
                      <a:pPr algn="l"/>
                      <a:endParaRPr lang="es-EC" sz="2000" dirty="0">
                        <a:solidFill>
                          <a:schemeClr val="tx1"/>
                        </a:solidFill>
                        <a:latin typeface="Arial" pitchFamily="34" charset="0"/>
                        <a:cs typeface="Arial" pitchFamily="34" charset="0"/>
                      </a:endParaRPr>
                    </a:p>
                  </a:txBody>
                  <a:tcPr/>
                </a:tc>
                <a:extLst>
                  <a:ext uri="{0D108BD9-81ED-4DB2-BD59-A6C34878D82A}">
                    <a16:rowId xmlns:a16="http://schemas.microsoft.com/office/drawing/2014/main" xmlns="" val="10002"/>
                  </a:ext>
                </a:extLst>
              </a:tr>
              <a:tr h="296451">
                <a:tc vMerge="1">
                  <a:txBody>
                    <a:bodyPr/>
                    <a:lstStyle/>
                    <a:p>
                      <a:pPr algn="ctr"/>
                      <a:endParaRPr lang="es-EC" sz="2000" dirty="0">
                        <a:solidFill>
                          <a:schemeClr val="tx1"/>
                        </a:solidFill>
                        <a:latin typeface="Arial" pitchFamily="34" charset="0"/>
                        <a:cs typeface="Arial" pitchFamily="34" charset="0"/>
                      </a:endParaRPr>
                    </a:p>
                  </a:txBody>
                  <a:tcPr anchor="ctr"/>
                </a:tc>
                <a:tc>
                  <a:txBody>
                    <a:bodyPr/>
                    <a:lstStyle/>
                    <a:p>
                      <a:pPr algn="ctr"/>
                      <a:r>
                        <a:rPr lang="es-EC" sz="1200" dirty="0">
                          <a:solidFill>
                            <a:schemeClr val="tx1"/>
                          </a:solidFill>
                          <a:latin typeface="+mn-lt"/>
                          <a:cs typeface="Arial" pitchFamily="34" charset="0"/>
                        </a:rPr>
                        <a:t>Bonche</a:t>
                      </a:r>
                    </a:p>
                  </a:txBody>
                  <a:tcPr marL="71455" marR="71455" marT="37056" marB="37056"/>
                </a:tc>
                <a:tc>
                  <a:txBody>
                    <a:bodyPr/>
                    <a:lstStyle/>
                    <a:p>
                      <a:pPr algn="ctr"/>
                      <a:r>
                        <a:rPr lang="es-EC" sz="1200" dirty="0">
                          <a:solidFill>
                            <a:schemeClr val="tx1"/>
                          </a:solidFill>
                          <a:latin typeface="+mn-lt"/>
                          <a:cs typeface="Arial" pitchFamily="34" charset="0"/>
                        </a:rPr>
                        <a:t>3</a:t>
                      </a:r>
                    </a:p>
                  </a:txBody>
                  <a:tcPr marL="71455" marR="71455" marT="37056" marB="37056"/>
                </a:tc>
                <a:tc vMerge="1">
                  <a:txBody>
                    <a:bodyPr/>
                    <a:lstStyle/>
                    <a:p>
                      <a:pPr algn="l"/>
                      <a:endParaRPr lang="es-EC" sz="2000" dirty="0">
                        <a:solidFill>
                          <a:schemeClr val="tx1"/>
                        </a:solidFill>
                        <a:latin typeface="Arial" pitchFamily="34" charset="0"/>
                        <a:cs typeface="Arial" pitchFamily="34" charset="0"/>
                      </a:endParaRPr>
                    </a:p>
                  </a:txBody>
                  <a:tcPr/>
                </a:tc>
                <a:extLst>
                  <a:ext uri="{0D108BD9-81ED-4DB2-BD59-A6C34878D82A}">
                    <a16:rowId xmlns:a16="http://schemas.microsoft.com/office/drawing/2014/main" xmlns="" val="10003"/>
                  </a:ext>
                </a:extLst>
              </a:tr>
              <a:tr h="296451">
                <a:tc vMerge="1">
                  <a:txBody>
                    <a:bodyPr/>
                    <a:lstStyle/>
                    <a:p>
                      <a:pPr algn="ctr"/>
                      <a:endParaRPr lang="es-EC" sz="2000" dirty="0">
                        <a:solidFill>
                          <a:schemeClr val="tx1"/>
                        </a:solidFill>
                        <a:latin typeface="Arial" pitchFamily="34" charset="0"/>
                        <a:cs typeface="Arial" pitchFamily="34" charset="0"/>
                      </a:endParaRPr>
                    </a:p>
                  </a:txBody>
                  <a:tcPr anchor="ctr"/>
                </a:tc>
                <a:tc>
                  <a:txBody>
                    <a:bodyPr/>
                    <a:lstStyle/>
                    <a:p>
                      <a:pPr algn="ctr"/>
                      <a:r>
                        <a:rPr lang="es-EC" sz="1200" dirty="0">
                          <a:solidFill>
                            <a:schemeClr val="tx1"/>
                          </a:solidFill>
                          <a:latin typeface="+mn-lt"/>
                          <a:cs typeface="Arial" pitchFamily="34" charset="0"/>
                        </a:rPr>
                        <a:t>Bouquet</a:t>
                      </a:r>
                    </a:p>
                  </a:txBody>
                  <a:tcPr marL="71455" marR="71455" marT="37056" marB="37056"/>
                </a:tc>
                <a:tc>
                  <a:txBody>
                    <a:bodyPr/>
                    <a:lstStyle/>
                    <a:p>
                      <a:pPr algn="ctr"/>
                      <a:r>
                        <a:rPr lang="es-EC" sz="1200" dirty="0">
                          <a:solidFill>
                            <a:schemeClr val="tx1"/>
                          </a:solidFill>
                          <a:latin typeface="+mn-lt"/>
                          <a:cs typeface="Arial" pitchFamily="34" charset="0"/>
                        </a:rPr>
                        <a:t>4</a:t>
                      </a:r>
                    </a:p>
                  </a:txBody>
                  <a:tcPr marL="71455" marR="71455" marT="37056" marB="37056"/>
                </a:tc>
                <a:tc vMerge="1">
                  <a:txBody>
                    <a:bodyPr/>
                    <a:lstStyle/>
                    <a:p>
                      <a:pPr algn="l"/>
                      <a:endParaRPr lang="es-EC" sz="2000" dirty="0">
                        <a:solidFill>
                          <a:schemeClr val="tx1"/>
                        </a:solidFill>
                        <a:latin typeface="Arial" pitchFamily="34" charset="0"/>
                        <a:cs typeface="Arial" pitchFamily="34" charset="0"/>
                      </a:endParaRPr>
                    </a:p>
                  </a:txBody>
                  <a:tcPr/>
                </a:tc>
                <a:extLst>
                  <a:ext uri="{0D108BD9-81ED-4DB2-BD59-A6C34878D82A}">
                    <a16:rowId xmlns:a16="http://schemas.microsoft.com/office/drawing/2014/main" xmlns="" val="10004"/>
                  </a:ext>
                </a:extLst>
              </a:tr>
            </a:tbl>
          </a:graphicData>
        </a:graphic>
      </p:graphicFrame>
      <p:sp>
        <p:nvSpPr>
          <p:cNvPr id="24" name="19 Rectángulo redondeado">
            <a:extLst>
              <a:ext uri="{FF2B5EF4-FFF2-40B4-BE49-F238E27FC236}">
                <a16:creationId xmlns:a16="http://schemas.microsoft.com/office/drawing/2014/main" xmlns="" id="{D7349FCF-392C-4782-9B3A-7447F17FB563}"/>
              </a:ext>
            </a:extLst>
          </p:cNvPr>
          <p:cNvSpPr/>
          <p:nvPr/>
        </p:nvSpPr>
        <p:spPr>
          <a:xfrm>
            <a:off x="6176029" y="4504605"/>
            <a:ext cx="5117646" cy="1704515"/>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r>
              <a:rPr lang="es-MX" sz="1400" dirty="0">
                <a:solidFill>
                  <a:prstClr val="black"/>
                </a:solidFill>
                <a:latin typeface="+mj-lt"/>
                <a:cs typeface="Arial" pitchFamily="34" charset="0"/>
              </a:rPr>
              <a:t> Si la unidad de embalaje es diferente pregunte el nombre de la unidad, el número de tallos, el número de bonches que tiene cada unidad .</a:t>
            </a:r>
          </a:p>
          <a:p>
            <a:pPr algn="just" fontAlgn="base">
              <a:spcBef>
                <a:spcPct val="0"/>
              </a:spcBef>
              <a:spcAft>
                <a:spcPct val="0"/>
              </a:spcAft>
              <a:buFont typeface="Wingdings" pitchFamily="2" charset="2"/>
              <a:buChar char="q"/>
            </a:pPr>
            <a:endParaRPr lang="es-MX" sz="1400" dirty="0">
              <a:solidFill>
                <a:prstClr val="black"/>
              </a:solidFill>
              <a:latin typeface="+mj-lt"/>
              <a:cs typeface="Arial" pitchFamily="34" charset="0"/>
            </a:endParaRPr>
          </a:p>
          <a:p>
            <a:pPr algn="just" fontAlgn="base">
              <a:spcBef>
                <a:spcPct val="0"/>
              </a:spcBef>
              <a:spcAft>
                <a:spcPct val="0"/>
              </a:spcAft>
              <a:buFont typeface="Wingdings" pitchFamily="2" charset="2"/>
              <a:buChar char="q"/>
            </a:pPr>
            <a:r>
              <a:rPr lang="es-MX" sz="1400" dirty="0">
                <a:solidFill>
                  <a:prstClr val="black"/>
                </a:solidFill>
                <a:latin typeface="+mj-lt"/>
                <a:cs typeface="Arial" pitchFamily="34" charset="0"/>
              </a:rPr>
              <a:t> Escriba en observaciones la nueva unidad que la Persona Productora está empleando.</a:t>
            </a:r>
          </a:p>
        </p:txBody>
      </p:sp>
    </p:spTree>
    <p:extLst>
      <p:ext uri="{BB962C8B-B14F-4D97-AF65-F5344CB8AC3E}">
        <p14:creationId xmlns:p14="http://schemas.microsoft.com/office/powerpoint/2010/main" val="1647218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pPr algn="ctr"/>
            <a:r>
              <a:rPr lang="es-ES_tradnl" dirty="0"/>
              <a:t>Actividades-Ortofoto</a:t>
            </a:r>
          </a:p>
        </p:txBody>
      </p:sp>
    </p:spTree>
    <p:extLst>
      <p:ext uri="{BB962C8B-B14F-4D97-AF65-F5344CB8AC3E}">
        <p14:creationId xmlns:p14="http://schemas.microsoft.com/office/powerpoint/2010/main" val="228468371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2 Rectángulo">
            <a:extLst>
              <a:ext uri="{FF2B5EF4-FFF2-40B4-BE49-F238E27FC236}">
                <a16:creationId xmlns="" xmlns:a16="http://schemas.microsoft.com/office/drawing/2014/main" id="{FE26F3EB-349F-4D60-8992-0DE6A7FFF948}"/>
              </a:ext>
            </a:extLst>
          </p:cNvPr>
          <p:cNvSpPr/>
          <p:nvPr/>
        </p:nvSpPr>
        <p:spPr>
          <a:xfrm>
            <a:off x="1412428" y="1389164"/>
            <a:ext cx="500662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10. Número total de unidades de embalaje vendidas</a:t>
            </a:r>
            <a:endParaRPr lang="es-MX" sz="1200" dirty="0">
              <a:solidFill>
                <a:prstClr val="black"/>
              </a:solidFill>
              <a:cs typeface="Arial" pitchFamily="34" charset="0"/>
            </a:endParaRPr>
          </a:p>
        </p:txBody>
      </p:sp>
      <p:graphicFrame>
        <p:nvGraphicFramePr>
          <p:cNvPr id="8" name="3 Tabla">
            <a:extLst>
              <a:ext uri="{FF2B5EF4-FFF2-40B4-BE49-F238E27FC236}">
                <a16:creationId xmlns="" xmlns:a16="http://schemas.microsoft.com/office/drawing/2014/main" id="{B4144BBE-00AB-4D76-A260-A82D594006C4}"/>
              </a:ext>
            </a:extLst>
          </p:cNvPr>
          <p:cNvGraphicFramePr>
            <a:graphicFrameLocks noGrp="1"/>
          </p:cNvGraphicFramePr>
          <p:nvPr>
            <p:extLst>
              <p:ext uri="{D42A27DB-BD31-4B8C-83A1-F6EECF244321}">
                <p14:modId xmlns:p14="http://schemas.microsoft.com/office/powerpoint/2010/main" val="3236540394"/>
              </p:ext>
            </p:extLst>
          </p:nvPr>
        </p:nvGraphicFramePr>
        <p:xfrm>
          <a:off x="1065187" y="1828129"/>
          <a:ext cx="6485063" cy="1008112"/>
        </p:xfrm>
        <a:graphic>
          <a:graphicData uri="http://schemas.openxmlformats.org/drawingml/2006/table">
            <a:tbl>
              <a:tblPr firstRow="1" bandRow="1">
                <a:tableStyleId>{BC89EF96-8CEA-46FF-86C4-4CE0E7609802}</a:tableStyleId>
              </a:tblPr>
              <a:tblGrid>
                <a:gridCol w="1815819">
                  <a:extLst>
                    <a:ext uri="{9D8B030D-6E8A-4147-A177-3AD203B41FA5}">
                      <a16:colId xmlns="" xmlns:a16="http://schemas.microsoft.com/office/drawing/2014/main" val="20000"/>
                    </a:ext>
                  </a:extLst>
                </a:gridCol>
                <a:gridCol w="4669244">
                  <a:extLst>
                    <a:ext uri="{9D8B030D-6E8A-4147-A177-3AD203B41FA5}">
                      <a16:colId xmlns="" xmlns:a16="http://schemas.microsoft.com/office/drawing/2014/main"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711661">
                <a:tc>
                  <a:txBody>
                    <a:bodyPr/>
                    <a:lstStyle/>
                    <a:p>
                      <a:pPr algn="ctr"/>
                      <a:r>
                        <a:rPr lang="es-EC" sz="1100" dirty="0">
                          <a:solidFill>
                            <a:schemeClr val="tx1"/>
                          </a:solidFill>
                          <a:latin typeface="+mj-lt"/>
                          <a:cs typeface="Arial" pitchFamily="34" charset="0"/>
                        </a:rPr>
                        <a:t>711</a:t>
                      </a:r>
                    </a:p>
                  </a:txBody>
                  <a:tcPr marL="71455" marR="71455" marT="37056" marB="37056"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100" b="0" i="0" u="none" strike="noStrike" cap="none" normalizeH="0" baseline="0" dirty="0">
                          <a:ln>
                            <a:noFill/>
                          </a:ln>
                          <a:solidFill>
                            <a:srgbClr val="000000"/>
                          </a:solidFill>
                          <a:effectLst/>
                          <a:latin typeface="+mn-lt"/>
                          <a:ea typeface="Times New Roman" pitchFamily="18" charset="0"/>
                          <a:cs typeface="Times New Roman" pitchFamily="18" charset="0"/>
                        </a:rPr>
                        <a:t>Registre el número total de unidades de embalaje vendidas para cada especie.</a:t>
                      </a:r>
                      <a:endParaRPr lang="es-EC" sz="1100" dirty="0">
                        <a:latin typeface="+mn-lt"/>
                        <a:cs typeface="Arial" pitchFamily="34" charset="0"/>
                      </a:endParaRPr>
                    </a:p>
                    <a:p>
                      <a:pPr algn="just"/>
                      <a:endParaRPr lang="es-EC" sz="1100" kern="1200" dirty="0">
                        <a:solidFill>
                          <a:schemeClr val="tx1"/>
                        </a:solidFill>
                        <a:latin typeface="+mn-lt"/>
                        <a:ea typeface="+mn-ea"/>
                        <a:cs typeface="+mn-cs"/>
                      </a:endParaRPr>
                    </a:p>
                  </a:txBody>
                  <a:tcPr marL="71455" marR="71455" marT="37056" marB="37056"/>
                </a:tc>
                <a:extLst>
                  <a:ext uri="{0D108BD9-81ED-4DB2-BD59-A6C34878D82A}">
                    <a16:rowId xmlns="" xmlns:a16="http://schemas.microsoft.com/office/drawing/2014/main" val="10001"/>
                  </a:ext>
                </a:extLst>
              </a:tr>
            </a:tbl>
          </a:graphicData>
        </a:graphic>
      </p:graphicFrame>
      <p:sp>
        <p:nvSpPr>
          <p:cNvPr id="10" name="5 Rectángulo">
            <a:extLst>
              <a:ext uri="{FF2B5EF4-FFF2-40B4-BE49-F238E27FC236}">
                <a16:creationId xmlns="" xmlns:a16="http://schemas.microsoft.com/office/drawing/2014/main" id="{54DB56C4-8C9E-49CC-90CC-9C0A047C12C4}"/>
              </a:ext>
            </a:extLst>
          </p:cNvPr>
          <p:cNvSpPr/>
          <p:nvPr/>
        </p:nvSpPr>
        <p:spPr>
          <a:xfrm>
            <a:off x="1412428" y="3100232"/>
            <a:ext cx="349998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11. Tallos por unidad d embalaje</a:t>
            </a:r>
            <a:endParaRPr lang="es-MX" sz="1200" dirty="0">
              <a:solidFill>
                <a:prstClr val="black"/>
              </a:solidFill>
              <a:cs typeface="Arial" pitchFamily="34" charset="0"/>
            </a:endParaRPr>
          </a:p>
        </p:txBody>
      </p:sp>
      <p:graphicFrame>
        <p:nvGraphicFramePr>
          <p:cNvPr id="11" name="6 Tabla">
            <a:extLst>
              <a:ext uri="{FF2B5EF4-FFF2-40B4-BE49-F238E27FC236}">
                <a16:creationId xmlns="" xmlns:a16="http://schemas.microsoft.com/office/drawing/2014/main" id="{AB8ACECB-99FC-4B57-BC8F-F2E09D5C7C94}"/>
              </a:ext>
            </a:extLst>
          </p:cNvPr>
          <p:cNvGraphicFramePr>
            <a:graphicFrameLocks noGrp="1"/>
          </p:cNvGraphicFramePr>
          <p:nvPr>
            <p:extLst>
              <p:ext uri="{D42A27DB-BD31-4B8C-83A1-F6EECF244321}">
                <p14:modId xmlns:p14="http://schemas.microsoft.com/office/powerpoint/2010/main" val="3620698824"/>
              </p:ext>
            </p:extLst>
          </p:nvPr>
        </p:nvGraphicFramePr>
        <p:xfrm>
          <a:off x="1065186" y="3605021"/>
          <a:ext cx="6485064" cy="1031420"/>
        </p:xfrm>
        <a:graphic>
          <a:graphicData uri="http://schemas.openxmlformats.org/drawingml/2006/table">
            <a:tbl>
              <a:tblPr firstRow="1" bandRow="1">
                <a:tableStyleId>{BC89EF96-8CEA-46FF-86C4-4CE0E7609802}</a:tableStyleId>
              </a:tblPr>
              <a:tblGrid>
                <a:gridCol w="1815818">
                  <a:extLst>
                    <a:ext uri="{9D8B030D-6E8A-4147-A177-3AD203B41FA5}">
                      <a16:colId xmlns="" xmlns:a16="http://schemas.microsoft.com/office/drawing/2014/main" val="20000"/>
                    </a:ext>
                  </a:extLst>
                </a:gridCol>
                <a:gridCol w="4669246">
                  <a:extLst>
                    <a:ext uri="{9D8B030D-6E8A-4147-A177-3AD203B41FA5}">
                      <a16:colId xmlns="" xmlns:a16="http://schemas.microsoft.com/office/drawing/2014/main"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734969">
                <a:tc>
                  <a:txBody>
                    <a:bodyPr/>
                    <a:lstStyle/>
                    <a:p>
                      <a:pPr algn="ctr"/>
                      <a:r>
                        <a:rPr lang="es-EC" sz="1100" dirty="0">
                          <a:solidFill>
                            <a:schemeClr val="tx1"/>
                          </a:solidFill>
                          <a:latin typeface="+mj-lt"/>
                          <a:cs typeface="Arial" pitchFamily="34" charset="0"/>
                        </a:rPr>
                        <a:t>712</a:t>
                      </a:r>
                    </a:p>
                  </a:txBody>
                  <a:tcPr marL="71455" marR="71455" marT="37056" marB="37056" anchor="ct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MX" sz="1100" dirty="0">
                          <a:solidFill>
                            <a:srgbClr val="000000"/>
                          </a:solidFill>
                          <a:latin typeface="+mn-lt"/>
                          <a:ea typeface="Times New Roman" pitchFamily="18" charset="0"/>
                          <a:cs typeface="Times New Roman" pitchFamily="18" charset="0"/>
                        </a:rPr>
                        <a:t>Registre el número de tallos que contenga cada unidad de embalaje.</a:t>
                      </a:r>
                    </a:p>
                  </a:txBody>
                  <a:tcPr marL="71455" marR="71455" marT="37056" marB="37056"/>
                </a:tc>
                <a:extLst>
                  <a:ext uri="{0D108BD9-81ED-4DB2-BD59-A6C34878D82A}">
                    <a16:rowId xmlns="" xmlns:a16="http://schemas.microsoft.com/office/drawing/2014/main" val="10001"/>
                  </a:ext>
                </a:extLst>
              </a:tr>
            </a:tbl>
          </a:graphicData>
        </a:graphic>
      </p:graphicFrame>
      <p:sp>
        <p:nvSpPr>
          <p:cNvPr id="12" name="7 Rectángulo redondeado">
            <a:extLst>
              <a:ext uri="{FF2B5EF4-FFF2-40B4-BE49-F238E27FC236}">
                <a16:creationId xmlns="" xmlns:a16="http://schemas.microsoft.com/office/drawing/2014/main" id="{ED8AF92B-39B1-4A02-A71B-00867ED0AE34}"/>
              </a:ext>
            </a:extLst>
          </p:cNvPr>
          <p:cNvSpPr/>
          <p:nvPr/>
        </p:nvSpPr>
        <p:spPr>
          <a:xfrm>
            <a:off x="2340615" y="4424304"/>
            <a:ext cx="6485063" cy="2433696"/>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r>
              <a:rPr lang="es-MX" sz="1400" dirty="0">
                <a:solidFill>
                  <a:srgbClr val="000000"/>
                </a:solidFill>
                <a:latin typeface="+mj-lt"/>
                <a:ea typeface="Times New Roman" pitchFamily="18" charset="0"/>
                <a:cs typeface="Times New Roman" pitchFamily="18" charset="0"/>
              </a:rPr>
              <a:t>Si se ha comercializado una misma especie de flor en diferentes unidades de embalaje convierta las cantidades a una sola unidad.</a:t>
            </a:r>
          </a:p>
          <a:p>
            <a:pPr algn="just" fontAlgn="base">
              <a:spcBef>
                <a:spcPct val="0"/>
              </a:spcBef>
              <a:spcAft>
                <a:spcPct val="0"/>
              </a:spcAft>
            </a:pPr>
            <a:endParaRPr lang="es-MX" sz="1400" dirty="0">
              <a:solidFill>
                <a:srgbClr val="000000"/>
              </a:solidFill>
              <a:latin typeface="+mj-lt"/>
              <a:ea typeface="Times New Roman" pitchFamily="18" charset="0"/>
              <a:cs typeface="Times New Roman" pitchFamily="18" charset="0"/>
            </a:endParaRPr>
          </a:p>
          <a:p>
            <a:pPr algn="just" fontAlgn="base">
              <a:spcBef>
                <a:spcPct val="0"/>
              </a:spcBef>
              <a:spcAft>
                <a:spcPct val="0"/>
              </a:spcAft>
              <a:buFont typeface="Wingdings" pitchFamily="2" charset="2"/>
              <a:buChar char="q"/>
            </a:pPr>
            <a:r>
              <a:rPr lang="es-MX" sz="1400" dirty="0">
                <a:solidFill>
                  <a:srgbClr val="000000"/>
                </a:solidFill>
                <a:latin typeface="+mj-lt"/>
                <a:ea typeface="Times New Roman" pitchFamily="18" charset="0"/>
                <a:cs typeface="Times New Roman" pitchFamily="18" charset="0"/>
              </a:rPr>
              <a:t>Si la unidad de embalaje es distinta a las anteriores transforme este dato, preguntando cuantos tallos o flores ingresan en la unidad mencionada y cuantos tallos en la unidad que usted va a transformar.</a:t>
            </a: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a:lnSpc>
                <a:spcPct val="80000"/>
              </a:lnSpc>
              <a:buFont typeface="Wingdings" pitchFamily="2" charset="2"/>
              <a:buChar char="q"/>
            </a:pPr>
            <a:endParaRPr lang="es-ES" sz="1400" dirty="0">
              <a:solidFill>
                <a:prstClr val="black"/>
              </a:solidFill>
              <a:latin typeface="+mj-lt"/>
              <a:cs typeface="Arial" pitchFamily="34" charset="0"/>
            </a:endParaRPr>
          </a:p>
        </p:txBody>
      </p:sp>
      <p:grpSp>
        <p:nvGrpSpPr>
          <p:cNvPr id="14" name="12 Grupo">
            <a:extLst>
              <a:ext uri="{FF2B5EF4-FFF2-40B4-BE49-F238E27FC236}">
                <a16:creationId xmlns="" xmlns:a16="http://schemas.microsoft.com/office/drawing/2014/main" id="{E60E4A3C-F445-4034-AD93-E1686547FAF2}"/>
              </a:ext>
            </a:extLst>
          </p:cNvPr>
          <p:cNvGrpSpPr/>
          <p:nvPr/>
        </p:nvGrpSpPr>
        <p:grpSpPr>
          <a:xfrm>
            <a:off x="590624" y="4822612"/>
            <a:ext cx="2180737" cy="1637079"/>
            <a:chOff x="2083113" y="6944428"/>
            <a:chExt cx="1323104" cy="678241"/>
          </a:xfrm>
        </p:grpSpPr>
        <p:pic>
          <p:nvPicPr>
            <p:cNvPr id="15"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6"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19" name="Título 1">
            <a:extLst>
              <a:ext uri="{FF2B5EF4-FFF2-40B4-BE49-F238E27FC236}">
                <a16:creationId xmlns="" xmlns:a16="http://schemas.microsoft.com/office/drawing/2014/main" id="{5D0970E2-C7ED-4903-99AA-79CFC6CAD5A1}"/>
              </a:ext>
            </a:extLst>
          </p:cNvPr>
          <p:cNvSpPr>
            <a:spLocks noGrp="1"/>
          </p:cNvSpPr>
          <p:nvPr>
            <p:ph type="title"/>
          </p:nvPr>
        </p:nvSpPr>
        <p:spPr/>
        <p:txBody>
          <a:bodyPr>
            <a:normAutofit fontScale="90000"/>
          </a:bodyPr>
          <a:lstStyle/>
          <a:p>
            <a:r>
              <a:rPr lang="es-ES_tradnl" dirty="0"/>
              <a:t>Consideraciones</a:t>
            </a:r>
          </a:p>
        </p:txBody>
      </p:sp>
      <p:sp>
        <p:nvSpPr>
          <p:cNvPr id="20" name="Marcador de contenido 5">
            <a:extLst>
              <a:ext uri="{FF2B5EF4-FFF2-40B4-BE49-F238E27FC236}">
                <a16:creationId xmlns="" xmlns:a16="http://schemas.microsoft.com/office/drawing/2014/main" id="{CF1E78E6-079E-4E96-905D-68200B1DFE2B}"/>
              </a:ext>
            </a:extLst>
          </p:cNvPr>
          <p:cNvSpPr>
            <a:spLocks noGrp="1"/>
          </p:cNvSpPr>
          <p:nvPr>
            <p:ph type="body" sz="quarter" idx="10"/>
          </p:nvPr>
        </p:nvSpPr>
        <p:spPr>
          <a:xfrm>
            <a:off x="797198" y="951026"/>
            <a:ext cx="7227614" cy="287466"/>
          </a:xfrm>
        </p:spPr>
        <p:txBody>
          <a:bodyPr>
            <a:normAutofit fontScale="70000" lnSpcReduction="20000"/>
          </a:bodyPr>
          <a:lstStyle/>
          <a:p>
            <a:r>
              <a:rPr lang="es-MX" dirty="0"/>
              <a:t>Floricultura</a:t>
            </a:r>
            <a:endParaRPr lang="es-EC" dirty="0"/>
          </a:p>
        </p:txBody>
      </p:sp>
      <p:pic>
        <p:nvPicPr>
          <p:cNvPr id="2" name="Picture 5" descr="http://needish-salesads.s3.amazonaws.com/447368-ecuanros_0008-big.jpg">
            <a:extLst>
              <a:ext uri="{FF2B5EF4-FFF2-40B4-BE49-F238E27FC236}">
                <a16:creationId xmlns="" xmlns:a16="http://schemas.microsoft.com/office/drawing/2014/main" id="{586A626A-DE92-49E6-B1BC-B45AC111740C}"/>
              </a:ext>
            </a:extLst>
          </p:cNvPr>
          <p:cNvPicPr>
            <a:picLocks noChangeAspect="1" noChangeArrowheads="1"/>
          </p:cNvPicPr>
          <p:nvPr/>
        </p:nvPicPr>
        <p:blipFill>
          <a:blip r:embed="rId3" cstate="print"/>
          <a:srcRect/>
          <a:stretch>
            <a:fillRect/>
          </a:stretch>
        </p:blipFill>
        <p:spPr bwMode="auto">
          <a:xfrm>
            <a:off x="8216090" y="1690100"/>
            <a:ext cx="3021250" cy="2820263"/>
          </a:xfrm>
          <a:prstGeom prst="rect">
            <a:avLst/>
          </a:prstGeom>
          <a:noFill/>
        </p:spPr>
      </p:pic>
    </p:spTree>
    <p:extLst>
      <p:ext uri="{BB962C8B-B14F-4D97-AF65-F5344CB8AC3E}">
        <p14:creationId xmlns:p14="http://schemas.microsoft.com/office/powerpoint/2010/main" val="85908586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2 Rectángulo">
            <a:extLst>
              <a:ext uri="{FF2B5EF4-FFF2-40B4-BE49-F238E27FC236}">
                <a16:creationId xmlns="" xmlns:a16="http://schemas.microsoft.com/office/drawing/2014/main" id="{FE26F3EB-349F-4D60-8992-0DE6A7FFF948}"/>
              </a:ext>
            </a:extLst>
          </p:cNvPr>
          <p:cNvSpPr/>
          <p:nvPr/>
        </p:nvSpPr>
        <p:spPr>
          <a:xfrm>
            <a:off x="789138" y="2044432"/>
            <a:ext cx="648506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12 a 15. Ingresos</a:t>
            </a:r>
            <a:endParaRPr lang="es-MX" sz="1200" dirty="0">
              <a:solidFill>
                <a:prstClr val="black"/>
              </a:solidFill>
              <a:cs typeface="Arial" pitchFamily="34" charset="0"/>
            </a:endParaRPr>
          </a:p>
        </p:txBody>
      </p:sp>
      <p:graphicFrame>
        <p:nvGraphicFramePr>
          <p:cNvPr id="8" name="3 Tabla">
            <a:extLst>
              <a:ext uri="{FF2B5EF4-FFF2-40B4-BE49-F238E27FC236}">
                <a16:creationId xmlns="" xmlns:a16="http://schemas.microsoft.com/office/drawing/2014/main" id="{B4144BBE-00AB-4D76-A260-A82D594006C4}"/>
              </a:ext>
            </a:extLst>
          </p:cNvPr>
          <p:cNvGraphicFramePr>
            <a:graphicFrameLocks noGrp="1"/>
          </p:cNvGraphicFramePr>
          <p:nvPr>
            <p:extLst>
              <p:ext uri="{D42A27DB-BD31-4B8C-83A1-F6EECF244321}">
                <p14:modId xmlns:p14="http://schemas.microsoft.com/office/powerpoint/2010/main" val="2291101675"/>
              </p:ext>
            </p:extLst>
          </p:nvPr>
        </p:nvGraphicFramePr>
        <p:xfrm>
          <a:off x="789138" y="2569113"/>
          <a:ext cx="6485063" cy="1785795"/>
        </p:xfrm>
        <a:graphic>
          <a:graphicData uri="http://schemas.openxmlformats.org/drawingml/2006/table">
            <a:tbl>
              <a:tblPr firstRow="1" bandRow="1">
                <a:tableStyleId>{BC89EF96-8CEA-46FF-86C4-4CE0E7609802}</a:tableStyleId>
              </a:tblPr>
              <a:tblGrid>
                <a:gridCol w="1815819">
                  <a:extLst>
                    <a:ext uri="{9D8B030D-6E8A-4147-A177-3AD203B41FA5}">
                      <a16:colId xmlns="" xmlns:a16="http://schemas.microsoft.com/office/drawing/2014/main" val="20000"/>
                    </a:ext>
                  </a:extLst>
                </a:gridCol>
                <a:gridCol w="4669244">
                  <a:extLst>
                    <a:ext uri="{9D8B030D-6E8A-4147-A177-3AD203B41FA5}">
                      <a16:colId xmlns="" xmlns:a16="http://schemas.microsoft.com/office/drawing/2014/main"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Casillero</a:t>
                      </a:r>
                    </a:p>
                  </a:txBody>
                  <a:tcPr marL="71455" marR="71455" marT="37056" marB="37056">
                    <a:solidFill>
                      <a:schemeClr val="accent1">
                        <a:lumMod val="60000"/>
                        <a:lumOff val="40000"/>
                      </a:schemeClr>
                    </a:solidFill>
                  </a:tcPr>
                </a:tc>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711661">
                <a:tc>
                  <a:txBody>
                    <a:bodyPr/>
                    <a:lstStyle/>
                    <a:p>
                      <a:pPr algn="ctr"/>
                      <a:r>
                        <a:rPr lang="en-US" sz="1100" dirty="0">
                          <a:solidFill>
                            <a:schemeClr val="tx1"/>
                          </a:solidFill>
                          <a:latin typeface="+mj-lt"/>
                          <a:cs typeface="Arial" pitchFamily="34" charset="0"/>
                        </a:rPr>
                        <a:t>¿Del total de </a:t>
                      </a:r>
                      <a:r>
                        <a:rPr lang="en-US" sz="1100" dirty="0" err="1">
                          <a:solidFill>
                            <a:schemeClr val="tx1"/>
                          </a:solidFill>
                          <a:latin typeface="+mj-lt"/>
                          <a:cs typeface="Arial" pitchFamily="34" charset="0"/>
                        </a:rPr>
                        <a:t>venta</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cuánto</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está</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destinado</a:t>
                      </a:r>
                      <a:r>
                        <a:rPr lang="en-US" sz="1100" dirty="0">
                          <a:solidFill>
                            <a:schemeClr val="tx1"/>
                          </a:solidFill>
                          <a:latin typeface="+mj-lt"/>
                          <a:cs typeface="Arial" pitchFamily="34" charset="0"/>
                        </a:rPr>
                        <a:t> al (</a:t>
                      </a:r>
                      <a:r>
                        <a:rPr lang="en-US" sz="1100" dirty="0" err="1">
                          <a:solidFill>
                            <a:schemeClr val="tx1"/>
                          </a:solidFill>
                          <a:latin typeface="+mj-lt"/>
                          <a:cs typeface="Arial" pitchFamily="34" charset="0"/>
                        </a:rPr>
                        <a:t>porcentaje</a:t>
                      </a:r>
                      <a:r>
                        <a:rPr lang="en-US" sz="1100" dirty="0">
                          <a:solidFill>
                            <a:schemeClr val="tx1"/>
                          </a:solidFill>
                          <a:latin typeface="+mj-lt"/>
                          <a:cs typeface="Arial" pitchFamily="34" charset="0"/>
                        </a:rPr>
                        <a:t>):</a:t>
                      </a:r>
                      <a:endParaRPr lang="es-EC" sz="1100" dirty="0">
                        <a:solidFill>
                          <a:schemeClr val="tx1"/>
                        </a:solidFill>
                        <a:latin typeface="+mj-lt"/>
                        <a:cs typeface="Arial" pitchFamily="34" charset="0"/>
                      </a:endParaRPr>
                    </a:p>
                  </a:txBody>
                  <a:tcPr marL="71455" marR="71455" marT="37056" marB="37056" anchor="ctr"/>
                </a:tc>
                <a:tc>
                  <a:txBody>
                    <a:bodyPr/>
                    <a:lstStyle/>
                    <a:p>
                      <a:r>
                        <a:rPr lang="es-ES" sz="1100" kern="1200" dirty="0">
                          <a:solidFill>
                            <a:schemeClr val="tx1"/>
                          </a:solidFill>
                          <a:effectLst/>
                          <a:latin typeface="+mn-lt"/>
                          <a:ea typeface="+mn-ea"/>
                          <a:cs typeface="+mn-cs"/>
                        </a:rPr>
                        <a:t>En la columna 12 registre del total de las ventas en que porcentaje está destinado al mercado nacional</a:t>
                      </a:r>
                      <a:endParaRPr lang="es-EC" sz="11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ES" sz="1100" kern="1200" dirty="0">
                          <a:solidFill>
                            <a:schemeClr val="tx1"/>
                          </a:solidFill>
                          <a:effectLst/>
                          <a:latin typeface="+mn-lt"/>
                          <a:ea typeface="+mn-ea"/>
                          <a:cs typeface="+mn-cs"/>
                        </a:rPr>
                        <a:t>En la columna 13 registre del total de las ventas en que porcentaje está destinado al mercado internacional</a:t>
                      </a:r>
                      <a:endParaRPr lang="es-EC" sz="1100" kern="1200" dirty="0">
                        <a:solidFill>
                          <a:schemeClr val="tx1"/>
                        </a:solidFill>
                        <a:effectLst/>
                        <a:latin typeface="+mn-lt"/>
                        <a:ea typeface="+mn-ea"/>
                        <a:cs typeface="+mn-cs"/>
                      </a:endParaRPr>
                    </a:p>
                  </a:txBody>
                  <a:tcPr marL="71455" marR="71455" marT="37056" marB="37056"/>
                </a:tc>
                <a:extLst>
                  <a:ext uri="{0D108BD9-81ED-4DB2-BD59-A6C34878D82A}">
                    <a16:rowId xmlns="" xmlns:a16="http://schemas.microsoft.com/office/drawing/2014/main" val="10001"/>
                  </a:ext>
                </a:extLst>
              </a:tr>
              <a:tr h="711661">
                <a:tc>
                  <a:txBody>
                    <a:bodyPr/>
                    <a:lstStyle/>
                    <a:p>
                      <a:pPr algn="ctr"/>
                      <a:r>
                        <a:rPr lang="en-US" sz="1100" dirty="0" err="1">
                          <a:solidFill>
                            <a:schemeClr val="tx1"/>
                          </a:solidFill>
                          <a:latin typeface="+mj-lt"/>
                          <a:cs typeface="Arial" pitchFamily="34" charset="0"/>
                        </a:rPr>
                        <a:t>Precio</a:t>
                      </a:r>
                      <a:r>
                        <a:rPr lang="en-US" sz="1100" dirty="0">
                          <a:solidFill>
                            <a:schemeClr val="tx1"/>
                          </a:solidFill>
                          <a:latin typeface="+mj-lt"/>
                          <a:cs typeface="Arial" pitchFamily="34" charset="0"/>
                        </a:rPr>
                        <a:t> </a:t>
                      </a:r>
                      <a:r>
                        <a:rPr lang="en-US" sz="1100" dirty="0" err="1">
                          <a:solidFill>
                            <a:schemeClr val="tx1"/>
                          </a:solidFill>
                          <a:latin typeface="+mj-lt"/>
                          <a:cs typeface="Arial" pitchFamily="34" charset="0"/>
                        </a:rPr>
                        <a:t>promedio</a:t>
                      </a:r>
                      <a:r>
                        <a:rPr lang="en-US" sz="1100" dirty="0">
                          <a:solidFill>
                            <a:schemeClr val="tx1"/>
                          </a:solidFill>
                          <a:latin typeface="+mj-lt"/>
                          <a:cs typeface="Arial" pitchFamily="34" charset="0"/>
                        </a:rPr>
                        <a:t> por </a:t>
                      </a:r>
                      <a:r>
                        <a:rPr lang="en-US" sz="1100" dirty="0" err="1">
                          <a:solidFill>
                            <a:schemeClr val="tx1"/>
                          </a:solidFill>
                          <a:latin typeface="+mj-lt"/>
                          <a:cs typeface="Arial" pitchFamily="34" charset="0"/>
                        </a:rPr>
                        <a:t>unidad</a:t>
                      </a:r>
                      <a:r>
                        <a:rPr lang="en-US" sz="1100" dirty="0">
                          <a:solidFill>
                            <a:schemeClr val="tx1"/>
                          </a:solidFill>
                          <a:latin typeface="+mj-lt"/>
                          <a:cs typeface="Arial" pitchFamily="34" charset="0"/>
                        </a:rPr>
                        <a:t> de </a:t>
                      </a:r>
                      <a:r>
                        <a:rPr lang="en-US" sz="1100" dirty="0" err="1">
                          <a:solidFill>
                            <a:schemeClr val="tx1"/>
                          </a:solidFill>
                          <a:latin typeface="+mj-lt"/>
                          <a:cs typeface="Arial" pitchFamily="34" charset="0"/>
                        </a:rPr>
                        <a:t>embalaje</a:t>
                      </a:r>
                      <a:r>
                        <a:rPr lang="en-US" sz="1100" dirty="0">
                          <a:solidFill>
                            <a:schemeClr val="tx1"/>
                          </a:solidFill>
                          <a:latin typeface="+mj-lt"/>
                          <a:cs typeface="Arial" pitchFamily="34" charset="0"/>
                        </a:rPr>
                        <a:t> (USD)</a:t>
                      </a:r>
                      <a:endParaRPr lang="es-EC" sz="1100" dirty="0">
                        <a:solidFill>
                          <a:schemeClr val="tx1"/>
                        </a:solidFill>
                        <a:latin typeface="+mj-lt"/>
                        <a:cs typeface="Arial" pitchFamily="34" charset="0"/>
                      </a:endParaRPr>
                    </a:p>
                  </a:txBody>
                  <a:tcPr marL="71455" marR="71455" marT="37056" marB="37056"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sz="1100" kern="1200" dirty="0">
                          <a:solidFill>
                            <a:schemeClr val="tx1"/>
                          </a:solidFill>
                          <a:effectLst/>
                          <a:latin typeface="+mn-lt"/>
                          <a:ea typeface="+mn-ea"/>
                          <a:cs typeface="+mn-cs"/>
                        </a:rPr>
                        <a:t>Registre en la columna 14 el precio promedio al que el productor vende en el mercado nacional la unidad de medida registrada en la columna 9 (ventas); en la columna 15 registre el precio promedio al que vende en el mercado internacional. </a:t>
                      </a:r>
                      <a:endParaRPr lang="es-EC" sz="1100" kern="1200" dirty="0">
                        <a:solidFill>
                          <a:schemeClr val="tx1"/>
                        </a:solidFill>
                        <a:effectLst/>
                        <a:latin typeface="+mn-lt"/>
                        <a:ea typeface="+mn-ea"/>
                        <a:cs typeface="+mn-cs"/>
                      </a:endParaRPr>
                    </a:p>
                  </a:txBody>
                  <a:tcPr marL="71455" marR="71455" marT="37056" marB="37056"/>
                </a:tc>
                <a:extLst>
                  <a:ext uri="{0D108BD9-81ED-4DB2-BD59-A6C34878D82A}">
                    <a16:rowId xmlns="" xmlns:a16="http://schemas.microsoft.com/office/drawing/2014/main" val="1304133723"/>
                  </a:ext>
                </a:extLst>
              </a:tr>
            </a:tbl>
          </a:graphicData>
        </a:graphic>
      </p:graphicFrame>
      <p:sp>
        <p:nvSpPr>
          <p:cNvPr id="12" name="7 Rectángulo redondeado">
            <a:extLst>
              <a:ext uri="{FF2B5EF4-FFF2-40B4-BE49-F238E27FC236}">
                <a16:creationId xmlns="" xmlns:a16="http://schemas.microsoft.com/office/drawing/2014/main" id="{ED8AF92B-39B1-4A02-A71B-00867ED0AE34}"/>
              </a:ext>
            </a:extLst>
          </p:cNvPr>
          <p:cNvSpPr/>
          <p:nvPr/>
        </p:nvSpPr>
        <p:spPr>
          <a:xfrm>
            <a:off x="1226729" y="4573274"/>
            <a:ext cx="5081305" cy="288305"/>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rtlCol="0" anchor="ctr"/>
          <a:lstStyle/>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r>
              <a:rPr lang="es-ES" sz="1400" kern="1200" dirty="0">
                <a:solidFill>
                  <a:schemeClr val="tx1"/>
                </a:solidFill>
                <a:effectLst/>
                <a:latin typeface="+mn-lt"/>
                <a:ea typeface="+mn-ea"/>
                <a:cs typeface="+mn-cs"/>
              </a:rPr>
              <a:t>La suma de la columna 12 y 13 debe ser igual al 100%.</a:t>
            </a:r>
            <a:endParaRPr lang="es-EC" sz="1400" dirty="0">
              <a:solidFill>
                <a:prstClr val="black"/>
              </a:solidFill>
              <a:latin typeface="+mj-lt"/>
              <a:ea typeface="Calibri" pitchFamily="34" charset="0"/>
              <a:cs typeface="Arial" pitchFamily="34" charset="0"/>
            </a:endParaRPr>
          </a:p>
          <a:p>
            <a:pPr algn="just" fontAlgn="base">
              <a:spcBef>
                <a:spcPct val="0"/>
              </a:spcBef>
              <a:spcAft>
                <a:spcPct val="0"/>
              </a:spcAft>
              <a:buFont typeface="Wingdings" pitchFamily="2" charset="2"/>
              <a:buChar char="q"/>
            </a:pPr>
            <a:endParaRPr lang="es-EC" sz="1400" dirty="0">
              <a:solidFill>
                <a:prstClr val="black"/>
              </a:solidFill>
              <a:latin typeface="+mj-lt"/>
              <a:ea typeface="Calibri" pitchFamily="34" charset="0"/>
              <a:cs typeface="Arial" pitchFamily="34" charset="0"/>
            </a:endParaRPr>
          </a:p>
          <a:p>
            <a:pPr algn="just">
              <a:lnSpc>
                <a:spcPct val="80000"/>
              </a:lnSpc>
              <a:buFont typeface="Wingdings" pitchFamily="2" charset="2"/>
              <a:buChar char="q"/>
            </a:pPr>
            <a:endParaRPr lang="es-ES" sz="1400" dirty="0">
              <a:solidFill>
                <a:prstClr val="black"/>
              </a:solidFill>
              <a:latin typeface="+mj-lt"/>
              <a:cs typeface="Arial" pitchFamily="34" charset="0"/>
            </a:endParaRPr>
          </a:p>
        </p:txBody>
      </p:sp>
      <p:sp>
        <p:nvSpPr>
          <p:cNvPr id="19" name="Título 1">
            <a:extLst>
              <a:ext uri="{FF2B5EF4-FFF2-40B4-BE49-F238E27FC236}">
                <a16:creationId xmlns="" xmlns:a16="http://schemas.microsoft.com/office/drawing/2014/main" id="{5D0970E2-C7ED-4903-99AA-79CFC6CAD5A1}"/>
              </a:ext>
            </a:extLst>
          </p:cNvPr>
          <p:cNvSpPr>
            <a:spLocks noGrp="1"/>
          </p:cNvSpPr>
          <p:nvPr>
            <p:ph type="title"/>
          </p:nvPr>
        </p:nvSpPr>
        <p:spPr/>
        <p:txBody>
          <a:bodyPr>
            <a:normAutofit fontScale="90000"/>
          </a:bodyPr>
          <a:lstStyle/>
          <a:p>
            <a:r>
              <a:rPr lang="es-ES_tradnl" dirty="0"/>
              <a:t>Consideraciones</a:t>
            </a:r>
          </a:p>
        </p:txBody>
      </p:sp>
      <p:sp>
        <p:nvSpPr>
          <p:cNvPr id="20" name="Marcador de contenido 5">
            <a:extLst>
              <a:ext uri="{FF2B5EF4-FFF2-40B4-BE49-F238E27FC236}">
                <a16:creationId xmlns="" xmlns:a16="http://schemas.microsoft.com/office/drawing/2014/main" id="{CF1E78E6-079E-4E96-905D-68200B1DFE2B}"/>
              </a:ext>
            </a:extLst>
          </p:cNvPr>
          <p:cNvSpPr>
            <a:spLocks noGrp="1"/>
          </p:cNvSpPr>
          <p:nvPr>
            <p:ph type="body" sz="quarter" idx="10"/>
          </p:nvPr>
        </p:nvSpPr>
        <p:spPr>
          <a:xfrm>
            <a:off x="797198" y="951026"/>
            <a:ext cx="7227614" cy="322190"/>
          </a:xfrm>
        </p:spPr>
        <p:txBody>
          <a:bodyPr>
            <a:normAutofit fontScale="85000" lnSpcReduction="20000"/>
          </a:bodyPr>
          <a:lstStyle/>
          <a:p>
            <a:r>
              <a:rPr lang="es-MX" dirty="0"/>
              <a:t>Floricultura</a:t>
            </a:r>
            <a:endParaRPr lang="es-EC" dirty="0"/>
          </a:p>
        </p:txBody>
      </p:sp>
      <p:pic>
        <p:nvPicPr>
          <p:cNvPr id="6" name="Imagen 5">
            <a:extLst>
              <a:ext uri="{FF2B5EF4-FFF2-40B4-BE49-F238E27FC236}">
                <a16:creationId xmlns="" xmlns:a16="http://schemas.microsoft.com/office/drawing/2014/main" id="{9B405F26-1A05-43E2-87B8-4B0481CE04C2}"/>
              </a:ext>
            </a:extLst>
          </p:cNvPr>
          <p:cNvPicPr>
            <a:picLocks noChangeAspect="1"/>
          </p:cNvPicPr>
          <p:nvPr/>
        </p:nvPicPr>
        <p:blipFill>
          <a:blip r:embed="rId2"/>
          <a:stretch>
            <a:fillRect/>
          </a:stretch>
        </p:blipFill>
        <p:spPr>
          <a:xfrm>
            <a:off x="8002496" y="1579831"/>
            <a:ext cx="3351155" cy="3837333"/>
          </a:xfrm>
          <a:prstGeom prst="rect">
            <a:avLst/>
          </a:prstGeom>
        </p:spPr>
      </p:pic>
    </p:spTree>
    <p:extLst>
      <p:ext uri="{BB962C8B-B14F-4D97-AF65-F5344CB8AC3E}">
        <p14:creationId xmlns:p14="http://schemas.microsoft.com/office/powerpoint/2010/main" val="423973609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FB74007F-9650-422C-8406-5178ED60D4F4}"/>
              </a:ext>
            </a:extLst>
          </p:cNvPr>
          <p:cNvSpPr>
            <a:spLocks noGrp="1"/>
          </p:cNvSpPr>
          <p:nvPr>
            <p:ph type="title"/>
          </p:nvPr>
        </p:nvSpPr>
        <p:spPr/>
        <p:txBody>
          <a:bodyPr>
            <a:normAutofit fontScale="90000"/>
          </a:bodyPr>
          <a:lstStyle/>
          <a:p>
            <a:r>
              <a:rPr lang="es-MX" dirty="0"/>
              <a:t>Consideraciones</a:t>
            </a:r>
            <a:endParaRPr lang="es-EC" dirty="0"/>
          </a:p>
        </p:txBody>
      </p:sp>
      <p:sp>
        <p:nvSpPr>
          <p:cNvPr id="8" name="Marcador de contenido 8">
            <a:extLst>
              <a:ext uri="{FF2B5EF4-FFF2-40B4-BE49-F238E27FC236}">
                <a16:creationId xmlns="" xmlns:a16="http://schemas.microsoft.com/office/drawing/2014/main" id="{CBC7A640-9FF8-4570-935B-9B426FF4B00F}"/>
              </a:ext>
            </a:extLst>
          </p:cNvPr>
          <p:cNvSpPr>
            <a:spLocks noGrp="1"/>
          </p:cNvSpPr>
          <p:nvPr>
            <p:ph type="body" sz="quarter" idx="10"/>
          </p:nvPr>
        </p:nvSpPr>
        <p:spPr>
          <a:xfrm>
            <a:off x="1037515" y="951026"/>
            <a:ext cx="7227614" cy="356914"/>
          </a:xfrm>
        </p:spPr>
        <p:txBody>
          <a:bodyPr>
            <a:normAutofit fontScale="92500" lnSpcReduction="20000"/>
          </a:bodyPr>
          <a:lstStyle/>
          <a:p>
            <a:r>
              <a:rPr lang="es-MX" dirty="0"/>
              <a:t>Floricultura</a:t>
            </a:r>
            <a:endParaRPr lang="es-EC" dirty="0"/>
          </a:p>
        </p:txBody>
      </p:sp>
      <p:sp>
        <p:nvSpPr>
          <p:cNvPr id="10" name="CuadroTexto 9">
            <a:extLst>
              <a:ext uri="{FF2B5EF4-FFF2-40B4-BE49-F238E27FC236}">
                <a16:creationId xmlns="" xmlns:a16="http://schemas.microsoft.com/office/drawing/2014/main" id="{E79E7D82-7700-47DD-9846-38FE03B1327D}"/>
              </a:ext>
            </a:extLst>
          </p:cNvPr>
          <p:cNvSpPr txBox="1"/>
          <p:nvPr/>
        </p:nvSpPr>
        <p:spPr>
          <a:xfrm>
            <a:off x="4496692" y="1555962"/>
            <a:ext cx="5849049" cy="954107"/>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MX" sz="1400" dirty="0">
                <a:solidFill>
                  <a:srgbClr val="000000"/>
                </a:solidFill>
                <a:latin typeface="+mn-lt"/>
                <a:ea typeface="Times New Roman" pitchFamily="18" charset="0"/>
                <a:cs typeface="Times New Roman" pitchFamily="18" charset="0"/>
              </a:rPr>
              <a:t>Registre en las columnas de</a:t>
            </a:r>
            <a:r>
              <a:rPr lang="es-MX" sz="1400" baseline="0" dirty="0">
                <a:solidFill>
                  <a:srgbClr val="000000"/>
                </a:solidFill>
                <a:latin typeface="+mn-lt"/>
                <a:ea typeface="Times New Roman" pitchFamily="18" charset="0"/>
                <a:cs typeface="Times New Roman" pitchFamily="18" charset="0"/>
              </a:rPr>
              <a:t> la 16 a la 19 con los códigos 1 para SI y 2 para NO; si el productor realizó el manejo optimo antes de la siembra, haciendo referencia a la: Preparación del suelo, Poda, </a:t>
            </a:r>
            <a:r>
              <a:rPr lang="es-MX" sz="1400" baseline="0" dirty="0" err="1">
                <a:solidFill>
                  <a:srgbClr val="000000"/>
                </a:solidFill>
                <a:latin typeface="+mn-lt"/>
                <a:ea typeface="Times New Roman" pitchFamily="18" charset="0"/>
                <a:cs typeface="Times New Roman" pitchFamily="18" charset="0"/>
              </a:rPr>
              <a:t>Tutoreo</a:t>
            </a:r>
            <a:r>
              <a:rPr lang="es-MX" sz="1400" baseline="0" dirty="0">
                <a:solidFill>
                  <a:srgbClr val="000000"/>
                </a:solidFill>
                <a:latin typeface="+mn-lt"/>
                <a:ea typeface="Times New Roman" pitchFamily="18" charset="0"/>
                <a:cs typeface="Times New Roman" pitchFamily="18" charset="0"/>
              </a:rPr>
              <a:t>, y Despunte. </a:t>
            </a:r>
            <a:endParaRPr lang="es-MX" sz="1400" dirty="0">
              <a:solidFill>
                <a:srgbClr val="000000"/>
              </a:solidFill>
              <a:latin typeface="+mn-lt"/>
              <a:ea typeface="Times New Roman" pitchFamily="18" charset="0"/>
              <a:cs typeface="Times New Roman" pitchFamily="18" charset="0"/>
            </a:endParaRPr>
          </a:p>
        </p:txBody>
      </p:sp>
      <p:sp>
        <p:nvSpPr>
          <p:cNvPr id="12" name="12 Rectángulo">
            <a:extLst>
              <a:ext uri="{FF2B5EF4-FFF2-40B4-BE49-F238E27FC236}">
                <a16:creationId xmlns="" xmlns:a16="http://schemas.microsoft.com/office/drawing/2014/main" id="{794C2647-8E45-4D01-B02C-7E9632D7948E}"/>
              </a:ext>
            </a:extLst>
          </p:cNvPr>
          <p:cNvSpPr/>
          <p:nvPr/>
        </p:nvSpPr>
        <p:spPr>
          <a:xfrm>
            <a:off x="900764" y="5461162"/>
            <a:ext cx="8216730" cy="437043"/>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lnSpc>
                <a:spcPct val="80000"/>
              </a:lnSpc>
            </a:pPr>
            <a:r>
              <a:rPr lang="es-ES" sz="1400" dirty="0">
                <a:solidFill>
                  <a:prstClr val="black"/>
                </a:solidFill>
                <a:latin typeface="+mj-lt"/>
                <a:cs typeface="Arial" pitchFamily="34" charset="0"/>
              </a:rPr>
              <a:t>Los conceptos y procedimientos son similares a los Capítulos  3 de  Cultivos Permanentes y 4 de Cultivos Transitorios.</a:t>
            </a:r>
          </a:p>
        </p:txBody>
      </p:sp>
      <p:pic>
        <p:nvPicPr>
          <p:cNvPr id="3" name="Imagen 2">
            <a:extLst>
              <a:ext uri="{FF2B5EF4-FFF2-40B4-BE49-F238E27FC236}">
                <a16:creationId xmlns="" xmlns:a16="http://schemas.microsoft.com/office/drawing/2014/main" id="{CA04A08D-DEE8-4A70-B2A6-22863FF28E4F}"/>
              </a:ext>
            </a:extLst>
          </p:cNvPr>
          <p:cNvPicPr>
            <a:picLocks noChangeAspect="1"/>
          </p:cNvPicPr>
          <p:nvPr/>
        </p:nvPicPr>
        <p:blipFill>
          <a:blip r:embed="rId2"/>
          <a:stretch>
            <a:fillRect/>
          </a:stretch>
        </p:blipFill>
        <p:spPr>
          <a:xfrm>
            <a:off x="976106" y="1502567"/>
            <a:ext cx="2658345" cy="2995698"/>
          </a:xfrm>
          <a:prstGeom prst="rect">
            <a:avLst/>
          </a:prstGeom>
        </p:spPr>
      </p:pic>
      <p:sp>
        <p:nvSpPr>
          <p:cNvPr id="5" name="5 Rectángulo">
            <a:extLst>
              <a:ext uri="{FF2B5EF4-FFF2-40B4-BE49-F238E27FC236}">
                <a16:creationId xmlns="" xmlns:a16="http://schemas.microsoft.com/office/drawing/2014/main" id="{7D094D40-635F-4CA6-9810-0C48A9492732}"/>
              </a:ext>
            </a:extLst>
          </p:cNvPr>
          <p:cNvSpPr/>
          <p:nvPr/>
        </p:nvSpPr>
        <p:spPr>
          <a:xfrm>
            <a:off x="900764" y="4989956"/>
            <a:ext cx="6520452"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 20 a 63. Practicas en el cultivo, trabajadores ocasionales y familiares</a:t>
            </a:r>
            <a:endParaRPr lang="es-MX" sz="1200" dirty="0">
              <a:solidFill>
                <a:prstClr val="black"/>
              </a:solidFill>
              <a:cs typeface="Arial" pitchFamily="34" charset="0"/>
            </a:endParaRPr>
          </a:p>
        </p:txBody>
      </p:sp>
      <p:cxnSp>
        <p:nvCxnSpPr>
          <p:cNvPr id="21" name="Conector recto de flecha 20">
            <a:extLst>
              <a:ext uri="{FF2B5EF4-FFF2-40B4-BE49-F238E27FC236}">
                <a16:creationId xmlns="" xmlns:a16="http://schemas.microsoft.com/office/drawing/2014/main" id="{2A78FC42-D177-438F-9193-3E2A6D51136E}"/>
              </a:ext>
            </a:extLst>
          </p:cNvPr>
          <p:cNvCxnSpPr>
            <a:cxnSpLocks/>
            <a:endCxn id="10" idx="1"/>
          </p:cNvCxnSpPr>
          <p:nvPr/>
        </p:nvCxnSpPr>
        <p:spPr>
          <a:xfrm>
            <a:off x="3634451" y="2033016"/>
            <a:ext cx="86224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8" name="21 Imagen">
            <a:extLst>
              <a:ext uri="{FF2B5EF4-FFF2-40B4-BE49-F238E27FC236}">
                <a16:creationId xmlns="" xmlns:a16="http://schemas.microsoft.com/office/drawing/2014/main" id="{AAE60E0D-EF10-483F-9A15-24001BDE1C40}"/>
              </a:ext>
            </a:extLst>
          </p:cNvPr>
          <p:cNvPicPr/>
          <p:nvPr/>
        </p:nvPicPr>
        <p:blipFill>
          <a:blip r:embed="rId3"/>
          <a:stretch>
            <a:fillRect/>
          </a:stretch>
        </p:blipFill>
        <p:spPr>
          <a:xfrm>
            <a:off x="7514483" y="2889302"/>
            <a:ext cx="2059165" cy="2411148"/>
          </a:xfrm>
          <a:prstGeom prst="rect">
            <a:avLst/>
          </a:prstGeom>
          <a:ln>
            <a:solidFill>
              <a:schemeClr val="tx1"/>
            </a:solidFill>
          </a:ln>
        </p:spPr>
      </p:pic>
      <p:pic>
        <p:nvPicPr>
          <p:cNvPr id="30" name="Picture 3">
            <a:extLst>
              <a:ext uri="{FF2B5EF4-FFF2-40B4-BE49-F238E27FC236}">
                <a16:creationId xmlns="" xmlns:a16="http://schemas.microsoft.com/office/drawing/2014/main" id="{C7EF4F57-EBB1-4E02-90EC-01A0A4591D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2564" y="2902943"/>
            <a:ext cx="1838982" cy="238386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75580247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FB74007F-9650-422C-8406-5178ED60D4F4}"/>
              </a:ext>
            </a:extLst>
          </p:cNvPr>
          <p:cNvSpPr>
            <a:spLocks noGrp="1"/>
          </p:cNvSpPr>
          <p:nvPr>
            <p:ph type="title"/>
          </p:nvPr>
        </p:nvSpPr>
        <p:spPr/>
        <p:txBody>
          <a:bodyPr>
            <a:normAutofit fontScale="90000"/>
          </a:bodyPr>
          <a:lstStyle/>
          <a:p>
            <a:r>
              <a:rPr lang="es-MX" dirty="0"/>
              <a:t>Consideraciones</a:t>
            </a:r>
            <a:endParaRPr lang="es-EC" dirty="0"/>
          </a:p>
        </p:txBody>
      </p:sp>
      <p:sp>
        <p:nvSpPr>
          <p:cNvPr id="8" name="Marcador de contenido 8">
            <a:extLst>
              <a:ext uri="{FF2B5EF4-FFF2-40B4-BE49-F238E27FC236}">
                <a16:creationId xmlns="" xmlns:a16="http://schemas.microsoft.com/office/drawing/2014/main" id="{CBC7A640-9FF8-4570-935B-9B426FF4B00F}"/>
              </a:ext>
            </a:extLst>
          </p:cNvPr>
          <p:cNvSpPr>
            <a:spLocks noGrp="1"/>
          </p:cNvSpPr>
          <p:nvPr>
            <p:ph type="body" sz="quarter" idx="10"/>
          </p:nvPr>
        </p:nvSpPr>
        <p:spPr>
          <a:xfrm>
            <a:off x="962456" y="905727"/>
            <a:ext cx="7227614" cy="356914"/>
          </a:xfrm>
        </p:spPr>
        <p:txBody>
          <a:bodyPr>
            <a:normAutofit fontScale="92500" lnSpcReduction="20000"/>
          </a:bodyPr>
          <a:lstStyle/>
          <a:p>
            <a:r>
              <a:rPr lang="es-MX" dirty="0"/>
              <a:t>Floricultura</a:t>
            </a:r>
            <a:endParaRPr lang="es-EC" dirty="0"/>
          </a:p>
        </p:txBody>
      </p:sp>
      <p:sp>
        <p:nvSpPr>
          <p:cNvPr id="10" name="CuadroTexto 9">
            <a:extLst>
              <a:ext uri="{FF2B5EF4-FFF2-40B4-BE49-F238E27FC236}">
                <a16:creationId xmlns="" xmlns:a16="http://schemas.microsoft.com/office/drawing/2014/main" id="{E79E7D82-7700-47DD-9846-38FE03B1327D}"/>
              </a:ext>
            </a:extLst>
          </p:cNvPr>
          <p:cNvSpPr txBox="1"/>
          <p:nvPr/>
        </p:nvSpPr>
        <p:spPr>
          <a:xfrm>
            <a:off x="1917918" y="3243935"/>
            <a:ext cx="2658345" cy="1169551"/>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con dos dígitos en la columna 4 el mes en el que se sembró el cultivo, el mismo que se levantará este año.</a:t>
            </a:r>
            <a:endParaRPr lang="es-EC" sz="1400" dirty="0"/>
          </a:p>
        </p:txBody>
      </p:sp>
      <p:cxnSp>
        <p:nvCxnSpPr>
          <p:cNvPr id="11" name="Conector recto de flecha 10">
            <a:extLst>
              <a:ext uri="{FF2B5EF4-FFF2-40B4-BE49-F238E27FC236}">
                <a16:creationId xmlns="" xmlns:a16="http://schemas.microsoft.com/office/drawing/2014/main" id="{B1C17029-1F78-453D-8668-888BD5E6B65C}"/>
              </a:ext>
            </a:extLst>
          </p:cNvPr>
          <p:cNvCxnSpPr>
            <a:cxnSpLocks/>
          </p:cNvCxnSpPr>
          <p:nvPr/>
        </p:nvCxnSpPr>
        <p:spPr>
          <a:xfrm flipH="1">
            <a:off x="4708828" y="3828711"/>
            <a:ext cx="120488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 xmlns:a16="http://schemas.microsoft.com/office/drawing/2014/main" id="{59947C58-2090-4A20-A573-4AD3B488BC99}"/>
              </a:ext>
            </a:extLst>
          </p:cNvPr>
          <p:cNvCxnSpPr>
            <a:cxnSpLocks/>
          </p:cNvCxnSpPr>
          <p:nvPr/>
        </p:nvCxnSpPr>
        <p:spPr>
          <a:xfrm>
            <a:off x="7929172" y="3715435"/>
            <a:ext cx="1170400"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 xmlns:a16="http://schemas.microsoft.com/office/drawing/2014/main" id="{0E5680D4-E59E-4DF0-8F92-0ACDFDC1DEE9}"/>
              </a:ext>
            </a:extLst>
          </p:cNvPr>
          <p:cNvSpPr txBox="1"/>
          <p:nvPr/>
        </p:nvSpPr>
        <p:spPr>
          <a:xfrm>
            <a:off x="9099572" y="3532096"/>
            <a:ext cx="2658345" cy="31797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el mes de cosecha</a:t>
            </a:r>
          </a:p>
        </p:txBody>
      </p:sp>
      <p:cxnSp>
        <p:nvCxnSpPr>
          <p:cNvPr id="18" name="Conector recto de flecha 17">
            <a:extLst>
              <a:ext uri="{FF2B5EF4-FFF2-40B4-BE49-F238E27FC236}">
                <a16:creationId xmlns="" xmlns:a16="http://schemas.microsoft.com/office/drawing/2014/main" id="{90038BB6-B94D-41F4-BB62-F2157A112534}"/>
              </a:ext>
            </a:extLst>
          </p:cNvPr>
          <p:cNvCxnSpPr>
            <a:cxnSpLocks/>
          </p:cNvCxnSpPr>
          <p:nvPr/>
        </p:nvCxnSpPr>
        <p:spPr>
          <a:xfrm>
            <a:off x="6959395" y="4653897"/>
            <a:ext cx="0" cy="961807"/>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 xmlns:a16="http://schemas.microsoft.com/office/drawing/2014/main" id="{BC124327-1EE0-435D-8519-58FDE50D0A5F}"/>
              </a:ext>
            </a:extLst>
          </p:cNvPr>
          <p:cNvSpPr txBox="1"/>
          <p:nvPr/>
        </p:nvSpPr>
        <p:spPr>
          <a:xfrm>
            <a:off x="3583818" y="5690915"/>
            <a:ext cx="6328806" cy="523220"/>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MX" sz="1400" dirty="0"/>
              <a:t>Registre con dos dígitos en la columna 5 el año en el que se sembró el cultivo, el mismo cosecha que se levantará el mismo año.</a:t>
            </a:r>
            <a:endParaRPr lang="es-EC" sz="1400" dirty="0"/>
          </a:p>
        </p:txBody>
      </p:sp>
      <p:pic>
        <p:nvPicPr>
          <p:cNvPr id="2" name="Imagen 1">
            <a:extLst>
              <a:ext uri="{FF2B5EF4-FFF2-40B4-BE49-F238E27FC236}">
                <a16:creationId xmlns="" xmlns:a16="http://schemas.microsoft.com/office/drawing/2014/main" id="{83C549D3-403B-4B52-B7FA-8638EFD2D459}"/>
              </a:ext>
            </a:extLst>
          </p:cNvPr>
          <p:cNvPicPr>
            <a:picLocks noChangeAspect="1"/>
          </p:cNvPicPr>
          <p:nvPr/>
        </p:nvPicPr>
        <p:blipFill>
          <a:blip r:embed="rId2"/>
          <a:stretch>
            <a:fillRect/>
          </a:stretch>
        </p:blipFill>
        <p:spPr>
          <a:xfrm>
            <a:off x="5905436" y="1960446"/>
            <a:ext cx="2107918" cy="2693451"/>
          </a:xfrm>
          <a:prstGeom prst="rect">
            <a:avLst/>
          </a:prstGeom>
        </p:spPr>
      </p:pic>
      <p:sp>
        <p:nvSpPr>
          <p:cNvPr id="6" name="2 Rectángulo">
            <a:extLst>
              <a:ext uri="{FF2B5EF4-FFF2-40B4-BE49-F238E27FC236}">
                <a16:creationId xmlns="" xmlns:a16="http://schemas.microsoft.com/office/drawing/2014/main" id="{545D238C-1F98-4200-88BA-B5D05F63A420}"/>
              </a:ext>
            </a:extLst>
          </p:cNvPr>
          <p:cNvSpPr/>
          <p:nvPr/>
        </p:nvSpPr>
        <p:spPr>
          <a:xfrm>
            <a:off x="907094" y="1389164"/>
            <a:ext cx="5006623" cy="27699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r>
              <a:rPr lang="es-MX" sz="1200" b="1" dirty="0">
                <a:solidFill>
                  <a:prstClr val="black"/>
                </a:solidFill>
                <a:cs typeface="Arial" pitchFamily="34" charset="0"/>
              </a:rPr>
              <a:t>Columnas 4 a 6. Fecha de siembra (Flores transitorias)</a:t>
            </a:r>
            <a:endParaRPr lang="es-MX" sz="1200" dirty="0">
              <a:solidFill>
                <a:prstClr val="black"/>
              </a:solidFill>
              <a:cs typeface="Arial" pitchFamily="34" charset="0"/>
            </a:endParaRPr>
          </a:p>
        </p:txBody>
      </p:sp>
      <p:graphicFrame>
        <p:nvGraphicFramePr>
          <p:cNvPr id="9" name="3 Tabla">
            <a:extLst>
              <a:ext uri="{FF2B5EF4-FFF2-40B4-BE49-F238E27FC236}">
                <a16:creationId xmlns="" xmlns:a16="http://schemas.microsoft.com/office/drawing/2014/main" id="{46D82F6C-038B-4D7D-B646-9D3CDB8CD562}"/>
              </a:ext>
            </a:extLst>
          </p:cNvPr>
          <p:cNvGraphicFramePr>
            <a:graphicFrameLocks noGrp="1"/>
          </p:cNvGraphicFramePr>
          <p:nvPr>
            <p:extLst>
              <p:ext uri="{D42A27DB-BD31-4B8C-83A1-F6EECF244321}">
                <p14:modId xmlns:p14="http://schemas.microsoft.com/office/powerpoint/2010/main" val="960768368"/>
              </p:ext>
            </p:extLst>
          </p:nvPr>
        </p:nvGraphicFramePr>
        <p:xfrm>
          <a:off x="681451" y="1862182"/>
          <a:ext cx="4966994" cy="1008112"/>
        </p:xfrm>
        <a:graphic>
          <a:graphicData uri="http://schemas.openxmlformats.org/drawingml/2006/table">
            <a:tbl>
              <a:tblPr firstRow="1" bandRow="1">
                <a:tableStyleId>{BC89EF96-8CEA-46FF-86C4-4CE0E7609802}</a:tableStyleId>
              </a:tblPr>
              <a:tblGrid>
                <a:gridCol w="4966994">
                  <a:extLst>
                    <a:ext uri="{9D8B030D-6E8A-4147-A177-3AD203B41FA5}">
                      <a16:colId xmlns="" xmlns:a16="http://schemas.microsoft.com/office/drawing/2014/main" val="20001"/>
                    </a:ext>
                  </a:extLst>
                </a:gridCol>
              </a:tblGrid>
              <a:tr h="296451">
                <a:tc>
                  <a:txBody>
                    <a:bodyPr/>
                    <a:lstStyle/>
                    <a:p>
                      <a:pPr marL="0" algn="ctr" defTabSz="914400" rtl="0" eaLnBrk="1" latinLnBrk="0" hangingPunct="1"/>
                      <a:r>
                        <a:rPr lang="es-EC" sz="1100" b="1" kern="1200" dirty="0">
                          <a:solidFill>
                            <a:schemeClr val="tx1"/>
                          </a:solidFill>
                          <a:latin typeface="+mj-lt"/>
                          <a:ea typeface="+mn-ea"/>
                          <a:cs typeface="Arial" pitchFamily="34" charset="0"/>
                        </a:rPr>
                        <a:t>Instrucciones</a:t>
                      </a:r>
                    </a:p>
                  </a:txBody>
                  <a:tcPr marL="71455" marR="71455" marT="37056" marB="37056">
                    <a:solidFill>
                      <a:schemeClr val="accent1">
                        <a:lumMod val="60000"/>
                        <a:lumOff val="40000"/>
                      </a:schemeClr>
                    </a:solidFill>
                  </a:tcPr>
                </a:tc>
                <a:extLst>
                  <a:ext uri="{0D108BD9-81ED-4DB2-BD59-A6C34878D82A}">
                    <a16:rowId xmlns="" xmlns:a16="http://schemas.microsoft.com/office/drawing/2014/main" val="10000"/>
                  </a:ext>
                </a:extLst>
              </a:tr>
              <a:tr h="71166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100" b="0" i="0" u="none" strike="noStrike" cap="none" normalizeH="0" baseline="0" dirty="0">
                          <a:ln>
                            <a:noFill/>
                          </a:ln>
                          <a:solidFill>
                            <a:srgbClr val="000000"/>
                          </a:solidFill>
                          <a:effectLst/>
                          <a:latin typeface="+mn-lt"/>
                          <a:cs typeface="Times New Roman" pitchFamily="18" charset="0"/>
                        </a:rPr>
                        <a:t>Son las columnas que definen las fechas de siembra y cosecha de los cultivos, y diferencian las flores permanentes de las transitorias, </a:t>
                      </a:r>
                      <a:endParaRPr lang="es-EC" sz="1100" dirty="0">
                        <a:latin typeface="+mn-lt"/>
                        <a:cs typeface="Arial" pitchFamily="34" charset="0"/>
                      </a:endParaRPr>
                    </a:p>
                  </a:txBody>
                  <a:tcPr marL="71455" marR="71455" marT="37056" marB="37056"/>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81016434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686C91CE-F94A-4F9C-BFF8-8C3E9B8DDA18}"/>
              </a:ext>
            </a:extLst>
          </p:cNvPr>
          <p:cNvSpPr>
            <a:spLocks noGrp="1"/>
          </p:cNvSpPr>
          <p:nvPr>
            <p:ph type="title"/>
          </p:nvPr>
        </p:nvSpPr>
        <p:spPr/>
        <p:txBody>
          <a:bodyPr>
            <a:normAutofit fontScale="90000"/>
          </a:bodyPr>
          <a:lstStyle/>
          <a:p>
            <a:r>
              <a:rPr lang="en-US" dirty="0" err="1"/>
              <a:t>Consideraciones</a:t>
            </a:r>
            <a:endParaRPr lang="es-EC" dirty="0"/>
          </a:p>
        </p:txBody>
      </p:sp>
      <p:sp>
        <p:nvSpPr>
          <p:cNvPr id="8" name="Marcador de contenido 8">
            <a:extLst>
              <a:ext uri="{FF2B5EF4-FFF2-40B4-BE49-F238E27FC236}">
                <a16:creationId xmlns="" xmlns:a16="http://schemas.microsoft.com/office/drawing/2014/main" id="{83F31AEA-448C-4190-9A09-F2838FB43FFD}"/>
              </a:ext>
            </a:extLst>
          </p:cNvPr>
          <p:cNvSpPr>
            <a:spLocks noGrp="1"/>
          </p:cNvSpPr>
          <p:nvPr>
            <p:ph type="body" sz="quarter" idx="10"/>
          </p:nvPr>
        </p:nvSpPr>
        <p:spPr>
          <a:xfrm>
            <a:off x="797198" y="951025"/>
            <a:ext cx="7227614" cy="414787"/>
          </a:xfrm>
        </p:spPr>
        <p:txBody>
          <a:bodyPr>
            <a:normAutofit lnSpcReduction="10000"/>
          </a:bodyPr>
          <a:lstStyle/>
          <a:p>
            <a:r>
              <a:rPr lang="es-MX" dirty="0"/>
              <a:t>Floricultura</a:t>
            </a:r>
            <a:endParaRPr lang="es-EC" dirty="0"/>
          </a:p>
        </p:txBody>
      </p:sp>
      <p:sp>
        <p:nvSpPr>
          <p:cNvPr id="21" name="CuadroTexto 20">
            <a:extLst>
              <a:ext uri="{FF2B5EF4-FFF2-40B4-BE49-F238E27FC236}">
                <a16:creationId xmlns="" xmlns:a16="http://schemas.microsoft.com/office/drawing/2014/main" id="{7C9AE727-9AAA-44D3-B8BF-8016A9742E4A}"/>
              </a:ext>
            </a:extLst>
          </p:cNvPr>
          <p:cNvSpPr txBox="1"/>
          <p:nvPr/>
        </p:nvSpPr>
        <p:spPr>
          <a:xfrm>
            <a:off x="1026793" y="1843937"/>
            <a:ext cx="9886318" cy="523220"/>
          </a:xfrm>
          <a:prstGeom prst="rect">
            <a:avLst/>
          </a:prstGeom>
          <a:noFill/>
        </p:spPr>
        <p:txBody>
          <a:bodyPr wrap="square">
            <a:spAutoFit/>
          </a:bodyPr>
          <a:lstStyle/>
          <a:p>
            <a:pPr algn="just"/>
            <a:r>
              <a:rPr lang="es-MX" sz="1400" b="1" dirty="0">
                <a:cs typeface="Arial" pitchFamily="34" charset="0"/>
              </a:rPr>
              <a:t>3 y 7. Es beneficiario del seguro agrícola </a:t>
            </a:r>
            <a:r>
              <a:rPr lang="es-ES" sz="1400" dirty="0"/>
              <a:t>Registre si la persona productora es beneficiaria del seguro agrícola, dentro del casillero correspondiente con 1 o 2 según sea este el caso.</a:t>
            </a:r>
            <a:endParaRPr lang="es-EC" sz="1400" dirty="0"/>
          </a:p>
        </p:txBody>
      </p:sp>
      <p:pic>
        <p:nvPicPr>
          <p:cNvPr id="5" name="Imagen 4">
            <a:extLst>
              <a:ext uri="{FF2B5EF4-FFF2-40B4-BE49-F238E27FC236}">
                <a16:creationId xmlns="" xmlns:a16="http://schemas.microsoft.com/office/drawing/2014/main" id="{AE2CA44F-4C9A-4E21-953A-CFA94C7E38D3}"/>
              </a:ext>
            </a:extLst>
          </p:cNvPr>
          <p:cNvPicPr>
            <a:picLocks noChangeAspect="1"/>
          </p:cNvPicPr>
          <p:nvPr/>
        </p:nvPicPr>
        <p:blipFill>
          <a:blip r:embed="rId2"/>
          <a:stretch>
            <a:fillRect/>
          </a:stretch>
        </p:blipFill>
        <p:spPr>
          <a:xfrm>
            <a:off x="1026794" y="2543210"/>
            <a:ext cx="5533448" cy="523220"/>
          </a:xfrm>
          <a:prstGeom prst="rect">
            <a:avLst/>
          </a:prstGeom>
        </p:spPr>
      </p:pic>
      <p:pic>
        <p:nvPicPr>
          <p:cNvPr id="9" name="Imagen 8">
            <a:extLst>
              <a:ext uri="{FF2B5EF4-FFF2-40B4-BE49-F238E27FC236}">
                <a16:creationId xmlns="" xmlns:a16="http://schemas.microsoft.com/office/drawing/2014/main" id="{40E439DB-A440-41B9-9B36-5D5A391FFD4C}"/>
              </a:ext>
            </a:extLst>
          </p:cNvPr>
          <p:cNvPicPr>
            <a:picLocks noChangeAspect="1"/>
          </p:cNvPicPr>
          <p:nvPr/>
        </p:nvPicPr>
        <p:blipFill>
          <a:blip r:embed="rId3"/>
          <a:stretch>
            <a:fillRect/>
          </a:stretch>
        </p:blipFill>
        <p:spPr>
          <a:xfrm>
            <a:off x="4379593" y="5514845"/>
            <a:ext cx="5601521" cy="523219"/>
          </a:xfrm>
          <a:prstGeom prst="rect">
            <a:avLst/>
          </a:prstGeom>
        </p:spPr>
      </p:pic>
      <p:sp>
        <p:nvSpPr>
          <p:cNvPr id="10" name="CuadroTexto 9">
            <a:extLst>
              <a:ext uri="{FF2B5EF4-FFF2-40B4-BE49-F238E27FC236}">
                <a16:creationId xmlns="" xmlns:a16="http://schemas.microsoft.com/office/drawing/2014/main" id="{594BCCBF-7BC3-45B1-A777-D627CC583A87}"/>
              </a:ext>
            </a:extLst>
          </p:cNvPr>
          <p:cNvSpPr txBox="1"/>
          <p:nvPr/>
        </p:nvSpPr>
        <p:spPr>
          <a:xfrm>
            <a:off x="1914688" y="4760269"/>
            <a:ext cx="9886318" cy="523220"/>
          </a:xfrm>
          <a:prstGeom prst="rect">
            <a:avLst/>
          </a:prstGeom>
          <a:noFill/>
        </p:spPr>
        <p:txBody>
          <a:bodyPr wrap="square">
            <a:spAutoFit/>
          </a:bodyPr>
          <a:lstStyle/>
          <a:p>
            <a:pPr algn="just"/>
            <a:r>
              <a:rPr lang="es-MX" sz="1400" b="1" dirty="0">
                <a:cs typeface="Arial" pitchFamily="34" charset="0"/>
              </a:rPr>
              <a:t>4 y 8. ¿Cuál fue el valor pagado por el seguro? </a:t>
            </a:r>
            <a:r>
              <a:rPr lang="es-ES" sz="1400" dirty="0"/>
              <a:t>Registre con dos decimales la cantidad que la persona productora pagó al seguro agrícola por el seguro de su producto.</a:t>
            </a:r>
            <a:endParaRPr lang="es-EC" sz="1400" dirty="0"/>
          </a:p>
        </p:txBody>
      </p:sp>
      <p:pic>
        <p:nvPicPr>
          <p:cNvPr id="11" name="12 Imagen">
            <a:extLst>
              <a:ext uri="{FF2B5EF4-FFF2-40B4-BE49-F238E27FC236}">
                <a16:creationId xmlns="" xmlns:a16="http://schemas.microsoft.com/office/drawing/2014/main" id="{E05DBB11-6967-40D2-B3D4-771CAAE622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45352" y="2173441"/>
            <a:ext cx="2455654" cy="2400402"/>
          </a:xfrm>
          <a:prstGeom prst="rect">
            <a:avLst/>
          </a:prstGeom>
        </p:spPr>
      </p:pic>
      <p:pic>
        <p:nvPicPr>
          <p:cNvPr id="12" name="Picture 2" descr="Resultado de imagen para flores">
            <a:extLst>
              <a:ext uri="{FF2B5EF4-FFF2-40B4-BE49-F238E27FC236}">
                <a16:creationId xmlns="" xmlns:a16="http://schemas.microsoft.com/office/drawing/2014/main" id="{CD6DAF21-55A1-4555-A5DC-DF484E9B1B7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3895" y="2383918"/>
            <a:ext cx="2108255" cy="234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93992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8AE50B24-F4C5-4347-9E03-EB406426181F}"/>
              </a:ext>
            </a:extLst>
          </p:cNvPr>
          <p:cNvSpPr>
            <a:spLocks noGrp="1"/>
          </p:cNvSpPr>
          <p:nvPr>
            <p:ph type="title"/>
          </p:nvPr>
        </p:nvSpPr>
        <p:spPr>
          <a:xfrm>
            <a:off x="797198" y="385376"/>
            <a:ext cx="3682205" cy="530024"/>
          </a:xfrm>
        </p:spPr>
        <p:txBody>
          <a:bodyPr>
            <a:normAutofit fontScale="90000"/>
          </a:bodyPr>
          <a:lstStyle/>
          <a:p>
            <a:r>
              <a:rPr lang="es-MX" dirty="0" smtClean="0"/>
              <a:t>Consideraciones</a:t>
            </a:r>
            <a:endParaRPr lang="es-EC" dirty="0"/>
          </a:p>
        </p:txBody>
      </p:sp>
      <p:sp>
        <p:nvSpPr>
          <p:cNvPr id="6" name="Marcador de contenido 5">
            <a:extLst>
              <a:ext uri="{FF2B5EF4-FFF2-40B4-BE49-F238E27FC236}">
                <a16:creationId xmlns="" xmlns:a16="http://schemas.microsoft.com/office/drawing/2014/main" id="{D19D4CCA-297A-4D00-933C-1C1640227BB2}"/>
              </a:ext>
            </a:extLst>
          </p:cNvPr>
          <p:cNvSpPr txBox="1">
            <a:spLocks/>
          </p:cNvSpPr>
          <p:nvPr/>
        </p:nvSpPr>
        <p:spPr>
          <a:xfrm>
            <a:off x="797198" y="925008"/>
            <a:ext cx="267520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7" name="CuadroTexto 20">
            <a:extLst>
              <a:ext uri="{FF2B5EF4-FFF2-40B4-BE49-F238E27FC236}">
                <a16:creationId xmlns="" xmlns:a16="http://schemas.microsoft.com/office/drawing/2014/main" id="{DE174097-967F-47B6-9C59-0F47A7263A05}"/>
              </a:ext>
            </a:extLst>
          </p:cNvPr>
          <p:cNvSpPr txBox="1"/>
          <p:nvPr/>
        </p:nvSpPr>
        <p:spPr>
          <a:xfrm>
            <a:off x="895682" y="1328552"/>
            <a:ext cx="11084115" cy="523220"/>
          </a:xfrm>
          <a:prstGeom prst="rect">
            <a:avLst/>
          </a:prstGeom>
          <a:noFill/>
        </p:spPr>
        <p:txBody>
          <a:bodyPr wrap="square" rtlCol="0">
            <a:spAutoFit/>
          </a:bodyPr>
          <a:lstStyle/>
          <a:p>
            <a:pPr algn="just"/>
            <a:r>
              <a:rPr lang="es-MX" sz="1400" dirty="0" smtClean="0"/>
              <a:t>Para la ESPAC 2022 se han incrementado 2 clases de flores transitorias debido a su extensa demanda y oferta en le mercado internacional : CRASPEDIA, y SCABIA, misma que se divide en dos especies importantes: </a:t>
            </a:r>
            <a:r>
              <a:rPr lang="es-MX" sz="1400" dirty="0" err="1" smtClean="0"/>
              <a:t>Stellata</a:t>
            </a:r>
            <a:r>
              <a:rPr lang="es-MX" sz="1400" dirty="0" smtClean="0"/>
              <a:t>, y </a:t>
            </a:r>
            <a:r>
              <a:rPr lang="es-MX" sz="1400" dirty="0" err="1"/>
              <a:t>B</a:t>
            </a:r>
            <a:r>
              <a:rPr lang="es-MX" sz="1400" dirty="0" err="1" smtClean="0"/>
              <a:t>lackberry</a:t>
            </a:r>
            <a:endParaRPr lang="es-EC" sz="1400" dirty="0"/>
          </a:p>
        </p:txBody>
      </p:sp>
      <p:sp>
        <p:nvSpPr>
          <p:cNvPr id="17" name="CuadroTexto 8">
            <a:extLst>
              <a:ext uri="{FF2B5EF4-FFF2-40B4-BE49-F238E27FC236}">
                <a16:creationId xmlns="" xmlns:a16="http://schemas.microsoft.com/office/drawing/2014/main" id="{192BCEA1-02EC-4790-8A38-6B663BB39189}"/>
              </a:ext>
            </a:extLst>
          </p:cNvPr>
          <p:cNvSpPr txBox="1"/>
          <p:nvPr/>
        </p:nvSpPr>
        <p:spPr>
          <a:xfrm>
            <a:off x="1437588" y="5317515"/>
            <a:ext cx="2425941" cy="307777"/>
          </a:xfrm>
          <a:prstGeom prst="rect">
            <a:avLst/>
          </a:prstGeom>
          <a:noFill/>
        </p:spPr>
        <p:txBody>
          <a:bodyPr wrap="square">
            <a:spAutoFit/>
          </a:bodyPr>
          <a:lstStyle/>
          <a:p>
            <a:pPr algn="just"/>
            <a:r>
              <a:rPr lang="es-EC" sz="1400" dirty="0" smtClean="0"/>
              <a:t>Código del cultivo= 746</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563" y="2764339"/>
            <a:ext cx="2455992" cy="1894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5250" y="2645174"/>
            <a:ext cx="1933575" cy="2013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9147" y="2783389"/>
            <a:ext cx="2054049" cy="1874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Abrir llave"/>
          <p:cNvSpPr/>
          <p:nvPr/>
        </p:nvSpPr>
        <p:spPr>
          <a:xfrm rot="-5400000">
            <a:off x="2534996" y="3599786"/>
            <a:ext cx="231126" cy="274383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5" name="14 Abrir llave"/>
          <p:cNvSpPr/>
          <p:nvPr/>
        </p:nvSpPr>
        <p:spPr>
          <a:xfrm rot="-5400000">
            <a:off x="7771821" y="2879895"/>
            <a:ext cx="316853" cy="501575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9" name="CuadroTexto 8">
            <a:extLst>
              <a:ext uri="{FF2B5EF4-FFF2-40B4-BE49-F238E27FC236}">
                <a16:creationId xmlns="" xmlns:a16="http://schemas.microsoft.com/office/drawing/2014/main" id="{192BCEA1-02EC-4790-8A38-6B663BB39189}"/>
              </a:ext>
            </a:extLst>
          </p:cNvPr>
          <p:cNvSpPr txBox="1"/>
          <p:nvPr/>
        </p:nvSpPr>
        <p:spPr>
          <a:xfrm>
            <a:off x="6717278" y="5602144"/>
            <a:ext cx="2425941" cy="307777"/>
          </a:xfrm>
          <a:prstGeom prst="rect">
            <a:avLst/>
          </a:prstGeom>
          <a:noFill/>
        </p:spPr>
        <p:txBody>
          <a:bodyPr wrap="square">
            <a:spAutoFit/>
          </a:bodyPr>
          <a:lstStyle/>
          <a:p>
            <a:pPr algn="just"/>
            <a:r>
              <a:rPr lang="es-EC" sz="1400" dirty="0" smtClean="0"/>
              <a:t>Código del cultivo= 747</a:t>
            </a:r>
          </a:p>
        </p:txBody>
      </p:sp>
      <p:sp>
        <p:nvSpPr>
          <p:cNvPr id="20" name="CuadroTexto 8">
            <a:extLst>
              <a:ext uri="{FF2B5EF4-FFF2-40B4-BE49-F238E27FC236}">
                <a16:creationId xmlns="" xmlns:a16="http://schemas.microsoft.com/office/drawing/2014/main" id="{192BCEA1-02EC-4790-8A38-6B663BB39189}"/>
              </a:ext>
            </a:extLst>
          </p:cNvPr>
          <p:cNvSpPr txBox="1"/>
          <p:nvPr/>
        </p:nvSpPr>
        <p:spPr>
          <a:xfrm>
            <a:off x="2036561" y="2162454"/>
            <a:ext cx="1227996" cy="307777"/>
          </a:xfrm>
          <a:prstGeom prst="rect">
            <a:avLst/>
          </a:prstGeom>
          <a:noFill/>
        </p:spPr>
        <p:txBody>
          <a:bodyPr wrap="square">
            <a:spAutoFit/>
          </a:bodyPr>
          <a:lstStyle/>
          <a:p>
            <a:pPr algn="just"/>
            <a:r>
              <a:rPr lang="es-EC" sz="1400" b="1" dirty="0" err="1" smtClean="0">
                <a:solidFill>
                  <a:srgbClr val="FF0000"/>
                </a:solidFill>
              </a:rPr>
              <a:t>Craspedia</a:t>
            </a:r>
            <a:endParaRPr lang="es-EC" sz="1400" b="1" dirty="0" smtClean="0">
              <a:solidFill>
                <a:srgbClr val="FF0000"/>
              </a:solidFill>
            </a:endParaRPr>
          </a:p>
        </p:txBody>
      </p:sp>
      <p:sp>
        <p:nvSpPr>
          <p:cNvPr id="21" name="CuadroTexto 8">
            <a:extLst>
              <a:ext uri="{FF2B5EF4-FFF2-40B4-BE49-F238E27FC236}">
                <a16:creationId xmlns="" xmlns:a16="http://schemas.microsoft.com/office/drawing/2014/main" id="{192BCEA1-02EC-4790-8A38-6B663BB39189}"/>
              </a:ext>
            </a:extLst>
          </p:cNvPr>
          <p:cNvSpPr txBox="1"/>
          <p:nvPr/>
        </p:nvSpPr>
        <p:spPr>
          <a:xfrm>
            <a:off x="7405580" y="2162455"/>
            <a:ext cx="1049335" cy="307777"/>
          </a:xfrm>
          <a:prstGeom prst="rect">
            <a:avLst/>
          </a:prstGeom>
          <a:noFill/>
        </p:spPr>
        <p:txBody>
          <a:bodyPr wrap="square">
            <a:spAutoFit/>
          </a:bodyPr>
          <a:lstStyle/>
          <a:p>
            <a:pPr algn="just"/>
            <a:r>
              <a:rPr lang="es-EC" sz="1400" b="1" dirty="0" err="1" smtClean="0">
                <a:solidFill>
                  <a:srgbClr val="FF0000"/>
                </a:solidFill>
              </a:rPr>
              <a:t>Scabiosa</a:t>
            </a:r>
            <a:endParaRPr lang="es-EC" sz="1400" b="1" dirty="0" smtClean="0">
              <a:solidFill>
                <a:srgbClr val="FF0000"/>
              </a:solidFill>
            </a:endParaRPr>
          </a:p>
        </p:txBody>
      </p:sp>
      <p:sp>
        <p:nvSpPr>
          <p:cNvPr id="23" name="CuadroTexto 8">
            <a:extLst>
              <a:ext uri="{FF2B5EF4-FFF2-40B4-BE49-F238E27FC236}">
                <a16:creationId xmlns="" xmlns:a16="http://schemas.microsoft.com/office/drawing/2014/main" id="{192BCEA1-02EC-4790-8A38-6B663BB39189}"/>
              </a:ext>
            </a:extLst>
          </p:cNvPr>
          <p:cNvSpPr txBox="1"/>
          <p:nvPr/>
        </p:nvSpPr>
        <p:spPr>
          <a:xfrm>
            <a:off x="8505552" y="4885319"/>
            <a:ext cx="1212969" cy="307777"/>
          </a:xfrm>
          <a:prstGeom prst="rect">
            <a:avLst/>
          </a:prstGeom>
          <a:noFill/>
        </p:spPr>
        <p:txBody>
          <a:bodyPr wrap="square">
            <a:spAutoFit/>
          </a:bodyPr>
          <a:lstStyle/>
          <a:p>
            <a:pPr algn="just"/>
            <a:r>
              <a:rPr lang="es-EC" sz="1400" b="1" dirty="0" err="1" smtClean="0"/>
              <a:t>Blackberry</a:t>
            </a:r>
            <a:endParaRPr lang="es-EC" sz="1400" b="1" dirty="0" smtClean="0"/>
          </a:p>
        </p:txBody>
      </p:sp>
      <p:sp>
        <p:nvSpPr>
          <p:cNvPr id="24" name="CuadroTexto 8">
            <a:extLst>
              <a:ext uri="{FF2B5EF4-FFF2-40B4-BE49-F238E27FC236}">
                <a16:creationId xmlns="" xmlns:a16="http://schemas.microsoft.com/office/drawing/2014/main" id="{192BCEA1-02EC-4790-8A38-6B663BB39189}"/>
              </a:ext>
            </a:extLst>
          </p:cNvPr>
          <p:cNvSpPr txBox="1"/>
          <p:nvPr/>
        </p:nvSpPr>
        <p:spPr>
          <a:xfrm>
            <a:off x="6163865" y="4885320"/>
            <a:ext cx="964612" cy="307777"/>
          </a:xfrm>
          <a:prstGeom prst="rect">
            <a:avLst/>
          </a:prstGeom>
          <a:noFill/>
        </p:spPr>
        <p:txBody>
          <a:bodyPr wrap="square">
            <a:spAutoFit/>
          </a:bodyPr>
          <a:lstStyle/>
          <a:p>
            <a:pPr algn="just"/>
            <a:r>
              <a:rPr lang="es-EC" sz="1400" b="1" dirty="0" err="1" smtClean="0"/>
              <a:t>Stellata</a:t>
            </a:r>
            <a:endParaRPr lang="es-EC" sz="1400" b="1" dirty="0" smtClean="0"/>
          </a:p>
        </p:txBody>
      </p:sp>
    </p:spTree>
    <p:extLst>
      <p:ext uri="{BB962C8B-B14F-4D97-AF65-F5344CB8AC3E}">
        <p14:creationId xmlns:p14="http://schemas.microsoft.com/office/powerpoint/2010/main" val="283297350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8AE50B24-F4C5-4347-9E03-EB406426181F}"/>
              </a:ext>
            </a:extLst>
          </p:cNvPr>
          <p:cNvSpPr>
            <a:spLocks noGrp="1"/>
          </p:cNvSpPr>
          <p:nvPr>
            <p:ph type="title"/>
          </p:nvPr>
        </p:nvSpPr>
        <p:spPr>
          <a:xfrm>
            <a:off x="797198" y="385376"/>
            <a:ext cx="3682205" cy="530024"/>
          </a:xfrm>
        </p:spPr>
        <p:txBody>
          <a:bodyPr>
            <a:normAutofit fontScale="90000"/>
          </a:bodyPr>
          <a:lstStyle/>
          <a:p>
            <a:r>
              <a:rPr lang="es-MX" dirty="0" smtClean="0"/>
              <a:t>Consideraciones</a:t>
            </a:r>
            <a:endParaRPr lang="es-EC" dirty="0"/>
          </a:p>
        </p:txBody>
      </p:sp>
      <p:sp>
        <p:nvSpPr>
          <p:cNvPr id="6" name="Marcador de contenido 5">
            <a:extLst>
              <a:ext uri="{FF2B5EF4-FFF2-40B4-BE49-F238E27FC236}">
                <a16:creationId xmlns="" xmlns:a16="http://schemas.microsoft.com/office/drawing/2014/main" id="{D19D4CCA-297A-4D00-933C-1C1640227BB2}"/>
              </a:ext>
            </a:extLst>
          </p:cNvPr>
          <p:cNvSpPr txBox="1">
            <a:spLocks/>
          </p:cNvSpPr>
          <p:nvPr/>
        </p:nvSpPr>
        <p:spPr>
          <a:xfrm>
            <a:off x="895682" y="1059942"/>
            <a:ext cx="267520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Floricultura</a:t>
            </a:r>
            <a:endParaRPr lang="es-EC" dirty="0"/>
          </a:p>
        </p:txBody>
      </p:sp>
      <p:sp>
        <p:nvSpPr>
          <p:cNvPr id="7" name="CuadroTexto 20">
            <a:extLst>
              <a:ext uri="{FF2B5EF4-FFF2-40B4-BE49-F238E27FC236}">
                <a16:creationId xmlns="" xmlns:a16="http://schemas.microsoft.com/office/drawing/2014/main" id="{DE174097-967F-47B6-9C59-0F47A7263A05}"/>
              </a:ext>
            </a:extLst>
          </p:cNvPr>
          <p:cNvSpPr txBox="1"/>
          <p:nvPr/>
        </p:nvSpPr>
        <p:spPr>
          <a:xfrm>
            <a:off x="898800" y="1705622"/>
            <a:ext cx="5632440" cy="1169551"/>
          </a:xfrm>
          <a:prstGeom prst="rect">
            <a:avLst/>
          </a:prstGeom>
          <a:noFill/>
        </p:spPr>
        <p:txBody>
          <a:bodyPr wrap="square" rtlCol="0">
            <a:spAutoFit/>
          </a:bodyPr>
          <a:lstStyle/>
          <a:p>
            <a:pPr algn="just"/>
            <a:r>
              <a:rPr lang="es-EC" sz="1400" dirty="0"/>
              <a:t>En caso de encontrarse </a:t>
            </a:r>
            <a:r>
              <a:rPr lang="es-EC" sz="1400" b="1" dirty="0"/>
              <a:t>Follajes de </a:t>
            </a:r>
            <a:r>
              <a:rPr lang="es-EC" sz="1400" b="1" dirty="0" smtClean="0"/>
              <a:t>Corte </a:t>
            </a:r>
            <a:r>
              <a:rPr lang="es-EC" sz="1400" dirty="0"/>
              <a:t>registrar en </a:t>
            </a:r>
            <a:r>
              <a:rPr lang="es-EC" sz="1400" dirty="0" smtClean="0"/>
              <a:t>el capítulo de Floricultura </a:t>
            </a:r>
            <a:r>
              <a:rPr lang="es-EC" sz="1400" dirty="0"/>
              <a:t>según corresponda como otras flores permanentes u otras flores transitorias. Dentro de esto podemos encontrar eucalipto o </a:t>
            </a:r>
            <a:r>
              <a:rPr lang="es-EC" sz="1400" dirty="0" err="1"/>
              <a:t>duster</a:t>
            </a:r>
            <a:r>
              <a:rPr lang="es-EC" sz="1400" dirty="0"/>
              <a:t> </a:t>
            </a:r>
            <a:r>
              <a:rPr lang="es-EC" sz="1400" dirty="0" err="1"/>
              <a:t>miller</a:t>
            </a:r>
            <a:r>
              <a:rPr lang="es-EC" sz="1400" dirty="0"/>
              <a:t> (follajes permanentes).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7181" y="3612716"/>
            <a:ext cx="2755679" cy="1930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1295" y="1705622"/>
            <a:ext cx="2605566" cy="1930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1240" y="4111754"/>
            <a:ext cx="2949149" cy="219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378546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40622" y="2623156"/>
            <a:ext cx="6476999" cy="1063557"/>
          </a:xfrm>
        </p:spPr>
        <p:txBody>
          <a:bodyPr>
            <a:noAutofit/>
          </a:bodyPr>
          <a:lstStyle/>
          <a:p>
            <a:r>
              <a:rPr lang="es-ES_tradnl" sz="2400" dirty="0"/>
              <a:t>Capítulo 7.- Ganado Vacuno</a:t>
            </a:r>
          </a:p>
        </p:txBody>
      </p:sp>
    </p:spTree>
    <p:extLst>
      <p:ext uri="{BB962C8B-B14F-4D97-AF65-F5344CB8AC3E}">
        <p14:creationId xmlns:p14="http://schemas.microsoft.com/office/powerpoint/2010/main" val="137296831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p:nvPr>
        </p:nvSpPr>
        <p:spPr/>
        <p:txBody>
          <a:bodyPr>
            <a:normAutofit fontScale="90000"/>
          </a:bodyPr>
          <a:lstStyle/>
          <a:p>
            <a:r>
              <a:rPr lang="es-ES_tradnl" dirty="0"/>
              <a:t>Capítulo 7: Ganado vacuno</a:t>
            </a:r>
          </a:p>
        </p:txBody>
      </p:sp>
      <p:sp>
        <p:nvSpPr>
          <p:cNvPr id="6" name="Marcador de contenido 5">
            <a:extLst>
              <a:ext uri="{FF2B5EF4-FFF2-40B4-BE49-F238E27FC236}">
                <a16:creationId xmlns="" xmlns:a16="http://schemas.microsoft.com/office/drawing/2014/main" id="{44DD3966-56FC-4F6C-A937-4723AF86CDC4}"/>
              </a:ext>
            </a:extLst>
          </p:cNvPr>
          <p:cNvSpPr txBox="1">
            <a:spLocks/>
          </p:cNvSpPr>
          <p:nvPr/>
        </p:nvSpPr>
        <p:spPr>
          <a:xfrm>
            <a:off x="956131" y="989348"/>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grpSp>
        <p:nvGrpSpPr>
          <p:cNvPr id="7" name="Grupo 20">
            <a:extLst>
              <a:ext uri="{FF2B5EF4-FFF2-40B4-BE49-F238E27FC236}">
                <a16:creationId xmlns="" xmlns:a16="http://schemas.microsoft.com/office/drawing/2014/main" id="{25FF5E6C-E54B-489D-A2AB-3887E4128300}"/>
              </a:ext>
            </a:extLst>
          </p:cNvPr>
          <p:cNvGrpSpPr/>
          <p:nvPr/>
        </p:nvGrpSpPr>
        <p:grpSpPr>
          <a:xfrm>
            <a:off x="956131" y="2031777"/>
            <a:ext cx="10199872" cy="2862985"/>
            <a:chOff x="182880" y="2159695"/>
            <a:chExt cx="11037336" cy="3477271"/>
          </a:xfrm>
        </p:grpSpPr>
        <p:cxnSp>
          <p:nvCxnSpPr>
            <p:cNvPr id="9" name="Conector recto de flecha 7">
              <a:extLst>
                <a:ext uri="{FF2B5EF4-FFF2-40B4-BE49-F238E27FC236}">
                  <a16:creationId xmlns="" xmlns:a16="http://schemas.microsoft.com/office/drawing/2014/main" id="{A5F5D490-3744-458D-B63A-B6B1A4753AFE}"/>
                </a:ext>
              </a:extLst>
            </p:cNvPr>
            <p:cNvCxnSpPr/>
            <p:nvPr/>
          </p:nvCxnSpPr>
          <p:spPr>
            <a:xfrm flipH="1">
              <a:off x="2278966" y="2279262"/>
              <a:ext cx="1463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de flecha 10">
              <a:extLst>
                <a:ext uri="{FF2B5EF4-FFF2-40B4-BE49-F238E27FC236}">
                  <a16:creationId xmlns="" xmlns:a16="http://schemas.microsoft.com/office/drawing/2014/main" id="{568D3523-5083-40E4-A2F7-CF941B283900}"/>
                </a:ext>
              </a:extLst>
            </p:cNvPr>
            <p:cNvCxnSpPr/>
            <p:nvPr/>
          </p:nvCxnSpPr>
          <p:spPr>
            <a:xfrm flipH="1">
              <a:off x="2278966" y="3922542"/>
              <a:ext cx="1463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1">
              <a:extLst>
                <a:ext uri="{FF2B5EF4-FFF2-40B4-BE49-F238E27FC236}">
                  <a16:creationId xmlns="" xmlns:a16="http://schemas.microsoft.com/office/drawing/2014/main" id="{EAD92BEA-D096-45AD-AA19-B61E12473670}"/>
                </a:ext>
              </a:extLst>
            </p:cNvPr>
            <p:cNvCxnSpPr/>
            <p:nvPr/>
          </p:nvCxnSpPr>
          <p:spPr>
            <a:xfrm flipH="1">
              <a:off x="2278966" y="4794739"/>
              <a:ext cx="14630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Abrir llave 9">
              <a:extLst>
                <a:ext uri="{FF2B5EF4-FFF2-40B4-BE49-F238E27FC236}">
                  <a16:creationId xmlns="" xmlns:a16="http://schemas.microsoft.com/office/drawing/2014/main" id="{6C40EAA8-51B4-45EE-9F16-673F4953AECF}"/>
                </a:ext>
              </a:extLst>
            </p:cNvPr>
            <p:cNvSpPr/>
            <p:nvPr/>
          </p:nvSpPr>
          <p:spPr>
            <a:xfrm>
              <a:off x="2028688" y="2159695"/>
              <a:ext cx="239151" cy="2834762"/>
            </a:xfrm>
            <a:prstGeom prst="leftBrace">
              <a:avLst/>
            </a:pr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s-EC"/>
            </a:p>
          </p:txBody>
        </p:sp>
        <p:sp>
          <p:nvSpPr>
            <p:cNvPr id="13" name="CuadroTexto 12">
              <a:extLst>
                <a:ext uri="{FF2B5EF4-FFF2-40B4-BE49-F238E27FC236}">
                  <a16:creationId xmlns="" xmlns:a16="http://schemas.microsoft.com/office/drawing/2014/main" id="{DD04C96D-7E26-4170-BFBE-A8D1D963E663}"/>
                </a:ext>
              </a:extLst>
            </p:cNvPr>
            <p:cNvSpPr txBox="1"/>
            <p:nvPr/>
          </p:nvSpPr>
          <p:spPr>
            <a:xfrm>
              <a:off x="182880" y="3221953"/>
              <a:ext cx="1834681" cy="710245"/>
            </a:xfrm>
            <a:prstGeom prst="rect">
              <a:avLst/>
            </a:prstGeom>
            <a:noFill/>
          </p:spPr>
          <p:txBody>
            <a:bodyPr wrap="square" rtlCol="0">
              <a:spAutoFit/>
            </a:bodyPr>
            <a:lstStyle/>
            <a:p>
              <a:pPr algn="ctr"/>
              <a:r>
                <a:rPr lang="es-MX" sz="1600" b="1" dirty="0"/>
                <a:t>Igual información</a:t>
              </a:r>
              <a:endParaRPr lang="es-EC" sz="1600" b="1" dirty="0"/>
            </a:p>
          </p:txBody>
        </p:sp>
        <p:cxnSp>
          <p:nvCxnSpPr>
            <p:cNvPr id="14" name="Conector recto de flecha 14">
              <a:extLst>
                <a:ext uri="{FF2B5EF4-FFF2-40B4-BE49-F238E27FC236}">
                  <a16:creationId xmlns="" xmlns:a16="http://schemas.microsoft.com/office/drawing/2014/main" id="{0CA64B5C-5D95-4400-ACE3-DC9FD85A923E}"/>
                </a:ext>
              </a:extLst>
            </p:cNvPr>
            <p:cNvCxnSpPr/>
            <p:nvPr/>
          </p:nvCxnSpPr>
          <p:spPr>
            <a:xfrm>
              <a:off x="11220216" y="5029200"/>
              <a:ext cx="0" cy="40092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15">
              <a:extLst>
                <a:ext uri="{FF2B5EF4-FFF2-40B4-BE49-F238E27FC236}">
                  <a16:creationId xmlns="" xmlns:a16="http://schemas.microsoft.com/office/drawing/2014/main" id="{41A7F817-3E9F-4B38-9E50-85F78FEB62E7}"/>
                </a:ext>
              </a:extLst>
            </p:cNvPr>
            <p:cNvSpPr txBox="1"/>
            <p:nvPr/>
          </p:nvSpPr>
          <p:spPr>
            <a:xfrm>
              <a:off x="8239791" y="5151008"/>
              <a:ext cx="2847034" cy="485958"/>
            </a:xfrm>
            <a:prstGeom prst="rect">
              <a:avLst/>
            </a:prstGeom>
            <a:noFill/>
          </p:spPr>
          <p:txBody>
            <a:bodyPr wrap="square" rtlCol="0">
              <a:spAutoFit/>
            </a:bodyPr>
            <a:lstStyle/>
            <a:p>
              <a:pPr algn="ctr"/>
              <a:r>
                <a:rPr lang="es-MX" sz="1000" b="1" dirty="0"/>
                <a:t>Registrar en observaciones el nombre de la </a:t>
              </a:r>
              <a:r>
                <a:rPr lang="es-MX" sz="1000" b="1" dirty="0" smtClean="0"/>
                <a:t>raza si la categoría es OTRA RAZA</a:t>
              </a:r>
              <a:endParaRPr lang="es-EC" sz="1000" b="1" dirty="0"/>
            </a:p>
          </p:txBody>
        </p:sp>
      </p:grpSp>
      <p:sp>
        <p:nvSpPr>
          <p:cNvPr id="16" name="CuadroTexto 21">
            <a:extLst>
              <a:ext uri="{FF2B5EF4-FFF2-40B4-BE49-F238E27FC236}">
                <a16:creationId xmlns="" xmlns:a16="http://schemas.microsoft.com/office/drawing/2014/main" id="{0DCBDA8E-57FA-4C6B-B7DF-B5C9D3E7430D}"/>
              </a:ext>
            </a:extLst>
          </p:cNvPr>
          <p:cNvSpPr txBox="1"/>
          <p:nvPr/>
        </p:nvSpPr>
        <p:spPr>
          <a:xfrm>
            <a:off x="797198" y="5155856"/>
            <a:ext cx="2204816" cy="738664"/>
          </a:xfrm>
          <a:prstGeom prst="rect">
            <a:avLst/>
          </a:prstGeom>
          <a:noFill/>
        </p:spPr>
        <p:txBody>
          <a:bodyPr wrap="square" rtlCol="0">
            <a:spAutoFit/>
          </a:bodyPr>
          <a:lstStyle/>
          <a:p>
            <a:pPr algn="ctr"/>
            <a:r>
              <a:rPr lang="es-MX" sz="1400" b="1" dirty="0"/>
              <a:t>Propósito del ganado</a:t>
            </a:r>
          </a:p>
          <a:p>
            <a:pPr algn="ctr"/>
            <a:r>
              <a:rPr lang="es-MX" sz="1400" b="1" dirty="0"/>
              <a:t>De todo el </a:t>
            </a:r>
            <a:r>
              <a:rPr lang="es-MX" sz="1400" b="1" dirty="0" smtClean="0"/>
              <a:t> hato ganadero </a:t>
            </a:r>
            <a:r>
              <a:rPr lang="es-MX" sz="1400" b="1" dirty="0"/>
              <a:t>de la PP</a:t>
            </a:r>
            <a:endParaRPr lang="es-EC" sz="1400" b="1" dirty="0"/>
          </a:p>
        </p:txBody>
      </p:sp>
      <p:pic>
        <p:nvPicPr>
          <p:cNvPr id="17" name="Picture 6" descr="Desinfectante Para Ganado - Imagenes De Vacas Png, Transparent Png ...">
            <a:extLst>
              <a:ext uri="{FF2B5EF4-FFF2-40B4-BE49-F238E27FC236}">
                <a16:creationId xmlns="" xmlns:a16="http://schemas.microsoft.com/office/drawing/2014/main" id="{2677B4F7-B346-4B5C-AADF-2FED2C4D4361}"/>
              </a:ext>
            </a:extLst>
          </p:cNvPr>
          <p:cNvPicPr>
            <a:picLocks noChangeAspect="1" noChangeArrowheads="1"/>
          </p:cNvPicPr>
          <p:nvPr/>
        </p:nvPicPr>
        <p:blipFill rotWithShape="1">
          <a:blip r:embed="rId2">
            <a:clrChange>
              <a:clrFrom>
                <a:srgbClr val="F6F6F6"/>
              </a:clrFrom>
              <a:clrTo>
                <a:srgbClr val="F6F6F6">
                  <a:alpha val="0"/>
                </a:srgbClr>
              </a:clrTo>
            </a:clrChange>
            <a:extLst>
              <a:ext uri="{28A0092B-C50C-407E-A947-70E740481C1C}">
                <a14:useLocalDpi xmlns:a14="http://schemas.microsoft.com/office/drawing/2010/main" val="0"/>
              </a:ext>
            </a:extLst>
          </a:blip>
          <a:srcRect t="21544" b="19310"/>
          <a:stretch/>
        </p:blipFill>
        <p:spPr bwMode="auto">
          <a:xfrm>
            <a:off x="7472733" y="4844976"/>
            <a:ext cx="4107328" cy="13604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Drag Pharma | Bovinos">
            <a:extLst>
              <a:ext uri="{FF2B5EF4-FFF2-40B4-BE49-F238E27FC236}">
                <a16:creationId xmlns="" xmlns:a16="http://schemas.microsoft.com/office/drawing/2014/main" id="{C49D6D1C-E1D4-4577-819F-1E935F0AB1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231" y="4694707"/>
            <a:ext cx="2689535" cy="161372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Untitled">
            <a:extLst>
              <a:ext uri="{FF2B5EF4-FFF2-40B4-BE49-F238E27FC236}">
                <a16:creationId xmlns="" xmlns:a16="http://schemas.microsoft.com/office/drawing/2014/main" id="{7169D09D-0010-4D19-99FC-F6E69C720C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766" y="4534332"/>
            <a:ext cx="1385126" cy="1684613"/>
          </a:xfrm>
          <a:prstGeom prst="rect">
            <a:avLst/>
          </a:prstGeom>
          <a:noFill/>
          <a:extLst>
            <a:ext uri="{909E8E84-426E-40DD-AFC4-6F175D3DCCD1}">
              <a14:hiddenFill xmlns:a14="http://schemas.microsoft.com/office/drawing/2010/main">
                <a:solidFill>
                  <a:srgbClr val="FFFFFF"/>
                </a:solidFill>
              </a14:hiddenFill>
            </a:ext>
          </a:extLst>
        </p:spPr>
      </p:pic>
      <p:sp>
        <p:nvSpPr>
          <p:cNvPr id="20" name="CuadroTexto 23">
            <a:extLst>
              <a:ext uri="{FF2B5EF4-FFF2-40B4-BE49-F238E27FC236}">
                <a16:creationId xmlns="" xmlns:a16="http://schemas.microsoft.com/office/drawing/2014/main" id="{3A229962-865B-43ED-B403-A0D0F8EB6960}"/>
              </a:ext>
            </a:extLst>
          </p:cNvPr>
          <p:cNvSpPr txBox="1"/>
          <p:nvPr/>
        </p:nvSpPr>
        <p:spPr>
          <a:xfrm>
            <a:off x="3420590" y="6308428"/>
            <a:ext cx="2204816" cy="307777"/>
          </a:xfrm>
          <a:prstGeom prst="rect">
            <a:avLst/>
          </a:prstGeom>
          <a:noFill/>
        </p:spPr>
        <p:txBody>
          <a:bodyPr wrap="square" rtlCol="0">
            <a:spAutoFit/>
          </a:bodyPr>
          <a:lstStyle/>
          <a:p>
            <a:pPr algn="ctr"/>
            <a:r>
              <a:rPr lang="es-MX" sz="1400" b="1" dirty="0"/>
              <a:t>Ganado de leche</a:t>
            </a:r>
            <a:endParaRPr lang="es-EC" sz="1400" b="1" dirty="0"/>
          </a:p>
        </p:txBody>
      </p:sp>
      <p:sp>
        <p:nvSpPr>
          <p:cNvPr id="21" name="CuadroTexto 27">
            <a:extLst>
              <a:ext uri="{FF2B5EF4-FFF2-40B4-BE49-F238E27FC236}">
                <a16:creationId xmlns="" xmlns:a16="http://schemas.microsoft.com/office/drawing/2014/main" id="{562CA972-AF06-4ECB-9073-983D3024F6C2}"/>
              </a:ext>
            </a:extLst>
          </p:cNvPr>
          <p:cNvSpPr txBox="1"/>
          <p:nvPr/>
        </p:nvSpPr>
        <p:spPr>
          <a:xfrm>
            <a:off x="5820153" y="6300180"/>
            <a:ext cx="2204816" cy="307777"/>
          </a:xfrm>
          <a:prstGeom prst="rect">
            <a:avLst/>
          </a:prstGeom>
          <a:noFill/>
        </p:spPr>
        <p:txBody>
          <a:bodyPr wrap="square" rtlCol="0">
            <a:spAutoFit/>
          </a:bodyPr>
          <a:lstStyle/>
          <a:p>
            <a:pPr algn="ctr"/>
            <a:r>
              <a:rPr lang="es-MX" sz="1400" b="1" dirty="0"/>
              <a:t>Ganado de carne</a:t>
            </a:r>
            <a:endParaRPr lang="es-EC" sz="1400" b="1" dirty="0"/>
          </a:p>
        </p:txBody>
      </p:sp>
      <p:sp>
        <p:nvSpPr>
          <p:cNvPr id="22" name="CuadroTexto 28">
            <a:extLst>
              <a:ext uri="{FF2B5EF4-FFF2-40B4-BE49-F238E27FC236}">
                <a16:creationId xmlns="" xmlns:a16="http://schemas.microsoft.com/office/drawing/2014/main" id="{67B31B31-22A3-4A3B-9C47-AC9A505F480E}"/>
              </a:ext>
            </a:extLst>
          </p:cNvPr>
          <p:cNvSpPr txBox="1"/>
          <p:nvPr/>
        </p:nvSpPr>
        <p:spPr>
          <a:xfrm>
            <a:off x="7930333" y="6219170"/>
            <a:ext cx="3355032" cy="307777"/>
          </a:xfrm>
          <a:prstGeom prst="rect">
            <a:avLst/>
          </a:prstGeom>
          <a:noFill/>
        </p:spPr>
        <p:txBody>
          <a:bodyPr wrap="square" rtlCol="0">
            <a:spAutoFit/>
          </a:bodyPr>
          <a:lstStyle/>
          <a:p>
            <a:pPr algn="ctr"/>
            <a:r>
              <a:rPr lang="es-MX" sz="1400" b="1" dirty="0"/>
              <a:t>Doble propósito (carne y leche)</a:t>
            </a:r>
            <a:endParaRPr lang="es-EC" sz="1400" b="1" dirty="0"/>
          </a:p>
        </p:txBody>
      </p:sp>
      <p:pic>
        <p:nvPicPr>
          <p:cNvPr id="8" name="Imagen 7"/>
          <p:cNvPicPr>
            <a:picLocks noChangeAspect="1"/>
          </p:cNvPicPr>
          <p:nvPr/>
        </p:nvPicPr>
        <p:blipFill rotWithShape="1">
          <a:blip r:embed="rId5"/>
          <a:srcRect t="30503"/>
          <a:stretch/>
        </p:blipFill>
        <p:spPr>
          <a:xfrm>
            <a:off x="4245206" y="1137595"/>
            <a:ext cx="7113599" cy="3136255"/>
          </a:xfrm>
          <a:prstGeom prst="rect">
            <a:avLst/>
          </a:prstGeom>
        </p:spPr>
      </p:pic>
    </p:spTree>
    <p:extLst>
      <p:ext uri="{BB962C8B-B14F-4D97-AF65-F5344CB8AC3E}">
        <p14:creationId xmlns:p14="http://schemas.microsoft.com/office/powerpoint/2010/main" val="223456994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p:nvPr>
        </p:nvSpPr>
        <p:spPr/>
        <p:txBody>
          <a:bodyPr>
            <a:normAutofit fontScale="90000"/>
          </a:bodyPr>
          <a:lstStyle/>
          <a:p>
            <a:r>
              <a:rPr lang="es-ES_tradnl" dirty="0"/>
              <a:t>Capítulo 7: Ganado vacuno</a:t>
            </a:r>
          </a:p>
        </p:txBody>
      </p:sp>
      <p:sp>
        <p:nvSpPr>
          <p:cNvPr id="6" name="Marcador de contenido 5">
            <a:extLst>
              <a:ext uri="{FF2B5EF4-FFF2-40B4-BE49-F238E27FC236}">
                <a16:creationId xmlns="" xmlns:a16="http://schemas.microsoft.com/office/drawing/2014/main" id="{44DD3966-56FC-4F6C-A937-4723AF86CDC4}"/>
              </a:ext>
            </a:extLst>
          </p:cNvPr>
          <p:cNvSpPr txBox="1">
            <a:spLocks/>
          </p:cNvSpPr>
          <p:nvPr/>
        </p:nvSpPr>
        <p:spPr>
          <a:xfrm>
            <a:off x="956131" y="989348"/>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sp>
        <p:nvSpPr>
          <p:cNvPr id="16" name="CuadroTexto 21">
            <a:extLst>
              <a:ext uri="{FF2B5EF4-FFF2-40B4-BE49-F238E27FC236}">
                <a16:creationId xmlns="" xmlns:a16="http://schemas.microsoft.com/office/drawing/2014/main" id="{0DCBDA8E-57FA-4C6B-B7DF-B5C9D3E7430D}"/>
              </a:ext>
            </a:extLst>
          </p:cNvPr>
          <p:cNvSpPr txBox="1"/>
          <p:nvPr/>
        </p:nvSpPr>
        <p:spPr>
          <a:xfrm>
            <a:off x="2939970" y="4347642"/>
            <a:ext cx="6727832" cy="307777"/>
          </a:xfrm>
          <a:prstGeom prst="rect">
            <a:avLst/>
          </a:prstGeom>
          <a:noFill/>
        </p:spPr>
        <p:txBody>
          <a:bodyPr wrap="square" rtlCol="0">
            <a:spAutoFit/>
          </a:bodyPr>
          <a:lstStyle/>
          <a:p>
            <a:r>
              <a:rPr lang="es-MX" sz="1400" b="1" dirty="0"/>
              <a:t>Propósito del </a:t>
            </a:r>
            <a:r>
              <a:rPr lang="es-MX" sz="1400" b="1" dirty="0" smtClean="0"/>
              <a:t>ganado de </a:t>
            </a:r>
            <a:r>
              <a:rPr lang="es-MX" sz="1400" b="1" dirty="0"/>
              <a:t>todo el ganado de la </a:t>
            </a:r>
            <a:r>
              <a:rPr lang="es-MX" sz="1400" b="1" dirty="0" smtClean="0"/>
              <a:t>Persona Productora (PP)</a:t>
            </a:r>
            <a:endParaRPr lang="es-EC" sz="1400" b="1" dirty="0"/>
          </a:p>
        </p:txBody>
      </p:sp>
      <p:sp>
        <p:nvSpPr>
          <p:cNvPr id="23" name="CuadroTexto 20">
            <a:extLst>
              <a:ext uri="{FF2B5EF4-FFF2-40B4-BE49-F238E27FC236}">
                <a16:creationId xmlns="" xmlns:a16="http://schemas.microsoft.com/office/drawing/2014/main" id="{DE174097-967F-47B6-9C59-0F47A7263A05}"/>
              </a:ext>
            </a:extLst>
          </p:cNvPr>
          <p:cNvSpPr txBox="1"/>
          <p:nvPr/>
        </p:nvSpPr>
        <p:spPr>
          <a:xfrm>
            <a:off x="2939970" y="4823231"/>
            <a:ext cx="7653374" cy="523220"/>
          </a:xfrm>
          <a:prstGeom prst="rect">
            <a:avLst/>
          </a:prstGeom>
          <a:noFill/>
        </p:spPr>
        <p:txBody>
          <a:bodyPr wrap="square" rtlCol="0">
            <a:spAutoFit/>
          </a:bodyPr>
          <a:lstStyle/>
          <a:p>
            <a:pPr algn="just"/>
            <a:r>
              <a:rPr lang="es-EC" sz="1400" b="1" u="sng" dirty="0">
                <a:solidFill>
                  <a:srgbClr val="FF0000"/>
                </a:solidFill>
              </a:rPr>
              <a:t>Para el registro de esta pregunta se debe consultar a la PP, cuál es el propósito de todo el hato ganadero y no se debe hacer diferenciación por el sexo</a:t>
            </a:r>
            <a:endParaRPr lang="es-EC" sz="1400"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75" y="2249529"/>
            <a:ext cx="5429250" cy="124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CuadroTexto 21">
            <a:extLst>
              <a:ext uri="{FF2B5EF4-FFF2-40B4-BE49-F238E27FC236}">
                <a16:creationId xmlns="" xmlns:a16="http://schemas.microsoft.com/office/drawing/2014/main" id="{0DCBDA8E-57FA-4C6B-B7DF-B5C9D3E7430D}"/>
              </a:ext>
            </a:extLst>
          </p:cNvPr>
          <p:cNvSpPr txBox="1"/>
          <p:nvPr/>
        </p:nvSpPr>
        <p:spPr>
          <a:xfrm>
            <a:off x="1129750" y="1386142"/>
            <a:ext cx="10514381" cy="523220"/>
          </a:xfrm>
          <a:prstGeom prst="rect">
            <a:avLst/>
          </a:prstGeom>
          <a:noFill/>
        </p:spPr>
        <p:txBody>
          <a:bodyPr wrap="square" rtlCol="0">
            <a:spAutoFit/>
          </a:bodyPr>
          <a:lstStyle/>
          <a:p>
            <a:r>
              <a:rPr lang="es-MX" sz="1400" b="1" dirty="0"/>
              <a:t>N</a:t>
            </a:r>
            <a:r>
              <a:rPr lang="es-MX" sz="1400" b="1" dirty="0" smtClean="0"/>
              <a:t>uevas especies de ganado: </a:t>
            </a:r>
            <a:r>
              <a:rPr lang="es-MX" sz="1400" dirty="0" smtClean="0"/>
              <a:t>Para la ESPAC 2022 se han introducido algunas especies de ganado encontradas en períodos anteriores que han ido ganando importancia dentro del ámbito ganadero nacional, tales como:</a:t>
            </a:r>
            <a:endParaRPr lang="es-EC" sz="1400" dirty="0"/>
          </a:p>
        </p:txBody>
      </p:sp>
      <p:grpSp>
        <p:nvGrpSpPr>
          <p:cNvPr id="27" name="12 Grupo">
            <a:extLst>
              <a:ext uri="{FF2B5EF4-FFF2-40B4-BE49-F238E27FC236}">
                <a16:creationId xmlns="" xmlns:a16="http://schemas.microsoft.com/office/drawing/2014/main" id="{E60E4A3C-F445-4034-AD93-E1686547FAF2}"/>
              </a:ext>
            </a:extLst>
          </p:cNvPr>
          <p:cNvGrpSpPr/>
          <p:nvPr/>
        </p:nvGrpSpPr>
        <p:grpSpPr>
          <a:xfrm>
            <a:off x="717206" y="4077852"/>
            <a:ext cx="2222764" cy="1744189"/>
            <a:chOff x="2083113" y="6944428"/>
            <a:chExt cx="1323104" cy="678241"/>
          </a:xfrm>
        </p:grpSpPr>
        <p:pic>
          <p:nvPicPr>
            <p:cNvPr id="28"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29"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1102225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2800759653"/>
              </p:ext>
            </p:extLst>
          </p:nvPr>
        </p:nvGraphicFramePr>
        <p:xfrm>
          <a:off x="621468" y="324091"/>
          <a:ext cx="8528514" cy="1250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Rectángulo"/>
          <p:cNvSpPr/>
          <p:nvPr/>
        </p:nvSpPr>
        <p:spPr>
          <a:xfrm>
            <a:off x="3017950" y="4014474"/>
            <a:ext cx="5789065" cy="30777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es-MX" sz="1400" dirty="0"/>
              <a:t>   </a:t>
            </a:r>
            <a:r>
              <a:rPr lang="es-MX" sz="1100" dirty="0"/>
              <a:t>La identificación o nomenclatura para éstas delimitaciones son:</a:t>
            </a:r>
            <a:endParaRPr lang="es-EC" sz="1100" dirty="0"/>
          </a:p>
        </p:txBody>
      </p:sp>
      <p:pic>
        <p:nvPicPr>
          <p:cNvPr id="6" name="Picture 6" descr="http://wealthntrust.com/wp-content/uploads/2015/05/Visto-Bueno-1000x1024.png"/>
          <p:cNvPicPr>
            <a:picLocks noChangeAspect="1" noChangeArrowheads="1"/>
          </p:cNvPicPr>
          <p:nvPr/>
        </p:nvPicPr>
        <p:blipFill>
          <a:blip r:embed="rId7"/>
          <a:srcRect/>
          <a:stretch>
            <a:fillRect/>
          </a:stretch>
        </p:blipFill>
        <p:spPr bwMode="auto">
          <a:xfrm>
            <a:off x="2628361" y="3861880"/>
            <a:ext cx="389588" cy="413441"/>
          </a:xfrm>
          <a:prstGeom prst="rect">
            <a:avLst/>
          </a:prstGeom>
          <a:noFill/>
        </p:spPr>
      </p:pic>
      <p:grpSp>
        <p:nvGrpSpPr>
          <p:cNvPr id="7" name="6 Grupo"/>
          <p:cNvGrpSpPr/>
          <p:nvPr/>
        </p:nvGrpSpPr>
        <p:grpSpPr>
          <a:xfrm>
            <a:off x="1852450" y="4586226"/>
            <a:ext cx="4146361" cy="1270654"/>
            <a:chOff x="1889154" y="5461422"/>
            <a:chExt cx="6817807" cy="1567729"/>
          </a:xfrm>
        </p:grpSpPr>
        <p:sp>
          <p:nvSpPr>
            <p:cNvPr id="8" name="7 Rectángulo"/>
            <p:cNvSpPr/>
            <p:nvPr/>
          </p:nvSpPr>
          <p:spPr>
            <a:xfrm>
              <a:off x="1889154" y="5461422"/>
              <a:ext cx="6817807" cy="156772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C" sz="1100" dirty="0"/>
            </a:p>
          </p:txBody>
        </p:sp>
        <p:grpSp>
          <p:nvGrpSpPr>
            <p:cNvPr id="9" name="8 Grupo"/>
            <p:cNvGrpSpPr/>
            <p:nvPr/>
          </p:nvGrpSpPr>
          <p:grpSpPr>
            <a:xfrm>
              <a:off x="1889154" y="5548302"/>
              <a:ext cx="6687874" cy="1219246"/>
              <a:chOff x="1889154" y="3251171"/>
              <a:chExt cx="6687874" cy="1219246"/>
            </a:xfrm>
          </p:grpSpPr>
          <p:sp>
            <p:nvSpPr>
              <p:cNvPr id="10" name="9 CuadroTexto"/>
              <p:cNvSpPr txBox="1"/>
              <p:nvPr/>
            </p:nvSpPr>
            <p:spPr>
              <a:xfrm>
                <a:off x="6351382" y="3290741"/>
                <a:ext cx="2225646" cy="531627"/>
              </a:xfrm>
              <a:prstGeom prst="rect">
                <a:avLst/>
              </a:prstGeom>
              <a:noFill/>
            </p:spPr>
            <p:txBody>
              <a:bodyPr wrap="square" rtlCol="0">
                <a:spAutoFit/>
              </a:bodyPr>
              <a:lstStyle/>
              <a:p>
                <a:pPr algn="ctr"/>
                <a:r>
                  <a:rPr lang="es-EC" sz="1100" b="1" dirty="0"/>
                  <a:t>Número de terreno</a:t>
                </a:r>
              </a:p>
            </p:txBody>
          </p:sp>
          <p:grpSp>
            <p:nvGrpSpPr>
              <p:cNvPr id="11" name="10 Grupo"/>
              <p:cNvGrpSpPr/>
              <p:nvPr/>
            </p:nvGrpSpPr>
            <p:grpSpPr>
              <a:xfrm>
                <a:off x="1889154" y="3251171"/>
                <a:ext cx="6498637" cy="1219246"/>
                <a:chOff x="791874" y="3340625"/>
                <a:chExt cx="6222943" cy="950703"/>
              </a:xfrm>
            </p:grpSpPr>
            <p:cxnSp>
              <p:nvCxnSpPr>
                <p:cNvPr id="20" name="19 Conector recto"/>
                <p:cNvCxnSpPr/>
                <p:nvPr/>
              </p:nvCxnSpPr>
              <p:spPr>
                <a:xfrm>
                  <a:off x="3933658" y="3578748"/>
                  <a:ext cx="400050" cy="0"/>
                </a:xfrm>
                <a:prstGeom prst="line">
                  <a:avLst/>
                </a:prstGeom>
                <a:ln w="76200">
                  <a:solidFill>
                    <a:srgbClr val="0066FF"/>
                  </a:solidFill>
                </a:ln>
              </p:spPr>
              <p:style>
                <a:lnRef idx="3">
                  <a:schemeClr val="dk1"/>
                </a:lnRef>
                <a:fillRef idx="0">
                  <a:schemeClr val="dk1"/>
                </a:fillRef>
                <a:effectRef idx="2">
                  <a:schemeClr val="dk1"/>
                </a:effectRef>
                <a:fontRef idx="minor">
                  <a:schemeClr val="tx1"/>
                </a:fontRef>
              </p:style>
            </p:cxnSp>
            <p:sp>
              <p:nvSpPr>
                <p:cNvPr id="13" name="12 CuadroTexto"/>
                <p:cNvSpPr txBox="1"/>
                <p:nvPr/>
              </p:nvSpPr>
              <p:spPr>
                <a:xfrm>
                  <a:off x="3598714" y="4000479"/>
                  <a:ext cx="1028701" cy="251681"/>
                </a:xfrm>
                <a:prstGeom prst="rect">
                  <a:avLst/>
                </a:prstGeom>
                <a:noFill/>
              </p:spPr>
              <p:txBody>
                <a:bodyPr wrap="square" rtlCol="0">
                  <a:spAutoFit/>
                </a:bodyPr>
                <a:lstStyle/>
                <a:p>
                  <a:pPr algn="ctr"/>
                  <a:r>
                    <a:rPr lang="es-EC" sz="1100" b="1" dirty="0">
                      <a:solidFill>
                        <a:schemeClr val="accent2">
                          <a:lumMod val="75000"/>
                        </a:schemeClr>
                      </a:solidFill>
                    </a:rPr>
                    <a:t>407</a:t>
                  </a:r>
                </a:p>
              </p:txBody>
            </p:sp>
            <p:cxnSp>
              <p:nvCxnSpPr>
                <p:cNvPr id="14" name="13 Conector recto de flecha"/>
                <p:cNvCxnSpPr/>
                <p:nvPr/>
              </p:nvCxnSpPr>
              <p:spPr>
                <a:xfrm>
                  <a:off x="4789170" y="3587661"/>
                  <a:ext cx="4000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5" name="14 CuadroTexto"/>
                <p:cNvSpPr txBox="1"/>
                <p:nvPr/>
              </p:nvSpPr>
              <p:spPr>
                <a:xfrm>
                  <a:off x="4789169" y="3876794"/>
                  <a:ext cx="2225648" cy="414534"/>
                </a:xfrm>
                <a:prstGeom prst="rect">
                  <a:avLst/>
                </a:prstGeom>
                <a:noFill/>
              </p:spPr>
              <p:txBody>
                <a:bodyPr wrap="square" rtlCol="0">
                  <a:spAutoFit/>
                </a:bodyPr>
                <a:lstStyle/>
                <a:p>
                  <a:pPr algn="ctr"/>
                  <a:r>
                    <a:rPr lang="es-EC" sz="1100" b="1" dirty="0"/>
                    <a:t>Código de cultivo o uso del suelo</a:t>
                  </a:r>
                </a:p>
              </p:txBody>
            </p:sp>
            <p:cxnSp>
              <p:nvCxnSpPr>
                <p:cNvPr id="16" name="15 Conector recto de flecha"/>
                <p:cNvCxnSpPr/>
                <p:nvPr/>
              </p:nvCxnSpPr>
              <p:spPr>
                <a:xfrm>
                  <a:off x="4507230" y="4126320"/>
                  <a:ext cx="4000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7" name="16 CuadroTexto"/>
                <p:cNvSpPr txBox="1"/>
                <p:nvPr/>
              </p:nvSpPr>
              <p:spPr>
                <a:xfrm>
                  <a:off x="791874" y="3340625"/>
                  <a:ext cx="2225646" cy="740239"/>
                </a:xfrm>
                <a:prstGeom prst="rect">
                  <a:avLst/>
                </a:prstGeom>
                <a:noFill/>
              </p:spPr>
              <p:txBody>
                <a:bodyPr wrap="square" rtlCol="0">
                  <a:spAutoFit/>
                </a:bodyPr>
                <a:lstStyle/>
                <a:p>
                  <a:pPr algn="ctr"/>
                  <a:r>
                    <a:rPr lang="es-EC" sz="1100" b="1" dirty="0"/>
                    <a:t>Número de persona responsable productora o no</a:t>
                  </a:r>
                </a:p>
              </p:txBody>
            </p:sp>
          </p:grpSp>
        </p:grpSp>
      </p:grpSp>
      <p:grpSp>
        <p:nvGrpSpPr>
          <p:cNvPr id="22" name="21 Grupo"/>
          <p:cNvGrpSpPr/>
          <p:nvPr/>
        </p:nvGrpSpPr>
        <p:grpSpPr>
          <a:xfrm>
            <a:off x="4269152" y="1721924"/>
            <a:ext cx="2831303" cy="2247445"/>
            <a:chOff x="3977779" y="5681600"/>
            <a:chExt cx="2670128" cy="2367660"/>
          </a:xfrm>
        </p:grpSpPr>
        <p:pic>
          <p:nvPicPr>
            <p:cNvPr id="23" name="Picture 9"/>
            <p:cNvPicPr>
              <a:picLocks noChangeAspect="1" noChangeArrowheads="1"/>
            </p:cNvPicPr>
            <p:nvPr/>
          </p:nvPicPr>
          <p:blipFill>
            <a:blip r:embed="rId8"/>
            <a:srcRect/>
            <a:stretch>
              <a:fillRect/>
            </a:stretch>
          </p:blipFill>
          <p:spPr bwMode="auto">
            <a:xfrm>
              <a:off x="4012069" y="6023610"/>
              <a:ext cx="1884363" cy="2025650"/>
            </a:xfrm>
            <a:prstGeom prst="rect">
              <a:avLst/>
            </a:prstGeom>
            <a:noFill/>
            <a:ln w="9525">
              <a:noFill/>
              <a:miter lim="800000"/>
              <a:headEnd/>
              <a:tailEnd/>
            </a:ln>
          </p:spPr>
        </p:pic>
        <p:sp>
          <p:nvSpPr>
            <p:cNvPr id="24" name="23 Forma libre"/>
            <p:cNvSpPr/>
            <p:nvPr/>
          </p:nvSpPr>
          <p:spPr>
            <a:xfrm>
              <a:off x="4069080" y="6172200"/>
              <a:ext cx="1827352" cy="1111865"/>
            </a:xfrm>
            <a:custGeom>
              <a:avLst/>
              <a:gdLst>
                <a:gd name="connsiteX0" fmla="*/ 1794510 w 1794510"/>
                <a:gd name="connsiteY0" fmla="*/ 34290 h 1111865"/>
                <a:gd name="connsiteX1" fmla="*/ 1657350 w 1794510"/>
                <a:gd name="connsiteY1" fmla="*/ 22860 h 1111865"/>
                <a:gd name="connsiteX2" fmla="*/ 1600200 w 1794510"/>
                <a:gd name="connsiteY2" fmla="*/ 11430 h 1111865"/>
                <a:gd name="connsiteX3" fmla="*/ 1451610 w 1794510"/>
                <a:gd name="connsiteY3" fmla="*/ 22860 h 1111865"/>
                <a:gd name="connsiteX4" fmla="*/ 1417320 w 1794510"/>
                <a:gd name="connsiteY4" fmla="*/ 34290 h 1111865"/>
                <a:gd name="connsiteX5" fmla="*/ 1257300 w 1794510"/>
                <a:gd name="connsiteY5" fmla="*/ 57150 h 1111865"/>
                <a:gd name="connsiteX6" fmla="*/ 891540 w 1794510"/>
                <a:gd name="connsiteY6" fmla="*/ 45720 h 1111865"/>
                <a:gd name="connsiteX7" fmla="*/ 708660 w 1794510"/>
                <a:gd name="connsiteY7" fmla="*/ 34290 h 1111865"/>
                <a:gd name="connsiteX8" fmla="*/ 640080 w 1794510"/>
                <a:gd name="connsiteY8" fmla="*/ 11430 h 1111865"/>
                <a:gd name="connsiteX9" fmla="*/ 605790 w 1794510"/>
                <a:gd name="connsiteY9" fmla="*/ 0 h 1111865"/>
                <a:gd name="connsiteX10" fmla="*/ 445770 w 1794510"/>
                <a:gd name="connsiteY10" fmla="*/ 11430 h 1111865"/>
                <a:gd name="connsiteX11" fmla="*/ 354330 w 1794510"/>
                <a:gd name="connsiteY11" fmla="*/ 34290 h 1111865"/>
                <a:gd name="connsiteX12" fmla="*/ 274320 w 1794510"/>
                <a:gd name="connsiteY12" fmla="*/ 57150 h 1111865"/>
                <a:gd name="connsiteX13" fmla="*/ 182880 w 1794510"/>
                <a:gd name="connsiteY13" fmla="*/ 91440 h 1111865"/>
                <a:gd name="connsiteX14" fmla="*/ 148590 w 1794510"/>
                <a:gd name="connsiteY14" fmla="*/ 114300 h 1111865"/>
                <a:gd name="connsiteX15" fmla="*/ 91440 w 1794510"/>
                <a:gd name="connsiteY15" fmla="*/ 125730 h 1111865"/>
                <a:gd name="connsiteX16" fmla="*/ 57150 w 1794510"/>
                <a:gd name="connsiteY16" fmla="*/ 137160 h 1111865"/>
                <a:gd name="connsiteX17" fmla="*/ 0 w 1794510"/>
                <a:gd name="connsiteY17" fmla="*/ 194310 h 1111865"/>
                <a:gd name="connsiteX18" fmla="*/ 22860 w 1794510"/>
                <a:gd name="connsiteY18" fmla="*/ 240030 h 1111865"/>
                <a:gd name="connsiteX19" fmla="*/ 34290 w 1794510"/>
                <a:gd name="connsiteY19" fmla="*/ 285750 h 1111865"/>
                <a:gd name="connsiteX20" fmla="*/ 45720 w 1794510"/>
                <a:gd name="connsiteY20" fmla="*/ 480060 h 1111865"/>
                <a:gd name="connsiteX21" fmla="*/ 91440 w 1794510"/>
                <a:gd name="connsiteY21" fmla="*/ 582930 h 1111865"/>
                <a:gd name="connsiteX22" fmla="*/ 114300 w 1794510"/>
                <a:gd name="connsiteY22" fmla="*/ 651510 h 1111865"/>
                <a:gd name="connsiteX23" fmla="*/ 137160 w 1794510"/>
                <a:gd name="connsiteY23" fmla="*/ 720090 h 1111865"/>
                <a:gd name="connsiteX24" fmla="*/ 148590 w 1794510"/>
                <a:gd name="connsiteY24" fmla="*/ 754380 h 1111865"/>
                <a:gd name="connsiteX25" fmla="*/ 171450 w 1794510"/>
                <a:gd name="connsiteY25" fmla="*/ 788670 h 1111865"/>
                <a:gd name="connsiteX26" fmla="*/ 228600 w 1794510"/>
                <a:gd name="connsiteY26" fmla="*/ 880110 h 1111865"/>
                <a:gd name="connsiteX27" fmla="*/ 342900 w 1794510"/>
                <a:gd name="connsiteY27" fmla="*/ 914400 h 1111865"/>
                <a:gd name="connsiteX28" fmla="*/ 582930 w 1794510"/>
                <a:gd name="connsiteY28" fmla="*/ 925830 h 1111865"/>
                <a:gd name="connsiteX29" fmla="*/ 628650 w 1794510"/>
                <a:gd name="connsiteY29" fmla="*/ 948690 h 1111865"/>
                <a:gd name="connsiteX30" fmla="*/ 662940 w 1794510"/>
                <a:gd name="connsiteY30" fmla="*/ 982980 h 1111865"/>
                <a:gd name="connsiteX31" fmla="*/ 731520 w 1794510"/>
                <a:gd name="connsiteY31" fmla="*/ 1017270 h 1111865"/>
                <a:gd name="connsiteX32" fmla="*/ 777240 w 1794510"/>
                <a:gd name="connsiteY32" fmla="*/ 1005840 h 1111865"/>
                <a:gd name="connsiteX33" fmla="*/ 811530 w 1794510"/>
                <a:gd name="connsiteY33" fmla="*/ 994410 h 1111865"/>
                <a:gd name="connsiteX34" fmla="*/ 868680 w 1794510"/>
                <a:gd name="connsiteY34" fmla="*/ 1005840 h 1111865"/>
                <a:gd name="connsiteX35" fmla="*/ 902970 w 1794510"/>
                <a:gd name="connsiteY35" fmla="*/ 1028700 h 1111865"/>
                <a:gd name="connsiteX36" fmla="*/ 914400 w 1794510"/>
                <a:gd name="connsiteY36" fmla="*/ 1062990 h 1111865"/>
                <a:gd name="connsiteX37" fmla="*/ 960120 w 1794510"/>
                <a:gd name="connsiteY37" fmla="*/ 1074420 h 1111865"/>
                <a:gd name="connsiteX38" fmla="*/ 1028700 w 1794510"/>
                <a:gd name="connsiteY38" fmla="*/ 1108710 h 1111865"/>
                <a:gd name="connsiteX39" fmla="*/ 1062990 w 1794510"/>
                <a:gd name="connsiteY39" fmla="*/ 1085850 h 1111865"/>
                <a:gd name="connsiteX40" fmla="*/ 1131570 w 1794510"/>
                <a:gd name="connsiteY40" fmla="*/ 948690 h 1111865"/>
                <a:gd name="connsiteX41" fmla="*/ 1154430 w 1794510"/>
                <a:gd name="connsiteY41" fmla="*/ 914400 h 1111865"/>
                <a:gd name="connsiteX42" fmla="*/ 1188720 w 1794510"/>
                <a:gd name="connsiteY42" fmla="*/ 880110 h 1111865"/>
                <a:gd name="connsiteX43" fmla="*/ 1211580 w 1794510"/>
                <a:gd name="connsiteY43" fmla="*/ 834390 h 1111865"/>
                <a:gd name="connsiteX44" fmla="*/ 1268730 w 1794510"/>
                <a:gd name="connsiteY44" fmla="*/ 765810 h 1111865"/>
                <a:gd name="connsiteX45" fmla="*/ 1348740 w 1794510"/>
                <a:gd name="connsiteY45" fmla="*/ 674370 h 1111865"/>
                <a:gd name="connsiteX46" fmla="*/ 1405890 w 1794510"/>
                <a:gd name="connsiteY46" fmla="*/ 571500 h 1111865"/>
                <a:gd name="connsiteX47" fmla="*/ 1440180 w 1794510"/>
                <a:gd name="connsiteY47" fmla="*/ 537210 h 1111865"/>
                <a:gd name="connsiteX48" fmla="*/ 1474470 w 1794510"/>
                <a:gd name="connsiteY48" fmla="*/ 525780 h 1111865"/>
                <a:gd name="connsiteX49" fmla="*/ 1543050 w 1794510"/>
                <a:gd name="connsiteY49" fmla="*/ 491490 h 1111865"/>
                <a:gd name="connsiteX50" fmla="*/ 1577340 w 1794510"/>
                <a:gd name="connsiteY50" fmla="*/ 468630 h 1111865"/>
                <a:gd name="connsiteX51" fmla="*/ 1668780 w 1794510"/>
                <a:gd name="connsiteY51" fmla="*/ 445770 h 1111865"/>
                <a:gd name="connsiteX52" fmla="*/ 1703070 w 1794510"/>
                <a:gd name="connsiteY52" fmla="*/ 434340 h 1111865"/>
                <a:gd name="connsiteX53" fmla="*/ 1737360 w 1794510"/>
                <a:gd name="connsiteY53" fmla="*/ 411480 h 1111865"/>
                <a:gd name="connsiteX54" fmla="*/ 1760220 w 1794510"/>
                <a:gd name="connsiteY54" fmla="*/ 377190 h 1111865"/>
                <a:gd name="connsiteX55" fmla="*/ 1794510 w 1794510"/>
                <a:gd name="connsiteY55" fmla="*/ 377190 h 111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794510" h="1111865">
                  <a:moveTo>
                    <a:pt x="1794510" y="34290"/>
                  </a:moveTo>
                  <a:cubicBezTo>
                    <a:pt x="1748790" y="30480"/>
                    <a:pt x="1702914" y="28220"/>
                    <a:pt x="1657350" y="22860"/>
                  </a:cubicBezTo>
                  <a:cubicBezTo>
                    <a:pt x="1638056" y="20590"/>
                    <a:pt x="1619627" y="11430"/>
                    <a:pt x="1600200" y="11430"/>
                  </a:cubicBezTo>
                  <a:cubicBezTo>
                    <a:pt x="1550524" y="11430"/>
                    <a:pt x="1501140" y="19050"/>
                    <a:pt x="1451610" y="22860"/>
                  </a:cubicBezTo>
                  <a:cubicBezTo>
                    <a:pt x="1440180" y="26670"/>
                    <a:pt x="1429009" y="31368"/>
                    <a:pt x="1417320" y="34290"/>
                  </a:cubicBezTo>
                  <a:cubicBezTo>
                    <a:pt x="1359092" y="48847"/>
                    <a:pt x="1321312" y="50038"/>
                    <a:pt x="1257300" y="57150"/>
                  </a:cubicBezTo>
                  <a:lnTo>
                    <a:pt x="891540" y="45720"/>
                  </a:lnTo>
                  <a:cubicBezTo>
                    <a:pt x="830514" y="43177"/>
                    <a:pt x="769179" y="42543"/>
                    <a:pt x="708660" y="34290"/>
                  </a:cubicBezTo>
                  <a:cubicBezTo>
                    <a:pt x="684784" y="31034"/>
                    <a:pt x="662940" y="19050"/>
                    <a:pt x="640080" y="11430"/>
                  </a:cubicBezTo>
                  <a:lnTo>
                    <a:pt x="605790" y="0"/>
                  </a:lnTo>
                  <a:cubicBezTo>
                    <a:pt x="552450" y="3810"/>
                    <a:pt x="498952" y="5832"/>
                    <a:pt x="445770" y="11430"/>
                  </a:cubicBezTo>
                  <a:cubicBezTo>
                    <a:pt x="390579" y="17240"/>
                    <a:pt x="398508" y="21668"/>
                    <a:pt x="354330" y="34290"/>
                  </a:cubicBezTo>
                  <a:cubicBezTo>
                    <a:pt x="253865" y="62994"/>
                    <a:pt x="356536" y="29745"/>
                    <a:pt x="274320" y="57150"/>
                  </a:cubicBezTo>
                  <a:cubicBezTo>
                    <a:pt x="193904" y="110761"/>
                    <a:pt x="295873" y="49068"/>
                    <a:pt x="182880" y="91440"/>
                  </a:cubicBezTo>
                  <a:cubicBezTo>
                    <a:pt x="170018" y="96263"/>
                    <a:pt x="161452" y="109477"/>
                    <a:pt x="148590" y="114300"/>
                  </a:cubicBezTo>
                  <a:cubicBezTo>
                    <a:pt x="130400" y="121121"/>
                    <a:pt x="110287" y="121018"/>
                    <a:pt x="91440" y="125730"/>
                  </a:cubicBezTo>
                  <a:cubicBezTo>
                    <a:pt x="79751" y="128652"/>
                    <a:pt x="68580" y="133350"/>
                    <a:pt x="57150" y="137160"/>
                  </a:cubicBezTo>
                  <a:cubicBezTo>
                    <a:pt x="41910" y="147320"/>
                    <a:pt x="0" y="168910"/>
                    <a:pt x="0" y="194310"/>
                  </a:cubicBezTo>
                  <a:cubicBezTo>
                    <a:pt x="0" y="211349"/>
                    <a:pt x="16877" y="224076"/>
                    <a:pt x="22860" y="240030"/>
                  </a:cubicBezTo>
                  <a:cubicBezTo>
                    <a:pt x="28376" y="254739"/>
                    <a:pt x="30480" y="270510"/>
                    <a:pt x="34290" y="285750"/>
                  </a:cubicBezTo>
                  <a:cubicBezTo>
                    <a:pt x="38100" y="350520"/>
                    <a:pt x="37328" y="415723"/>
                    <a:pt x="45720" y="480060"/>
                  </a:cubicBezTo>
                  <a:cubicBezTo>
                    <a:pt x="58285" y="576394"/>
                    <a:pt x="63559" y="520198"/>
                    <a:pt x="91440" y="582930"/>
                  </a:cubicBezTo>
                  <a:cubicBezTo>
                    <a:pt x="101227" y="604950"/>
                    <a:pt x="106680" y="628650"/>
                    <a:pt x="114300" y="651510"/>
                  </a:cubicBezTo>
                  <a:lnTo>
                    <a:pt x="137160" y="720090"/>
                  </a:lnTo>
                  <a:cubicBezTo>
                    <a:pt x="140970" y="731520"/>
                    <a:pt x="141907" y="744355"/>
                    <a:pt x="148590" y="754380"/>
                  </a:cubicBezTo>
                  <a:cubicBezTo>
                    <a:pt x="156210" y="765810"/>
                    <a:pt x="165871" y="776117"/>
                    <a:pt x="171450" y="788670"/>
                  </a:cubicBezTo>
                  <a:cubicBezTo>
                    <a:pt x="198223" y="848909"/>
                    <a:pt x="174506" y="856068"/>
                    <a:pt x="228600" y="880110"/>
                  </a:cubicBezTo>
                  <a:cubicBezTo>
                    <a:pt x="237190" y="883928"/>
                    <a:pt x="322627" y="912778"/>
                    <a:pt x="342900" y="914400"/>
                  </a:cubicBezTo>
                  <a:cubicBezTo>
                    <a:pt x="422746" y="920788"/>
                    <a:pt x="502920" y="922020"/>
                    <a:pt x="582930" y="925830"/>
                  </a:cubicBezTo>
                  <a:cubicBezTo>
                    <a:pt x="598170" y="933450"/>
                    <a:pt x="614785" y="938786"/>
                    <a:pt x="628650" y="948690"/>
                  </a:cubicBezTo>
                  <a:cubicBezTo>
                    <a:pt x="641804" y="958085"/>
                    <a:pt x="650522" y="972632"/>
                    <a:pt x="662940" y="982980"/>
                  </a:cubicBezTo>
                  <a:cubicBezTo>
                    <a:pt x="692483" y="1007599"/>
                    <a:pt x="697153" y="1005814"/>
                    <a:pt x="731520" y="1017270"/>
                  </a:cubicBezTo>
                  <a:cubicBezTo>
                    <a:pt x="746760" y="1013460"/>
                    <a:pt x="762135" y="1010156"/>
                    <a:pt x="777240" y="1005840"/>
                  </a:cubicBezTo>
                  <a:cubicBezTo>
                    <a:pt x="788825" y="1002530"/>
                    <a:pt x="799482" y="994410"/>
                    <a:pt x="811530" y="994410"/>
                  </a:cubicBezTo>
                  <a:cubicBezTo>
                    <a:pt x="830957" y="994410"/>
                    <a:pt x="849630" y="1002030"/>
                    <a:pt x="868680" y="1005840"/>
                  </a:cubicBezTo>
                  <a:cubicBezTo>
                    <a:pt x="880110" y="1013460"/>
                    <a:pt x="894388" y="1017973"/>
                    <a:pt x="902970" y="1028700"/>
                  </a:cubicBezTo>
                  <a:cubicBezTo>
                    <a:pt x="910496" y="1038108"/>
                    <a:pt x="904992" y="1055464"/>
                    <a:pt x="914400" y="1062990"/>
                  </a:cubicBezTo>
                  <a:cubicBezTo>
                    <a:pt x="926667" y="1072803"/>
                    <a:pt x="944880" y="1070610"/>
                    <a:pt x="960120" y="1074420"/>
                  </a:cubicBezTo>
                  <a:cubicBezTo>
                    <a:pt x="972061" y="1082381"/>
                    <a:pt x="1009771" y="1111865"/>
                    <a:pt x="1028700" y="1108710"/>
                  </a:cubicBezTo>
                  <a:cubicBezTo>
                    <a:pt x="1042250" y="1106452"/>
                    <a:pt x="1051560" y="1093470"/>
                    <a:pt x="1062990" y="1085850"/>
                  </a:cubicBezTo>
                  <a:cubicBezTo>
                    <a:pt x="1094538" y="991206"/>
                    <a:pt x="1072484" y="1037320"/>
                    <a:pt x="1131570" y="948690"/>
                  </a:cubicBezTo>
                  <a:cubicBezTo>
                    <a:pt x="1139190" y="937260"/>
                    <a:pt x="1144716" y="924114"/>
                    <a:pt x="1154430" y="914400"/>
                  </a:cubicBezTo>
                  <a:cubicBezTo>
                    <a:pt x="1165860" y="902970"/>
                    <a:pt x="1179325" y="893264"/>
                    <a:pt x="1188720" y="880110"/>
                  </a:cubicBezTo>
                  <a:cubicBezTo>
                    <a:pt x="1198624" y="866245"/>
                    <a:pt x="1203126" y="849184"/>
                    <a:pt x="1211580" y="834390"/>
                  </a:cubicBezTo>
                  <a:cubicBezTo>
                    <a:pt x="1249282" y="768412"/>
                    <a:pt x="1217813" y="831275"/>
                    <a:pt x="1268730" y="765810"/>
                  </a:cubicBezTo>
                  <a:cubicBezTo>
                    <a:pt x="1340534" y="673491"/>
                    <a:pt x="1282358" y="718625"/>
                    <a:pt x="1348740" y="674370"/>
                  </a:cubicBezTo>
                  <a:cubicBezTo>
                    <a:pt x="1368858" y="614016"/>
                    <a:pt x="1353487" y="650105"/>
                    <a:pt x="1405890" y="571500"/>
                  </a:cubicBezTo>
                  <a:cubicBezTo>
                    <a:pt x="1414856" y="558050"/>
                    <a:pt x="1426730" y="546176"/>
                    <a:pt x="1440180" y="537210"/>
                  </a:cubicBezTo>
                  <a:cubicBezTo>
                    <a:pt x="1450205" y="530527"/>
                    <a:pt x="1463040" y="529590"/>
                    <a:pt x="1474470" y="525780"/>
                  </a:cubicBezTo>
                  <a:cubicBezTo>
                    <a:pt x="1572740" y="460266"/>
                    <a:pt x="1448406" y="538812"/>
                    <a:pt x="1543050" y="491490"/>
                  </a:cubicBezTo>
                  <a:cubicBezTo>
                    <a:pt x="1555337" y="485347"/>
                    <a:pt x="1565053" y="474773"/>
                    <a:pt x="1577340" y="468630"/>
                  </a:cubicBezTo>
                  <a:cubicBezTo>
                    <a:pt x="1603467" y="455566"/>
                    <a:pt x="1642695" y="452291"/>
                    <a:pt x="1668780" y="445770"/>
                  </a:cubicBezTo>
                  <a:cubicBezTo>
                    <a:pt x="1680469" y="442848"/>
                    <a:pt x="1691640" y="438150"/>
                    <a:pt x="1703070" y="434340"/>
                  </a:cubicBezTo>
                  <a:cubicBezTo>
                    <a:pt x="1714500" y="426720"/>
                    <a:pt x="1727646" y="421194"/>
                    <a:pt x="1737360" y="411480"/>
                  </a:cubicBezTo>
                  <a:cubicBezTo>
                    <a:pt x="1747074" y="401766"/>
                    <a:pt x="1748440" y="384258"/>
                    <a:pt x="1760220" y="377190"/>
                  </a:cubicBezTo>
                  <a:cubicBezTo>
                    <a:pt x="1770021" y="371309"/>
                    <a:pt x="1783080" y="377190"/>
                    <a:pt x="1794510" y="377190"/>
                  </a:cubicBezTo>
                </a:path>
              </a:pathLst>
            </a:custGeom>
            <a:ln w="19050">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25" name="24 Forma libre"/>
            <p:cNvSpPr/>
            <p:nvPr/>
          </p:nvSpPr>
          <p:spPr>
            <a:xfrm>
              <a:off x="4526280" y="6217920"/>
              <a:ext cx="274320" cy="925830"/>
            </a:xfrm>
            <a:custGeom>
              <a:avLst/>
              <a:gdLst>
                <a:gd name="connsiteX0" fmla="*/ 0 w 274320"/>
                <a:gd name="connsiteY0" fmla="*/ 0 h 925830"/>
                <a:gd name="connsiteX1" fmla="*/ 22860 w 274320"/>
                <a:gd name="connsiteY1" fmla="*/ 68580 h 925830"/>
                <a:gd name="connsiteX2" fmla="*/ 45720 w 274320"/>
                <a:gd name="connsiteY2" fmla="*/ 102870 h 925830"/>
                <a:gd name="connsiteX3" fmla="*/ 68580 w 274320"/>
                <a:gd name="connsiteY3" fmla="*/ 194310 h 925830"/>
                <a:gd name="connsiteX4" fmla="*/ 80010 w 274320"/>
                <a:gd name="connsiteY4" fmla="*/ 228600 h 925830"/>
                <a:gd name="connsiteX5" fmla="*/ 91440 w 274320"/>
                <a:gd name="connsiteY5" fmla="*/ 331470 h 925830"/>
                <a:gd name="connsiteX6" fmla="*/ 102870 w 274320"/>
                <a:gd name="connsiteY6" fmla="*/ 388620 h 925830"/>
                <a:gd name="connsiteX7" fmla="*/ 228600 w 274320"/>
                <a:gd name="connsiteY7" fmla="*/ 422910 h 925830"/>
                <a:gd name="connsiteX8" fmla="*/ 251460 w 274320"/>
                <a:gd name="connsiteY8" fmla="*/ 560070 h 925830"/>
                <a:gd name="connsiteX9" fmla="*/ 274320 w 274320"/>
                <a:gd name="connsiteY9" fmla="*/ 640080 h 925830"/>
                <a:gd name="connsiteX10" fmla="*/ 262890 w 274320"/>
                <a:gd name="connsiteY10" fmla="*/ 925830 h 92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320" h="925830">
                  <a:moveTo>
                    <a:pt x="0" y="0"/>
                  </a:moveTo>
                  <a:cubicBezTo>
                    <a:pt x="7620" y="22860"/>
                    <a:pt x="9494" y="48530"/>
                    <a:pt x="22860" y="68580"/>
                  </a:cubicBezTo>
                  <a:cubicBezTo>
                    <a:pt x="30480" y="80010"/>
                    <a:pt x="39577" y="90583"/>
                    <a:pt x="45720" y="102870"/>
                  </a:cubicBezTo>
                  <a:cubicBezTo>
                    <a:pt x="58784" y="128997"/>
                    <a:pt x="62059" y="168225"/>
                    <a:pt x="68580" y="194310"/>
                  </a:cubicBezTo>
                  <a:cubicBezTo>
                    <a:pt x="71502" y="205999"/>
                    <a:pt x="76200" y="217170"/>
                    <a:pt x="80010" y="228600"/>
                  </a:cubicBezTo>
                  <a:cubicBezTo>
                    <a:pt x="83820" y="262890"/>
                    <a:pt x="86561" y="297316"/>
                    <a:pt x="91440" y="331470"/>
                  </a:cubicBezTo>
                  <a:cubicBezTo>
                    <a:pt x="94187" y="350702"/>
                    <a:pt x="89133" y="374883"/>
                    <a:pt x="102870" y="388620"/>
                  </a:cubicBezTo>
                  <a:cubicBezTo>
                    <a:pt x="117372" y="403122"/>
                    <a:pt x="206280" y="418446"/>
                    <a:pt x="228600" y="422910"/>
                  </a:cubicBezTo>
                  <a:cubicBezTo>
                    <a:pt x="254123" y="499479"/>
                    <a:pt x="229585" y="417881"/>
                    <a:pt x="251460" y="560070"/>
                  </a:cubicBezTo>
                  <a:cubicBezTo>
                    <a:pt x="255561" y="586724"/>
                    <a:pt x="265785" y="614475"/>
                    <a:pt x="274320" y="640080"/>
                  </a:cubicBezTo>
                  <a:cubicBezTo>
                    <a:pt x="258061" y="818931"/>
                    <a:pt x="262890" y="723727"/>
                    <a:pt x="262890" y="925830"/>
                  </a:cubicBezTo>
                </a:path>
              </a:pathLst>
            </a:custGeom>
            <a:ln w="3810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26" name="25 Forma libre"/>
            <p:cNvSpPr/>
            <p:nvPr/>
          </p:nvSpPr>
          <p:spPr>
            <a:xfrm>
              <a:off x="4606290" y="6346512"/>
              <a:ext cx="388620" cy="165612"/>
            </a:xfrm>
            <a:custGeom>
              <a:avLst/>
              <a:gdLst>
                <a:gd name="connsiteX0" fmla="*/ 0 w 388620"/>
                <a:gd name="connsiteY0" fmla="*/ 8568 h 165612"/>
                <a:gd name="connsiteX1" fmla="*/ 102870 w 388620"/>
                <a:gd name="connsiteY1" fmla="*/ 42858 h 165612"/>
                <a:gd name="connsiteX2" fmla="*/ 171450 w 388620"/>
                <a:gd name="connsiteY2" fmla="*/ 65718 h 165612"/>
                <a:gd name="connsiteX3" fmla="*/ 205740 w 388620"/>
                <a:gd name="connsiteY3" fmla="*/ 77148 h 165612"/>
                <a:gd name="connsiteX4" fmla="*/ 240030 w 388620"/>
                <a:gd name="connsiteY4" fmla="*/ 100008 h 165612"/>
                <a:gd name="connsiteX5" fmla="*/ 274320 w 388620"/>
                <a:gd name="connsiteY5" fmla="*/ 111438 h 165612"/>
                <a:gd name="connsiteX6" fmla="*/ 388620 w 388620"/>
                <a:gd name="connsiteY6" fmla="*/ 157158 h 16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620" h="165612">
                  <a:moveTo>
                    <a:pt x="0" y="8568"/>
                  </a:moveTo>
                  <a:cubicBezTo>
                    <a:pt x="154435" y="34307"/>
                    <a:pt x="6439" y="0"/>
                    <a:pt x="102870" y="42858"/>
                  </a:cubicBezTo>
                  <a:cubicBezTo>
                    <a:pt x="124890" y="52645"/>
                    <a:pt x="148590" y="58098"/>
                    <a:pt x="171450" y="65718"/>
                  </a:cubicBezTo>
                  <a:lnTo>
                    <a:pt x="205740" y="77148"/>
                  </a:lnTo>
                  <a:cubicBezTo>
                    <a:pt x="217170" y="84768"/>
                    <a:pt x="227743" y="93865"/>
                    <a:pt x="240030" y="100008"/>
                  </a:cubicBezTo>
                  <a:cubicBezTo>
                    <a:pt x="250806" y="105396"/>
                    <a:pt x="263788" y="105587"/>
                    <a:pt x="274320" y="111438"/>
                  </a:cubicBezTo>
                  <a:cubicBezTo>
                    <a:pt x="371833" y="165612"/>
                    <a:pt x="306411" y="157158"/>
                    <a:pt x="388620" y="157158"/>
                  </a:cubicBezTo>
                </a:path>
              </a:pathLst>
            </a:custGeom>
            <a:ln w="3810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27" name="26 Forma libre"/>
            <p:cNvSpPr/>
            <p:nvPr/>
          </p:nvSpPr>
          <p:spPr>
            <a:xfrm>
              <a:off x="4880610" y="6240780"/>
              <a:ext cx="402460" cy="720090"/>
            </a:xfrm>
            <a:custGeom>
              <a:avLst/>
              <a:gdLst>
                <a:gd name="connsiteX0" fmla="*/ 0 w 402460"/>
                <a:gd name="connsiteY0" fmla="*/ 0 h 720090"/>
                <a:gd name="connsiteX1" fmla="*/ 91440 w 402460"/>
                <a:gd name="connsiteY1" fmla="*/ 137160 h 720090"/>
                <a:gd name="connsiteX2" fmla="*/ 114300 w 402460"/>
                <a:gd name="connsiteY2" fmla="*/ 205740 h 720090"/>
                <a:gd name="connsiteX3" fmla="*/ 137160 w 402460"/>
                <a:gd name="connsiteY3" fmla="*/ 274320 h 720090"/>
                <a:gd name="connsiteX4" fmla="*/ 160020 w 402460"/>
                <a:gd name="connsiteY4" fmla="*/ 308610 h 720090"/>
                <a:gd name="connsiteX5" fmla="*/ 182880 w 402460"/>
                <a:gd name="connsiteY5" fmla="*/ 377190 h 720090"/>
                <a:gd name="connsiteX6" fmla="*/ 228600 w 402460"/>
                <a:gd name="connsiteY6" fmla="*/ 445770 h 720090"/>
                <a:gd name="connsiteX7" fmla="*/ 240030 w 402460"/>
                <a:gd name="connsiteY7" fmla="*/ 480060 h 720090"/>
                <a:gd name="connsiteX8" fmla="*/ 308610 w 402460"/>
                <a:gd name="connsiteY8" fmla="*/ 537210 h 720090"/>
                <a:gd name="connsiteX9" fmla="*/ 354330 w 402460"/>
                <a:gd name="connsiteY9" fmla="*/ 594360 h 720090"/>
                <a:gd name="connsiteX10" fmla="*/ 377190 w 402460"/>
                <a:gd name="connsiteY10" fmla="*/ 628650 h 720090"/>
                <a:gd name="connsiteX11" fmla="*/ 400050 w 402460"/>
                <a:gd name="connsiteY11" fmla="*/ 720090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460" h="720090">
                  <a:moveTo>
                    <a:pt x="0" y="0"/>
                  </a:moveTo>
                  <a:lnTo>
                    <a:pt x="91440" y="137160"/>
                  </a:lnTo>
                  <a:cubicBezTo>
                    <a:pt x="104806" y="157210"/>
                    <a:pt x="106680" y="182880"/>
                    <a:pt x="114300" y="205740"/>
                  </a:cubicBezTo>
                  <a:lnTo>
                    <a:pt x="137160" y="274320"/>
                  </a:lnTo>
                  <a:cubicBezTo>
                    <a:pt x="141504" y="287352"/>
                    <a:pt x="154441" y="296057"/>
                    <a:pt x="160020" y="308610"/>
                  </a:cubicBezTo>
                  <a:cubicBezTo>
                    <a:pt x="169807" y="330630"/>
                    <a:pt x="175260" y="354330"/>
                    <a:pt x="182880" y="377190"/>
                  </a:cubicBezTo>
                  <a:cubicBezTo>
                    <a:pt x="191568" y="403254"/>
                    <a:pt x="219912" y="419706"/>
                    <a:pt x="228600" y="445770"/>
                  </a:cubicBezTo>
                  <a:cubicBezTo>
                    <a:pt x="232410" y="457200"/>
                    <a:pt x="233347" y="470035"/>
                    <a:pt x="240030" y="480060"/>
                  </a:cubicBezTo>
                  <a:cubicBezTo>
                    <a:pt x="257631" y="506462"/>
                    <a:pt x="283308" y="520342"/>
                    <a:pt x="308610" y="537210"/>
                  </a:cubicBezTo>
                  <a:cubicBezTo>
                    <a:pt x="330862" y="603966"/>
                    <a:pt x="302629" y="542659"/>
                    <a:pt x="354330" y="594360"/>
                  </a:cubicBezTo>
                  <a:cubicBezTo>
                    <a:pt x="364044" y="604074"/>
                    <a:pt x="371611" y="616097"/>
                    <a:pt x="377190" y="628650"/>
                  </a:cubicBezTo>
                  <a:cubicBezTo>
                    <a:pt x="402460" y="685507"/>
                    <a:pt x="400050" y="679127"/>
                    <a:pt x="400050" y="720090"/>
                  </a:cubicBezTo>
                </a:path>
              </a:pathLst>
            </a:custGeom>
            <a:ln w="3810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28" name="27 Forma libre"/>
            <p:cNvSpPr/>
            <p:nvPr/>
          </p:nvSpPr>
          <p:spPr>
            <a:xfrm>
              <a:off x="5417820" y="6229350"/>
              <a:ext cx="217170" cy="379318"/>
            </a:xfrm>
            <a:custGeom>
              <a:avLst/>
              <a:gdLst>
                <a:gd name="connsiteX0" fmla="*/ 0 w 217170"/>
                <a:gd name="connsiteY0" fmla="*/ 0 h 379318"/>
                <a:gd name="connsiteX1" fmla="*/ 34290 w 217170"/>
                <a:gd name="connsiteY1" fmla="*/ 68580 h 379318"/>
                <a:gd name="connsiteX2" fmla="*/ 68580 w 217170"/>
                <a:gd name="connsiteY2" fmla="*/ 91440 h 379318"/>
                <a:gd name="connsiteX3" fmla="*/ 91440 w 217170"/>
                <a:gd name="connsiteY3" fmla="*/ 160020 h 379318"/>
                <a:gd name="connsiteX4" fmla="*/ 137160 w 217170"/>
                <a:gd name="connsiteY4" fmla="*/ 228600 h 379318"/>
                <a:gd name="connsiteX5" fmla="*/ 148590 w 217170"/>
                <a:gd name="connsiteY5" fmla="*/ 262890 h 379318"/>
                <a:gd name="connsiteX6" fmla="*/ 171450 w 217170"/>
                <a:gd name="connsiteY6" fmla="*/ 297180 h 379318"/>
                <a:gd name="connsiteX7" fmla="*/ 217170 w 217170"/>
                <a:gd name="connsiteY7" fmla="*/ 377190 h 3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7170" h="379318">
                  <a:moveTo>
                    <a:pt x="0" y="0"/>
                  </a:moveTo>
                  <a:cubicBezTo>
                    <a:pt x="9296" y="27889"/>
                    <a:pt x="12133" y="46423"/>
                    <a:pt x="34290" y="68580"/>
                  </a:cubicBezTo>
                  <a:cubicBezTo>
                    <a:pt x="44004" y="78294"/>
                    <a:pt x="57150" y="83820"/>
                    <a:pt x="68580" y="91440"/>
                  </a:cubicBezTo>
                  <a:cubicBezTo>
                    <a:pt x="76200" y="114300"/>
                    <a:pt x="78074" y="139970"/>
                    <a:pt x="91440" y="160020"/>
                  </a:cubicBezTo>
                  <a:cubicBezTo>
                    <a:pt x="106680" y="182880"/>
                    <a:pt x="128472" y="202536"/>
                    <a:pt x="137160" y="228600"/>
                  </a:cubicBezTo>
                  <a:cubicBezTo>
                    <a:pt x="140970" y="240030"/>
                    <a:pt x="143202" y="252114"/>
                    <a:pt x="148590" y="262890"/>
                  </a:cubicBezTo>
                  <a:cubicBezTo>
                    <a:pt x="154733" y="275177"/>
                    <a:pt x="165871" y="284627"/>
                    <a:pt x="171450" y="297180"/>
                  </a:cubicBezTo>
                  <a:cubicBezTo>
                    <a:pt x="207956" y="379318"/>
                    <a:pt x="168885" y="353048"/>
                    <a:pt x="217170" y="37719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29" name="28 Forma libre"/>
            <p:cNvSpPr/>
            <p:nvPr/>
          </p:nvSpPr>
          <p:spPr>
            <a:xfrm>
              <a:off x="5703570" y="6240780"/>
              <a:ext cx="116179" cy="274320"/>
            </a:xfrm>
            <a:custGeom>
              <a:avLst/>
              <a:gdLst>
                <a:gd name="connsiteX0" fmla="*/ 0 w 116179"/>
                <a:gd name="connsiteY0" fmla="*/ 0 h 274320"/>
                <a:gd name="connsiteX1" fmla="*/ 57150 w 116179"/>
                <a:gd name="connsiteY1" fmla="*/ 102870 h 274320"/>
                <a:gd name="connsiteX2" fmla="*/ 80010 w 116179"/>
                <a:gd name="connsiteY2" fmla="*/ 171450 h 274320"/>
                <a:gd name="connsiteX3" fmla="*/ 114300 w 116179"/>
                <a:gd name="connsiteY3" fmla="*/ 240030 h 274320"/>
                <a:gd name="connsiteX4" fmla="*/ 114300 w 116179"/>
                <a:gd name="connsiteY4" fmla="*/ 274320 h 274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179" h="274320">
                  <a:moveTo>
                    <a:pt x="0" y="0"/>
                  </a:moveTo>
                  <a:cubicBezTo>
                    <a:pt x="20118" y="60354"/>
                    <a:pt x="4747" y="24265"/>
                    <a:pt x="57150" y="102870"/>
                  </a:cubicBezTo>
                  <a:cubicBezTo>
                    <a:pt x="70516" y="122920"/>
                    <a:pt x="66644" y="151400"/>
                    <a:pt x="80010" y="171450"/>
                  </a:cubicBezTo>
                  <a:cubicBezTo>
                    <a:pt x="97563" y="197780"/>
                    <a:pt x="109042" y="208482"/>
                    <a:pt x="114300" y="240030"/>
                  </a:cubicBezTo>
                  <a:cubicBezTo>
                    <a:pt x="116179" y="251304"/>
                    <a:pt x="114300" y="262890"/>
                    <a:pt x="114300" y="274320"/>
                  </a:cubicBez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sz="1400" dirty="0"/>
            </a:p>
          </p:txBody>
        </p:sp>
        <p:sp>
          <p:nvSpPr>
            <p:cNvPr id="30" name="29 Rectángulo"/>
            <p:cNvSpPr/>
            <p:nvPr/>
          </p:nvSpPr>
          <p:spPr>
            <a:xfrm>
              <a:off x="3977779" y="6492791"/>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bg1"/>
                  </a:solidFill>
                </a:rPr>
                <a:t>1-1</a:t>
              </a:r>
            </a:p>
            <a:p>
              <a:pPr algn="ctr"/>
              <a:r>
                <a:rPr lang="es-EC" sz="1050" b="1" dirty="0">
                  <a:solidFill>
                    <a:schemeClr val="bg1"/>
                  </a:solidFill>
                </a:rPr>
                <a:t>501</a:t>
              </a:r>
            </a:p>
          </p:txBody>
        </p:sp>
        <p:sp>
          <p:nvSpPr>
            <p:cNvPr id="31" name="30 Rectángulo"/>
            <p:cNvSpPr/>
            <p:nvPr/>
          </p:nvSpPr>
          <p:spPr>
            <a:xfrm>
              <a:off x="4549140" y="6654388"/>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bg1"/>
                  </a:solidFill>
                </a:rPr>
                <a:t>1-2</a:t>
              </a:r>
            </a:p>
            <a:p>
              <a:pPr algn="ctr"/>
              <a:r>
                <a:rPr lang="es-EC" sz="1050" b="1" dirty="0">
                  <a:solidFill>
                    <a:schemeClr val="bg1"/>
                  </a:solidFill>
                </a:rPr>
                <a:t>507</a:t>
              </a:r>
            </a:p>
          </p:txBody>
        </p:sp>
        <p:sp>
          <p:nvSpPr>
            <p:cNvPr id="32" name="31 Rectángulo"/>
            <p:cNvSpPr/>
            <p:nvPr/>
          </p:nvSpPr>
          <p:spPr>
            <a:xfrm>
              <a:off x="4848730" y="6240780"/>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bg1"/>
                  </a:solidFill>
                </a:rPr>
                <a:t>1-4</a:t>
              </a:r>
            </a:p>
            <a:p>
              <a:pPr algn="ctr"/>
              <a:r>
                <a:rPr lang="es-EC" sz="1050" b="1" dirty="0">
                  <a:solidFill>
                    <a:schemeClr val="bg1"/>
                  </a:solidFill>
                </a:rPr>
                <a:t>306</a:t>
              </a:r>
            </a:p>
          </p:txBody>
        </p:sp>
        <p:cxnSp>
          <p:nvCxnSpPr>
            <p:cNvPr id="33" name="32 Conector recto de flecha"/>
            <p:cNvCxnSpPr/>
            <p:nvPr/>
          </p:nvCxnSpPr>
          <p:spPr>
            <a:xfrm>
              <a:off x="5812502" y="6346512"/>
              <a:ext cx="350173"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34" name="33 Rectángulo"/>
            <p:cNvSpPr/>
            <p:nvPr/>
          </p:nvSpPr>
          <p:spPr>
            <a:xfrm>
              <a:off x="6067589" y="6164260"/>
              <a:ext cx="580318"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tx1"/>
                  </a:solidFill>
                </a:rPr>
                <a:t>1-6</a:t>
              </a:r>
            </a:p>
            <a:p>
              <a:pPr algn="ctr"/>
              <a:r>
                <a:rPr lang="es-EC" sz="1050" b="1" dirty="0">
                  <a:solidFill>
                    <a:schemeClr val="tx1"/>
                  </a:solidFill>
                </a:rPr>
                <a:t>308</a:t>
              </a:r>
            </a:p>
          </p:txBody>
        </p:sp>
        <p:cxnSp>
          <p:nvCxnSpPr>
            <p:cNvPr id="35" name="34 Conector recto de flecha"/>
            <p:cNvCxnSpPr/>
            <p:nvPr/>
          </p:nvCxnSpPr>
          <p:spPr>
            <a:xfrm flipH="1" flipV="1">
              <a:off x="4782298" y="5840730"/>
              <a:ext cx="18302" cy="50578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36" name="35 Rectángulo"/>
            <p:cNvSpPr/>
            <p:nvPr/>
          </p:nvSpPr>
          <p:spPr>
            <a:xfrm>
              <a:off x="4606290" y="5681600"/>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1050" b="1" dirty="0">
                  <a:solidFill>
                    <a:schemeClr val="tx1"/>
                  </a:solidFill>
                </a:rPr>
                <a:t>1-3</a:t>
              </a:r>
            </a:p>
            <a:p>
              <a:pPr algn="ctr"/>
              <a:r>
                <a:rPr lang="es-EC" sz="1050" b="1" dirty="0">
                  <a:solidFill>
                    <a:schemeClr val="tx1"/>
                  </a:solidFill>
                </a:rPr>
                <a:t>756</a:t>
              </a:r>
            </a:p>
          </p:txBody>
        </p:sp>
        <p:sp>
          <p:nvSpPr>
            <p:cNvPr id="37" name="36 Rectángulo"/>
            <p:cNvSpPr/>
            <p:nvPr/>
          </p:nvSpPr>
          <p:spPr>
            <a:xfrm>
              <a:off x="5217447" y="6191820"/>
              <a:ext cx="868680" cy="32319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C" sz="800" b="1" dirty="0">
                  <a:solidFill>
                    <a:schemeClr val="bg1"/>
                  </a:solidFill>
                </a:rPr>
                <a:t>1-5</a:t>
              </a:r>
            </a:p>
            <a:p>
              <a:pPr algn="ctr"/>
              <a:r>
                <a:rPr lang="es-EC" sz="800" b="1" dirty="0">
                  <a:solidFill>
                    <a:schemeClr val="bg1"/>
                  </a:solidFill>
                </a:rPr>
                <a:t>407</a:t>
              </a:r>
            </a:p>
          </p:txBody>
        </p:sp>
      </p:grpSp>
      <p:grpSp>
        <p:nvGrpSpPr>
          <p:cNvPr id="38" name="37 Grupo"/>
          <p:cNvGrpSpPr/>
          <p:nvPr/>
        </p:nvGrpSpPr>
        <p:grpSpPr>
          <a:xfrm>
            <a:off x="6268292" y="4590285"/>
            <a:ext cx="4211276" cy="1270654"/>
            <a:chOff x="1889154" y="5446771"/>
            <a:chExt cx="6924546" cy="1567729"/>
          </a:xfrm>
        </p:grpSpPr>
        <p:sp>
          <p:nvSpPr>
            <p:cNvPr id="39" name="38 Rectángulo"/>
            <p:cNvSpPr/>
            <p:nvPr/>
          </p:nvSpPr>
          <p:spPr>
            <a:xfrm>
              <a:off x="1889154" y="5446771"/>
              <a:ext cx="6817808" cy="156772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C" sz="1100" dirty="0"/>
            </a:p>
          </p:txBody>
        </p:sp>
        <p:grpSp>
          <p:nvGrpSpPr>
            <p:cNvPr id="40" name="26 Grupo"/>
            <p:cNvGrpSpPr/>
            <p:nvPr/>
          </p:nvGrpSpPr>
          <p:grpSpPr>
            <a:xfrm>
              <a:off x="1889154" y="5548310"/>
              <a:ext cx="6924546" cy="1219245"/>
              <a:chOff x="1889154" y="3251179"/>
              <a:chExt cx="6924546" cy="1219245"/>
            </a:xfrm>
          </p:grpSpPr>
          <p:sp>
            <p:nvSpPr>
              <p:cNvPr id="41" name="40 CuadroTexto"/>
              <p:cNvSpPr txBox="1"/>
              <p:nvPr/>
            </p:nvSpPr>
            <p:spPr>
              <a:xfrm>
                <a:off x="6272428" y="3348315"/>
                <a:ext cx="2225648" cy="531627"/>
              </a:xfrm>
              <a:prstGeom prst="rect">
                <a:avLst/>
              </a:prstGeom>
              <a:noFill/>
            </p:spPr>
            <p:txBody>
              <a:bodyPr wrap="square" rtlCol="0">
                <a:spAutoFit/>
              </a:bodyPr>
              <a:lstStyle/>
              <a:p>
                <a:pPr algn="ctr"/>
                <a:r>
                  <a:rPr lang="es-EC" sz="1100" b="1" dirty="0"/>
                  <a:t>Número de terreno</a:t>
                </a:r>
              </a:p>
            </p:txBody>
          </p:sp>
          <p:grpSp>
            <p:nvGrpSpPr>
              <p:cNvPr id="42" name="25 Grupo"/>
              <p:cNvGrpSpPr/>
              <p:nvPr/>
            </p:nvGrpSpPr>
            <p:grpSpPr>
              <a:xfrm>
                <a:off x="1889154" y="3251179"/>
                <a:ext cx="6924546" cy="1219245"/>
                <a:chOff x="791874" y="3340625"/>
                <a:chExt cx="6630785" cy="950701"/>
              </a:xfrm>
            </p:grpSpPr>
            <p:cxnSp>
              <p:nvCxnSpPr>
                <p:cNvPr id="51" name="50 Conector recto"/>
                <p:cNvCxnSpPr/>
                <p:nvPr/>
              </p:nvCxnSpPr>
              <p:spPr>
                <a:xfrm>
                  <a:off x="3989912" y="3578745"/>
                  <a:ext cx="400051" cy="0"/>
                </a:xfrm>
                <a:prstGeom prst="line">
                  <a:avLst/>
                </a:prstGeom>
                <a:ln w="76200">
                  <a:solidFill>
                    <a:srgbClr val="0066FF"/>
                  </a:solidFill>
                </a:ln>
              </p:spPr>
              <p:style>
                <a:lnRef idx="3">
                  <a:schemeClr val="dk1"/>
                </a:lnRef>
                <a:fillRef idx="0">
                  <a:schemeClr val="dk1"/>
                </a:fillRef>
                <a:effectRef idx="2">
                  <a:schemeClr val="dk1"/>
                </a:effectRef>
                <a:fontRef idx="minor">
                  <a:schemeClr val="tx1"/>
                </a:fontRef>
              </p:style>
            </p:cxnSp>
            <p:sp>
              <p:nvSpPr>
                <p:cNvPr id="44" name="43 CuadroTexto"/>
                <p:cNvSpPr txBox="1"/>
                <p:nvPr/>
              </p:nvSpPr>
              <p:spPr>
                <a:xfrm>
                  <a:off x="3189461" y="3955023"/>
                  <a:ext cx="2232661" cy="251681"/>
                </a:xfrm>
                <a:prstGeom prst="rect">
                  <a:avLst/>
                </a:prstGeom>
                <a:noFill/>
              </p:spPr>
              <p:txBody>
                <a:bodyPr wrap="square" rtlCol="0">
                  <a:spAutoFit/>
                </a:bodyPr>
                <a:lstStyle/>
                <a:p>
                  <a:pPr algn="ctr"/>
                  <a:r>
                    <a:rPr lang="es-EC" sz="1100" b="1" dirty="0">
                      <a:solidFill>
                        <a:schemeClr val="accent2">
                          <a:lumMod val="75000"/>
                        </a:schemeClr>
                      </a:solidFill>
                    </a:rPr>
                    <a:t>551-530</a:t>
                  </a:r>
                </a:p>
              </p:txBody>
            </p:sp>
            <p:cxnSp>
              <p:nvCxnSpPr>
                <p:cNvPr id="45" name="44 Conector recto de flecha"/>
                <p:cNvCxnSpPr/>
                <p:nvPr/>
              </p:nvCxnSpPr>
              <p:spPr>
                <a:xfrm>
                  <a:off x="4789170" y="3587661"/>
                  <a:ext cx="4000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46" name="45 CuadroTexto"/>
                <p:cNvSpPr txBox="1"/>
                <p:nvPr/>
              </p:nvSpPr>
              <p:spPr>
                <a:xfrm>
                  <a:off x="5197012" y="3876792"/>
                  <a:ext cx="2225647" cy="414534"/>
                </a:xfrm>
                <a:prstGeom prst="rect">
                  <a:avLst/>
                </a:prstGeom>
                <a:noFill/>
              </p:spPr>
              <p:txBody>
                <a:bodyPr wrap="square" rtlCol="0">
                  <a:spAutoFit/>
                </a:bodyPr>
                <a:lstStyle/>
                <a:p>
                  <a:pPr algn="ctr"/>
                  <a:r>
                    <a:rPr lang="es-EC" sz="1100" b="1" dirty="0"/>
                    <a:t>Código de cultivo o uso del suelo</a:t>
                  </a:r>
                </a:p>
              </p:txBody>
            </p:sp>
            <p:cxnSp>
              <p:nvCxnSpPr>
                <p:cNvPr id="47" name="46 Conector recto de flecha"/>
                <p:cNvCxnSpPr/>
                <p:nvPr/>
              </p:nvCxnSpPr>
              <p:spPr>
                <a:xfrm>
                  <a:off x="4929136" y="4089832"/>
                  <a:ext cx="400049"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48" name="47 CuadroTexto"/>
                <p:cNvSpPr txBox="1"/>
                <p:nvPr/>
              </p:nvSpPr>
              <p:spPr>
                <a:xfrm>
                  <a:off x="791874" y="3340625"/>
                  <a:ext cx="2225645" cy="740239"/>
                </a:xfrm>
                <a:prstGeom prst="rect">
                  <a:avLst/>
                </a:prstGeom>
                <a:noFill/>
              </p:spPr>
              <p:txBody>
                <a:bodyPr wrap="square" rtlCol="0">
                  <a:spAutoFit/>
                </a:bodyPr>
                <a:lstStyle/>
                <a:p>
                  <a:pPr algn="ctr"/>
                  <a:r>
                    <a:rPr lang="es-EC" sz="1100" b="1" dirty="0"/>
                    <a:t>Número de persona responsable productora o no</a:t>
                  </a:r>
                </a:p>
              </p:txBody>
            </p:sp>
          </p:grpSp>
        </p:grpSp>
      </p:grpSp>
      <p:sp>
        <p:nvSpPr>
          <p:cNvPr id="53" name="52 CuadroTexto"/>
          <p:cNvSpPr txBox="1"/>
          <p:nvPr/>
        </p:nvSpPr>
        <p:spPr>
          <a:xfrm>
            <a:off x="3067988" y="5960447"/>
            <a:ext cx="1922653"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s-EC" sz="1100" b="1" dirty="0"/>
              <a:t>CULTIVO SOLO</a:t>
            </a:r>
          </a:p>
        </p:txBody>
      </p:sp>
      <p:sp>
        <p:nvSpPr>
          <p:cNvPr id="54" name="53 CuadroTexto"/>
          <p:cNvSpPr txBox="1"/>
          <p:nvPr/>
        </p:nvSpPr>
        <p:spPr>
          <a:xfrm>
            <a:off x="7143386" y="5960447"/>
            <a:ext cx="2006597" cy="26161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s-EC" sz="1100" b="1" dirty="0"/>
              <a:t>CULTIVO ASOCIADO</a:t>
            </a:r>
          </a:p>
        </p:txBody>
      </p:sp>
      <p:sp>
        <p:nvSpPr>
          <p:cNvPr id="57" name="56 Forma libre"/>
          <p:cNvSpPr/>
          <p:nvPr/>
        </p:nvSpPr>
        <p:spPr>
          <a:xfrm>
            <a:off x="5808024" y="2244438"/>
            <a:ext cx="222662" cy="344385"/>
          </a:xfrm>
          <a:custGeom>
            <a:avLst/>
            <a:gdLst>
              <a:gd name="connsiteX0" fmla="*/ 0 w 296883"/>
              <a:gd name="connsiteY0" fmla="*/ 0 h 344385"/>
              <a:gd name="connsiteX1" fmla="*/ 23751 w 296883"/>
              <a:gd name="connsiteY1" fmla="*/ 59377 h 344385"/>
              <a:gd name="connsiteX2" fmla="*/ 59377 w 296883"/>
              <a:gd name="connsiteY2" fmla="*/ 71252 h 344385"/>
              <a:gd name="connsiteX3" fmla="*/ 142504 w 296883"/>
              <a:gd name="connsiteY3" fmla="*/ 154380 h 344385"/>
              <a:gd name="connsiteX4" fmla="*/ 201881 w 296883"/>
              <a:gd name="connsiteY4" fmla="*/ 237507 h 344385"/>
              <a:gd name="connsiteX5" fmla="*/ 261257 w 296883"/>
              <a:gd name="connsiteY5" fmla="*/ 296883 h 344385"/>
              <a:gd name="connsiteX6" fmla="*/ 285008 w 296883"/>
              <a:gd name="connsiteY6" fmla="*/ 332509 h 344385"/>
              <a:gd name="connsiteX7" fmla="*/ 296883 w 296883"/>
              <a:gd name="connsiteY7" fmla="*/ 344385 h 344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883" h="344385">
                <a:moveTo>
                  <a:pt x="0" y="0"/>
                </a:moveTo>
                <a:cubicBezTo>
                  <a:pt x="7917" y="19792"/>
                  <a:pt x="10104" y="43001"/>
                  <a:pt x="23751" y="59377"/>
                </a:cubicBezTo>
                <a:cubicBezTo>
                  <a:pt x="31765" y="68993"/>
                  <a:pt x="50526" y="62401"/>
                  <a:pt x="59377" y="71252"/>
                </a:cubicBezTo>
                <a:cubicBezTo>
                  <a:pt x="154657" y="166532"/>
                  <a:pt x="61891" y="127507"/>
                  <a:pt x="142504" y="154380"/>
                </a:cubicBezTo>
                <a:cubicBezTo>
                  <a:pt x="170213" y="237507"/>
                  <a:pt x="142504" y="217715"/>
                  <a:pt x="201881" y="237507"/>
                </a:cubicBezTo>
                <a:cubicBezTo>
                  <a:pt x="265212" y="332506"/>
                  <a:pt x="182092" y="217719"/>
                  <a:pt x="261257" y="296883"/>
                </a:cubicBezTo>
                <a:cubicBezTo>
                  <a:pt x="271349" y="306975"/>
                  <a:pt x="276445" y="321091"/>
                  <a:pt x="285008" y="332509"/>
                </a:cubicBezTo>
                <a:cubicBezTo>
                  <a:pt x="288367" y="336988"/>
                  <a:pt x="292925" y="340426"/>
                  <a:pt x="296883" y="344385"/>
                </a:cubicBezTo>
              </a:path>
            </a:pathLst>
          </a:custGeom>
          <a:ln w="3810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58" name="57 Forma libre"/>
          <p:cNvSpPr/>
          <p:nvPr/>
        </p:nvSpPr>
        <p:spPr>
          <a:xfrm>
            <a:off x="6110844" y="2220688"/>
            <a:ext cx="133598" cy="308827"/>
          </a:xfrm>
          <a:custGeom>
            <a:avLst/>
            <a:gdLst>
              <a:gd name="connsiteX0" fmla="*/ 0 w 178130"/>
              <a:gd name="connsiteY0" fmla="*/ 0 h 308827"/>
              <a:gd name="connsiteX1" fmla="*/ 142504 w 178130"/>
              <a:gd name="connsiteY1" fmla="*/ 273132 h 308827"/>
              <a:gd name="connsiteX2" fmla="*/ 178130 w 178130"/>
              <a:gd name="connsiteY2" fmla="*/ 308758 h 308827"/>
            </a:gdLst>
            <a:ahLst/>
            <a:cxnLst>
              <a:cxn ang="0">
                <a:pos x="connsiteX0" y="connsiteY0"/>
              </a:cxn>
              <a:cxn ang="0">
                <a:pos x="connsiteX1" y="connsiteY1"/>
              </a:cxn>
              <a:cxn ang="0">
                <a:pos x="connsiteX2" y="connsiteY2"/>
              </a:cxn>
            </a:cxnLst>
            <a:rect l="l" t="t" r="r" b="b"/>
            <a:pathLst>
              <a:path w="178130" h="308827">
                <a:moveTo>
                  <a:pt x="0" y="0"/>
                </a:moveTo>
                <a:cubicBezTo>
                  <a:pt x="47501" y="91044"/>
                  <a:pt x="93818" y="182716"/>
                  <a:pt x="142504" y="273132"/>
                </a:cubicBezTo>
                <a:cubicBezTo>
                  <a:pt x="163461" y="312052"/>
                  <a:pt x="153366" y="308758"/>
                  <a:pt x="178130" y="308758"/>
                </a:cubicBezTo>
              </a:path>
            </a:pathLst>
          </a:custGeom>
          <a:ln w="38100"/>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62" name="61 CuadroTexto"/>
          <p:cNvSpPr txBox="1"/>
          <p:nvPr/>
        </p:nvSpPr>
        <p:spPr>
          <a:xfrm>
            <a:off x="3533602" y="4590286"/>
            <a:ext cx="558967" cy="584775"/>
          </a:xfrm>
          <a:prstGeom prst="rect">
            <a:avLst/>
          </a:prstGeom>
          <a:noFill/>
        </p:spPr>
        <p:txBody>
          <a:bodyPr wrap="square" rtlCol="0">
            <a:spAutoFit/>
          </a:bodyPr>
          <a:lstStyle/>
          <a:p>
            <a:r>
              <a:rPr lang="es-EC" sz="3200" b="1" dirty="0">
                <a:solidFill>
                  <a:schemeClr val="tx2">
                    <a:lumMod val="60000"/>
                    <a:lumOff val="40000"/>
                  </a:schemeClr>
                </a:solidFill>
              </a:rPr>
              <a:t>1</a:t>
            </a:r>
          </a:p>
        </p:txBody>
      </p:sp>
      <p:sp>
        <p:nvSpPr>
          <p:cNvPr id="63" name="62 CuadroTexto"/>
          <p:cNvSpPr txBox="1"/>
          <p:nvPr/>
        </p:nvSpPr>
        <p:spPr>
          <a:xfrm>
            <a:off x="4057455" y="4586227"/>
            <a:ext cx="558967" cy="584775"/>
          </a:xfrm>
          <a:prstGeom prst="rect">
            <a:avLst/>
          </a:prstGeom>
          <a:noFill/>
        </p:spPr>
        <p:txBody>
          <a:bodyPr wrap="square" rtlCol="0">
            <a:spAutoFit/>
          </a:bodyPr>
          <a:lstStyle/>
          <a:p>
            <a:r>
              <a:rPr lang="es-EC" sz="3200" b="1" dirty="0">
                <a:solidFill>
                  <a:schemeClr val="tx2">
                    <a:lumMod val="60000"/>
                    <a:lumOff val="40000"/>
                  </a:schemeClr>
                </a:solidFill>
              </a:rPr>
              <a:t>1</a:t>
            </a:r>
          </a:p>
        </p:txBody>
      </p:sp>
      <p:sp>
        <p:nvSpPr>
          <p:cNvPr id="64" name="6 CuadroTexto"/>
          <p:cNvSpPr txBox="1"/>
          <p:nvPr/>
        </p:nvSpPr>
        <p:spPr>
          <a:xfrm>
            <a:off x="7898852" y="4664905"/>
            <a:ext cx="558967" cy="584775"/>
          </a:xfrm>
          <a:prstGeom prst="rect">
            <a:avLst/>
          </a:prstGeom>
          <a:noFill/>
        </p:spPr>
        <p:txBody>
          <a:bodyPr wrap="square" rtlCol="0">
            <a:spAutoFit/>
          </a:bodyPr>
          <a:lstStyle/>
          <a:p>
            <a:r>
              <a:rPr lang="es-EC" sz="3200" b="1" dirty="0">
                <a:solidFill>
                  <a:schemeClr val="tx2">
                    <a:lumMod val="60000"/>
                    <a:lumOff val="40000"/>
                  </a:schemeClr>
                </a:solidFill>
              </a:rPr>
              <a:t>3</a:t>
            </a:r>
          </a:p>
        </p:txBody>
      </p:sp>
      <p:sp>
        <p:nvSpPr>
          <p:cNvPr id="65" name="64 CuadroTexto"/>
          <p:cNvSpPr txBox="1"/>
          <p:nvPr/>
        </p:nvSpPr>
        <p:spPr>
          <a:xfrm>
            <a:off x="8479229" y="4636155"/>
            <a:ext cx="558967" cy="584775"/>
          </a:xfrm>
          <a:prstGeom prst="rect">
            <a:avLst/>
          </a:prstGeom>
          <a:noFill/>
        </p:spPr>
        <p:txBody>
          <a:bodyPr wrap="square" rtlCol="0">
            <a:spAutoFit/>
          </a:bodyPr>
          <a:lstStyle/>
          <a:p>
            <a:r>
              <a:rPr lang="es-EC" sz="3200" b="1" dirty="0">
                <a:solidFill>
                  <a:schemeClr val="tx2">
                    <a:lumMod val="60000"/>
                    <a:lumOff val="40000"/>
                  </a:schemeClr>
                </a:solidFill>
              </a:rPr>
              <a:t>2</a:t>
            </a:r>
          </a:p>
        </p:txBody>
      </p:sp>
      <p:cxnSp>
        <p:nvCxnSpPr>
          <p:cNvPr id="70" name="69 Conector recto de flecha"/>
          <p:cNvCxnSpPr/>
          <p:nvPr/>
        </p:nvCxnSpPr>
        <p:spPr>
          <a:xfrm flipH="1">
            <a:off x="7646890" y="4953979"/>
            <a:ext cx="288266"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71" name="70 Conector recto de flecha"/>
          <p:cNvCxnSpPr/>
          <p:nvPr/>
        </p:nvCxnSpPr>
        <p:spPr>
          <a:xfrm flipH="1">
            <a:off x="3265978" y="4920801"/>
            <a:ext cx="288266"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0726338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p:nvPr>
        </p:nvSpPr>
        <p:spPr/>
        <p:txBody>
          <a:bodyPr>
            <a:normAutofit fontScale="90000"/>
          </a:bodyPr>
          <a:lstStyle/>
          <a:p>
            <a:r>
              <a:rPr lang="es-ES_tradnl" dirty="0"/>
              <a:t>Consideraciones</a:t>
            </a:r>
          </a:p>
        </p:txBody>
      </p:sp>
      <p:sp>
        <p:nvSpPr>
          <p:cNvPr id="6" name="Marcador de contenido 5">
            <a:extLst>
              <a:ext uri="{FF2B5EF4-FFF2-40B4-BE49-F238E27FC236}">
                <a16:creationId xmlns:a16="http://schemas.microsoft.com/office/drawing/2014/main" xmlns="" id="{02B9625C-3EFC-467B-A919-0A34D8DC6E09}"/>
              </a:ext>
            </a:extLst>
          </p:cNvPr>
          <p:cNvSpPr txBox="1">
            <a:spLocks/>
          </p:cNvSpPr>
          <p:nvPr/>
        </p:nvSpPr>
        <p:spPr>
          <a:xfrm>
            <a:off x="909832" y="1016066"/>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Ganado vacuno</a:t>
            </a:r>
            <a:endParaRPr lang="es-EC" dirty="0"/>
          </a:p>
        </p:txBody>
      </p:sp>
      <p:grpSp>
        <p:nvGrpSpPr>
          <p:cNvPr id="7" name="Grupo 26">
            <a:extLst>
              <a:ext uri="{FF2B5EF4-FFF2-40B4-BE49-F238E27FC236}">
                <a16:creationId xmlns:a16="http://schemas.microsoft.com/office/drawing/2014/main" xmlns="" id="{AD0ABC2D-17AF-432C-A856-33E8AC7EEFED}"/>
              </a:ext>
            </a:extLst>
          </p:cNvPr>
          <p:cNvGrpSpPr/>
          <p:nvPr/>
        </p:nvGrpSpPr>
        <p:grpSpPr>
          <a:xfrm>
            <a:off x="993204" y="1210443"/>
            <a:ext cx="9323550" cy="5459457"/>
            <a:chOff x="9356" y="1210443"/>
            <a:chExt cx="9323550" cy="5459457"/>
          </a:xfrm>
        </p:grpSpPr>
        <p:cxnSp>
          <p:nvCxnSpPr>
            <p:cNvPr id="9" name="Conector recto de flecha 7">
              <a:extLst>
                <a:ext uri="{FF2B5EF4-FFF2-40B4-BE49-F238E27FC236}">
                  <a16:creationId xmlns:a16="http://schemas.microsoft.com/office/drawing/2014/main" xmlns="" id="{89A638CC-3B39-438C-86C3-CB6106F8435C}"/>
                </a:ext>
              </a:extLst>
            </p:cNvPr>
            <p:cNvCxnSpPr>
              <a:stCxn id="10" idx="3"/>
            </p:cNvCxnSpPr>
            <p:nvPr/>
          </p:nvCxnSpPr>
          <p:spPr>
            <a:xfrm flipV="1">
              <a:off x="1800004" y="3559127"/>
              <a:ext cx="1203623" cy="4213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CuadroTexto 9">
              <a:extLst>
                <a:ext uri="{FF2B5EF4-FFF2-40B4-BE49-F238E27FC236}">
                  <a16:creationId xmlns:a16="http://schemas.microsoft.com/office/drawing/2014/main" xmlns="" id="{3C071E7D-D955-4475-9DB2-C1752952245E}"/>
                </a:ext>
              </a:extLst>
            </p:cNvPr>
            <p:cNvSpPr txBox="1"/>
            <p:nvPr/>
          </p:nvSpPr>
          <p:spPr>
            <a:xfrm>
              <a:off x="9356" y="3231925"/>
              <a:ext cx="1790648" cy="738664"/>
            </a:xfrm>
            <a:prstGeom prst="rect">
              <a:avLst/>
            </a:prstGeom>
            <a:no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sz="1400" dirty="0"/>
                <a:t>Tomar en cuenta el período de referencia</a:t>
              </a:r>
              <a:endParaRPr lang="es-EC" sz="1400" dirty="0"/>
            </a:p>
          </p:txBody>
        </p:sp>
        <p:cxnSp>
          <p:nvCxnSpPr>
            <p:cNvPr id="11" name="Conector recto de flecha 11">
              <a:extLst>
                <a:ext uri="{FF2B5EF4-FFF2-40B4-BE49-F238E27FC236}">
                  <a16:creationId xmlns:a16="http://schemas.microsoft.com/office/drawing/2014/main" xmlns="" id="{2D723990-27A7-4A93-8744-CCD30AAFCFBD}"/>
                </a:ext>
              </a:extLst>
            </p:cNvPr>
            <p:cNvCxnSpPr/>
            <p:nvPr/>
          </p:nvCxnSpPr>
          <p:spPr>
            <a:xfrm flipV="1">
              <a:off x="6614809" y="1716258"/>
              <a:ext cx="0" cy="44829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CuadroTexto 14">
              <a:extLst>
                <a:ext uri="{FF2B5EF4-FFF2-40B4-BE49-F238E27FC236}">
                  <a16:creationId xmlns:a16="http://schemas.microsoft.com/office/drawing/2014/main" xmlns="" id="{286ACF4E-8511-4827-9D59-D59756D58593}"/>
                </a:ext>
              </a:extLst>
            </p:cNvPr>
            <p:cNvSpPr txBox="1"/>
            <p:nvPr/>
          </p:nvSpPr>
          <p:spPr>
            <a:xfrm>
              <a:off x="2256736" y="1210443"/>
              <a:ext cx="4409253" cy="523220"/>
            </a:xfrm>
            <a:prstGeom prst="rect">
              <a:avLst/>
            </a:prstGeom>
            <a:no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400" dirty="0"/>
                <a:t>Pregunta nueva: Se requiere </a:t>
              </a:r>
              <a:r>
                <a:rPr lang="es-MX" sz="1400" dirty="0" smtClean="0"/>
                <a:t>conocer si la PP realiza </a:t>
              </a:r>
              <a:r>
                <a:rPr lang="es-MX" sz="1400" dirty="0"/>
                <a:t>el control de enfermedades en la UPA</a:t>
              </a:r>
              <a:endParaRPr lang="es-EC" sz="1400" dirty="0"/>
            </a:p>
          </p:txBody>
        </p:sp>
        <p:cxnSp>
          <p:nvCxnSpPr>
            <p:cNvPr id="15" name="Conector recto de flecha 18">
              <a:extLst>
                <a:ext uri="{FF2B5EF4-FFF2-40B4-BE49-F238E27FC236}">
                  <a16:creationId xmlns:a16="http://schemas.microsoft.com/office/drawing/2014/main" xmlns="" id="{AE37943A-91F8-4C3A-8CD3-CA306BF0BA80}"/>
                </a:ext>
              </a:extLst>
            </p:cNvPr>
            <p:cNvCxnSpPr>
              <a:cxnSpLocks/>
            </p:cNvCxnSpPr>
            <p:nvPr/>
          </p:nvCxnSpPr>
          <p:spPr>
            <a:xfrm>
              <a:off x="6986954" y="5253403"/>
              <a:ext cx="0" cy="24694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20">
              <a:extLst>
                <a:ext uri="{FF2B5EF4-FFF2-40B4-BE49-F238E27FC236}">
                  <a16:creationId xmlns:a16="http://schemas.microsoft.com/office/drawing/2014/main" xmlns="" id="{F43C19B9-2458-4BA5-97A3-11A25DD4F275}"/>
                </a:ext>
              </a:extLst>
            </p:cNvPr>
            <p:cNvSpPr txBox="1"/>
            <p:nvPr/>
          </p:nvSpPr>
          <p:spPr>
            <a:xfrm>
              <a:off x="4923653" y="5500349"/>
              <a:ext cx="4409253" cy="1169551"/>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MX" sz="1400" dirty="0"/>
                <a:t>Sales minerales</a:t>
              </a:r>
            </a:p>
            <a:p>
              <a:pPr algn="ctr"/>
              <a:r>
                <a:rPr lang="es-MX" sz="1400" dirty="0"/>
                <a:t>Balanceado</a:t>
              </a:r>
            </a:p>
            <a:p>
              <a:pPr algn="ctr"/>
              <a:r>
                <a:rPr lang="es-MX" sz="1400" dirty="0"/>
                <a:t>Sal en grano</a:t>
              </a:r>
            </a:p>
            <a:p>
              <a:pPr algn="ctr"/>
              <a:r>
                <a:rPr lang="es-MX" sz="1400" dirty="0"/>
                <a:t>Melaza</a:t>
              </a:r>
            </a:p>
            <a:p>
              <a:pPr algn="ctr"/>
              <a:r>
                <a:rPr lang="es-MX" sz="1400" dirty="0"/>
                <a:t>Urea</a:t>
              </a:r>
              <a:endParaRPr lang="es-EC" sz="1400" dirty="0"/>
            </a:p>
          </p:txBody>
        </p:sp>
      </p:gr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7475" y="2199266"/>
            <a:ext cx="7324725" cy="3019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Elipse 16">
            <a:extLst>
              <a:ext uri="{FF2B5EF4-FFF2-40B4-BE49-F238E27FC236}">
                <a16:creationId xmlns:a16="http://schemas.microsoft.com/office/drawing/2014/main" xmlns="" id="{CE1FD78F-B1BF-459F-A74A-F5F7AB72CB6A}"/>
              </a:ext>
            </a:extLst>
          </p:cNvPr>
          <p:cNvSpPr/>
          <p:nvPr/>
        </p:nvSpPr>
        <p:spPr>
          <a:xfrm>
            <a:off x="7276796" y="4624012"/>
            <a:ext cx="1388012" cy="6293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9" name="Elipse 12">
            <a:extLst>
              <a:ext uri="{FF2B5EF4-FFF2-40B4-BE49-F238E27FC236}">
                <a16:creationId xmlns:a16="http://schemas.microsoft.com/office/drawing/2014/main" xmlns="" id="{545C8601-793E-4799-90E6-7234020CEC58}"/>
              </a:ext>
            </a:extLst>
          </p:cNvPr>
          <p:cNvSpPr/>
          <p:nvPr/>
        </p:nvSpPr>
        <p:spPr>
          <a:xfrm>
            <a:off x="6259238" y="2164555"/>
            <a:ext cx="2011676" cy="9444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 name="1 Rectángulo"/>
          <p:cNvSpPr/>
          <p:nvPr/>
        </p:nvSpPr>
        <p:spPr>
          <a:xfrm>
            <a:off x="8112127" y="1149777"/>
            <a:ext cx="3520526" cy="954107"/>
          </a:xfrm>
          <a:prstGeom prst="rect">
            <a:avLst/>
          </a:prstGeom>
        </p:spPr>
        <p:txBody>
          <a:bodyPr wrap="square">
            <a:spAutoFit/>
          </a:bodyPr>
          <a:lstStyle/>
          <a:p>
            <a:r>
              <a:rPr lang="es-EC" sz="1400" dirty="0" smtClean="0">
                <a:solidFill>
                  <a:schemeClr val="dk1"/>
                </a:solidFill>
              </a:rPr>
              <a:t>Si la </a:t>
            </a:r>
            <a:r>
              <a:rPr lang="es-EC" sz="1400" dirty="0">
                <a:solidFill>
                  <a:schemeClr val="dk1"/>
                </a:solidFill>
              </a:rPr>
              <a:t>reproducción es por monta libre o </a:t>
            </a:r>
            <a:r>
              <a:rPr lang="es-EC" sz="1400" dirty="0" smtClean="0">
                <a:solidFill>
                  <a:schemeClr val="dk1"/>
                </a:solidFill>
              </a:rPr>
              <a:t>controlada debe existir </a:t>
            </a:r>
            <a:r>
              <a:rPr lang="es-EC" sz="1400" dirty="0">
                <a:solidFill>
                  <a:schemeClr val="dk1"/>
                </a:solidFill>
              </a:rPr>
              <a:t>un registro en </a:t>
            </a:r>
            <a:r>
              <a:rPr lang="es-EC" sz="1400" dirty="0" smtClean="0">
                <a:solidFill>
                  <a:schemeClr val="dk1"/>
                </a:solidFill>
              </a:rPr>
              <a:t>la pregunta 10,de </a:t>
            </a:r>
            <a:r>
              <a:rPr lang="es-EC" sz="1400" dirty="0">
                <a:solidFill>
                  <a:schemeClr val="dk1"/>
                </a:solidFill>
              </a:rPr>
              <a:t>no existir deberá justificar en observaciones</a:t>
            </a:r>
            <a:r>
              <a:rPr lang="es-EC" sz="1400" dirty="0" smtClean="0">
                <a:solidFill>
                  <a:schemeClr val="dk1"/>
                </a:solidFill>
              </a:rPr>
              <a:t>.</a:t>
            </a:r>
            <a:endParaRPr lang="es-EC" sz="1400" dirty="0">
              <a:solidFill>
                <a:schemeClr val="dk1"/>
              </a:solidFill>
            </a:endParaRPr>
          </a:p>
        </p:txBody>
      </p:sp>
      <p:sp>
        <p:nvSpPr>
          <p:cNvPr id="20" name="CuadroTexto 20">
            <a:extLst>
              <a:ext uri="{FF2B5EF4-FFF2-40B4-BE49-F238E27FC236}">
                <a16:creationId xmlns:a16="http://schemas.microsoft.com/office/drawing/2014/main" xmlns="" id="{F43C19B9-2458-4BA5-97A3-11A25DD4F275}"/>
              </a:ext>
            </a:extLst>
          </p:cNvPr>
          <p:cNvSpPr txBox="1"/>
          <p:nvPr/>
        </p:nvSpPr>
        <p:spPr>
          <a:xfrm>
            <a:off x="8112127" y="1197365"/>
            <a:ext cx="3520526" cy="906519"/>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endParaRPr lang="es-EC" sz="1400" dirty="0"/>
          </a:p>
        </p:txBody>
      </p:sp>
      <p:sp>
        <p:nvSpPr>
          <p:cNvPr id="21" name="Elipse 16">
            <a:extLst>
              <a:ext uri="{FF2B5EF4-FFF2-40B4-BE49-F238E27FC236}">
                <a16:creationId xmlns:a16="http://schemas.microsoft.com/office/drawing/2014/main" xmlns="" id="{CE1FD78F-B1BF-459F-A74A-F5F7AB72CB6A}"/>
              </a:ext>
            </a:extLst>
          </p:cNvPr>
          <p:cNvSpPr/>
          <p:nvPr/>
        </p:nvSpPr>
        <p:spPr>
          <a:xfrm>
            <a:off x="9362168" y="2440913"/>
            <a:ext cx="1388012" cy="6293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22" name="Conector recto de flecha 11">
            <a:extLst>
              <a:ext uri="{FF2B5EF4-FFF2-40B4-BE49-F238E27FC236}">
                <a16:creationId xmlns:a16="http://schemas.microsoft.com/office/drawing/2014/main" xmlns="" id="{2D723990-27A7-4A93-8744-CCD30AAFCFBD}"/>
              </a:ext>
            </a:extLst>
          </p:cNvPr>
          <p:cNvCxnSpPr>
            <a:stCxn id="21" idx="0"/>
          </p:cNvCxnSpPr>
          <p:nvPr/>
        </p:nvCxnSpPr>
        <p:spPr>
          <a:xfrm flipV="1">
            <a:off x="10056174" y="2103885"/>
            <a:ext cx="0" cy="33702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36636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2D52BEBC-8648-4975-8641-B5E8980E9B23}"/>
              </a:ext>
            </a:extLst>
          </p:cNvPr>
          <p:cNvSpPr>
            <a:spLocks noGrp="1"/>
          </p:cNvSpPr>
          <p:nvPr>
            <p:ph type="title"/>
          </p:nvPr>
        </p:nvSpPr>
        <p:spPr/>
        <p:txBody>
          <a:bodyPr>
            <a:normAutofit fontScale="90000"/>
          </a:bodyPr>
          <a:lstStyle/>
          <a:p>
            <a:r>
              <a:rPr lang="es-ES_tradnl" dirty="0"/>
              <a:t>Consideraciones</a:t>
            </a:r>
          </a:p>
        </p:txBody>
      </p:sp>
      <p:sp>
        <p:nvSpPr>
          <p:cNvPr id="6" name="Marcador de contenido 5">
            <a:extLst>
              <a:ext uri="{FF2B5EF4-FFF2-40B4-BE49-F238E27FC236}">
                <a16:creationId xmlns:a16="http://schemas.microsoft.com/office/drawing/2014/main" xmlns="" id="{215DA7F4-42F8-42DA-A99B-F91A6BC23CD9}"/>
              </a:ext>
            </a:extLst>
          </p:cNvPr>
          <p:cNvSpPr txBox="1">
            <a:spLocks/>
          </p:cNvSpPr>
          <p:nvPr/>
        </p:nvSpPr>
        <p:spPr>
          <a:xfrm>
            <a:off x="947048" y="955871"/>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Ganado vacuno</a:t>
            </a:r>
            <a:endParaRPr lang="es-EC" dirty="0"/>
          </a:p>
        </p:txBody>
      </p:sp>
      <p:grpSp>
        <p:nvGrpSpPr>
          <p:cNvPr id="7" name="Grupo 13">
            <a:extLst>
              <a:ext uri="{FF2B5EF4-FFF2-40B4-BE49-F238E27FC236}">
                <a16:creationId xmlns:a16="http://schemas.microsoft.com/office/drawing/2014/main" xmlns="" id="{F68ED9FA-53EC-4E2F-8C40-3F8B230F0E15}"/>
              </a:ext>
            </a:extLst>
          </p:cNvPr>
          <p:cNvGrpSpPr/>
          <p:nvPr/>
        </p:nvGrpSpPr>
        <p:grpSpPr>
          <a:xfrm>
            <a:off x="635065" y="1470072"/>
            <a:ext cx="9668991" cy="3183329"/>
            <a:chOff x="66785" y="2021718"/>
            <a:chExt cx="9668991" cy="3183329"/>
          </a:xfrm>
        </p:grpSpPr>
        <p:pic>
          <p:nvPicPr>
            <p:cNvPr id="8" name="Imagen 6">
              <a:extLst>
                <a:ext uri="{FF2B5EF4-FFF2-40B4-BE49-F238E27FC236}">
                  <a16:creationId xmlns:a16="http://schemas.microsoft.com/office/drawing/2014/main" xmlns="" id="{F4B60CC2-2096-4BF3-83D2-FED5E9AAA040}"/>
                </a:ext>
              </a:extLst>
            </p:cNvPr>
            <p:cNvPicPr>
              <a:picLocks noChangeAspect="1"/>
            </p:cNvPicPr>
            <p:nvPr/>
          </p:nvPicPr>
          <p:blipFill>
            <a:blip r:embed="rId2"/>
            <a:stretch>
              <a:fillRect/>
            </a:stretch>
          </p:blipFill>
          <p:spPr>
            <a:xfrm>
              <a:off x="1856129" y="2021718"/>
              <a:ext cx="7879647" cy="3183329"/>
            </a:xfrm>
            <a:prstGeom prst="rect">
              <a:avLst/>
            </a:prstGeom>
          </p:spPr>
        </p:pic>
        <p:sp>
          <p:nvSpPr>
            <p:cNvPr id="9" name="Elipse 8">
              <a:extLst>
                <a:ext uri="{FF2B5EF4-FFF2-40B4-BE49-F238E27FC236}">
                  <a16:creationId xmlns:a16="http://schemas.microsoft.com/office/drawing/2014/main" xmlns="" id="{BC9E35F5-DCEE-4FAE-82E7-4F5DDBF60EC4}"/>
                </a:ext>
              </a:extLst>
            </p:cNvPr>
            <p:cNvSpPr/>
            <p:nvPr/>
          </p:nvSpPr>
          <p:spPr>
            <a:xfrm>
              <a:off x="3943643" y="2923461"/>
              <a:ext cx="2461845" cy="139532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0" name="Conector recto de flecha 10">
              <a:extLst>
                <a:ext uri="{FF2B5EF4-FFF2-40B4-BE49-F238E27FC236}">
                  <a16:creationId xmlns:a16="http://schemas.microsoft.com/office/drawing/2014/main" xmlns="" id="{AC55B3DA-CFEA-4F74-816A-4B2986D3479E}"/>
                </a:ext>
              </a:extLst>
            </p:cNvPr>
            <p:cNvCxnSpPr>
              <a:cxnSpLocks/>
            </p:cNvCxnSpPr>
            <p:nvPr/>
          </p:nvCxnSpPr>
          <p:spPr>
            <a:xfrm flipH="1">
              <a:off x="1557960" y="3643532"/>
              <a:ext cx="238568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11">
              <a:extLst>
                <a:ext uri="{FF2B5EF4-FFF2-40B4-BE49-F238E27FC236}">
                  <a16:creationId xmlns:a16="http://schemas.microsoft.com/office/drawing/2014/main" xmlns="" id="{078A020C-7B17-4582-ABE7-724681CD6158}"/>
                </a:ext>
              </a:extLst>
            </p:cNvPr>
            <p:cNvSpPr txBox="1"/>
            <p:nvPr/>
          </p:nvSpPr>
          <p:spPr>
            <a:xfrm>
              <a:off x="66785" y="3246120"/>
              <a:ext cx="1491175" cy="1384995"/>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400" dirty="0"/>
                <a:t>Tomar en cuenta que el registro es separado por propias y ajenas</a:t>
              </a:r>
              <a:endParaRPr lang="es-EC" sz="1400" dirty="0"/>
            </a:p>
          </p:txBody>
        </p:sp>
      </p:grpSp>
      <p:sp>
        <p:nvSpPr>
          <p:cNvPr id="12" name="CuadroTexto 39">
            <a:extLst>
              <a:ext uri="{FF2B5EF4-FFF2-40B4-BE49-F238E27FC236}">
                <a16:creationId xmlns:a16="http://schemas.microsoft.com/office/drawing/2014/main" xmlns="" id="{C8BA8970-E2DD-4232-957E-A08C0A869753}"/>
              </a:ext>
            </a:extLst>
          </p:cNvPr>
          <p:cNvSpPr txBox="1"/>
          <p:nvPr/>
        </p:nvSpPr>
        <p:spPr>
          <a:xfrm>
            <a:off x="5104435" y="5562227"/>
            <a:ext cx="2547843" cy="954107"/>
          </a:xfrm>
          <a:prstGeom prst="rect">
            <a:avLst/>
          </a:prstGeom>
          <a:noFill/>
        </p:spPr>
        <p:txBody>
          <a:bodyPr wrap="square" rtlCol="0">
            <a:spAutoFit/>
          </a:bodyPr>
          <a:lstStyle/>
          <a:p>
            <a:r>
              <a:rPr lang="es-MX" sz="1400" dirty="0">
                <a:highlight>
                  <a:srgbClr val="FFFF00"/>
                </a:highlight>
              </a:rPr>
              <a:t>Precio oficial del litro de  leche de venta al público UTH en funda  en el mercado es de </a:t>
            </a:r>
            <a:r>
              <a:rPr lang="es-MX" sz="1400" dirty="0" smtClean="0">
                <a:highlight>
                  <a:srgbClr val="FFFF00"/>
                </a:highlight>
              </a:rPr>
              <a:t>0,90 </a:t>
            </a:r>
            <a:r>
              <a:rPr lang="es-MX" sz="1400" dirty="0">
                <a:highlight>
                  <a:srgbClr val="FFFF00"/>
                </a:highlight>
              </a:rPr>
              <a:t>USD</a:t>
            </a:r>
            <a:endParaRPr lang="es-EC" sz="1400" dirty="0">
              <a:highlight>
                <a:srgbClr val="FFFF00"/>
              </a:highlight>
            </a:endParaRPr>
          </a:p>
        </p:txBody>
      </p:sp>
      <p:sp>
        <p:nvSpPr>
          <p:cNvPr id="13" name="CuadroTexto 37">
            <a:extLst>
              <a:ext uri="{FF2B5EF4-FFF2-40B4-BE49-F238E27FC236}">
                <a16:creationId xmlns:a16="http://schemas.microsoft.com/office/drawing/2014/main" xmlns="" id="{DAAB3A1D-ACD1-4A80-AD6C-26ED7D0EFEAD}"/>
              </a:ext>
            </a:extLst>
          </p:cNvPr>
          <p:cNvSpPr txBox="1"/>
          <p:nvPr/>
        </p:nvSpPr>
        <p:spPr>
          <a:xfrm>
            <a:off x="7652279" y="5562227"/>
            <a:ext cx="4094244" cy="523220"/>
          </a:xfrm>
          <a:prstGeom prst="rect">
            <a:avLst/>
          </a:prstGeom>
          <a:noFill/>
        </p:spPr>
        <p:txBody>
          <a:bodyPr wrap="square" rtlCol="0">
            <a:spAutoFit/>
          </a:bodyPr>
          <a:lstStyle/>
          <a:p>
            <a:r>
              <a:rPr lang="es-MX" sz="1400" dirty="0">
                <a:highlight>
                  <a:srgbClr val="FFFF00"/>
                </a:highlight>
              </a:rPr>
              <a:t>Precio oficial del litro de  leche pagado al productor  es de </a:t>
            </a:r>
            <a:r>
              <a:rPr lang="es-MX" sz="1400" dirty="0" smtClean="0">
                <a:highlight>
                  <a:srgbClr val="FFFF00"/>
                </a:highlight>
              </a:rPr>
              <a:t>0,52 </a:t>
            </a:r>
            <a:r>
              <a:rPr lang="es-MX" sz="1400" dirty="0">
                <a:highlight>
                  <a:srgbClr val="FFFF00"/>
                </a:highlight>
              </a:rPr>
              <a:t>USD</a:t>
            </a:r>
            <a:endParaRPr lang="es-EC" sz="1400" dirty="0">
              <a:highlight>
                <a:srgbClr val="FFFF00"/>
              </a:highlight>
            </a:endParaRPr>
          </a:p>
        </p:txBody>
      </p:sp>
      <p:sp>
        <p:nvSpPr>
          <p:cNvPr id="14" name="CuadroTexto 35">
            <a:extLst>
              <a:ext uri="{FF2B5EF4-FFF2-40B4-BE49-F238E27FC236}">
                <a16:creationId xmlns:a16="http://schemas.microsoft.com/office/drawing/2014/main" xmlns="" id="{63A5369A-9748-432A-B4DD-592DE242AD87}"/>
              </a:ext>
            </a:extLst>
          </p:cNvPr>
          <p:cNvSpPr txBox="1"/>
          <p:nvPr/>
        </p:nvSpPr>
        <p:spPr>
          <a:xfrm>
            <a:off x="7736826" y="5247288"/>
            <a:ext cx="2567230" cy="307777"/>
          </a:xfrm>
          <a:prstGeom prst="rect">
            <a:avLst/>
          </a:prstGeom>
          <a:noFill/>
        </p:spPr>
        <p:txBody>
          <a:bodyPr wrap="square" rtlCol="0">
            <a:spAutoFit/>
          </a:bodyPr>
          <a:lstStyle/>
          <a:p>
            <a:r>
              <a:rPr lang="es-MX" sz="1400" dirty="0"/>
              <a:t>Precio de 1 litro de leche</a:t>
            </a:r>
            <a:endParaRPr lang="es-EC" sz="1400" dirty="0"/>
          </a:p>
        </p:txBody>
      </p:sp>
      <p:sp>
        <p:nvSpPr>
          <p:cNvPr id="16" name="CuadroTexto 14">
            <a:extLst>
              <a:ext uri="{FF2B5EF4-FFF2-40B4-BE49-F238E27FC236}">
                <a16:creationId xmlns:a16="http://schemas.microsoft.com/office/drawing/2014/main" xmlns="" id="{43D7EC46-059B-4092-A002-CA481EF3113A}"/>
              </a:ext>
            </a:extLst>
          </p:cNvPr>
          <p:cNvSpPr txBox="1"/>
          <p:nvPr/>
        </p:nvSpPr>
        <p:spPr>
          <a:xfrm>
            <a:off x="10438228" y="2432864"/>
            <a:ext cx="1308295" cy="954107"/>
          </a:xfrm>
          <a:prstGeom prst="rect">
            <a:avLst/>
          </a:prstGeom>
          <a:noFill/>
        </p:spPr>
        <p:txBody>
          <a:bodyPr wrap="square" rtlCol="0">
            <a:spAutoFit/>
          </a:bodyPr>
          <a:lstStyle/>
          <a:p>
            <a:r>
              <a:rPr lang="es-MX" sz="1400" dirty="0"/>
              <a:t>La suma es igual al total de litros de leche</a:t>
            </a:r>
            <a:endParaRPr lang="es-EC" sz="1400" dirty="0"/>
          </a:p>
        </p:txBody>
      </p:sp>
      <p:sp>
        <p:nvSpPr>
          <p:cNvPr id="17" name="Cerrar llave 15">
            <a:extLst>
              <a:ext uri="{FF2B5EF4-FFF2-40B4-BE49-F238E27FC236}">
                <a16:creationId xmlns:a16="http://schemas.microsoft.com/office/drawing/2014/main" xmlns="" id="{A2537DF7-80EF-403D-9EBA-A45FF46FBE80}"/>
              </a:ext>
            </a:extLst>
          </p:cNvPr>
          <p:cNvSpPr/>
          <p:nvPr/>
        </p:nvSpPr>
        <p:spPr>
          <a:xfrm>
            <a:off x="9950309" y="2432864"/>
            <a:ext cx="98474" cy="111134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8" name="CuadroTexto 21">
            <a:extLst>
              <a:ext uri="{FF2B5EF4-FFF2-40B4-BE49-F238E27FC236}">
                <a16:creationId xmlns:a16="http://schemas.microsoft.com/office/drawing/2014/main" xmlns="" id="{C9EC662C-2DFB-408D-B1FD-4D803EAAB160}"/>
              </a:ext>
            </a:extLst>
          </p:cNvPr>
          <p:cNvSpPr txBox="1"/>
          <p:nvPr/>
        </p:nvSpPr>
        <p:spPr>
          <a:xfrm>
            <a:off x="10402655" y="3544212"/>
            <a:ext cx="1789345" cy="307777"/>
          </a:xfrm>
          <a:prstGeom prst="rect">
            <a:avLst/>
          </a:prstGeom>
          <a:noFill/>
        </p:spPr>
        <p:txBody>
          <a:bodyPr wrap="square" rtlCol="0">
            <a:spAutoFit/>
          </a:bodyPr>
          <a:lstStyle/>
          <a:p>
            <a:r>
              <a:rPr lang="es-MX" sz="1400" b="1" dirty="0"/>
              <a:t>Nueva categoría</a:t>
            </a:r>
            <a:endParaRPr lang="es-EC" sz="1400" dirty="0"/>
          </a:p>
        </p:txBody>
      </p:sp>
      <p:sp>
        <p:nvSpPr>
          <p:cNvPr id="19" name="CuadroTexto 25">
            <a:extLst>
              <a:ext uri="{FF2B5EF4-FFF2-40B4-BE49-F238E27FC236}">
                <a16:creationId xmlns:a16="http://schemas.microsoft.com/office/drawing/2014/main" xmlns="" id="{73CC4704-BCF0-45D2-AD25-253C232FBBD6}"/>
              </a:ext>
            </a:extLst>
          </p:cNvPr>
          <p:cNvSpPr txBox="1"/>
          <p:nvPr/>
        </p:nvSpPr>
        <p:spPr>
          <a:xfrm>
            <a:off x="10349496" y="4092730"/>
            <a:ext cx="1895661" cy="1169551"/>
          </a:xfrm>
          <a:prstGeom prst="rect">
            <a:avLst/>
          </a:prstGeom>
          <a:noFill/>
        </p:spPr>
        <p:txBody>
          <a:bodyPr wrap="square" rtlCol="0">
            <a:spAutoFit/>
          </a:bodyPr>
          <a:lstStyle/>
          <a:p>
            <a:r>
              <a:rPr lang="es-MX" sz="1400" dirty="0"/>
              <a:t>Suma de la producción de 7 días, la cual debe ser mayor o igual al casillero 814</a:t>
            </a:r>
            <a:endParaRPr lang="es-EC" sz="1400" dirty="0"/>
          </a:p>
        </p:txBody>
      </p:sp>
      <p:sp>
        <p:nvSpPr>
          <p:cNvPr id="20" name="Rectángulo 30">
            <a:extLst>
              <a:ext uri="{FF2B5EF4-FFF2-40B4-BE49-F238E27FC236}">
                <a16:creationId xmlns:a16="http://schemas.microsoft.com/office/drawing/2014/main" xmlns="" id="{26205F63-A1EF-45B0-B1BF-9DB7C8FB4D34}"/>
              </a:ext>
            </a:extLst>
          </p:cNvPr>
          <p:cNvSpPr/>
          <p:nvPr/>
        </p:nvSpPr>
        <p:spPr>
          <a:xfrm>
            <a:off x="6973768" y="3698100"/>
            <a:ext cx="3075015" cy="5539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21" name="Conector recto de flecha 17">
            <a:extLst>
              <a:ext uri="{FF2B5EF4-FFF2-40B4-BE49-F238E27FC236}">
                <a16:creationId xmlns:a16="http://schemas.microsoft.com/office/drawing/2014/main" xmlns="" id="{896B8926-B5B9-48D6-A74E-39AC1CF805B0}"/>
              </a:ext>
            </a:extLst>
          </p:cNvPr>
          <p:cNvCxnSpPr>
            <a:cxnSpLocks/>
            <a:endCxn id="16" idx="1"/>
          </p:cNvCxnSpPr>
          <p:nvPr/>
        </p:nvCxnSpPr>
        <p:spPr>
          <a:xfrm flipV="1">
            <a:off x="10048783" y="2909918"/>
            <a:ext cx="389445" cy="2945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ector recto de flecha 18">
            <a:extLst>
              <a:ext uri="{FF2B5EF4-FFF2-40B4-BE49-F238E27FC236}">
                <a16:creationId xmlns:a16="http://schemas.microsoft.com/office/drawing/2014/main" xmlns="" id="{126E9C1F-5737-4539-8AB1-D6E9959A3AB5}"/>
              </a:ext>
            </a:extLst>
          </p:cNvPr>
          <p:cNvCxnSpPr>
            <a:cxnSpLocks/>
            <a:endCxn id="18" idx="1"/>
          </p:cNvCxnSpPr>
          <p:nvPr/>
        </p:nvCxnSpPr>
        <p:spPr>
          <a:xfrm>
            <a:off x="9850056" y="3287210"/>
            <a:ext cx="552599" cy="41089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3">
            <a:extLst>
              <a:ext uri="{FF2B5EF4-FFF2-40B4-BE49-F238E27FC236}">
                <a16:creationId xmlns:a16="http://schemas.microsoft.com/office/drawing/2014/main" xmlns="" id="{ADB18028-103E-4547-AC94-4690BA420003}"/>
              </a:ext>
            </a:extLst>
          </p:cNvPr>
          <p:cNvCxnSpPr>
            <a:cxnSpLocks/>
          </p:cNvCxnSpPr>
          <p:nvPr/>
        </p:nvCxnSpPr>
        <p:spPr>
          <a:xfrm>
            <a:off x="10053547" y="4048539"/>
            <a:ext cx="349107" cy="18848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2" name="12 Grupo">
            <a:extLst>
              <a:ext uri="{FF2B5EF4-FFF2-40B4-BE49-F238E27FC236}">
                <a16:creationId xmlns="" xmlns:a16="http://schemas.microsoft.com/office/drawing/2014/main" id="{E60E4A3C-F445-4034-AD93-E1686547FAF2}"/>
              </a:ext>
            </a:extLst>
          </p:cNvPr>
          <p:cNvGrpSpPr/>
          <p:nvPr/>
        </p:nvGrpSpPr>
        <p:grpSpPr>
          <a:xfrm>
            <a:off x="717205" y="5150722"/>
            <a:ext cx="1609305" cy="1342638"/>
            <a:chOff x="2083113" y="6944428"/>
            <a:chExt cx="1323104" cy="678241"/>
          </a:xfrm>
        </p:grpSpPr>
        <p:pic>
          <p:nvPicPr>
            <p:cNvPr id="23"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24"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26" name="CuadroTexto 14">
            <a:extLst>
              <a:ext uri="{FF2B5EF4-FFF2-40B4-BE49-F238E27FC236}">
                <a16:creationId xmlns:a16="http://schemas.microsoft.com/office/drawing/2014/main" xmlns="" id="{43D7EC46-059B-4092-A002-CA481EF3113A}"/>
              </a:ext>
            </a:extLst>
          </p:cNvPr>
          <p:cNvSpPr txBox="1"/>
          <p:nvPr/>
        </p:nvSpPr>
        <p:spPr>
          <a:xfrm>
            <a:off x="2326510" y="5150722"/>
            <a:ext cx="2185413" cy="954107"/>
          </a:xfrm>
          <a:prstGeom prst="rect">
            <a:avLst/>
          </a:prstGeom>
          <a:noFill/>
        </p:spPr>
        <p:txBody>
          <a:bodyPr wrap="square" rtlCol="0">
            <a:spAutoFit/>
          </a:bodyPr>
          <a:lstStyle/>
          <a:p>
            <a:r>
              <a:rPr lang="es-EC" sz="1400" b="1" u="sng" dirty="0">
                <a:solidFill>
                  <a:srgbClr val="FF0000"/>
                </a:solidFill>
              </a:rPr>
              <a:t>No se debe </a:t>
            </a:r>
            <a:r>
              <a:rPr lang="es-EC" sz="1400" b="1" u="sng" dirty="0" smtClean="0">
                <a:solidFill>
                  <a:srgbClr val="FF0000"/>
                </a:solidFill>
              </a:rPr>
              <a:t>multiplicar la cantidad de leche </a:t>
            </a:r>
            <a:r>
              <a:rPr lang="es-EC" sz="1400" b="1" u="sng" dirty="0">
                <a:solidFill>
                  <a:srgbClr val="FF0000"/>
                </a:solidFill>
              </a:rPr>
              <a:t>con lo vendido el día de ayer por 7.</a:t>
            </a:r>
            <a:endParaRPr lang="es-EC" sz="1400" dirty="0">
              <a:solidFill>
                <a:srgbClr val="FF0000"/>
              </a:solidFill>
            </a:endParaRPr>
          </a:p>
        </p:txBody>
      </p:sp>
      <p:sp>
        <p:nvSpPr>
          <p:cNvPr id="27" name="Rectángulo 30">
            <a:extLst>
              <a:ext uri="{FF2B5EF4-FFF2-40B4-BE49-F238E27FC236}">
                <a16:creationId xmlns:a16="http://schemas.microsoft.com/office/drawing/2014/main" xmlns="" id="{26205F63-A1EF-45B0-B1BF-9DB7C8FB4D34}"/>
              </a:ext>
            </a:extLst>
          </p:cNvPr>
          <p:cNvSpPr/>
          <p:nvPr/>
        </p:nvSpPr>
        <p:spPr>
          <a:xfrm>
            <a:off x="2326510" y="5149331"/>
            <a:ext cx="2185413" cy="101335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 name="1 Rectángulo"/>
          <p:cNvSpPr/>
          <p:nvPr/>
        </p:nvSpPr>
        <p:spPr>
          <a:xfrm>
            <a:off x="5562508" y="4724068"/>
            <a:ext cx="4491039" cy="523220"/>
          </a:xfrm>
          <a:prstGeom prst="rect">
            <a:avLst/>
          </a:prstGeom>
        </p:spPr>
        <p:txBody>
          <a:bodyPr wrap="square">
            <a:spAutoFit/>
          </a:bodyPr>
          <a:lstStyle/>
          <a:p>
            <a:r>
              <a:rPr lang="es-EC" sz="1400" dirty="0">
                <a:solidFill>
                  <a:srgbClr val="FF0000"/>
                </a:solidFill>
              </a:rPr>
              <a:t>Solo si existen ventas, registre el precio en el que fue vendido un litro de leche en dólares</a:t>
            </a:r>
          </a:p>
        </p:txBody>
      </p:sp>
    </p:spTree>
    <p:extLst>
      <p:ext uri="{BB962C8B-B14F-4D97-AF65-F5344CB8AC3E}">
        <p14:creationId xmlns:p14="http://schemas.microsoft.com/office/powerpoint/2010/main" val="105943414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B3FBF1E9-53E4-4CB1-8089-38366F115FA6}"/>
              </a:ext>
            </a:extLst>
          </p:cNvPr>
          <p:cNvSpPr>
            <a:spLocks noGrp="1"/>
          </p:cNvSpPr>
          <p:nvPr>
            <p:ph type="title"/>
          </p:nvPr>
        </p:nvSpPr>
        <p:spPr/>
        <p:txBody>
          <a:bodyPr>
            <a:normAutofit fontScale="90000"/>
          </a:bodyPr>
          <a:lstStyle/>
          <a:p>
            <a:r>
              <a:rPr lang="es-ES_tradnl" dirty="0"/>
              <a:t>Consideraciones</a:t>
            </a:r>
          </a:p>
        </p:txBody>
      </p:sp>
      <p:sp>
        <p:nvSpPr>
          <p:cNvPr id="6" name="Marcador de contenido 5">
            <a:extLst>
              <a:ext uri="{FF2B5EF4-FFF2-40B4-BE49-F238E27FC236}">
                <a16:creationId xmlns:a16="http://schemas.microsoft.com/office/drawing/2014/main" xmlns="" id="{12BDB7B5-C804-4313-B6D3-8057BD9BF3C7}"/>
              </a:ext>
            </a:extLst>
          </p:cNvPr>
          <p:cNvSpPr txBox="1">
            <a:spLocks/>
          </p:cNvSpPr>
          <p:nvPr/>
        </p:nvSpPr>
        <p:spPr>
          <a:xfrm>
            <a:off x="900749" y="967446"/>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Ganado vacuno</a:t>
            </a:r>
            <a:endParaRPr lang="es-EC" dirty="0"/>
          </a:p>
        </p:txBody>
      </p:sp>
      <p:pic>
        <p:nvPicPr>
          <p:cNvPr id="7" name="Imagen 8">
            <a:extLst>
              <a:ext uri="{FF2B5EF4-FFF2-40B4-BE49-F238E27FC236}">
                <a16:creationId xmlns:a16="http://schemas.microsoft.com/office/drawing/2014/main" xmlns="" id="{063A5495-1E8B-44C3-BC3D-97695C3540E0}"/>
              </a:ext>
            </a:extLst>
          </p:cNvPr>
          <p:cNvPicPr>
            <a:picLocks noChangeAspect="1"/>
          </p:cNvPicPr>
          <p:nvPr/>
        </p:nvPicPr>
        <p:blipFill>
          <a:blip r:embed="rId2"/>
          <a:stretch>
            <a:fillRect/>
          </a:stretch>
        </p:blipFill>
        <p:spPr>
          <a:xfrm>
            <a:off x="653994" y="1442084"/>
            <a:ext cx="7370975" cy="3988326"/>
          </a:xfrm>
          <a:prstGeom prst="rect">
            <a:avLst/>
          </a:prstGeom>
        </p:spPr>
      </p:pic>
      <p:sp>
        <p:nvSpPr>
          <p:cNvPr id="8" name="Cerrar llave 9">
            <a:extLst>
              <a:ext uri="{FF2B5EF4-FFF2-40B4-BE49-F238E27FC236}">
                <a16:creationId xmlns:a16="http://schemas.microsoft.com/office/drawing/2014/main" xmlns="" id="{9E974CAD-7EA8-443D-95E2-A29325366145}"/>
              </a:ext>
            </a:extLst>
          </p:cNvPr>
          <p:cNvSpPr/>
          <p:nvPr/>
        </p:nvSpPr>
        <p:spPr>
          <a:xfrm>
            <a:off x="8033388" y="1442084"/>
            <a:ext cx="139510" cy="2250831"/>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9" name="Cerrar llave 11">
            <a:extLst>
              <a:ext uri="{FF2B5EF4-FFF2-40B4-BE49-F238E27FC236}">
                <a16:creationId xmlns:a16="http://schemas.microsoft.com/office/drawing/2014/main" xmlns="" id="{E440F952-C2B4-4D98-B106-62A32C8B4CD4}"/>
              </a:ext>
            </a:extLst>
          </p:cNvPr>
          <p:cNvSpPr/>
          <p:nvPr/>
        </p:nvSpPr>
        <p:spPr>
          <a:xfrm>
            <a:off x="8009060" y="3797031"/>
            <a:ext cx="139510" cy="1633379"/>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0" name="Conector recto de flecha 16">
            <a:extLst>
              <a:ext uri="{FF2B5EF4-FFF2-40B4-BE49-F238E27FC236}">
                <a16:creationId xmlns:a16="http://schemas.microsoft.com/office/drawing/2014/main" xmlns="" id="{CC2F0EDC-762F-42C7-8D15-2405A2E6B25A}"/>
              </a:ext>
            </a:extLst>
          </p:cNvPr>
          <p:cNvCxnSpPr/>
          <p:nvPr/>
        </p:nvCxnSpPr>
        <p:spPr>
          <a:xfrm>
            <a:off x="8403220" y="2567499"/>
            <a:ext cx="678455"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5">
            <a:extLst>
              <a:ext uri="{FF2B5EF4-FFF2-40B4-BE49-F238E27FC236}">
                <a16:creationId xmlns:a16="http://schemas.microsoft.com/office/drawing/2014/main" xmlns="" id="{FC0EC0DC-88F5-4931-AFE9-4E89FE8639D3}"/>
              </a:ext>
            </a:extLst>
          </p:cNvPr>
          <p:cNvCxnSpPr/>
          <p:nvPr/>
        </p:nvCxnSpPr>
        <p:spPr>
          <a:xfrm>
            <a:off x="8403220" y="4617460"/>
            <a:ext cx="678455"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7">
            <a:extLst>
              <a:ext uri="{FF2B5EF4-FFF2-40B4-BE49-F238E27FC236}">
                <a16:creationId xmlns:a16="http://schemas.microsoft.com/office/drawing/2014/main" xmlns="" id="{3A143918-53CB-459D-91C6-9B5DF1E429EE}"/>
              </a:ext>
            </a:extLst>
          </p:cNvPr>
          <p:cNvSpPr txBox="1"/>
          <p:nvPr/>
        </p:nvSpPr>
        <p:spPr>
          <a:xfrm>
            <a:off x="9036936" y="2198167"/>
            <a:ext cx="3088540" cy="738664"/>
          </a:xfrm>
          <a:prstGeom prst="rect">
            <a:avLst/>
          </a:prstGeom>
          <a:noFill/>
        </p:spPr>
        <p:txBody>
          <a:bodyPr wrap="square" rtlCol="0">
            <a:spAutoFit/>
          </a:bodyPr>
          <a:lstStyle/>
          <a:p>
            <a:pPr algn="just"/>
            <a:r>
              <a:rPr lang="es-MX" sz="1400" dirty="0"/>
              <a:t>Reestructuración de la tabla, permite tomar información por edad y sexo</a:t>
            </a:r>
            <a:endParaRPr lang="es-EC" sz="1400" dirty="0"/>
          </a:p>
        </p:txBody>
      </p:sp>
      <p:sp>
        <p:nvSpPr>
          <p:cNvPr id="13" name="CuadroTexto 19">
            <a:extLst>
              <a:ext uri="{FF2B5EF4-FFF2-40B4-BE49-F238E27FC236}">
                <a16:creationId xmlns:a16="http://schemas.microsoft.com/office/drawing/2014/main" xmlns="" id="{7935CC34-13FE-4778-8E41-129163BF0EB1}"/>
              </a:ext>
            </a:extLst>
          </p:cNvPr>
          <p:cNvSpPr txBox="1"/>
          <p:nvPr/>
        </p:nvSpPr>
        <p:spPr>
          <a:xfrm>
            <a:off x="9081674" y="3921222"/>
            <a:ext cx="2898121" cy="1384995"/>
          </a:xfrm>
          <a:prstGeom prst="rect">
            <a:avLst/>
          </a:prstGeom>
          <a:noFill/>
        </p:spPr>
        <p:txBody>
          <a:bodyPr wrap="square" rtlCol="0">
            <a:spAutoFit/>
          </a:bodyPr>
          <a:lstStyle/>
          <a:p>
            <a:pPr algn="just"/>
            <a:r>
              <a:rPr lang="es-MX" sz="1400" dirty="0"/>
              <a:t>Número de trabajadores dedicado solo a las actividades relacionadas al ganado vacuno, los trabajadores a nivel de finca se registra en el capítulo 12</a:t>
            </a:r>
            <a:endParaRPr lang="es-EC" sz="1400" dirty="0"/>
          </a:p>
        </p:txBody>
      </p:sp>
    </p:spTree>
    <p:extLst>
      <p:ext uri="{BB962C8B-B14F-4D97-AF65-F5344CB8AC3E}">
        <p14:creationId xmlns:p14="http://schemas.microsoft.com/office/powerpoint/2010/main" val="57001778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29047" y="2611582"/>
            <a:ext cx="6476999" cy="1063557"/>
          </a:xfrm>
        </p:spPr>
        <p:txBody>
          <a:bodyPr>
            <a:noAutofit/>
          </a:bodyPr>
          <a:lstStyle/>
          <a:p>
            <a:r>
              <a:rPr lang="es-ES_tradnl" sz="2400" dirty="0"/>
              <a:t>Capítulo 8.- Ganado Porcino</a:t>
            </a:r>
          </a:p>
        </p:txBody>
      </p:sp>
    </p:spTree>
    <p:extLst>
      <p:ext uri="{BB962C8B-B14F-4D97-AF65-F5344CB8AC3E}">
        <p14:creationId xmlns:p14="http://schemas.microsoft.com/office/powerpoint/2010/main" val="255351371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F2DC8666-39FE-4FB0-A663-34F9BF671010}"/>
              </a:ext>
            </a:extLst>
          </p:cNvPr>
          <p:cNvSpPr>
            <a:spLocks noGrp="1"/>
          </p:cNvSpPr>
          <p:nvPr>
            <p:ph type="title"/>
          </p:nvPr>
        </p:nvSpPr>
        <p:spPr/>
        <p:txBody>
          <a:bodyPr>
            <a:normAutofit fontScale="90000"/>
          </a:bodyPr>
          <a:lstStyle/>
          <a:p>
            <a:r>
              <a:rPr lang="es-ES_tradnl" dirty="0"/>
              <a:t>Capítulo 8: Ganado porcino</a:t>
            </a:r>
          </a:p>
        </p:txBody>
      </p:sp>
      <p:sp>
        <p:nvSpPr>
          <p:cNvPr id="6" name="Marcador de contenido 5">
            <a:extLst>
              <a:ext uri="{FF2B5EF4-FFF2-40B4-BE49-F238E27FC236}">
                <a16:creationId xmlns:a16="http://schemas.microsoft.com/office/drawing/2014/main" xmlns="" id="{4C33F525-F64E-4AA9-8E45-6E109CCD6ABE}"/>
              </a:ext>
            </a:extLst>
          </p:cNvPr>
          <p:cNvSpPr txBox="1">
            <a:spLocks/>
          </p:cNvSpPr>
          <p:nvPr/>
        </p:nvSpPr>
        <p:spPr>
          <a:xfrm>
            <a:off x="1014004" y="1000923"/>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pic>
        <p:nvPicPr>
          <p:cNvPr id="7" name="Imagen 8">
            <a:extLst>
              <a:ext uri="{FF2B5EF4-FFF2-40B4-BE49-F238E27FC236}">
                <a16:creationId xmlns:a16="http://schemas.microsoft.com/office/drawing/2014/main" xmlns="" id="{981BF22A-6A1B-4818-92BE-9E838770CB58}"/>
              </a:ext>
            </a:extLst>
          </p:cNvPr>
          <p:cNvPicPr>
            <a:picLocks noChangeAspect="1"/>
          </p:cNvPicPr>
          <p:nvPr/>
        </p:nvPicPr>
        <p:blipFill>
          <a:blip r:embed="rId2"/>
          <a:stretch>
            <a:fillRect/>
          </a:stretch>
        </p:blipFill>
        <p:spPr>
          <a:xfrm>
            <a:off x="3835706" y="1826894"/>
            <a:ext cx="7811103" cy="3631371"/>
          </a:xfrm>
          <a:prstGeom prst="rect">
            <a:avLst/>
          </a:prstGeom>
        </p:spPr>
      </p:pic>
      <p:sp>
        <p:nvSpPr>
          <p:cNvPr id="8" name="CuadroTexto 21">
            <a:extLst>
              <a:ext uri="{FF2B5EF4-FFF2-40B4-BE49-F238E27FC236}">
                <a16:creationId xmlns:a16="http://schemas.microsoft.com/office/drawing/2014/main" xmlns="" id="{575649BF-F5A7-4A91-B753-D7A42DF5FE87}"/>
              </a:ext>
            </a:extLst>
          </p:cNvPr>
          <p:cNvSpPr txBox="1"/>
          <p:nvPr/>
        </p:nvSpPr>
        <p:spPr>
          <a:xfrm>
            <a:off x="4424203" y="1073538"/>
            <a:ext cx="584521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MX" sz="1200" dirty="0"/>
              <a:t>Existencia al año, este dato debe ser mayor o igual a la información registrada en el casillero 901 (Existencia al día de hoy)</a:t>
            </a:r>
            <a:endParaRPr lang="es-EC" sz="1200" dirty="0"/>
          </a:p>
        </p:txBody>
      </p:sp>
      <p:cxnSp>
        <p:nvCxnSpPr>
          <p:cNvPr id="9" name="Conector recto de flecha 18">
            <a:extLst>
              <a:ext uri="{FF2B5EF4-FFF2-40B4-BE49-F238E27FC236}">
                <a16:creationId xmlns:a16="http://schemas.microsoft.com/office/drawing/2014/main" xmlns="" id="{A55EC7F8-861E-4A58-88BB-A0C9D2C9B48E}"/>
              </a:ext>
            </a:extLst>
          </p:cNvPr>
          <p:cNvCxnSpPr>
            <a:cxnSpLocks/>
          </p:cNvCxnSpPr>
          <p:nvPr/>
        </p:nvCxnSpPr>
        <p:spPr>
          <a:xfrm flipV="1">
            <a:off x="5170675" y="1501319"/>
            <a:ext cx="0" cy="20941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CuadroTexto 13">
            <a:extLst>
              <a:ext uri="{FF2B5EF4-FFF2-40B4-BE49-F238E27FC236}">
                <a16:creationId xmlns:a16="http://schemas.microsoft.com/office/drawing/2014/main" xmlns="" id="{0988B734-70B0-4032-8432-4F792DC63EE4}"/>
              </a:ext>
            </a:extLst>
          </p:cNvPr>
          <p:cNvSpPr txBox="1"/>
          <p:nvPr/>
        </p:nvSpPr>
        <p:spPr>
          <a:xfrm>
            <a:off x="797198" y="4446246"/>
            <a:ext cx="2025391"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s-MX" sz="1400" b="1" dirty="0"/>
              <a:t>Igual información</a:t>
            </a:r>
            <a:endParaRPr lang="es-EC" sz="1400" b="1" dirty="0"/>
          </a:p>
        </p:txBody>
      </p:sp>
      <p:sp>
        <p:nvSpPr>
          <p:cNvPr id="11" name="Abrir llave 12">
            <a:extLst>
              <a:ext uri="{FF2B5EF4-FFF2-40B4-BE49-F238E27FC236}">
                <a16:creationId xmlns:a16="http://schemas.microsoft.com/office/drawing/2014/main" xmlns="" id="{BC6460F7-2539-4998-8375-4EF5B3B50535}"/>
              </a:ext>
            </a:extLst>
          </p:cNvPr>
          <p:cNvSpPr/>
          <p:nvPr/>
        </p:nvSpPr>
        <p:spPr>
          <a:xfrm>
            <a:off x="3065526" y="3742005"/>
            <a:ext cx="379827" cy="1716260"/>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2" name="Conector recto de flecha 10">
            <a:extLst>
              <a:ext uri="{FF2B5EF4-FFF2-40B4-BE49-F238E27FC236}">
                <a16:creationId xmlns:a16="http://schemas.microsoft.com/office/drawing/2014/main" xmlns="" id="{BE5952A8-ED7A-46CA-A771-D6A55F1AA0AE}"/>
              </a:ext>
            </a:extLst>
          </p:cNvPr>
          <p:cNvCxnSpPr/>
          <p:nvPr/>
        </p:nvCxnSpPr>
        <p:spPr>
          <a:xfrm flipH="1">
            <a:off x="3373859" y="3854548"/>
            <a:ext cx="46184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1">
            <a:extLst>
              <a:ext uri="{FF2B5EF4-FFF2-40B4-BE49-F238E27FC236}">
                <a16:creationId xmlns:a16="http://schemas.microsoft.com/office/drawing/2014/main" xmlns="" id="{25C53419-0F47-496D-B842-348477FEE3C4}"/>
              </a:ext>
            </a:extLst>
          </p:cNvPr>
          <p:cNvCxnSpPr/>
          <p:nvPr/>
        </p:nvCxnSpPr>
        <p:spPr>
          <a:xfrm flipH="1">
            <a:off x="3373859" y="5371514"/>
            <a:ext cx="46184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CuadroTexto 17">
            <a:extLst>
              <a:ext uri="{FF2B5EF4-FFF2-40B4-BE49-F238E27FC236}">
                <a16:creationId xmlns:a16="http://schemas.microsoft.com/office/drawing/2014/main" xmlns="" id="{49FAB7BC-3CD9-4E66-A481-E70482910C1A}"/>
              </a:ext>
            </a:extLst>
          </p:cNvPr>
          <p:cNvSpPr txBox="1"/>
          <p:nvPr/>
        </p:nvSpPr>
        <p:spPr>
          <a:xfrm>
            <a:off x="2945490" y="6101948"/>
            <a:ext cx="5679956" cy="461665"/>
          </a:xfrm>
          <a:prstGeom prst="rect">
            <a:avLst/>
          </a:prstGeom>
          <a:no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dirty="0"/>
              <a:t>Precio de una unidad.- Cuanto vale 1 cerdo de menos de 2 meses, cuanto vale un cerdo de más  de 2 meses</a:t>
            </a:r>
            <a:endParaRPr lang="es-EC" sz="1200" dirty="0"/>
          </a:p>
        </p:txBody>
      </p:sp>
      <p:cxnSp>
        <p:nvCxnSpPr>
          <p:cNvPr id="17" name="Conector recto de flecha 14">
            <a:extLst>
              <a:ext uri="{FF2B5EF4-FFF2-40B4-BE49-F238E27FC236}">
                <a16:creationId xmlns:a16="http://schemas.microsoft.com/office/drawing/2014/main" xmlns="" id="{221226B1-89B6-4B67-A429-F612E74C2613}"/>
              </a:ext>
            </a:extLst>
          </p:cNvPr>
          <p:cNvCxnSpPr>
            <a:cxnSpLocks/>
          </p:cNvCxnSpPr>
          <p:nvPr/>
        </p:nvCxnSpPr>
        <p:spPr>
          <a:xfrm>
            <a:off x="5627620" y="4130127"/>
            <a:ext cx="0" cy="197182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75902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BA1D2B0B-5F1B-4681-97DC-699F2F0AF315}"/>
              </a:ext>
            </a:extLst>
          </p:cNvPr>
          <p:cNvSpPr>
            <a:spLocks noGrp="1"/>
          </p:cNvSpPr>
          <p:nvPr>
            <p:ph type="title"/>
          </p:nvPr>
        </p:nvSpPr>
        <p:spPr/>
        <p:txBody>
          <a:bodyPr>
            <a:normAutofit fontScale="90000"/>
          </a:bodyPr>
          <a:lstStyle/>
          <a:p>
            <a:r>
              <a:rPr lang="es-ES_tradnl" dirty="0"/>
              <a:t>Consideraciones</a:t>
            </a:r>
          </a:p>
        </p:txBody>
      </p:sp>
      <p:sp>
        <p:nvSpPr>
          <p:cNvPr id="6" name="Marcador de contenido 5">
            <a:extLst>
              <a:ext uri="{FF2B5EF4-FFF2-40B4-BE49-F238E27FC236}">
                <a16:creationId xmlns:a16="http://schemas.microsoft.com/office/drawing/2014/main" xmlns="" id="{0F1235BD-889B-4407-92AC-1D81989DAAD9}"/>
              </a:ext>
            </a:extLst>
          </p:cNvPr>
          <p:cNvSpPr txBox="1">
            <a:spLocks/>
          </p:cNvSpPr>
          <p:nvPr/>
        </p:nvSpPr>
        <p:spPr>
          <a:xfrm>
            <a:off x="1004922" y="976178"/>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Ganado porcino</a:t>
            </a:r>
            <a:endParaRPr lang="es-EC" dirty="0"/>
          </a:p>
        </p:txBody>
      </p:sp>
      <p:pic>
        <p:nvPicPr>
          <p:cNvPr id="7" name="Imagen 6">
            <a:extLst>
              <a:ext uri="{FF2B5EF4-FFF2-40B4-BE49-F238E27FC236}">
                <a16:creationId xmlns:a16="http://schemas.microsoft.com/office/drawing/2014/main" xmlns="" id="{EBC1EB76-55CC-478E-997C-B078A8E2BCE8}"/>
              </a:ext>
            </a:extLst>
          </p:cNvPr>
          <p:cNvPicPr>
            <a:picLocks noChangeAspect="1"/>
          </p:cNvPicPr>
          <p:nvPr/>
        </p:nvPicPr>
        <p:blipFill>
          <a:blip r:embed="rId2"/>
          <a:stretch>
            <a:fillRect/>
          </a:stretch>
        </p:blipFill>
        <p:spPr>
          <a:xfrm>
            <a:off x="718747" y="1266110"/>
            <a:ext cx="6088565" cy="5148972"/>
          </a:xfrm>
          <a:prstGeom prst="rect">
            <a:avLst/>
          </a:prstGeom>
        </p:spPr>
      </p:pic>
      <p:sp>
        <p:nvSpPr>
          <p:cNvPr id="8" name="CuadroTexto 29">
            <a:extLst>
              <a:ext uri="{FF2B5EF4-FFF2-40B4-BE49-F238E27FC236}">
                <a16:creationId xmlns:a16="http://schemas.microsoft.com/office/drawing/2014/main" xmlns="" id="{C6701372-5C86-4C74-9088-58DD0C75EA4A}"/>
              </a:ext>
            </a:extLst>
          </p:cNvPr>
          <p:cNvSpPr txBox="1"/>
          <p:nvPr/>
        </p:nvSpPr>
        <p:spPr>
          <a:xfrm>
            <a:off x="7466442" y="1493333"/>
            <a:ext cx="4409253" cy="738664"/>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s-MX" sz="1400" dirty="0"/>
              <a:t>Para considerar plantel porcícola debe tener infraestructura, salas de maternidad, de destete, comederos, bebederos, etc.</a:t>
            </a:r>
            <a:endParaRPr lang="es-EC" sz="1400" dirty="0"/>
          </a:p>
        </p:txBody>
      </p:sp>
      <p:sp>
        <p:nvSpPr>
          <p:cNvPr id="10" name="CuadroTexto 11">
            <a:extLst>
              <a:ext uri="{FF2B5EF4-FFF2-40B4-BE49-F238E27FC236}">
                <a16:creationId xmlns:a16="http://schemas.microsoft.com/office/drawing/2014/main" xmlns="" id="{981F8FF2-D8DC-46DC-B49E-E7AFD753D251}"/>
              </a:ext>
            </a:extLst>
          </p:cNvPr>
          <p:cNvSpPr txBox="1"/>
          <p:nvPr/>
        </p:nvSpPr>
        <p:spPr>
          <a:xfrm>
            <a:off x="8787155" y="2949216"/>
            <a:ext cx="3088540" cy="73866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t>Reestructuración de la tabla, permite tomar información por edad y sexo</a:t>
            </a:r>
            <a:endParaRPr lang="es-EC" sz="1400" dirty="0"/>
          </a:p>
        </p:txBody>
      </p:sp>
      <p:sp>
        <p:nvSpPr>
          <p:cNvPr id="11" name="CuadroTexto 22">
            <a:extLst>
              <a:ext uri="{FF2B5EF4-FFF2-40B4-BE49-F238E27FC236}">
                <a16:creationId xmlns:a16="http://schemas.microsoft.com/office/drawing/2014/main" xmlns="" id="{B184C009-6B9C-4AEC-B7EE-858302A34ED5}"/>
              </a:ext>
            </a:extLst>
          </p:cNvPr>
          <p:cNvSpPr txBox="1"/>
          <p:nvPr/>
        </p:nvSpPr>
        <p:spPr>
          <a:xfrm>
            <a:off x="8230259" y="4457232"/>
            <a:ext cx="3088540" cy="307777"/>
          </a:xfrm>
          <a:prstGeom prst="rect">
            <a:avLst/>
          </a:prstGeom>
          <a:noFill/>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dirty="0"/>
              <a:t>Número de porcino sacrificados</a:t>
            </a:r>
            <a:endParaRPr lang="es-EC" sz="1400" dirty="0"/>
          </a:p>
        </p:txBody>
      </p:sp>
      <p:sp>
        <p:nvSpPr>
          <p:cNvPr id="12" name="CuadroTexto 12">
            <a:extLst>
              <a:ext uri="{FF2B5EF4-FFF2-40B4-BE49-F238E27FC236}">
                <a16:creationId xmlns:a16="http://schemas.microsoft.com/office/drawing/2014/main" xmlns="" id="{BD1018E6-89EF-4653-9D5F-3E8020AC6243}"/>
              </a:ext>
            </a:extLst>
          </p:cNvPr>
          <p:cNvSpPr txBox="1"/>
          <p:nvPr/>
        </p:nvSpPr>
        <p:spPr>
          <a:xfrm>
            <a:off x="8243804" y="4943117"/>
            <a:ext cx="3088540" cy="1169551"/>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s-MX" sz="1400" dirty="0"/>
              <a:t>Número de trabajadores dedicado solo a las actividades relacionadas al ganado porcino, los trabajadores a nivel de finca se registra en el capítulo 12</a:t>
            </a:r>
            <a:endParaRPr lang="es-EC" sz="1400" dirty="0"/>
          </a:p>
        </p:txBody>
      </p:sp>
      <p:sp>
        <p:nvSpPr>
          <p:cNvPr id="13" name="Cerrar llave 7">
            <a:extLst>
              <a:ext uri="{FF2B5EF4-FFF2-40B4-BE49-F238E27FC236}">
                <a16:creationId xmlns:a16="http://schemas.microsoft.com/office/drawing/2014/main" xmlns="" id="{2AC264F5-DC72-4CB6-BE39-004BE8D4418F}"/>
              </a:ext>
            </a:extLst>
          </p:cNvPr>
          <p:cNvSpPr/>
          <p:nvPr/>
        </p:nvSpPr>
        <p:spPr>
          <a:xfrm>
            <a:off x="6817872" y="2301499"/>
            <a:ext cx="162610" cy="2034098"/>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4" name="Cerrar llave 8">
            <a:extLst>
              <a:ext uri="{FF2B5EF4-FFF2-40B4-BE49-F238E27FC236}">
                <a16:creationId xmlns:a16="http://schemas.microsoft.com/office/drawing/2014/main" xmlns="" id="{FBF1E1DA-1CBC-4952-A929-B60A07E194EA}"/>
              </a:ext>
            </a:extLst>
          </p:cNvPr>
          <p:cNvSpPr/>
          <p:nvPr/>
        </p:nvSpPr>
        <p:spPr>
          <a:xfrm>
            <a:off x="6865931" y="5234705"/>
            <a:ext cx="134474" cy="1180377"/>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5" name="Conector recto de flecha 9">
            <a:extLst>
              <a:ext uri="{FF2B5EF4-FFF2-40B4-BE49-F238E27FC236}">
                <a16:creationId xmlns:a16="http://schemas.microsoft.com/office/drawing/2014/main" xmlns="" id="{FD4CE2EA-F557-4F8F-A4E2-D75EE255F720}"/>
              </a:ext>
            </a:extLst>
          </p:cNvPr>
          <p:cNvCxnSpPr/>
          <p:nvPr/>
        </p:nvCxnSpPr>
        <p:spPr>
          <a:xfrm>
            <a:off x="7209058" y="5527892"/>
            <a:ext cx="1021201"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21">
            <a:extLst>
              <a:ext uri="{FF2B5EF4-FFF2-40B4-BE49-F238E27FC236}">
                <a16:creationId xmlns:a16="http://schemas.microsoft.com/office/drawing/2014/main" xmlns="" id="{4086E861-0656-4495-8CE9-E43F04D3F1B5}"/>
              </a:ext>
            </a:extLst>
          </p:cNvPr>
          <p:cNvCxnSpPr>
            <a:cxnSpLocks/>
            <a:endCxn id="11" idx="1"/>
          </p:cNvCxnSpPr>
          <p:nvPr/>
        </p:nvCxnSpPr>
        <p:spPr>
          <a:xfrm flipV="1">
            <a:off x="6807312" y="4611121"/>
            <a:ext cx="1422947" cy="159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10">
            <a:extLst>
              <a:ext uri="{FF2B5EF4-FFF2-40B4-BE49-F238E27FC236}">
                <a16:creationId xmlns:a16="http://schemas.microsoft.com/office/drawing/2014/main" xmlns="" id="{4F90F2F1-DEA4-43CC-BADB-7BD7CA4EEFC2}"/>
              </a:ext>
            </a:extLst>
          </p:cNvPr>
          <p:cNvCxnSpPr/>
          <p:nvPr/>
        </p:nvCxnSpPr>
        <p:spPr>
          <a:xfrm>
            <a:off x="7430947" y="3318548"/>
            <a:ext cx="13562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CuadroTexto 30">
            <a:extLst>
              <a:ext uri="{FF2B5EF4-FFF2-40B4-BE49-F238E27FC236}">
                <a16:creationId xmlns:a16="http://schemas.microsoft.com/office/drawing/2014/main" xmlns="" id="{94BB82E9-BE57-40D2-9111-5A944DCB2EBF}"/>
              </a:ext>
            </a:extLst>
          </p:cNvPr>
          <p:cNvSpPr txBox="1"/>
          <p:nvPr/>
        </p:nvSpPr>
        <p:spPr>
          <a:xfrm>
            <a:off x="5383523" y="1290724"/>
            <a:ext cx="1306644" cy="639522"/>
          </a:xfrm>
          <a:prstGeom prst="rect">
            <a:avLst/>
          </a:prstGeom>
          <a:noFill/>
          <a:ln w="28575">
            <a:solidFill>
              <a:srgbClr val="FF0000"/>
            </a:solidFill>
          </a:ln>
        </p:spPr>
        <p:txBody>
          <a:bodyPr wrap="square" rtlCol="0">
            <a:spAutoFit/>
          </a:bodyPr>
          <a:lstStyle/>
          <a:p>
            <a:endParaRPr lang="es-EC" dirty="0"/>
          </a:p>
        </p:txBody>
      </p:sp>
      <p:cxnSp>
        <p:nvCxnSpPr>
          <p:cNvPr id="25" name="Conector recto de flecha 15">
            <a:extLst>
              <a:ext uri="{FF2B5EF4-FFF2-40B4-BE49-F238E27FC236}">
                <a16:creationId xmlns:a16="http://schemas.microsoft.com/office/drawing/2014/main" xmlns="" id="{42070BCF-E859-4701-8B21-6E736527913F}"/>
              </a:ext>
            </a:extLst>
          </p:cNvPr>
          <p:cNvCxnSpPr>
            <a:cxnSpLocks/>
            <a:stCxn id="24" idx="3"/>
          </p:cNvCxnSpPr>
          <p:nvPr/>
        </p:nvCxnSpPr>
        <p:spPr>
          <a:xfrm>
            <a:off x="6690167" y="1610485"/>
            <a:ext cx="828618"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697652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63771" y="2576858"/>
            <a:ext cx="6476999" cy="1063557"/>
          </a:xfrm>
        </p:spPr>
        <p:txBody>
          <a:bodyPr>
            <a:noAutofit/>
          </a:bodyPr>
          <a:lstStyle/>
          <a:p>
            <a:r>
              <a:rPr lang="es-ES_tradnl" sz="2400" dirty="0"/>
              <a:t>Capítulo 9.- Ganado Ovino</a:t>
            </a:r>
          </a:p>
        </p:txBody>
      </p:sp>
    </p:spTree>
    <p:extLst>
      <p:ext uri="{BB962C8B-B14F-4D97-AF65-F5344CB8AC3E}">
        <p14:creationId xmlns:p14="http://schemas.microsoft.com/office/powerpoint/2010/main" val="97686222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4D976675-83A7-4073-A81A-01A9F38E442A}"/>
              </a:ext>
            </a:extLst>
          </p:cNvPr>
          <p:cNvSpPr>
            <a:spLocks noGrp="1"/>
          </p:cNvSpPr>
          <p:nvPr>
            <p:ph type="title"/>
          </p:nvPr>
        </p:nvSpPr>
        <p:spPr/>
        <p:txBody>
          <a:bodyPr>
            <a:normAutofit fontScale="90000"/>
          </a:bodyPr>
          <a:lstStyle/>
          <a:p>
            <a:r>
              <a:rPr lang="es-ES_tradnl" dirty="0"/>
              <a:t>Capítulo 9: Ganado ovino</a:t>
            </a:r>
          </a:p>
        </p:txBody>
      </p:sp>
      <p:sp>
        <p:nvSpPr>
          <p:cNvPr id="6" name="Marcador de contenido 5">
            <a:extLst>
              <a:ext uri="{FF2B5EF4-FFF2-40B4-BE49-F238E27FC236}">
                <a16:creationId xmlns="" xmlns:a16="http://schemas.microsoft.com/office/drawing/2014/main" id="{D649CCB5-A32F-4EC8-9289-7249850CC069}"/>
              </a:ext>
            </a:extLst>
          </p:cNvPr>
          <p:cNvSpPr txBox="1">
            <a:spLocks/>
          </p:cNvSpPr>
          <p:nvPr/>
        </p:nvSpPr>
        <p:spPr>
          <a:xfrm>
            <a:off x="797198" y="1001985"/>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pic>
        <p:nvPicPr>
          <p:cNvPr id="7" name="Imagen 6">
            <a:extLst>
              <a:ext uri="{FF2B5EF4-FFF2-40B4-BE49-F238E27FC236}">
                <a16:creationId xmlns="" xmlns:a16="http://schemas.microsoft.com/office/drawing/2014/main" id="{11CD21EA-0380-42A5-91D4-17E9C970A123}"/>
              </a:ext>
            </a:extLst>
          </p:cNvPr>
          <p:cNvPicPr>
            <a:picLocks noChangeAspect="1"/>
          </p:cNvPicPr>
          <p:nvPr/>
        </p:nvPicPr>
        <p:blipFill>
          <a:blip r:embed="rId2"/>
          <a:stretch>
            <a:fillRect/>
          </a:stretch>
        </p:blipFill>
        <p:spPr>
          <a:xfrm>
            <a:off x="776444" y="1611266"/>
            <a:ext cx="7248525" cy="3952875"/>
          </a:xfrm>
          <a:prstGeom prst="rect">
            <a:avLst/>
          </a:prstGeom>
        </p:spPr>
      </p:pic>
      <p:sp>
        <p:nvSpPr>
          <p:cNvPr id="8" name="CuadroTexto 13">
            <a:extLst>
              <a:ext uri="{FF2B5EF4-FFF2-40B4-BE49-F238E27FC236}">
                <a16:creationId xmlns="" xmlns:a16="http://schemas.microsoft.com/office/drawing/2014/main" id="{7AB6A4F5-3ED9-44A7-97EA-F6C6B7ADC698}"/>
              </a:ext>
            </a:extLst>
          </p:cNvPr>
          <p:cNvSpPr txBox="1"/>
          <p:nvPr/>
        </p:nvSpPr>
        <p:spPr>
          <a:xfrm>
            <a:off x="2838495" y="5788309"/>
            <a:ext cx="4487672" cy="523220"/>
          </a:xfrm>
          <a:prstGeom prst="rect">
            <a:avLst/>
          </a:prstGeom>
          <a:noFill/>
        </p:spPr>
        <p:txBody>
          <a:bodyPr wrap="square" rtlCol="0">
            <a:spAutoFit/>
          </a:bodyPr>
          <a:lstStyle/>
          <a:p>
            <a:pPr algn="just"/>
            <a:r>
              <a:rPr lang="es-MX" sz="1400" dirty="0">
                <a:highlight>
                  <a:srgbClr val="FFFF00"/>
                </a:highlight>
              </a:rPr>
              <a:t>En este capítulo no se registra información de empleo</a:t>
            </a:r>
            <a:endParaRPr lang="es-EC" sz="1400" dirty="0">
              <a:highlight>
                <a:srgbClr val="FFFF00"/>
              </a:highlight>
            </a:endParaRPr>
          </a:p>
        </p:txBody>
      </p:sp>
      <p:sp>
        <p:nvSpPr>
          <p:cNvPr id="9" name="CuadroTexto 15">
            <a:extLst>
              <a:ext uri="{FF2B5EF4-FFF2-40B4-BE49-F238E27FC236}">
                <a16:creationId xmlns="" xmlns:a16="http://schemas.microsoft.com/office/drawing/2014/main" id="{DA62598B-7189-4D6B-8332-44048FA17F8B}"/>
              </a:ext>
            </a:extLst>
          </p:cNvPr>
          <p:cNvSpPr txBox="1"/>
          <p:nvPr/>
        </p:nvSpPr>
        <p:spPr>
          <a:xfrm>
            <a:off x="8366844" y="1751654"/>
            <a:ext cx="3388048" cy="738664"/>
          </a:xfrm>
          <a:prstGeom prst="rect">
            <a:avLst/>
          </a:prstGeom>
          <a:noFill/>
        </p:spPr>
        <p:txBody>
          <a:bodyPr wrap="square" rtlCol="0">
            <a:spAutoFit/>
          </a:bodyPr>
          <a:lstStyle/>
          <a:p>
            <a:pPr algn="just"/>
            <a:r>
              <a:rPr lang="es-MX" sz="1400" b="1" dirty="0">
                <a:solidFill>
                  <a:schemeClr val="accent1"/>
                </a:solidFill>
              </a:rPr>
              <a:t>Este tipo de ganado se encuentra principalmente en las provincias de la Sierra</a:t>
            </a:r>
            <a:endParaRPr lang="es-EC" sz="1400" b="1" dirty="0">
              <a:solidFill>
                <a:schemeClr val="accent1"/>
              </a:solidFill>
            </a:endParaRPr>
          </a:p>
        </p:txBody>
      </p:sp>
      <p:sp>
        <p:nvSpPr>
          <p:cNvPr id="10" name="Cerrar llave 9">
            <a:extLst>
              <a:ext uri="{FF2B5EF4-FFF2-40B4-BE49-F238E27FC236}">
                <a16:creationId xmlns="" xmlns:a16="http://schemas.microsoft.com/office/drawing/2014/main" id="{E6FC592E-9D52-461A-BDBA-02611B5E6024}"/>
              </a:ext>
            </a:extLst>
          </p:cNvPr>
          <p:cNvSpPr/>
          <p:nvPr/>
        </p:nvSpPr>
        <p:spPr>
          <a:xfrm>
            <a:off x="8057869" y="3627555"/>
            <a:ext cx="163788" cy="1936586"/>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cxnSp>
        <p:nvCxnSpPr>
          <p:cNvPr id="11" name="Conector recto de flecha 10">
            <a:extLst>
              <a:ext uri="{FF2B5EF4-FFF2-40B4-BE49-F238E27FC236}">
                <a16:creationId xmlns="" xmlns:a16="http://schemas.microsoft.com/office/drawing/2014/main" id="{76F3557B-7F1C-4DF9-80A9-6A61760CE0AE}"/>
              </a:ext>
            </a:extLst>
          </p:cNvPr>
          <p:cNvCxnSpPr/>
          <p:nvPr/>
        </p:nvCxnSpPr>
        <p:spPr>
          <a:xfrm>
            <a:off x="8366844" y="4595848"/>
            <a:ext cx="8018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 xmlns:a16="http://schemas.microsoft.com/office/drawing/2014/main" id="{DA903FB9-B292-4493-AF58-FC33112B786A}"/>
              </a:ext>
            </a:extLst>
          </p:cNvPr>
          <p:cNvSpPr txBox="1"/>
          <p:nvPr/>
        </p:nvSpPr>
        <p:spPr>
          <a:xfrm>
            <a:off x="9272875" y="4118794"/>
            <a:ext cx="2586189" cy="954107"/>
          </a:xfrm>
          <a:prstGeom prst="rect">
            <a:avLst/>
          </a:prstGeom>
          <a:noFill/>
        </p:spPr>
        <p:txBody>
          <a:bodyPr wrap="square" rtlCol="0">
            <a:spAutoFit/>
          </a:bodyPr>
          <a:lstStyle/>
          <a:p>
            <a:pPr algn="just"/>
            <a:r>
              <a:rPr lang="es-MX" sz="1400" dirty="0"/>
              <a:t>Reestructuración de la tabla, permite tomar información por edad y sexo</a:t>
            </a:r>
            <a:endParaRPr lang="es-EC" sz="1400" dirty="0"/>
          </a:p>
        </p:txBody>
      </p:sp>
      <p:sp>
        <p:nvSpPr>
          <p:cNvPr id="13" name="CuadroTexto 30">
            <a:extLst>
              <a:ext uri="{FF2B5EF4-FFF2-40B4-BE49-F238E27FC236}">
                <a16:creationId xmlns:a16="http://schemas.microsoft.com/office/drawing/2014/main" xmlns="" id="{94BB82E9-BE57-40D2-9111-5A944DCB2EBF}"/>
              </a:ext>
            </a:extLst>
          </p:cNvPr>
          <p:cNvSpPr txBox="1"/>
          <p:nvPr/>
        </p:nvSpPr>
        <p:spPr>
          <a:xfrm>
            <a:off x="2838495" y="5730158"/>
            <a:ext cx="4487672" cy="639522"/>
          </a:xfrm>
          <a:prstGeom prst="rect">
            <a:avLst/>
          </a:prstGeom>
          <a:noFill/>
          <a:ln w="28575">
            <a:solidFill>
              <a:srgbClr val="FF0000"/>
            </a:solidFill>
          </a:ln>
        </p:spPr>
        <p:txBody>
          <a:bodyPr wrap="square" rtlCol="0">
            <a:spAutoFit/>
          </a:bodyPr>
          <a:lstStyle/>
          <a:p>
            <a:endParaRPr lang="es-EC" dirty="0"/>
          </a:p>
        </p:txBody>
      </p:sp>
    </p:spTree>
    <p:extLst>
      <p:ext uri="{BB962C8B-B14F-4D97-AF65-F5344CB8AC3E}">
        <p14:creationId xmlns:p14="http://schemas.microsoft.com/office/powerpoint/2010/main" val="106980869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52196" y="2576858"/>
            <a:ext cx="6476999" cy="1063557"/>
          </a:xfrm>
        </p:spPr>
        <p:txBody>
          <a:bodyPr>
            <a:noAutofit/>
          </a:bodyPr>
          <a:lstStyle/>
          <a:p>
            <a:r>
              <a:rPr lang="es-ES_tradnl" sz="2400" dirty="0"/>
              <a:t>Capítulo 10.- Otros ganados</a:t>
            </a:r>
          </a:p>
        </p:txBody>
      </p:sp>
    </p:spTree>
    <p:extLst>
      <p:ext uri="{BB962C8B-B14F-4D97-AF65-F5344CB8AC3E}">
        <p14:creationId xmlns:p14="http://schemas.microsoft.com/office/powerpoint/2010/main" val="3124173180"/>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 xmlns:a16="http://schemas.microsoft.com/office/drawing/2014/main" id="{4D976675-83A7-4073-A81A-01A9F38E442A}"/>
              </a:ext>
            </a:extLst>
          </p:cNvPr>
          <p:cNvSpPr>
            <a:spLocks noGrp="1"/>
          </p:cNvSpPr>
          <p:nvPr>
            <p:ph type="title"/>
          </p:nvPr>
        </p:nvSpPr>
        <p:spPr/>
        <p:txBody>
          <a:bodyPr>
            <a:normAutofit fontScale="90000"/>
          </a:bodyPr>
          <a:lstStyle/>
          <a:p>
            <a:r>
              <a:rPr lang="es-ES_tradnl" dirty="0"/>
              <a:t>Capítulo 10: Otros Ganados</a:t>
            </a:r>
          </a:p>
        </p:txBody>
      </p:sp>
      <p:sp>
        <p:nvSpPr>
          <p:cNvPr id="9" name="Marcador de contenido 5">
            <a:extLst>
              <a:ext uri="{FF2B5EF4-FFF2-40B4-BE49-F238E27FC236}">
                <a16:creationId xmlns="" xmlns:a16="http://schemas.microsoft.com/office/drawing/2014/main" id="{D649CCB5-A32F-4EC8-9289-7249850CC069}"/>
              </a:ext>
            </a:extLst>
          </p:cNvPr>
          <p:cNvSpPr>
            <a:spLocks noGrp="1"/>
          </p:cNvSpPr>
          <p:nvPr>
            <p:ph type="body" sz="quarter" idx="10"/>
          </p:nvPr>
        </p:nvSpPr>
        <p:spPr>
          <a:xfrm>
            <a:off x="921599" y="941351"/>
            <a:ext cx="7227614" cy="368489"/>
          </a:xfrm>
        </p:spPr>
        <p:txBody>
          <a:bodyPr>
            <a:normAutofit fontScale="92500" lnSpcReduction="10000"/>
          </a:bodyPr>
          <a:lstStyle/>
          <a:p>
            <a:r>
              <a:rPr lang="es-MX" dirty="0"/>
              <a:t>Consideraciones</a:t>
            </a:r>
            <a:endParaRPr lang="es-EC" dirty="0"/>
          </a:p>
        </p:txBody>
      </p:sp>
      <p:sp>
        <p:nvSpPr>
          <p:cNvPr id="10" name="Cerrar llave 9">
            <a:extLst>
              <a:ext uri="{FF2B5EF4-FFF2-40B4-BE49-F238E27FC236}">
                <a16:creationId xmlns="" xmlns:a16="http://schemas.microsoft.com/office/drawing/2014/main" id="{E6FC592E-9D52-461A-BDBA-02611B5E6024}"/>
              </a:ext>
            </a:extLst>
          </p:cNvPr>
          <p:cNvSpPr/>
          <p:nvPr/>
        </p:nvSpPr>
        <p:spPr>
          <a:xfrm>
            <a:off x="8297941" y="2227389"/>
            <a:ext cx="163788" cy="1936586"/>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2" name="CuadroTexto 11">
            <a:extLst>
              <a:ext uri="{FF2B5EF4-FFF2-40B4-BE49-F238E27FC236}">
                <a16:creationId xmlns="" xmlns:a16="http://schemas.microsoft.com/office/drawing/2014/main" id="{DA903FB9-B292-4493-AF58-FC33112B786A}"/>
              </a:ext>
            </a:extLst>
          </p:cNvPr>
          <p:cNvSpPr txBox="1"/>
          <p:nvPr/>
        </p:nvSpPr>
        <p:spPr>
          <a:xfrm>
            <a:off x="8612014" y="2610907"/>
            <a:ext cx="3263681" cy="1169551"/>
          </a:xfrm>
          <a:prstGeom prst="rect">
            <a:avLst/>
          </a:prstGeom>
          <a:noFill/>
        </p:spPr>
        <p:txBody>
          <a:bodyPr wrap="square" rtlCol="0">
            <a:spAutoFit/>
          </a:bodyPr>
          <a:lstStyle/>
          <a:p>
            <a:pPr algn="just"/>
            <a:r>
              <a:rPr lang="es-ES" sz="1400" dirty="0">
                <a:solidFill>
                  <a:prstClr val="black"/>
                </a:solidFill>
                <a:latin typeface="+mj-lt"/>
                <a:cs typeface="Arial" pitchFamily="34" charset="0"/>
              </a:rPr>
              <a:t>Si existe ganado de cualquiera de estas especies, generalmente la PP debe tener  pasto,  sea natural  o cultivado,  y en  caso  de no ser  así,  justifique en observaciones.</a:t>
            </a:r>
            <a:endParaRPr lang="es-EC" sz="1400" dirty="0"/>
          </a:p>
        </p:txBody>
      </p:sp>
      <p:sp>
        <p:nvSpPr>
          <p:cNvPr id="14" name="CuadroTexto 13">
            <a:extLst>
              <a:ext uri="{FF2B5EF4-FFF2-40B4-BE49-F238E27FC236}">
                <a16:creationId xmlns="" xmlns:a16="http://schemas.microsoft.com/office/drawing/2014/main" id="{7AB6A4F5-3ED9-44A7-97EA-F6C6B7ADC698}"/>
              </a:ext>
            </a:extLst>
          </p:cNvPr>
          <p:cNvSpPr txBox="1"/>
          <p:nvPr/>
        </p:nvSpPr>
        <p:spPr>
          <a:xfrm>
            <a:off x="4708828" y="4965287"/>
            <a:ext cx="4487672" cy="523220"/>
          </a:xfrm>
          <a:prstGeom prst="rect">
            <a:avLst/>
          </a:prstGeom>
          <a:noFill/>
          <a:ln>
            <a:solidFill>
              <a:srgbClr val="FF0000"/>
            </a:solidFill>
          </a:ln>
        </p:spPr>
        <p:txBody>
          <a:bodyPr wrap="square" rtlCol="0">
            <a:spAutoFit/>
          </a:bodyPr>
          <a:lstStyle/>
          <a:p>
            <a:pPr algn="just"/>
            <a:r>
              <a:rPr lang="es-MX" sz="1400" dirty="0">
                <a:highlight>
                  <a:srgbClr val="FFFF00"/>
                </a:highlight>
              </a:rPr>
              <a:t>En este capítulo no se registra información de empleo</a:t>
            </a:r>
            <a:endParaRPr lang="es-EC" sz="1400" dirty="0">
              <a:highlight>
                <a:srgbClr val="FFFF00"/>
              </a:highlight>
            </a:endParaRPr>
          </a:p>
        </p:txBody>
      </p:sp>
      <p:pic>
        <p:nvPicPr>
          <p:cNvPr id="3" name="Imagen 2">
            <a:extLst>
              <a:ext uri="{FF2B5EF4-FFF2-40B4-BE49-F238E27FC236}">
                <a16:creationId xmlns="" xmlns:a16="http://schemas.microsoft.com/office/drawing/2014/main" id="{9A3D4979-8D1B-43B4-9370-AC32F20A96A2}"/>
              </a:ext>
            </a:extLst>
          </p:cNvPr>
          <p:cNvPicPr>
            <a:picLocks noChangeAspect="1"/>
          </p:cNvPicPr>
          <p:nvPr/>
        </p:nvPicPr>
        <p:blipFill>
          <a:blip r:embed="rId2"/>
          <a:stretch>
            <a:fillRect/>
          </a:stretch>
        </p:blipFill>
        <p:spPr>
          <a:xfrm>
            <a:off x="839866" y="1971722"/>
            <a:ext cx="7458075" cy="2447925"/>
          </a:xfrm>
          <a:prstGeom prst="rect">
            <a:avLst/>
          </a:prstGeom>
        </p:spPr>
      </p:pic>
    </p:spTree>
    <p:extLst>
      <p:ext uri="{BB962C8B-B14F-4D97-AF65-F5344CB8AC3E}">
        <p14:creationId xmlns:p14="http://schemas.microsoft.com/office/powerpoint/2010/main" val="3704370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 xmlns:a16="http://schemas.microsoft.com/office/drawing/2014/main" id="{1EABEE1A-3E7B-422B-B1D6-95A6C60F9FAD}"/>
              </a:ext>
            </a:extLst>
          </p:cNvPr>
          <p:cNvPicPr>
            <a:picLocks noChangeAspect="1"/>
          </p:cNvPicPr>
          <p:nvPr/>
        </p:nvPicPr>
        <p:blipFill>
          <a:blip r:embed="rId2"/>
          <a:stretch>
            <a:fillRect/>
          </a:stretch>
        </p:blipFill>
        <p:spPr>
          <a:xfrm>
            <a:off x="152481" y="225083"/>
            <a:ext cx="6983435" cy="4628270"/>
          </a:xfrm>
          <a:prstGeom prst="rect">
            <a:avLst/>
          </a:prstGeom>
        </p:spPr>
      </p:pic>
      <p:pic>
        <p:nvPicPr>
          <p:cNvPr id="10" name="Imagen 9">
            <a:extLst>
              <a:ext uri="{FF2B5EF4-FFF2-40B4-BE49-F238E27FC236}">
                <a16:creationId xmlns="" xmlns:a16="http://schemas.microsoft.com/office/drawing/2014/main" id="{6E77B8C5-EFA8-405D-AF38-FB9C7E4E3801}"/>
              </a:ext>
            </a:extLst>
          </p:cNvPr>
          <p:cNvPicPr>
            <a:picLocks noChangeAspect="1"/>
          </p:cNvPicPr>
          <p:nvPr/>
        </p:nvPicPr>
        <p:blipFill>
          <a:blip r:embed="rId3"/>
          <a:stretch>
            <a:fillRect/>
          </a:stretch>
        </p:blipFill>
        <p:spPr>
          <a:xfrm>
            <a:off x="7026797" y="1505243"/>
            <a:ext cx="5012722" cy="4995496"/>
          </a:xfrm>
          <a:prstGeom prst="rect">
            <a:avLst/>
          </a:prstGeom>
        </p:spPr>
      </p:pic>
      <p:sp>
        <p:nvSpPr>
          <p:cNvPr id="11" name="Elipse 10">
            <a:extLst>
              <a:ext uri="{FF2B5EF4-FFF2-40B4-BE49-F238E27FC236}">
                <a16:creationId xmlns="" xmlns:a16="http://schemas.microsoft.com/office/drawing/2014/main" id="{19F5C510-CECE-47AF-946D-8CE90D86EA44}"/>
              </a:ext>
            </a:extLst>
          </p:cNvPr>
          <p:cNvSpPr/>
          <p:nvPr/>
        </p:nvSpPr>
        <p:spPr>
          <a:xfrm>
            <a:off x="7244862" y="2489982"/>
            <a:ext cx="970670" cy="8018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3" name="Elipse 12">
            <a:extLst>
              <a:ext uri="{FF2B5EF4-FFF2-40B4-BE49-F238E27FC236}">
                <a16:creationId xmlns="" xmlns:a16="http://schemas.microsoft.com/office/drawing/2014/main" id="{60C18B21-697C-4511-8ABC-1A878401907D}"/>
              </a:ext>
            </a:extLst>
          </p:cNvPr>
          <p:cNvSpPr/>
          <p:nvPr/>
        </p:nvSpPr>
        <p:spPr>
          <a:xfrm>
            <a:off x="10660966" y="4853353"/>
            <a:ext cx="970670" cy="8018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Elipse 14">
            <a:extLst>
              <a:ext uri="{FF2B5EF4-FFF2-40B4-BE49-F238E27FC236}">
                <a16:creationId xmlns="" xmlns:a16="http://schemas.microsoft.com/office/drawing/2014/main" id="{76B7BB0E-90FB-4F1D-B297-31A3ADF85736}"/>
              </a:ext>
            </a:extLst>
          </p:cNvPr>
          <p:cNvSpPr/>
          <p:nvPr/>
        </p:nvSpPr>
        <p:spPr>
          <a:xfrm>
            <a:off x="8358547" y="5406682"/>
            <a:ext cx="970670" cy="8018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7" name="Conector recto de flecha 16">
            <a:extLst>
              <a:ext uri="{FF2B5EF4-FFF2-40B4-BE49-F238E27FC236}">
                <a16:creationId xmlns="" xmlns:a16="http://schemas.microsoft.com/office/drawing/2014/main" id="{F094B79F-5F0D-4073-A21A-036F6CC8B93B}"/>
              </a:ext>
            </a:extLst>
          </p:cNvPr>
          <p:cNvCxnSpPr/>
          <p:nvPr/>
        </p:nvCxnSpPr>
        <p:spPr>
          <a:xfrm flipH="1">
            <a:off x="6428935" y="3291840"/>
            <a:ext cx="1026942" cy="236337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recto 18">
            <a:extLst>
              <a:ext uri="{FF2B5EF4-FFF2-40B4-BE49-F238E27FC236}">
                <a16:creationId xmlns="" xmlns:a16="http://schemas.microsoft.com/office/drawing/2014/main" id="{04AAE97C-EB7F-4539-A959-062BD013790E}"/>
              </a:ext>
            </a:extLst>
          </p:cNvPr>
          <p:cNvCxnSpPr/>
          <p:nvPr/>
        </p:nvCxnSpPr>
        <p:spPr>
          <a:xfrm flipH="1" flipV="1">
            <a:off x="6428935" y="5655211"/>
            <a:ext cx="1895543" cy="182881"/>
          </a:xfrm>
          <a:prstGeom prst="line">
            <a:avLst/>
          </a:prstGeom>
        </p:spPr>
        <p:style>
          <a:lnRef idx="2">
            <a:schemeClr val="accent2"/>
          </a:lnRef>
          <a:fillRef idx="0">
            <a:schemeClr val="accent2"/>
          </a:fillRef>
          <a:effectRef idx="1">
            <a:schemeClr val="accent2"/>
          </a:effectRef>
          <a:fontRef idx="minor">
            <a:schemeClr val="tx1"/>
          </a:fontRef>
        </p:style>
      </p:cxnSp>
      <p:cxnSp>
        <p:nvCxnSpPr>
          <p:cNvPr id="21" name="Conector recto 20">
            <a:extLst>
              <a:ext uri="{FF2B5EF4-FFF2-40B4-BE49-F238E27FC236}">
                <a16:creationId xmlns="" xmlns:a16="http://schemas.microsoft.com/office/drawing/2014/main" id="{E9FE5DA0-BF5A-4FEE-94A6-FF208C363B19}"/>
              </a:ext>
            </a:extLst>
          </p:cNvPr>
          <p:cNvCxnSpPr>
            <a:stCxn id="13" idx="2"/>
          </p:cNvCxnSpPr>
          <p:nvPr/>
        </p:nvCxnSpPr>
        <p:spPr>
          <a:xfrm flipH="1">
            <a:off x="6428935" y="5254282"/>
            <a:ext cx="4232031" cy="40092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CuadroTexto 21">
            <a:extLst>
              <a:ext uri="{FF2B5EF4-FFF2-40B4-BE49-F238E27FC236}">
                <a16:creationId xmlns="" xmlns:a16="http://schemas.microsoft.com/office/drawing/2014/main" id="{875F8236-473E-4A59-AF7E-6D1D3881960A}"/>
              </a:ext>
            </a:extLst>
          </p:cNvPr>
          <p:cNvSpPr txBox="1"/>
          <p:nvPr/>
        </p:nvSpPr>
        <p:spPr>
          <a:xfrm>
            <a:off x="1659988" y="5332045"/>
            <a:ext cx="4768947" cy="584775"/>
          </a:xfrm>
          <a:prstGeom prst="rect">
            <a:avLst/>
          </a:prstGeom>
          <a:noFill/>
        </p:spPr>
        <p:txBody>
          <a:bodyPr wrap="square" rtlCol="0">
            <a:spAutoFit/>
          </a:bodyPr>
          <a:lstStyle/>
          <a:p>
            <a:pPr algn="just"/>
            <a:r>
              <a:rPr lang="es-MX" sz="1600" b="1" dirty="0"/>
              <a:t>Los cuestionarios especiales también van  delimitados y codificados en la </a:t>
            </a:r>
            <a:r>
              <a:rPr lang="es-MX" sz="1600" b="1" dirty="0" smtClean="0"/>
              <a:t>orto-foto</a:t>
            </a:r>
            <a:endParaRPr lang="es-EC" sz="1600" b="1" dirty="0"/>
          </a:p>
        </p:txBody>
      </p:sp>
    </p:spTree>
    <p:extLst>
      <p:ext uri="{BB962C8B-B14F-4D97-AF65-F5344CB8AC3E}">
        <p14:creationId xmlns:p14="http://schemas.microsoft.com/office/powerpoint/2010/main" val="334256864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52194" y="2600007"/>
            <a:ext cx="7808089" cy="1063557"/>
          </a:xfrm>
        </p:spPr>
        <p:txBody>
          <a:bodyPr>
            <a:noAutofit/>
          </a:bodyPr>
          <a:lstStyle/>
          <a:p>
            <a:r>
              <a:rPr lang="es-ES_tradnl" sz="2400" dirty="0"/>
              <a:t>Capítulo 11.- Aves de Campo y Planteles Avícolas</a:t>
            </a:r>
          </a:p>
        </p:txBody>
      </p:sp>
    </p:spTree>
    <p:extLst>
      <p:ext uri="{BB962C8B-B14F-4D97-AF65-F5344CB8AC3E}">
        <p14:creationId xmlns:p14="http://schemas.microsoft.com/office/powerpoint/2010/main" val="121414087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0B5CB647-4C99-4B47-A35D-EBF51D5BD250}"/>
              </a:ext>
            </a:extLst>
          </p:cNvPr>
          <p:cNvSpPr>
            <a:spLocks noGrp="1"/>
          </p:cNvSpPr>
          <p:nvPr>
            <p:ph type="title"/>
          </p:nvPr>
        </p:nvSpPr>
        <p:spPr/>
        <p:txBody>
          <a:bodyPr>
            <a:normAutofit fontScale="90000"/>
          </a:bodyPr>
          <a:lstStyle/>
          <a:p>
            <a:r>
              <a:rPr lang="es-ES_tradnl" dirty="0"/>
              <a:t>Capítulo 11: Aves de campo</a:t>
            </a:r>
          </a:p>
        </p:txBody>
      </p:sp>
      <p:sp>
        <p:nvSpPr>
          <p:cNvPr id="6" name="Marcador de contenido 5">
            <a:extLst>
              <a:ext uri="{FF2B5EF4-FFF2-40B4-BE49-F238E27FC236}">
                <a16:creationId xmlns="" xmlns:a16="http://schemas.microsoft.com/office/drawing/2014/main" id="{436328BD-C06E-48DE-A93E-AAD6F7363385}"/>
              </a:ext>
            </a:extLst>
          </p:cNvPr>
          <p:cNvSpPr txBox="1">
            <a:spLocks/>
          </p:cNvSpPr>
          <p:nvPr/>
        </p:nvSpPr>
        <p:spPr>
          <a:xfrm>
            <a:off x="886682" y="91289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pic>
        <p:nvPicPr>
          <p:cNvPr id="7" name="Imagen 6">
            <a:extLst>
              <a:ext uri="{FF2B5EF4-FFF2-40B4-BE49-F238E27FC236}">
                <a16:creationId xmlns="" xmlns:a16="http://schemas.microsoft.com/office/drawing/2014/main" id="{78BED82D-D6F4-42DC-9347-C57CD44D2004}"/>
              </a:ext>
            </a:extLst>
          </p:cNvPr>
          <p:cNvPicPr>
            <a:picLocks noChangeAspect="1"/>
          </p:cNvPicPr>
          <p:nvPr/>
        </p:nvPicPr>
        <p:blipFill>
          <a:blip r:embed="rId2"/>
          <a:stretch>
            <a:fillRect/>
          </a:stretch>
        </p:blipFill>
        <p:spPr>
          <a:xfrm>
            <a:off x="693026" y="1339479"/>
            <a:ext cx="7115175" cy="4972050"/>
          </a:xfrm>
          <a:prstGeom prst="rect">
            <a:avLst/>
          </a:prstGeom>
        </p:spPr>
      </p:pic>
      <p:grpSp>
        <p:nvGrpSpPr>
          <p:cNvPr id="8" name="12 Grupo">
            <a:extLst>
              <a:ext uri="{FF2B5EF4-FFF2-40B4-BE49-F238E27FC236}">
                <a16:creationId xmlns="" xmlns:a16="http://schemas.microsoft.com/office/drawing/2014/main" id="{6490CB5E-5F88-43CF-8DF8-C0C7113DCC3E}"/>
              </a:ext>
            </a:extLst>
          </p:cNvPr>
          <p:cNvGrpSpPr/>
          <p:nvPr/>
        </p:nvGrpSpPr>
        <p:grpSpPr>
          <a:xfrm>
            <a:off x="7730465" y="953396"/>
            <a:ext cx="1457045" cy="772166"/>
            <a:chOff x="2083113" y="6944428"/>
            <a:chExt cx="1323104" cy="678241"/>
          </a:xfrm>
        </p:grpSpPr>
        <p:pic>
          <p:nvPicPr>
            <p:cNvPr id="9" name="Picture 2">
              <a:extLst>
                <a:ext uri="{FF2B5EF4-FFF2-40B4-BE49-F238E27FC236}">
                  <a16:creationId xmlns="" xmlns:a16="http://schemas.microsoft.com/office/drawing/2014/main" id="{AE56FC6E-1462-495D-8697-1E273922615B}"/>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0" name="14 CuadroTexto">
              <a:extLst>
                <a:ext uri="{FF2B5EF4-FFF2-40B4-BE49-F238E27FC236}">
                  <a16:creationId xmlns="" xmlns:a16="http://schemas.microsoft.com/office/drawing/2014/main" id="{244005B0-04CC-49DD-9DF6-414091D1049A}"/>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
        <p:nvSpPr>
          <p:cNvPr id="11" name="CuadroTexto 16">
            <a:extLst>
              <a:ext uri="{FF2B5EF4-FFF2-40B4-BE49-F238E27FC236}">
                <a16:creationId xmlns="" xmlns:a16="http://schemas.microsoft.com/office/drawing/2014/main" id="{82D76854-8CCB-4350-903F-D836CECDAD12}"/>
              </a:ext>
            </a:extLst>
          </p:cNvPr>
          <p:cNvSpPr txBox="1"/>
          <p:nvPr/>
        </p:nvSpPr>
        <p:spPr>
          <a:xfrm>
            <a:off x="8065494" y="1770406"/>
            <a:ext cx="3902584" cy="1384995"/>
          </a:xfrm>
          <a:prstGeom prst="rect">
            <a:avLst/>
          </a:prstGeom>
          <a:noFill/>
        </p:spPr>
        <p:txBody>
          <a:bodyPr wrap="square" rtlCol="0">
            <a:spAutoFit/>
          </a:bodyPr>
          <a:lstStyle/>
          <a:p>
            <a:pPr algn="just"/>
            <a:r>
              <a:rPr lang="es-MX" sz="1400" b="1" dirty="0">
                <a:highlight>
                  <a:srgbClr val="FFFF00"/>
                </a:highlight>
              </a:rPr>
              <a:t>Las aves criadas en pequeñas casitas hechas por la </a:t>
            </a:r>
            <a:r>
              <a:rPr lang="es-MX" sz="1400" b="1" dirty="0" smtClean="0">
                <a:highlight>
                  <a:srgbClr val="FFFF00"/>
                </a:highlight>
              </a:rPr>
              <a:t>PP, </a:t>
            </a:r>
            <a:r>
              <a:rPr lang="es-MX" sz="1400" b="1" dirty="0">
                <a:highlight>
                  <a:srgbClr val="FFFF00"/>
                </a:highlight>
              </a:rPr>
              <a:t>sin adecuaciones de plantel </a:t>
            </a:r>
            <a:r>
              <a:rPr lang="es-MX" sz="1400" b="1" dirty="0"/>
              <a:t>como infraestructura, comederos, bebederos, áreas de selección, </a:t>
            </a:r>
            <a:r>
              <a:rPr lang="es-MX" sz="1400" b="1" dirty="0" err="1"/>
              <a:t>etc</a:t>
            </a:r>
            <a:r>
              <a:rPr lang="es-MX" sz="1400" b="1" dirty="0"/>
              <a:t>, </a:t>
            </a:r>
            <a:r>
              <a:rPr lang="es-MX" sz="1400" b="1" dirty="0">
                <a:highlight>
                  <a:srgbClr val="FFFF00"/>
                </a:highlight>
              </a:rPr>
              <a:t>no se considera plantel avícola, se debe registrar como aves de campo</a:t>
            </a:r>
            <a:endParaRPr lang="es-EC" sz="1400" b="1" dirty="0">
              <a:highlight>
                <a:srgbClr val="FFFF00"/>
              </a:highlight>
            </a:endParaRPr>
          </a:p>
        </p:txBody>
      </p:sp>
      <p:sp>
        <p:nvSpPr>
          <p:cNvPr id="12" name="CuadroTexto 18">
            <a:extLst>
              <a:ext uri="{FF2B5EF4-FFF2-40B4-BE49-F238E27FC236}">
                <a16:creationId xmlns="" xmlns:a16="http://schemas.microsoft.com/office/drawing/2014/main" id="{24014DFE-19BB-49BF-A6FC-7D0691EAC342}"/>
              </a:ext>
            </a:extLst>
          </p:cNvPr>
          <p:cNvSpPr txBox="1"/>
          <p:nvPr/>
        </p:nvSpPr>
        <p:spPr>
          <a:xfrm>
            <a:off x="8024969" y="3290280"/>
            <a:ext cx="3902584" cy="738664"/>
          </a:xfrm>
          <a:prstGeom prst="rect">
            <a:avLst/>
          </a:prstGeom>
          <a:noFill/>
        </p:spPr>
        <p:txBody>
          <a:bodyPr wrap="square" rtlCol="0">
            <a:spAutoFit/>
          </a:bodyPr>
          <a:lstStyle/>
          <a:p>
            <a:pPr algn="just"/>
            <a:r>
              <a:rPr lang="es-MX" sz="1400" b="1" dirty="0">
                <a:solidFill>
                  <a:srgbClr val="FF0000"/>
                </a:solidFill>
              </a:rPr>
              <a:t>Los gallos de pelea y las gallinas guineas no se registran en este capítulo, solo se pone en observaciones</a:t>
            </a:r>
            <a:endParaRPr lang="es-EC" sz="1400" b="1" dirty="0">
              <a:solidFill>
                <a:srgbClr val="FF0000"/>
              </a:solidFill>
            </a:endParaRPr>
          </a:p>
        </p:txBody>
      </p:sp>
      <p:sp>
        <p:nvSpPr>
          <p:cNvPr id="13" name="CuadroTexto 14">
            <a:extLst>
              <a:ext uri="{FF2B5EF4-FFF2-40B4-BE49-F238E27FC236}">
                <a16:creationId xmlns="" xmlns:a16="http://schemas.microsoft.com/office/drawing/2014/main" id="{9B5D2017-7371-41BD-AEA7-04FBBFADA1AC}"/>
              </a:ext>
            </a:extLst>
          </p:cNvPr>
          <p:cNvSpPr txBox="1"/>
          <p:nvPr/>
        </p:nvSpPr>
        <p:spPr>
          <a:xfrm>
            <a:off x="8661823" y="4358805"/>
            <a:ext cx="3114794"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b="1" dirty="0"/>
              <a:t>Precio de venta de una gallina, un pollo, un pato, un pavo.</a:t>
            </a:r>
            <a:endParaRPr lang="es-EC" sz="1400" b="1" dirty="0"/>
          </a:p>
        </p:txBody>
      </p:sp>
      <p:sp>
        <p:nvSpPr>
          <p:cNvPr id="14" name="CuadroTexto 22">
            <a:extLst>
              <a:ext uri="{FF2B5EF4-FFF2-40B4-BE49-F238E27FC236}">
                <a16:creationId xmlns="" xmlns:a16="http://schemas.microsoft.com/office/drawing/2014/main" id="{D2720960-BDE8-4AEA-9E9E-7E870EF22684}"/>
              </a:ext>
            </a:extLst>
          </p:cNvPr>
          <p:cNvSpPr txBox="1"/>
          <p:nvPr/>
        </p:nvSpPr>
        <p:spPr>
          <a:xfrm>
            <a:off x="5095688" y="5985287"/>
            <a:ext cx="5858562"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b="1" dirty="0"/>
              <a:t>Precio de toda la venta de huevos registrados en el casillero 1218</a:t>
            </a:r>
            <a:endParaRPr lang="es-EC" sz="1400" b="1" dirty="0"/>
          </a:p>
        </p:txBody>
      </p:sp>
      <p:sp>
        <p:nvSpPr>
          <p:cNvPr id="15" name="Rectángulo 20">
            <a:extLst>
              <a:ext uri="{FF2B5EF4-FFF2-40B4-BE49-F238E27FC236}">
                <a16:creationId xmlns="" xmlns:a16="http://schemas.microsoft.com/office/drawing/2014/main" id="{DADB5D08-49B5-4323-93BC-23D4BF3EFC45}"/>
              </a:ext>
            </a:extLst>
          </p:cNvPr>
          <p:cNvSpPr/>
          <p:nvPr/>
        </p:nvSpPr>
        <p:spPr>
          <a:xfrm>
            <a:off x="693026" y="5905696"/>
            <a:ext cx="3960862" cy="4669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6" name="Conector recto de flecha 13">
            <a:extLst>
              <a:ext uri="{FF2B5EF4-FFF2-40B4-BE49-F238E27FC236}">
                <a16:creationId xmlns="" xmlns:a16="http://schemas.microsoft.com/office/drawing/2014/main" id="{EC42B5E8-B24C-47E0-9D15-06136AEA0CAC}"/>
              </a:ext>
            </a:extLst>
          </p:cNvPr>
          <p:cNvCxnSpPr>
            <a:cxnSpLocks/>
            <a:endCxn id="14" idx="1"/>
          </p:cNvCxnSpPr>
          <p:nvPr/>
        </p:nvCxnSpPr>
        <p:spPr>
          <a:xfrm flipV="1">
            <a:off x="4640201" y="6139176"/>
            <a:ext cx="455487" cy="530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ectángulo 9">
            <a:extLst>
              <a:ext uri="{FF2B5EF4-FFF2-40B4-BE49-F238E27FC236}">
                <a16:creationId xmlns="" xmlns:a16="http://schemas.microsoft.com/office/drawing/2014/main" id="{6ADACA1C-22AB-4C63-98F3-87876279A035}"/>
              </a:ext>
            </a:extLst>
          </p:cNvPr>
          <p:cNvSpPr/>
          <p:nvPr/>
        </p:nvSpPr>
        <p:spPr>
          <a:xfrm>
            <a:off x="611138" y="4392908"/>
            <a:ext cx="7323040" cy="5382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9" name="Conector recto de flecha 23">
            <a:extLst>
              <a:ext uri="{FF2B5EF4-FFF2-40B4-BE49-F238E27FC236}">
                <a16:creationId xmlns="" xmlns:a16="http://schemas.microsoft.com/office/drawing/2014/main" id="{EE3DB470-EA2E-4693-8500-535117ED1CCA}"/>
              </a:ext>
            </a:extLst>
          </p:cNvPr>
          <p:cNvCxnSpPr>
            <a:cxnSpLocks/>
            <a:stCxn id="18" idx="3"/>
            <a:endCxn id="13" idx="1"/>
          </p:cNvCxnSpPr>
          <p:nvPr/>
        </p:nvCxnSpPr>
        <p:spPr>
          <a:xfrm flipV="1">
            <a:off x="7934178" y="4620415"/>
            <a:ext cx="727645" cy="4159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802060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9C496A85-A16E-4F01-9D8B-5881B1C43B4C}"/>
              </a:ext>
            </a:extLst>
          </p:cNvPr>
          <p:cNvSpPr>
            <a:spLocks noGrp="1"/>
          </p:cNvSpPr>
          <p:nvPr>
            <p:ph type="title"/>
          </p:nvPr>
        </p:nvSpPr>
        <p:spPr/>
        <p:txBody>
          <a:bodyPr>
            <a:normAutofit fontScale="90000"/>
          </a:bodyPr>
          <a:lstStyle/>
          <a:p>
            <a:r>
              <a:rPr lang="es-ES_tradnl" dirty="0"/>
              <a:t>Capítulo 11: Aves de planteles avícolas</a:t>
            </a:r>
          </a:p>
        </p:txBody>
      </p:sp>
      <p:sp>
        <p:nvSpPr>
          <p:cNvPr id="6" name="Marcador de contenido 5">
            <a:extLst>
              <a:ext uri="{FF2B5EF4-FFF2-40B4-BE49-F238E27FC236}">
                <a16:creationId xmlns="" xmlns:a16="http://schemas.microsoft.com/office/drawing/2014/main" id="{ED835B16-63BE-4328-A441-D2458B07CF8B}"/>
              </a:ext>
            </a:extLst>
          </p:cNvPr>
          <p:cNvSpPr txBox="1">
            <a:spLocks/>
          </p:cNvSpPr>
          <p:nvPr/>
        </p:nvSpPr>
        <p:spPr>
          <a:xfrm>
            <a:off x="909832" y="1016065"/>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pic>
        <p:nvPicPr>
          <p:cNvPr id="7" name="Imagen 8">
            <a:extLst>
              <a:ext uri="{FF2B5EF4-FFF2-40B4-BE49-F238E27FC236}">
                <a16:creationId xmlns="" xmlns:a16="http://schemas.microsoft.com/office/drawing/2014/main" id="{9E89FEAA-8539-482E-91E2-564FF7DEBB94}"/>
              </a:ext>
            </a:extLst>
          </p:cNvPr>
          <p:cNvPicPr>
            <a:picLocks noChangeAspect="1"/>
          </p:cNvPicPr>
          <p:nvPr/>
        </p:nvPicPr>
        <p:blipFill>
          <a:blip r:embed="rId2"/>
          <a:stretch>
            <a:fillRect/>
          </a:stretch>
        </p:blipFill>
        <p:spPr>
          <a:xfrm>
            <a:off x="713061" y="1443384"/>
            <a:ext cx="6912981" cy="4124039"/>
          </a:xfrm>
          <a:prstGeom prst="rect">
            <a:avLst/>
          </a:prstGeom>
        </p:spPr>
      </p:pic>
      <p:sp>
        <p:nvSpPr>
          <p:cNvPr id="8" name="CuadroTexto 20">
            <a:extLst>
              <a:ext uri="{FF2B5EF4-FFF2-40B4-BE49-F238E27FC236}">
                <a16:creationId xmlns="" xmlns:a16="http://schemas.microsoft.com/office/drawing/2014/main" id="{3CC6DA59-DA26-490F-9ABD-13A22B0E4AF8}"/>
              </a:ext>
            </a:extLst>
          </p:cNvPr>
          <p:cNvSpPr txBox="1"/>
          <p:nvPr/>
        </p:nvSpPr>
        <p:spPr>
          <a:xfrm>
            <a:off x="7852214" y="2179558"/>
            <a:ext cx="4134316" cy="160043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MX" sz="1400" dirty="0"/>
              <a:t>La actividad debe estar relacionada con la existencia de aves:</a:t>
            </a:r>
          </a:p>
          <a:p>
            <a:r>
              <a:rPr lang="es-MX" sz="1400" dirty="0"/>
              <a:t>Huevos: gallinas ponedoras y reproductoras</a:t>
            </a:r>
          </a:p>
          <a:p>
            <a:r>
              <a:rPr lang="es-MX" sz="1400" dirty="0"/>
              <a:t>Carne: pollos</a:t>
            </a:r>
          </a:p>
          <a:p>
            <a:r>
              <a:rPr lang="es-MX" sz="1400" dirty="0"/>
              <a:t>Doble propósito: ponedoras, reproductoras y pollos</a:t>
            </a:r>
          </a:p>
          <a:p>
            <a:r>
              <a:rPr lang="es-MX" sz="1400" dirty="0"/>
              <a:t>Otras aves: avestruces, codornices y pavos</a:t>
            </a:r>
            <a:endParaRPr lang="es-EC" sz="1400" dirty="0"/>
          </a:p>
        </p:txBody>
      </p:sp>
      <p:sp>
        <p:nvSpPr>
          <p:cNvPr id="9" name="Rectángulo 17">
            <a:extLst>
              <a:ext uri="{FF2B5EF4-FFF2-40B4-BE49-F238E27FC236}">
                <a16:creationId xmlns="" xmlns:a16="http://schemas.microsoft.com/office/drawing/2014/main" id="{A86FA2A3-7144-45A3-82AA-9AB8C4133C95}"/>
              </a:ext>
            </a:extLst>
          </p:cNvPr>
          <p:cNvSpPr/>
          <p:nvPr/>
        </p:nvSpPr>
        <p:spPr>
          <a:xfrm>
            <a:off x="5516834" y="2536648"/>
            <a:ext cx="2029402" cy="8862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0" name="CuadroTexto 11">
            <a:extLst>
              <a:ext uri="{FF2B5EF4-FFF2-40B4-BE49-F238E27FC236}">
                <a16:creationId xmlns="" xmlns:a16="http://schemas.microsoft.com/office/drawing/2014/main" id="{D163743E-2CC2-4B94-96F4-1A93FDA28F17}"/>
              </a:ext>
            </a:extLst>
          </p:cNvPr>
          <p:cNvSpPr txBox="1"/>
          <p:nvPr/>
        </p:nvSpPr>
        <p:spPr>
          <a:xfrm>
            <a:off x="7843124" y="4413294"/>
            <a:ext cx="4134316" cy="30777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s-MX" sz="1400" dirty="0"/>
              <a:t>Debe ser mayor o igual a la existencia</a:t>
            </a:r>
            <a:endParaRPr lang="es-EC" sz="1400" dirty="0"/>
          </a:p>
        </p:txBody>
      </p:sp>
      <p:sp>
        <p:nvSpPr>
          <p:cNvPr id="11" name="CuadroTexto 13">
            <a:extLst>
              <a:ext uri="{FF2B5EF4-FFF2-40B4-BE49-F238E27FC236}">
                <a16:creationId xmlns="" xmlns:a16="http://schemas.microsoft.com/office/drawing/2014/main" id="{0D3C6F9F-A742-4C96-B55F-197CECBE72C7}"/>
              </a:ext>
            </a:extLst>
          </p:cNvPr>
          <p:cNvSpPr txBox="1"/>
          <p:nvPr/>
        </p:nvSpPr>
        <p:spPr>
          <a:xfrm>
            <a:off x="7843124" y="4747020"/>
            <a:ext cx="4134317"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s-MX" sz="1400" dirty="0"/>
              <a:t>Debe ser menor o igual a la capacidad instalada </a:t>
            </a:r>
            <a:endParaRPr lang="es-EC" sz="1400" dirty="0"/>
          </a:p>
        </p:txBody>
      </p:sp>
      <p:sp>
        <p:nvSpPr>
          <p:cNvPr id="12" name="CuadroTexto 16">
            <a:extLst>
              <a:ext uri="{FF2B5EF4-FFF2-40B4-BE49-F238E27FC236}">
                <a16:creationId xmlns="" xmlns:a16="http://schemas.microsoft.com/office/drawing/2014/main" id="{53DD87F8-D366-4674-A738-5986C9CF9410}"/>
              </a:ext>
            </a:extLst>
          </p:cNvPr>
          <p:cNvSpPr txBox="1"/>
          <p:nvPr/>
        </p:nvSpPr>
        <p:spPr>
          <a:xfrm>
            <a:off x="7843124" y="5270240"/>
            <a:ext cx="4134317" cy="30777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s-MX" sz="1400" dirty="0"/>
              <a:t>Debe ser igual a la capacidad instalada x 6</a:t>
            </a:r>
            <a:endParaRPr lang="es-EC" sz="1400" dirty="0"/>
          </a:p>
        </p:txBody>
      </p:sp>
      <p:cxnSp>
        <p:nvCxnSpPr>
          <p:cNvPr id="13" name="Conector recto de flecha 18">
            <a:extLst>
              <a:ext uri="{FF2B5EF4-FFF2-40B4-BE49-F238E27FC236}">
                <a16:creationId xmlns="" xmlns:a16="http://schemas.microsoft.com/office/drawing/2014/main" id="{8861EE6C-BFC0-43DC-8698-015F90FF0904}"/>
              </a:ext>
            </a:extLst>
          </p:cNvPr>
          <p:cNvCxnSpPr/>
          <p:nvPr/>
        </p:nvCxnSpPr>
        <p:spPr>
          <a:xfrm>
            <a:off x="7555326" y="2979777"/>
            <a:ext cx="296888"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8">
            <a:extLst>
              <a:ext uri="{FF2B5EF4-FFF2-40B4-BE49-F238E27FC236}">
                <a16:creationId xmlns="" xmlns:a16="http://schemas.microsoft.com/office/drawing/2014/main" id="{8861EE6C-BFC0-43DC-8698-015F90FF0904}"/>
              </a:ext>
            </a:extLst>
          </p:cNvPr>
          <p:cNvCxnSpPr/>
          <p:nvPr/>
        </p:nvCxnSpPr>
        <p:spPr>
          <a:xfrm>
            <a:off x="7626042" y="4567182"/>
            <a:ext cx="23866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8">
            <a:extLst>
              <a:ext uri="{FF2B5EF4-FFF2-40B4-BE49-F238E27FC236}">
                <a16:creationId xmlns="" xmlns:a16="http://schemas.microsoft.com/office/drawing/2014/main" id="{8861EE6C-BFC0-43DC-8698-015F90FF0904}"/>
              </a:ext>
            </a:extLst>
          </p:cNvPr>
          <p:cNvCxnSpPr/>
          <p:nvPr/>
        </p:nvCxnSpPr>
        <p:spPr>
          <a:xfrm>
            <a:off x="7604461" y="4916352"/>
            <a:ext cx="23866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recto de flecha 18">
            <a:extLst>
              <a:ext uri="{FF2B5EF4-FFF2-40B4-BE49-F238E27FC236}">
                <a16:creationId xmlns="" xmlns:a16="http://schemas.microsoft.com/office/drawing/2014/main" id="{8861EE6C-BFC0-43DC-8698-015F90FF0904}"/>
              </a:ext>
            </a:extLst>
          </p:cNvPr>
          <p:cNvCxnSpPr/>
          <p:nvPr/>
        </p:nvCxnSpPr>
        <p:spPr>
          <a:xfrm>
            <a:off x="7629881" y="5409664"/>
            <a:ext cx="23866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546571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E5670EA8-AD69-4F04-9ED5-04C743C91FCE}"/>
              </a:ext>
            </a:extLst>
          </p:cNvPr>
          <p:cNvSpPr>
            <a:spLocks noGrp="1"/>
          </p:cNvSpPr>
          <p:nvPr>
            <p:ph type="title"/>
          </p:nvPr>
        </p:nvSpPr>
        <p:spPr/>
        <p:txBody>
          <a:bodyPr>
            <a:normAutofit fontScale="90000"/>
          </a:bodyPr>
          <a:lstStyle/>
          <a:p>
            <a:r>
              <a:rPr lang="es-MX" dirty="0"/>
              <a:t>Consideraciones</a:t>
            </a:r>
            <a:endParaRPr lang="es-EC" dirty="0"/>
          </a:p>
        </p:txBody>
      </p:sp>
      <p:sp>
        <p:nvSpPr>
          <p:cNvPr id="6" name="Marcador de contenido 5">
            <a:extLst>
              <a:ext uri="{FF2B5EF4-FFF2-40B4-BE49-F238E27FC236}">
                <a16:creationId xmlns="" xmlns:a16="http://schemas.microsoft.com/office/drawing/2014/main" id="{5EDADE6F-0367-4204-AD5B-5F54E009D3CE}"/>
              </a:ext>
            </a:extLst>
          </p:cNvPr>
          <p:cNvSpPr txBox="1">
            <a:spLocks/>
          </p:cNvSpPr>
          <p:nvPr/>
        </p:nvSpPr>
        <p:spPr>
          <a:xfrm>
            <a:off x="886683" y="915400"/>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Aves de planteles avícolas</a:t>
            </a:r>
            <a:endParaRPr lang="es-EC" dirty="0"/>
          </a:p>
        </p:txBody>
      </p:sp>
      <p:pic>
        <p:nvPicPr>
          <p:cNvPr id="7" name="Imagen 6">
            <a:extLst>
              <a:ext uri="{FF2B5EF4-FFF2-40B4-BE49-F238E27FC236}">
                <a16:creationId xmlns="" xmlns:a16="http://schemas.microsoft.com/office/drawing/2014/main" id="{D320967B-B565-4A29-B3C1-CAAFA6CC6567}"/>
              </a:ext>
            </a:extLst>
          </p:cNvPr>
          <p:cNvPicPr>
            <a:picLocks noChangeAspect="1"/>
          </p:cNvPicPr>
          <p:nvPr/>
        </p:nvPicPr>
        <p:blipFill>
          <a:blip r:embed="rId2"/>
          <a:stretch>
            <a:fillRect/>
          </a:stretch>
        </p:blipFill>
        <p:spPr>
          <a:xfrm>
            <a:off x="701487" y="1203705"/>
            <a:ext cx="7143750" cy="5257799"/>
          </a:xfrm>
          <a:prstGeom prst="rect">
            <a:avLst/>
          </a:prstGeom>
        </p:spPr>
      </p:pic>
      <p:sp>
        <p:nvSpPr>
          <p:cNvPr id="8" name="CuadroTexto 19">
            <a:extLst>
              <a:ext uri="{FF2B5EF4-FFF2-40B4-BE49-F238E27FC236}">
                <a16:creationId xmlns="" xmlns:a16="http://schemas.microsoft.com/office/drawing/2014/main" id="{0E48C5BE-DD09-47F7-9B9F-C25D4760B03F}"/>
              </a:ext>
            </a:extLst>
          </p:cNvPr>
          <p:cNvSpPr txBox="1"/>
          <p:nvPr/>
        </p:nvSpPr>
        <p:spPr>
          <a:xfrm>
            <a:off x="8928855" y="1190390"/>
            <a:ext cx="3114794" cy="73866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dirty="0"/>
              <a:t>Si hay producción de huevos de gallina debe dato en existencia y /o ventas</a:t>
            </a:r>
            <a:endParaRPr lang="es-EC" sz="1400" dirty="0"/>
          </a:p>
        </p:txBody>
      </p:sp>
      <p:sp>
        <p:nvSpPr>
          <p:cNvPr id="9" name="CuadroTexto 21">
            <a:extLst>
              <a:ext uri="{FF2B5EF4-FFF2-40B4-BE49-F238E27FC236}">
                <a16:creationId xmlns="" xmlns:a16="http://schemas.microsoft.com/office/drawing/2014/main" id="{329A15A2-3F24-4A65-9277-5E89BD0C4867}"/>
              </a:ext>
            </a:extLst>
          </p:cNvPr>
          <p:cNvSpPr txBox="1"/>
          <p:nvPr/>
        </p:nvSpPr>
        <p:spPr>
          <a:xfrm>
            <a:off x="8928855" y="2103321"/>
            <a:ext cx="3114794" cy="73866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dirty="0"/>
              <a:t>Si hay producción de huevos de codorniz debe dato en existencia y /o ventas</a:t>
            </a:r>
            <a:endParaRPr lang="es-EC" sz="1400" dirty="0"/>
          </a:p>
        </p:txBody>
      </p:sp>
      <p:sp>
        <p:nvSpPr>
          <p:cNvPr id="10" name="CuadroTexto 8">
            <a:extLst>
              <a:ext uri="{FF2B5EF4-FFF2-40B4-BE49-F238E27FC236}">
                <a16:creationId xmlns="" xmlns:a16="http://schemas.microsoft.com/office/drawing/2014/main" id="{22529ACB-9FD9-43E1-B49A-13F207192ABE}"/>
              </a:ext>
            </a:extLst>
          </p:cNvPr>
          <p:cNvSpPr txBox="1"/>
          <p:nvPr/>
        </p:nvSpPr>
        <p:spPr>
          <a:xfrm>
            <a:off x="8928855" y="2991801"/>
            <a:ext cx="3114794" cy="116955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t>Precio de venta de una gallina, un pollo, una avestruz, un pavo, una codornices sea en pie (vivo) o en carne (muerto y desplumado)</a:t>
            </a:r>
            <a:endParaRPr lang="es-EC" sz="1400" dirty="0"/>
          </a:p>
        </p:txBody>
      </p:sp>
      <p:sp>
        <p:nvSpPr>
          <p:cNvPr id="11" name="CuadroTexto 13">
            <a:extLst>
              <a:ext uri="{FF2B5EF4-FFF2-40B4-BE49-F238E27FC236}">
                <a16:creationId xmlns="" xmlns:a16="http://schemas.microsoft.com/office/drawing/2014/main" id="{8B714D32-4FAF-4804-9DD1-D137B58AD52E}"/>
              </a:ext>
            </a:extLst>
          </p:cNvPr>
          <p:cNvSpPr txBox="1"/>
          <p:nvPr/>
        </p:nvSpPr>
        <p:spPr>
          <a:xfrm>
            <a:off x="8928855" y="4569044"/>
            <a:ext cx="3114794" cy="73866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b="1" dirty="0"/>
              <a:t>Precio de toda la venta de huevos registrados en el casillero 1240</a:t>
            </a:r>
            <a:endParaRPr lang="es-EC" sz="1400" b="1" dirty="0"/>
          </a:p>
        </p:txBody>
      </p:sp>
      <p:sp>
        <p:nvSpPr>
          <p:cNvPr id="12" name="CuadroTexto 16">
            <a:extLst>
              <a:ext uri="{FF2B5EF4-FFF2-40B4-BE49-F238E27FC236}">
                <a16:creationId xmlns="" xmlns:a16="http://schemas.microsoft.com/office/drawing/2014/main" id="{343858E8-A54C-4F63-973F-8441FBBBC574}"/>
              </a:ext>
            </a:extLst>
          </p:cNvPr>
          <p:cNvSpPr txBox="1"/>
          <p:nvPr/>
        </p:nvSpPr>
        <p:spPr>
          <a:xfrm>
            <a:off x="5514638" y="6014316"/>
            <a:ext cx="4289120"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b="1" dirty="0"/>
              <a:t>Precio de toda la venta de huevos de codorniz</a:t>
            </a:r>
            <a:endParaRPr lang="es-EC" sz="1400" b="1" dirty="0"/>
          </a:p>
        </p:txBody>
      </p:sp>
      <p:sp>
        <p:nvSpPr>
          <p:cNvPr id="13" name="Rectángulo 7">
            <a:extLst>
              <a:ext uri="{FF2B5EF4-FFF2-40B4-BE49-F238E27FC236}">
                <a16:creationId xmlns="" xmlns:a16="http://schemas.microsoft.com/office/drawing/2014/main" id="{E802AFA0-6D11-4FFF-8261-060DC8B177D0}"/>
              </a:ext>
            </a:extLst>
          </p:cNvPr>
          <p:cNvSpPr/>
          <p:nvPr/>
        </p:nvSpPr>
        <p:spPr>
          <a:xfrm>
            <a:off x="611842" y="2988866"/>
            <a:ext cx="7233395" cy="5877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4" name="Conector recto de flecha 9">
            <a:extLst>
              <a:ext uri="{FF2B5EF4-FFF2-40B4-BE49-F238E27FC236}">
                <a16:creationId xmlns="" xmlns:a16="http://schemas.microsoft.com/office/drawing/2014/main" id="{BC48BF8D-3476-4AC4-9620-EA1B5F7681E3}"/>
              </a:ext>
            </a:extLst>
          </p:cNvPr>
          <p:cNvCxnSpPr>
            <a:cxnSpLocks/>
          </p:cNvCxnSpPr>
          <p:nvPr/>
        </p:nvCxnSpPr>
        <p:spPr>
          <a:xfrm flipV="1">
            <a:off x="7878051" y="3282721"/>
            <a:ext cx="1050804" cy="1821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ángulo 12">
            <a:extLst>
              <a:ext uri="{FF2B5EF4-FFF2-40B4-BE49-F238E27FC236}">
                <a16:creationId xmlns="" xmlns:a16="http://schemas.microsoft.com/office/drawing/2014/main" id="{1F69FE12-430B-4C75-B13C-92ABCE4B9A50}"/>
              </a:ext>
            </a:extLst>
          </p:cNvPr>
          <p:cNvSpPr/>
          <p:nvPr/>
        </p:nvSpPr>
        <p:spPr>
          <a:xfrm>
            <a:off x="4375229" y="4569044"/>
            <a:ext cx="3470007" cy="4669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7" name="Conector recto de flecha 11">
            <a:extLst>
              <a:ext uri="{FF2B5EF4-FFF2-40B4-BE49-F238E27FC236}">
                <a16:creationId xmlns="" xmlns:a16="http://schemas.microsoft.com/office/drawing/2014/main" id="{6F47A9AD-696B-423A-9933-9DACEAB583EC}"/>
              </a:ext>
            </a:extLst>
          </p:cNvPr>
          <p:cNvCxnSpPr>
            <a:cxnSpLocks/>
          </p:cNvCxnSpPr>
          <p:nvPr/>
        </p:nvCxnSpPr>
        <p:spPr>
          <a:xfrm flipV="1">
            <a:off x="7878051" y="4802522"/>
            <a:ext cx="1050804" cy="181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Rectángulo 15">
            <a:extLst>
              <a:ext uri="{FF2B5EF4-FFF2-40B4-BE49-F238E27FC236}">
                <a16:creationId xmlns="" xmlns:a16="http://schemas.microsoft.com/office/drawing/2014/main" id="{B661D51A-0D4E-44E9-AF64-D73484746A9A}"/>
              </a:ext>
            </a:extLst>
          </p:cNvPr>
          <p:cNvSpPr/>
          <p:nvPr/>
        </p:nvSpPr>
        <p:spPr>
          <a:xfrm>
            <a:off x="701488" y="5994547"/>
            <a:ext cx="3673742" cy="4669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21" name="Conector recto de flecha 14">
            <a:extLst>
              <a:ext uri="{FF2B5EF4-FFF2-40B4-BE49-F238E27FC236}">
                <a16:creationId xmlns="" xmlns:a16="http://schemas.microsoft.com/office/drawing/2014/main" id="{77A61021-0180-43BB-A852-489B44A917E9}"/>
              </a:ext>
            </a:extLst>
          </p:cNvPr>
          <p:cNvCxnSpPr>
            <a:cxnSpLocks/>
          </p:cNvCxnSpPr>
          <p:nvPr/>
        </p:nvCxnSpPr>
        <p:spPr>
          <a:xfrm flipV="1">
            <a:off x="4375229" y="6171308"/>
            <a:ext cx="1139408"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3" name="12 Grupo">
            <a:extLst>
              <a:ext uri="{FF2B5EF4-FFF2-40B4-BE49-F238E27FC236}">
                <a16:creationId xmlns="" xmlns:a16="http://schemas.microsoft.com/office/drawing/2014/main" id="{252B10D6-5C87-4B64-B4C5-EAE7D878CD07}"/>
              </a:ext>
            </a:extLst>
          </p:cNvPr>
          <p:cNvGrpSpPr/>
          <p:nvPr/>
        </p:nvGrpSpPr>
        <p:grpSpPr>
          <a:xfrm>
            <a:off x="7674930" y="945981"/>
            <a:ext cx="1457045" cy="772166"/>
            <a:chOff x="2083113" y="6944428"/>
            <a:chExt cx="1323104" cy="678241"/>
          </a:xfrm>
        </p:grpSpPr>
        <p:pic>
          <p:nvPicPr>
            <p:cNvPr id="24" name="Picture 2">
              <a:extLst>
                <a:ext uri="{FF2B5EF4-FFF2-40B4-BE49-F238E27FC236}">
                  <a16:creationId xmlns="" xmlns:a16="http://schemas.microsoft.com/office/drawing/2014/main" id="{16A1F8EC-7BD3-4271-B323-D0AE109A4181}"/>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25" name="14 CuadroTexto">
              <a:extLst>
                <a:ext uri="{FF2B5EF4-FFF2-40B4-BE49-F238E27FC236}">
                  <a16:creationId xmlns="" xmlns:a16="http://schemas.microsoft.com/office/drawing/2014/main" id="{9F624831-F67E-4421-A3FF-4912FC409914}"/>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150899132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63770" y="2576858"/>
            <a:ext cx="6476999" cy="1063557"/>
          </a:xfrm>
        </p:spPr>
        <p:txBody>
          <a:bodyPr>
            <a:noAutofit/>
          </a:bodyPr>
          <a:lstStyle/>
          <a:p>
            <a:r>
              <a:rPr lang="es-ES_tradnl" sz="2400" dirty="0"/>
              <a:t>Capítulo 12.- Empleo</a:t>
            </a:r>
          </a:p>
        </p:txBody>
      </p:sp>
    </p:spTree>
    <p:extLst>
      <p:ext uri="{BB962C8B-B14F-4D97-AF65-F5344CB8AC3E}">
        <p14:creationId xmlns:p14="http://schemas.microsoft.com/office/powerpoint/2010/main" val="66359017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98" y="1550801"/>
            <a:ext cx="8328785" cy="2927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ítulo 1">
            <a:extLst>
              <a:ext uri="{FF2B5EF4-FFF2-40B4-BE49-F238E27FC236}">
                <a16:creationId xmlns="" xmlns:a16="http://schemas.microsoft.com/office/drawing/2014/main" id="{F0593754-6CE5-4639-8671-DB5826566293}"/>
              </a:ext>
            </a:extLst>
          </p:cNvPr>
          <p:cNvSpPr txBox="1">
            <a:spLocks noGrp="1"/>
          </p:cNvSpPr>
          <p:nvPr>
            <p:ph type="title"/>
          </p:nvPr>
        </p:nvSpPr>
        <p:spPr>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dirty="0"/>
              <a:t>Capítulo 12: Empleo</a:t>
            </a:r>
          </a:p>
        </p:txBody>
      </p:sp>
      <p:sp>
        <p:nvSpPr>
          <p:cNvPr id="6" name="Marcador de contenido 5">
            <a:extLst>
              <a:ext uri="{FF2B5EF4-FFF2-40B4-BE49-F238E27FC236}">
                <a16:creationId xmlns="" xmlns:a16="http://schemas.microsoft.com/office/drawing/2014/main" id="{2CE156CD-65C2-4054-8507-AEB479E8CAA7}"/>
              </a:ext>
            </a:extLst>
          </p:cNvPr>
          <p:cNvSpPr txBox="1">
            <a:spLocks/>
          </p:cNvSpPr>
          <p:nvPr/>
        </p:nvSpPr>
        <p:spPr>
          <a:xfrm>
            <a:off x="898257" y="925008"/>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Consideraciones</a:t>
            </a:r>
            <a:endParaRPr lang="es-EC" dirty="0"/>
          </a:p>
        </p:txBody>
      </p:sp>
      <p:sp>
        <p:nvSpPr>
          <p:cNvPr id="8" name="CuadroTexto 9">
            <a:extLst>
              <a:ext uri="{FF2B5EF4-FFF2-40B4-BE49-F238E27FC236}">
                <a16:creationId xmlns="" xmlns:a16="http://schemas.microsoft.com/office/drawing/2014/main" id="{81CF64EA-ECD2-4405-BCA1-E42FD07EC57B}"/>
              </a:ext>
            </a:extLst>
          </p:cNvPr>
          <p:cNvSpPr txBox="1"/>
          <p:nvPr/>
        </p:nvSpPr>
        <p:spPr>
          <a:xfrm>
            <a:off x="9370350" y="1758070"/>
            <a:ext cx="2632596" cy="738664"/>
          </a:xfrm>
          <a:prstGeom prst="rect">
            <a:avLst/>
          </a:prstGeom>
          <a:noFill/>
          <a:ln>
            <a:solidFill>
              <a:srgbClr val="FF0000"/>
            </a:solidFill>
          </a:ln>
        </p:spPr>
        <p:txBody>
          <a:bodyPr wrap="square" rtlCol="0">
            <a:spAutoFit/>
          </a:bodyPr>
          <a:lstStyle/>
          <a:p>
            <a:pPr algn="just"/>
            <a:r>
              <a:rPr lang="es-MX" sz="1400" b="1" dirty="0">
                <a:solidFill>
                  <a:srgbClr val="FF0000"/>
                </a:solidFill>
              </a:rPr>
              <a:t>Para esta sección el período de referencia es la semana anterior laborable</a:t>
            </a:r>
            <a:endParaRPr lang="es-EC" sz="1400" b="1" dirty="0">
              <a:solidFill>
                <a:srgbClr val="FF0000"/>
              </a:solidFill>
            </a:endParaRPr>
          </a:p>
        </p:txBody>
      </p:sp>
      <p:sp>
        <p:nvSpPr>
          <p:cNvPr id="9" name="CuadroTexto 22">
            <a:extLst>
              <a:ext uri="{FF2B5EF4-FFF2-40B4-BE49-F238E27FC236}">
                <a16:creationId xmlns="" xmlns:a16="http://schemas.microsoft.com/office/drawing/2014/main" id="{8B5EFEAD-0C34-4E3C-BFDA-670C0E4C8BD0}"/>
              </a:ext>
            </a:extLst>
          </p:cNvPr>
          <p:cNvSpPr txBox="1"/>
          <p:nvPr/>
        </p:nvSpPr>
        <p:spPr>
          <a:xfrm>
            <a:off x="6947477" y="4599761"/>
            <a:ext cx="4845745" cy="523220"/>
          </a:xfrm>
          <a:prstGeom prst="rect">
            <a:avLst/>
          </a:prstGeom>
          <a:noFill/>
          <a:ln>
            <a:solidFill>
              <a:srgbClr val="FF0000"/>
            </a:solidFill>
          </a:ln>
        </p:spPr>
        <p:txBody>
          <a:bodyPr wrap="square" rtlCol="0">
            <a:spAutoFit/>
          </a:bodyPr>
          <a:lstStyle/>
          <a:p>
            <a:pPr algn="just"/>
            <a:r>
              <a:rPr lang="es-MX" sz="1400" dirty="0"/>
              <a:t>Si hay información en algún capítulo 3, 4, 6, 7,8,9,10,11, debe existir información en esta sección</a:t>
            </a:r>
            <a:endParaRPr lang="es-EC" sz="1400" dirty="0"/>
          </a:p>
        </p:txBody>
      </p:sp>
      <p:sp>
        <p:nvSpPr>
          <p:cNvPr id="10" name="CuadroTexto 25">
            <a:extLst>
              <a:ext uri="{FF2B5EF4-FFF2-40B4-BE49-F238E27FC236}">
                <a16:creationId xmlns="" xmlns:a16="http://schemas.microsoft.com/office/drawing/2014/main" id="{5CA76A8B-0B86-4DEF-9D3E-D1B86544CCC8}"/>
              </a:ext>
            </a:extLst>
          </p:cNvPr>
          <p:cNvSpPr txBox="1"/>
          <p:nvPr/>
        </p:nvSpPr>
        <p:spPr>
          <a:xfrm>
            <a:off x="6958797" y="5224635"/>
            <a:ext cx="4845745" cy="954107"/>
          </a:xfrm>
          <a:prstGeom prst="rect">
            <a:avLst/>
          </a:prstGeom>
          <a:noFill/>
          <a:ln>
            <a:solidFill>
              <a:srgbClr val="FF0000"/>
            </a:solidFill>
          </a:ln>
        </p:spPr>
        <p:txBody>
          <a:bodyPr wrap="square" rtlCol="0">
            <a:spAutoFit/>
          </a:bodyPr>
          <a:lstStyle/>
          <a:p>
            <a:pPr algn="just"/>
            <a:r>
              <a:rPr lang="es-MX" sz="1400" dirty="0"/>
              <a:t>Si hay  predios con información solo de otros usos, montes y bosques, bosques artificiales, descanso que </a:t>
            </a:r>
            <a:r>
              <a:rPr lang="es-MX" sz="1400" b="1" u="sng" dirty="0">
                <a:solidFill>
                  <a:srgbClr val="FF0000"/>
                </a:solidFill>
                <a:highlight>
                  <a:srgbClr val="FFFF00"/>
                </a:highlight>
              </a:rPr>
              <a:t>NO</a:t>
            </a:r>
            <a:r>
              <a:rPr lang="es-MX" sz="1400" b="1" dirty="0">
                <a:highlight>
                  <a:srgbClr val="FFFF00"/>
                </a:highlight>
              </a:rPr>
              <a:t> tienen ninguna utilización agropecuaria </a:t>
            </a:r>
            <a:r>
              <a:rPr lang="es-MX" sz="1400" b="1" u="sng" dirty="0" smtClean="0">
                <a:solidFill>
                  <a:srgbClr val="FF0000"/>
                </a:solidFill>
                <a:highlight>
                  <a:srgbClr val="FFFF00"/>
                </a:highlight>
              </a:rPr>
              <a:t>NO</a:t>
            </a:r>
            <a:r>
              <a:rPr lang="es-MX" sz="1400" b="1" dirty="0" smtClean="0">
                <a:highlight>
                  <a:srgbClr val="FFFF00"/>
                </a:highlight>
              </a:rPr>
              <a:t> </a:t>
            </a:r>
            <a:r>
              <a:rPr lang="es-MX" sz="1400" b="1" dirty="0">
                <a:highlight>
                  <a:srgbClr val="FFFF00"/>
                </a:highlight>
              </a:rPr>
              <a:t>se registra información en ese capítulo</a:t>
            </a:r>
            <a:endParaRPr lang="es-EC" sz="1400" b="1" dirty="0">
              <a:highlight>
                <a:srgbClr val="FFFF00"/>
              </a:highlight>
            </a:endParaRPr>
          </a:p>
        </p:txBody>
      </p:sp>
      <p:sp>
        <p:nvSpPr>
          <p:cNvPr id="11" name="CuadroTexto 18">
            <a:extLst>
              <a:ext uri="{FF2B5EF4-FFF2-40B4-BE49-F238E27FC236}">
                <a16:creationId xmlns="" xmlns:a16="http://schemas.microsoft.com/office/drawing/2014/main" id="{8726F07E-AEA2-47F5-95AB-5DFF5BDA42EC}"/>
              </a:ext>
            </a:extLst>
          </p:cNvPr>
          <p:cNvSpPr txBox="1"/>
          <p:nvPr/>
        </p:nvSpPr>
        <p:spPr>
          <a:xfrm>
            <a:off x="3854369" y="4766207"/>
            <a:ext cx="2928608" cy="2031325"/>
          </a:xfrm>
          <a:prstGeom prst="rect">
            <a:avLst/>
          </a:prstGeom>
          <a:noFill/>
          <a:ln>
            <a:solidFill>
              <a:srgbClr val="FF0000"/>
            </a:solidFill>
          </a:ln>
        </p:spPr>
        <p:txBody>
          <a:bodyPr wrap="square" rtlCol="0">
            <a:spAutoFit/>
          </a:bodyPr>
          <a:lstStyle/>
          <a:p>
            <a:pPr algn="ctr"/>
            <a:r>
              <a:rPr lang="es-MX" sz="1400" dirty="0"/>
              <a:t>La PP siempre va registrado en esta </a:t>
            </a:r>
            <a:r>
              <a:rPr lang="es-MX" sz="1400" dirty="0" smtClean="0"/>
              <a:t>sección, así este no haya trabajado en el período de referencia.</a:t>
            </a:r>
            <a:endParaRPr lang="es-MX" sz="1400" dirty="0"/>
          </a:p>
          <a:p>
            <a:pPr algn="ctr"/>
            <a:endParaRPr lang="es-MX" sz="1400" dirty="0"/>
          </a:p>
          <a:p>
            <a:pPr algn="ctr"/>
            <a:r>
              <a:rPr lang="es-MX" sz="1400" dirty="0"/>
              <a:t>Tomar en cuenta el concepto de PP, es la persona encargada de las </a:t>
            </a:r>
            <a:r>
              <a:rPr lang="es-MX" sz="1400" b="1" dirty="0">
                <a:highlight>
                  <a:srgbClr val="FFFF00"/>
                </a:highlight>
              </a:rPr>
              <a:t>actividades agropecuarias</a:t>
            </a:r>
            <a:endParaRPr lang="es-EC" sz="1400" b="1" dirty="0">
              <a:highlight>
                <a:srgbClr val="FFFF00"/>
              </a:highlight>
            </a:endParaRPr>
          </a:p>
        </p:txBody>
      </p:sp>
      <p:sp>
        <p:nvSpPr>
          <p:cNvPr id="12" name="Rectángulo 11">
            <a:extLst>
              <a:ext uri="{FF2B5EF4-FFF2-40B4-BE49-F238E27FC236}">
                <a16:creationId xmlns="" xmlns:a16="http://schemas.microsoft.com/office/drawing/2014/main" id="{65AFCAE2-037A-4FF7-81FD-30736A4A805C}"/>
              </a:ext>
            </a:extLst>
          </p:cNvPr>
          <p:cNvSpPr/>
          <p:nvPr/>
        </p:nvSpPr>
        <p:spPr>
          <a:xfrm>
            <a:off x="3053653" y="3258273"/>
            <a:ext cx="1905000" cy="12319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3" name="Conector recto de flecha 15">
            <a:extLst>
              <a:ext uri="{FF2B5EF4-FFF2-40B4-BE49-F238E27FC236}">
                <a16:creationId xmlns="" xmlns:a16="http://schemas.microsoft.com/office/drawing/2014/main" id="{46A4B437-D614-4FCE-9C98-00785CC66934}"/>
              </a:ext>
            </a:extLst>
          </p:cNvPr>
          <p:cNvCxnSpPr>
            <a:cxnSpLocks/>
          </p:cNvCxnSpPr>
          <p:nvPr/>
        </p:nvCxnSpPr>
        <p:spPr>
          <a:xfrm>
            <a:off x="4006153" y="4490173"/>
            <a:ext cx="0" cy="27560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2 Rectángulo"/>
          <p:cNvSpPr/>
          <p:nvPr/>
        </p:nvSpPr>
        <p:spPr>
          <a:xfrm>
            <a:off x="1388252" y="4789466"/>
            <a:ext cx="2253205" cy="1384995"/>
          </a:xfrm>
          <a:prstGeom prst="rect">
            <a:avLst/>
          </a:prstGeom>
        </p:spPr>
        <p:txBody>
          <a:bodyPr wrap="square">
            <a:spAutoFit/>
          </a:bodyPr>
          <a:lstStyle/>
          <a:p>
            <a:pPr lvl="0"/>
            <a:r>
              <a:rPr lang="es-EC" sz="1400" b="1" dirty="0">
                <a:solidFill>
                  <a:srgbClr val="FF0000"/>
                </a:solidFill>
              </a:rPr>
              <a:t>Si en los terrenos existe arboles dispersos, aves de campo u otras especies de ganado </a:t>
            </a:r>
            <a:r>
              <a:rPr lang="es-EC" sz="1400" b="1" dirty="0" smtClean="0">
                <a:solidFill>
                  <a:srgbClr val="FF0000"/>
                </a:solidFill>
              </a:rPr>
              <a:t>NO </a:t>
            </a:r>
            <a:r>
              <a:rPr lang="es-EC" sz="1400" b="1" dirty="0">
                <a:solidFill>
                  <a:srgbClr val="FF0000"/>
                </a:solidFill>
              </a:rPr>
              <a:t>se registrara persona productora. </a:t>
            </a:r>
          </a:p>
        </p:txBody>
      </p:sp>
    </p:spTree>
    <p:extLst>
      <p:ext uri="{BB962C8B-B14F-4D97-AF65-F5344CB8AC3E}">
        <p14:creationId xmlns:p14="http://schemas.microsoft.com/office/powerpoint/2010/main" val="349751280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53FE383A-CCC6-4254-B793-2C07CEDF688F}"/>
              </a:ext>
            </a:extLst>
          </p:cNvPr>
          <p:cNvSpPr txBox="1">
            <a:spLocks noGrp="1"/>
          </p:cNvSpPr>
          <p:nvPr>
            <p:ph type="title"/>
          </p:nvPr>
        </p:nvSpPr>
        <p:spPr>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dirty="0"/>
              <a:t>Capítulo 12: Empleo</a:t>
            </a:r>
          </a:p>
        </p:txBody>
      </p:sp>
      <p:sp>
        <p:nvSpPr>
          <p:cNvPr id="6" name="Marcador de contenido 5">
            <a:extLst>
              <a:ext uri="{FF2B5EF4-FFF2-40B4-BE49-F238E27FC236}">
                <a16:creationId xmlns="" xmlns:a16="http://schemas.microsoft.com/office/drawing/2014/main" id="{CFA55ED3-05FA-466F-BFF3-7607BDEF28DE}"/>
              </a:ext>
            </a:extLst>
          </p:cNvPr>
          <p:cNvSpPr txBox="1">
            <a:spLocks/>
          </p:cNvSpPr>
          <p:nvPr/>
        </p:nvSpPr>
        <p:spPr>
          <a:xfrm>
            <a:off x="979279" y="95979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Trabajadores familiares y ocasionales</a:t>
            </a:r>
            <a:endParaRPr lang="es-EC" dirty="0"/>
          </a:p>
        </p:txBody>
      </p:sp>
      <p:pic>
        <p:nvPicPr>
          <p:cNvPr id="7" name="Imagen 6">
            <a:extLst>
              <a:ext uri="{FF2B5EF4-FFF2-40B4-BE49-F238E27FC236}">
                <a16:creationId xmlns="" xmlns:a16="http://schemas.microsoft.com/office/drawing/2014/main" id="{EC958B1C-48E4-43E2-9AEA-654B7B047921}"/>
              </a:ext>
            </a:extLst>
          </p:cNvPr>
          <p:cNvPicPr>
            <a:picLocks noChangeAspect="1"/>
          </p:cNvPicPr>
          <p:nvPr/>
        </p:nvPicPr>
        <p:blipFill>
          <a:blip r:embed="rId2"/>
          <a:stretch>
            <a:fillRect/>
          </a:stretch>
        </p:blipFill>
        <p:spPr>
          <a:xfrm>
            <a:off x="797198" y="1389605"/>
            <a:ext cx="7364928" cy="5005387"/>
          </a:xfrm>
          <a:prstGeom prst="rect">
            <a:avLst/>
          </a:prstGeom>
        </p:spPr>
      </p:pic>
      <p:sp>
        <p:nvSpPr>
          <p:cNvPr id="8" name="Cerrar llave 7">
            <a:extLst>
              <a:ext uri="{FF2B5EF4-FFF2-40B4-BE49-F238E27FC236}">
                <a16:creationId xmlns="" xmlns:a16="http://schemas.microsoft.com/office/drawing/2014/main" id="{8E981959-8276-47C8-B6BA-E88AFA25238C}"/>
              </a:ext>
            </a:extLst>
          </p:cNvPr>
          <p:cNvSpPr/>
          <p:nvPr/>
        </p:nvSpPr>
        <p:spPr>
          <a:xfrm>
            <a:off x="8226028" y="1389605"/>
            <a:ext cx="431800" cy="25527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9" name="Cerrar llave 9">
            <a:extLst>
              <a:ext uri="{FF2B5EF4-FFF2-40B4-BE49-F238E27FC236}">
                <a16:creationId xmlns="" xmlns:a16="http://schemas.microsoft.com/office/drawing/2014/main" id="{198DF0F9-8D97-4CC0-A869-FF5D4E0B109D}"/>
              </a:ext>
            </a:extLst>
          </p:cNvPr>
          <p:cNvSpPr/>
          <p:nvPr/>
        </p:nvSpPr>
        <p:spPr>
          <a:xfrm>
            <a:off x="8251222" y="4018505"/>
            <a:ext cx="431800" cy="2376487"/>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10" name="CuadroTexto 10">
            <a:extLst>
              <a:ext uri="{FF2B5EF4-FFF2-40B4-BE49-F238E27FC236}">
                <a16:creationId xmlns="" xmlns:a16="http://schemas.microsoft.com/office/drawing/2014/main" id="{CD6E8664-552C-41A6-AA7F-2F7BD3F45389}"/>
              </a:ext>
            </a:extLst>
          </p:cNvPr>
          <p:cNvSpPr txBox="1"/>
          <p:nvPr/>
        </p:nvSpPr>
        <p:spPr>
          <a:xfrm>
            <a:off x="8818047" y="1650292"/>
            <a:ext cx="3124200" cy="2031325"/>
          </a:xfrm>
          <a:prstGeom prst="rect">
            <a:avLst/>
          </a:prstGeom>
          <a:noFill/>
        </p:spPr>
        <p:txBody>
          <a:bodyPr wrap="square" rtlCol="0">
            <a:spAutoFit/>
          </a:bodyPr>
          <a:lstStyle/>
          <a:p>
            <a:pPr algn="just"/>
            <a:r>
              <a:rPr lang="es-MX" sz="1400" dirty="0"/>
              <a:t>Se debe registrar a la PP  y familiares  que participado en las actividades agropecuarias por trimestre</a:t>
            </a:r>
          </a:p>
          <a:p>
            <a:pPr algn="just"/>
            <a:endParaRPr lang="es-MX" sz="1400" dirty="0"/>
          </a:p>
          <a:p>
            <a:pPr algn="just"/>
            <a:r>
              <a:rPr lang="es-MX" sz="1400" dirty="0"/>
              <a:t>Además el promedio de semanas trabajadas por trabajador y promedio de horas por trabajador</a:t>
            </a:r>
            <a:endParaRPr lang="es-EC" sz="1400" dirty="0"/>
          </a:p>
        </p:txBody>
      </p:sp>
      <p:sp>
        <p:nvSpPr>
          <p:cNvPr id="11" name="CuadroTexto 12">
            <a:extLst>
              <a:ext uri="{FF2B5EF4-FFF2-40B4-BE49-F238E27FC236}">
                <a16:creationId xmlns="" xmlns:a16="http://schemas.microsoft.com/office/drawing/2014/main" id="{68846555-36A3-460E-9C2E-986B954091AA}"/>
              </a:ext>
            </a:extLst>
          </p:cNvPr>
          <p:cNvSpPr txBox="1"/>
          <p:nvPr/>
        </p:nvSpPr>
        <p:spPr>
          <a:xfrm>
            <a:off x="8818047" y="4729694"/>
            <a:ext cx="3124200" cy="954107"/>
          </a:xfrm>
          <a:prstGeom prst="rect">
            <a:avLst/>
          </a:prstGeom>
          <a:noFill/>
        </p:spPr>
        <p:txBody>
          <a:bodyPr wrap="square" rtlCol="0">
            <a:spAutoFit/>
          </a:bodyPr>
          <a:lstStyle/>
          <a:p>
            <a:pPr algn="just"/>
            <a:r>
              <a:rPr lang="es-MX" sz="1400" dirty="0"/>
              <a:t>Se debe registrar a los trabajadores ocasionales así estos ya hayan sido registrados en los capítulos 3, 4,6,7,8 y 11</a:t>
            </a:r>
            <a:endParaRPr lang="es-EC" sz="1400" dirty="0"/>
          </a:p>
        </p:txBody>
      </p:sp>
    </p:spTree>
    <p:extLst>
      <p:ext uri="{BB962C8B-B14F-4D97-AF65-F5344CB8AC3E}">
        <p14:creationId xmlns:p14="http://schemas.microsoft.com/office/powerpoint/2010/main" val="406568641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234E54F7-CCF0-44D9-A4A7-E91AAEA6E992}"/>
              </a:ext>
            </a:extLst>
          </p:cNvPr>
          <p:cNvSpPr txBox="1">
            <a:spLocks noGrp="1"/>
          </p:cNvSpPr>
          <p:nvPr>
            <p:ph type="title"/>
          </p:nvPr>
        </p:nvSpPr>
        <p:spPr>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dirty="0"/>
              <a:t>Capítulo 12: Empleo</a:t>
            </a:r>
          </a:p>
        </p:txBody>
      </p:sp>
      <p:sp>
        <p:nvSpPr>
          <p:cNvPr id="6" name="Marcador de contenido 5">
            <a:extLst>
              <a:ext uri="{FF2B5EF4-FFF2-40B4-BE49-F238E27FC236}">
                <a16:creationId xmlns="" xmlns:a16="http://schemas.microsoft.com/office/drawing/2014/main" id="{BFBED16A-6ABF-4076-A176-8CDD68985EC4}"/>
              </a:ext>
            </a:extLst>
          </p:cNvPr>
          <p:cNvSpPr txBox="1">
            <a:spLocks/>
          </p:cNvSpPr>
          <p:nvPr/>
        </p:nvSpPr>
        <p:spPr>
          <a:xfrm>
            <a:off x="797198" y="95979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Trabajadores permanentes</a:t>
            </a:r>
            <a:endParaRPr lang="es-EC" dirty="0"/>
          </a:p>
        </p:txBody>
      </p:sp>
      <p:pic>
        <p:nvPicPr>
          <p:cNvPr id="7" name="Imagen 8">
            <a:extLst>
              <a:ext uri="{FF2B5EF4-FFF2-40B4-BE49-F238E27FC236}">
                <a16:creationId xmlns="" xmlns:a16="http://schemas.microsoft.com/office/drawing/2014/main" id="{6A4FB56B-7D0E-495A-BE6A-D8904EFB9D8C}"/>
              </a:ext>
            </a:extLst>
          </p:cNvPr>
          <p:cNvPicPr>
            <a:picLocks noChangeAspect="1"/>
          </p:cNvPicPr>
          <p:nvPr/>
        </p:nvPicPr>
        <p:blipFill>
          <a:blip r:embed="rId2"/>
          <a:stretch>
            <a:fillRect/>
          </a:stretch>
        </p:blipFill>
        <p:spPr>
          <a:xfrm>
            <a:off x="797198" y="1534505"/>
            <a:ext cx="7456381" cy="4509667"/>
          </a:xfrm>
          <a:prstGeom prst="rect">
            <a:avLst/>
          </a:prstGeom>
        </p:spPr>
      </p:pic>
      <p:sp>
        <p:nvSpPr>
          <p:cNvPr id="8" name="Cerrar llave 12">
            <a:extLst>
              <a:ext uri="{FF2B5EF4-FFF2-40B4-BE49-F238E27FC236}">
                <a16:creationId xmlns="" xmlns:a16="http://schemas.microsoft.com/office/drawing/2014/main" id="{4CCFE857-CDD7-49C6-AA93-1E9F3C7E3B8C}"/>
              </a:ext>
            </a:extLst>
          </p:cNvPr>
          <p:cNvSpPr/>
          <p:nvPr/>
        </p:nvSpPr>
        <p:spPr>
          <a:xfrm>
            <a:off x="8343900" y="2736962"/>
            <a:ext cx="431800" cy="25527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
        <p:nvSpPr>
          <p:cNvPr id="9" name="CuadroTexto 10">
            <a:extLst>
              <a:ext uri="{FF2B5EF4-FFF2-40B4-BE49-F238E27FC236}">
                <a16:creationId xmlns="" xmlns:a16="http://schemas.microsoft.com/office/drawing/2014/main" id="{B0C4F05E-714E-415A-8692-A41BCB4CCE44}"/>
              </a:ext>
            </a:extLst>
          </p:cNvPr>
          <p:cNvSpPr txBox="1"/>
          <p:nvPr/>
        </p:nvSpPr>
        <p:spPr>
          <a:xfrm>
            <a:off x="8922219" y="3320814"/>
            <a:ext cx="3124200" cy="1384995"/>
          </a:xfrm>
          <a:prstGeom prst="rect">
            <a:avLst/>
          </a:prstGeom>
          <a:noFill/>
        </p:spPr>
        <p:txBody>
          <a:bodyPr wrap="square" rtlCol="0">
            <a:spAutoFit/>
          </a:bodyPr>
          <a:lstStyle/>
          <a:p>
            <a:pPr algn="just"/>
            <a:r>
              <a:rPr lang="es-MX" sz="1400" dirty="0"/>
              <a:t>Se debe registrar a los trabajadores permanentes calificado (con instrucción formal) o no calificado (sin instrucción), existentes en la UPA, por trimestre</a:t>
            </a:r>
            <a:endParaRPr lang="es-EC" sz="1400" dirty="0"/>
          </a:p>
        </p:txBody>
      </p:sp>
    </p:spTree>
    <p:extLst>
      <p:ext uri="{BB962C8B-B14F-4D97-AF65-F5344CB8AC3E}">
        <p14:creationId xmlns:p14="http://schemas.microsoft.com/office/powerpoint/2010/main" val="110742310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40621" y="2600007"/>
            <a:ext cx="7426123" cy="1063557"/>
          </a:xfrm>
        </p:spPr>
        <p:txBody>
          <a:bodyPr>
            <a:noAutofit/>
          </a:bodyPr>
          <a:lstStyle/>
          <a:p>
            <a:r>
              <a:rPr lang="es-ES_tradnl" sz="2400" dirty="0"/>
              <a:t>Capítulo 13.- Agroambiental y Tecnificación</a:t>
            </a:r>
          </a:p>
        </p:txBody>
      </p:sp>
    </p:spTree>
    <p:extLst>
      <p:ext uri="{BB962C8B-B14F-4D97-AF65-F5344CB8AC3E}">
        <p14:creationId xmlns:p14="http://schemas.microsoft.com/office/powerpoint/2010/main" val="403097106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p:cNvSpPr/>
          <p:nvPr/>
        </p:nvSpPr>
        <p:spPr>
          <a:xfrm>
            <a:off x="1775519" y="2391923"/>
            <a:ext cx="8568954" cy="769441"/>
          </a:xfrm>
          <a:prstGeom prst="rect">
            <a:avLst/>
          </a:prstGeom>
        </p:spPr>
        <p:txBody>
          <a:bodyPr wrap="square">
            <a:spAutoFit/>
          </a:bodyPr>
          <a:lstStyle/>
          <a:p>
            <a:r>
              <a:rPr lang="es-EC" sz="1100" b="1" dirty="0"/>
              <a:t>Buenas Prácticas Agrícolas:</a:t>
            </a:r>
            <a:r>
              <a:rPr lang="es-EC" sz="1100" dirty="0"/>
              <a:t> Son un conjunto de principios, normas y recomendaciones técnicas aplicables a la producción, procesamiento y transporte de los alimentos agrícolas, orientados a asegurar la inocuidad del producto, el cuidado de la salud humana, la protección del medio ambiente y mejorar las condiciones de trabajo de las personas que laboran en la actividad agrícola. </a:t>
            </a:r>
          </a:p>
        </p:txBody>
      </p:sp>
      <p:sp>
        <p:nvSpPr>
          <p:cNvPr id="17" name="10 Rectángulo"/>
          <p:cNvSpPr/>
          <p:nvPr/>
        </p:nvSpPr>
        <p:spPr>
          <a:xfrm>
            <a:off x="1739516" y="2364415"/>
            <a:ext cx="8640959" cy="824459"/>
          </a:xfrm>
          <a:prstGeom prst="rect">
            <a:avLst/>
          </a:prstGeom>
          <a:no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s-EC" b="1">
              <a:solidFill>
                <a:schemeClr val="tx1"/>
              </a:solidFill>
            </a:endParaRPr>
          </a:p>
        </p:txBody>
      </p:sp>
      <p:sp>
        <p:nvSpPr>
          <p:cNvPr id="18" name="Rectángulo 17"/>
          <p:cNvSpPr/>
          <p:nvPr/>
        </p:nvSpPr>
        <p:spPr>
          <a:xfrm>
            <a:off x="1811523" y="1474368"/>
            <a:ext cx="8568953" cy="600164"/>
          </a:xfrm>
          <a:prstGeom prst="rect">
            <a:avLst/>
          </a:prstGeom>
        </p:spPr>
        <p:txBody>
          <a:bodyPr wrap="square">
            <a:spAutoFit/>
          </a:bodyPr>
          <a:lstStyle/>
          <a:p>
            <a:pPr algn="just"/>
            <a:r>
              <a:rPr lang="es-EC" sz="1100" b="1" dirty="0"/>
              <a:t>Servicios de Extensión Agraria:</a:t>
            </a:r>
            <a:r>
              <a:rPr lang="es-EC" sz="1100" dirty="0"/>
              <a:t> Son actividades especializadas inmersas en un proceso de educación no formal sobre temas agrarios, dirigida a productores/as para capacitarlos y/o brindarles asistencia técnica/o acceso a la información agropecuaria, orientadas a mejorar la producción, productividad y rentabilidad de los agro negocios.</a:t>
            </a:r>
            <a:endParaRPr lang="es-EC" sz="1100" dirty="0">
              <a:solidFill>
                <a:schemeClr val="dk1"/>
              </a:solidFill>
            </a:endParaRPr>
          </a:p>
        </p:txBody>
      </p:sp>
      <p:sp>
        <p:nvSpPr>
          <p:cNvPr id="19" name="10 Rectángulo"/>
          <p:cNvSpPr/>
          <p:nvPr/>
        </p:nvSpPr>
        <p:spPr>
          <a:xfrm>
            <a:off x="1775521" y="1403281"/>
            <a:ext cx="8640959" cy="742338"/>
          </a:xfrm>
          <a:prstGeom prst="rect">
            <a:avLst/>
          </a:prstGeom>
          <a:noFill/>
          <a:ln w="190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s-EC" b="1">
              <a:solidFill>
                <a:schemeClr val="tx1"/>
              </a:solidFill>
            </a:endParaRPr>
          </a:p>
        </p:txBody>
      </p:sp>
      <p:sp>
        <p:nvSpPr>
          <p:cNvPr id="12" name="1 Rectángulo"/>
          <p:cNvSpPr>
            <a:spLocks noGrp="1"/>
          </p:cNvSpPr>
          <p:nvPr>
            <p:ph type="title"/>
          </p:nvPr>
        </p:nvSpPr>
        <p:spPr>
          <a:xfrm>
            <a:off x="716018" y="300821"/>
            <a:ext cx="8300660" cy="978729"/>
          </a:xfrm>
          <a:prstGeom prst="rect">
            <a:avLst/>
          </a:prstGeom>
        </p:spPr>
        <p:txBody>
          <a:bodyPr wrap="square">
            <a:spAutoFit/>
          </a:bodyPr>
          <a:lstStyle/>
          <a:p>
            <a:r>
              <a:rPr lang="es-MX" b="1" dirty="0"/>
              <a:t>Sección I. Extensión </a:t>
            </a:r>
            <a:r>
              <a:rPr lang="es-MX" b="1" dirty="0" smtClean="0"/>
              <a:t>agraria y Buenas prácticas agropecuarias</a:t>
            </a:r>
            <a:endParaRPr lang="es-EC"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9516" y="3340863"/>
            <a:ext cx="8668258" cy="3071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266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Procedimiento segmentos estrato 4</a:t>
            </a:r>
          </a:p>
        </p:txBody>
      </p:sp>
      <p:graphicFrame>
        <p:nvGraphicFramePr>
          <p:cNvPr id="7" name="6 Diagrama"/>
          <p:cNvGraphicFramePr/>
          <p:nvPr>
            <p:extLst>
              <p:ext uri="{D42A27DB-BD31-4B8C-83A1-F6EECF244321}">
                <p14:modId xmlns:p14="http://schemas.microsoft.com/office/powerpoint/2010/main" val="3684284827"/>
              </p:ext>
            </p:extLst>
          </p:nvPr>
        </p:nvGraphicFramePr>
        <p:xfrm>
          <a:off x="-259171" y="1674420"/>
          <a:ext cx="8128000" cy="40601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00192" y="2051067"/>
            <a:ext cx="4987636" cy="590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Elipse"/>
          <p:cNvSpPr/>
          <p:nvPr/>
        </p:nvSpPr>
        <p:spPr>
          <a:xfrm>
            <a:off x="897714" y="1900052"/>
            <a:ext cx="1282535" cy="129441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3600" b="1" dirty="0"/>
              <a:t>1.</a:t>
            </a:r>
          </a:p>
        </p:txBody>
      </p:sp>
      <p:sp>
        <p:nvSpPr>
          <p:cNvPr id="11" name="10 Elipse"/>
          <p:cNvSpPr/>
          <p:nvPr/>
        </p:nvSpPr>
        <p:spPr>
          <a:xfrm>
            <a:off x="897715" y="4188633"/>
            <a:ext cx="1282535" cy="129441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3600" b="1" dirty="0"/>
              <a:t>2.</a:t>
            </a:r>
          </a:p>
        </p:txBody>
      </p:sp>
    </p:spTree>
    <p:extLst>
      <p:ext uri="{BB962C8B-B14F-4D97-AF65-F5344CB8AC3E}">
        <p14:creationId xmlns:p14="http://schemas.microsoft.com/office/powerpoint/2010/main" val="37397285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21A2DBA-0636-4ED9-8748-45EAD79BCF6B}"/>
              </a:ext>
            </a:extLst>
          </p:cNvPr>
          <p:cNvSpPr txBox="1">
            <a:spLocks noGrp="1"/>
          </p:cNvSpPr>
          <p:nvPr>
            <p:ph type="title"/>
          </p:nvPr>
        </p:nvSpPr>
        <p:spPr>
          <a:xfrm>
            <a:off x="797198" y="523066"/>
            <a:ext cx="8265779" cy="692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smtClean="0"/>
              <a:t>Sección </a:t>
            </a:r>
            <a:r>
              <a:rPr lang="es-EC" dirty="0"/>
              <a:t>II: INFRAESTRUCTURA Y MAQUINARÍA</a:t>
            </a:r>
            <a:endParaRPr lang="es-ES_tradnl" dirty="0"/>
          </a:p>
        </p:txBody>
      </p:sp>
      <p:sp>
        <p:nvSpPr>
          <p:cNvPr id="9" name="8 CuadroTexto"/>
          <p:cNvSpPr txBox="1"/>
          <p:nvPr/>
        </p:nvSpPr>
        <p:spPr>
          <a:xfrm>
            <a:off x="6632292" y="2231599"/>
            <a:ext cx="3935394" cy="1384995"/>
          </a:xfrm>
          <a:prstGeom prst="rect">
            <a:avLst/>
          </a:prstGeom>
          <a:noFill/>
          <a:ln>
            <a:solidFill>
              <a:srgbClr val="FF0000"/>
            </a:solidFill>
          </a:ln>
        </p:spPr>
        <p:txBody>
          <a:bodyPr wrap="square" rtlCol="0">
            <a:spAutoFit/>
          </a:bodyPr>
          <a:lstStyle/>
          <a:p>
            <a:r>
              <a:rPr lang="es-EC" sz="1200" dirty="0" smtClean="0"/>
              <a:t>El </a:t>
            </a:r>
            <a:r>
              <a:rPr lang="es-EC" sz="1200" dirty="0"/>
              <a:t>objetivo es lograr determinar el número de productores/ras que lleva un registro de sus actividades agropecuarias, para llevar un control financiero de su inversión en cada actividad de la UPA, el periodo de referencia para levantar información de costo es desde el 1 de enero al 31 de diciembre. </a:t>
            </a:r>
          </a:p>
        </p:txBody>
      </p:sp>
      <p:sp>
        <p:nvSpPr>
          <p:cNvPr id="11" name="10 CuadroTexto"/>
          <p:cNvSpPr txBox="1"/>
          <p:nvPr/>
        </p:nvSpPr>
        <p:spPr>
          <a:xfrm>
            <a:off x="901372" y="1474615"/>
            <a:ext cx="8069008" cy="461665"/>
          </a:xfrm>
          <a:prstGeom prst="rect">
            <a:avLst/>
          </a:prstGeom>
          <a:noFill/>
          <a:ln>
            <a:solidFill>
              <a:schemeClr val="accent2"/>
            </a:solidFill>
          </a:ln>
        </p:spPr>
        <p:txBody>
          <a:bodyPr wrap="square" rtlCol="0">
            <a:spAutoFit/>
          </a:bodyPr>
          <a:lstStyle/>
          <a:p>
            <a:r>
              <a:rPr lang="es-EC" sz="1200" b="1" dirty="0"/>
              <a:t>Esta sección debe tener información siempre que existan datos sobre la superficie sembrada o plantada  en los capítulos correspondientes a cultivos permanentes, transitorios, flores permanentes y transitorias.</a:t>
            </a:r>
          </a:p>
        </p:txBody>
      </p:sp>
      <p:pic>
        <p:nvPicPr>
          <p:cNvPr id="8" name="7 Imagen"/>
          <p:cNvPicPr/>
          <p:nvPr/>
        </p:nvPicPr>
        <p:blipFill>
          <a:blip r:embed="rId2">
            <a:extLst>
              <a:ext uri="{28A0092B-C50C-407E-A947-70E740481C1C}">
                <a14:useLocalDpi xmlns:a14="http://schemas.microsoft.com/office/drawing/2010/main" val="0"/>
              </a:ext>
            </a:extLst>
          </a:blip>
          <a:srcRect/>
          <a:stretch>
            <a:fillRect/>
          </a:stretch>
        </p:blipFill>
        <p:spPr bwMode="auto">
          <a:xfrm>
            <a:off x="901372" y="2137018"/>
            <a:ext cx="5427177" cy="2726996"/>
          </a:xfrm>
          <a:prstGeom prst="rect">
            <a:avLst/>
          </a:prstGeom>
          <a:noFill/>
          <a:ln>
            <a:solidFill>
              <a:schemeClr val="tx1"/>
            </a:solidFill>
          </a:ln>
        </p:spPr>
      </p:pic>
    </p:spTree>
    <p:extLst>
      <p:ext uri="{BB962C8B-B14F-4D97-AF65-F5344CB8AC3E}">
        <p14:creationId xmlns:p14="http://schemas.microsoft.com/office/powerpoint/2010/main" val="3819390897"/>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21A2DBA-0636-4ED9-8748-45EAD79BCF6B}"/>
              </a:ext>
            </a:extLst>
          </p:cNvPr>
          <p:cNvSpPr txBox="1">
            <a:spLocks noGrp="1"/>
          </p:cNvSpPr>
          <p:nvPr>
            <p:ph type="title"/>
          </p:nvPr>
        </p:nvSpPr>
        <p:spPr>
          <a:xfrm>
            <a:off x="797198" y="523066"/>
            <a:ext cx="8265779" cy="692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smtClean="0"/>
              <a:t>Sección </a:t>
            </a:r>
            <a:r>
              <a:rPr lang="es-EC" dirty="0"/>
              <a:t>II: INFRAESTRUCTURA Y MAQUINARÍA</a:t>
            </a:r>
            <a:endParaRPr lang="es-ES_tradnl" dirty="0"/>
          </a:p>
        </p:txBody>
      </p:sp>
      <p:sp>
        <p:nvSpPr>
          <p:cNvPr id="9" name="8 CuadroTexto"/>
          <p:cNvSpPr txBox="1"/>
          <p:nvPr/>
        </p:nvSpPr>
        <p:spPr>
          <a:xfrm>
            <a:off x="7546692" y="3030252"/>
            <a:ext cx="3935394" cy="1384995"/>
          </a:xfrm>
          <a:prstGeom prst="rect">
            <a:avLst/>
          </a:prstGeom>
          <a:noFill/>
          <a:ln>
            <a:solidFill>
              <a:srgbClr val="FF0000"/>
            </a:solidFill>
          </a:ln>
        </p:spPr>
        <p:txBody>
          <a:bodyPr wrap="square" rtlCol="0">
            <a:spAutoFit/>
          </a:bodyPr>
          <a:lstStyle/>
          <a:p>
            <a:r>
              <a:rPr lang="es-EC" sz="1200" dirty="0"/>
              <a:t>El objetivo es poder determinar el número de productores/as que cuentan con infraestructura para el desarrollo de sus actividades agropecuarias además de la inversión que han realizado para construir la misma, el periodo de referencia para levantar información de costo es desde el 1 de enero al 31 de diciembre.</a:t>
            </a:r>
          </a:p>
        </p:txBody>
      </p:sp>
      <p:pic>
        <p:nvPicPr>
          <p:cNvPr id="10" name="9 Imagen"/>
          <p:cNvPicPr/>
          <p:nvPr/>
        </p:nvPicPr>
        <p:blipFill>
          <a:blip r:embed="rId2">
            <a:extLst>
              <a:ext uri="{28A0092B-C50C-407E-A947-70E740481C1C}">
                <a14:useLocalDpi xmlns:a14="http://schemas.microsoft.com/office/drawing/2010/main" val="0"/>
              </a:ext>
            </a:extLst>
          </a:blip>
          <a:srcRect/>
          <a:stretch>
            <a:fillRect/>
          </a:stretch>
        </p:blipFill>
        <p:spPr bwMode="auto">
          <a:xfrm>
            <a:off x="1387506" y="2441172"/>
            <a:ext cx="5511005" cy="2767435"/>
          </a:xfrm>
          <a:prstGeom prst="rect">
            <a:avLst/>
          </a:prstGeom>
          <a:noFill/>
          <a:ln w="3175">
            <a:solidFill>
              <a:schemeClr val="tx1"/>
            </a:solidFill>
          </a:ln>
        </p:spPr>
      </p:pic>
    </p:spTree>
    <p:extLst>
      <p:ext uri="{BB962C8B-B14F-4D97-AF65-F5344CB8AC3E}">
        <p14:creationId xmlns:p14="http://schemas.microsoft.com/office/powerpoint/2010/main" val="224699013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21A2DBA-0636-4ED9-8748-45EAD79BCF6B}"/>
              </a:ext>
            </a:extLst>
          </p:cNvPr>
          <p:cNvSpPr txBox="1">
            <a:spLocks noGrp="1"/>
          </p:cNvSpPr>
          <p:nvPr>
            <p:ph type="title"/>
          </p:nvPr>
        </p:nvSpPr>
        <p:spPr>
          <a:xfrm>
            <a:off x="797198" y="523066"/>
            <a:ext cx="8265779" cy="692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smtClean="0"/>
              <a:t>Sección </a:t>
            </a:r>
            <a:r>
              <a:rPr lang="es-EC" dirty="0"/>
              <a:t>II: INFRAESTRUCTURA Y MAQUINARÍA</a:t>
            </a:r>
            <a:endParaRPr lang="es-ES_tradnl" dirty="0"/>
          </a:p>
        </p:txBody>
      </p:sp>
      <p:sp>
        <p:nvSpPr>
          <p:cNvPr id="9" name="8 CuadroTexto"/>
          <p:cNvSpPr txBox="1"/>
          <p:nvPr/>
        </p:nvSpPr>
        <p:spPr>
          <a:xfrm>
            <a:off x="1770922" y="4289577"/>
            <a:ext cx="8307373" cy="1384995"/>
          </a:xfrm>
          <a:prstGeom prst="rect">
            <a:avLst/>
          </a:prstGeom>
          <a:noFill/>
          <a:ln>
            <a:solidFill>
              <a:srgbClr val="FF0000"/>
            </a:solidFill>
          </a:ln>
        </p:spPr>
        <p:txBody>
          <a:bodyPr wrap="square" rtlCol="0">
            <a:spAutoFit/>
          </a:bodyPr>
          <a:lstStyle/>
          <a:p>
            <a:r>
              <a:rPr lang="es-EC" sz="1200" b="1" dirty="0"/>
              <a:t>IMPORTANTE</a:t>
            </a:r>
            <a:r>
              <a:rPr lang="es-EC" sz="1200" dirty="0"/>
              <a:t>: Si existe información en el capítulo 4 (cultivos Transitorios), columna 35, uso de tractor, motocultor o yunta, registre información en la pregunta 7.1, columna 1 como 1 SI, y continúe con el tipo de tenencia de esta maquinaria 1 propio o 2 ajeno, si es propio investigue el avaluó de la maquinaria (tractor y motocultor)  a la fecha y  año de fabricación de la misma (¿De qué año es?).</a:t>
            </a:r>
          </a:p>
          <a:p>
            <a:endParaRPr lang="es-EC" sz="1200" dirty="0" smtClean="0"/>
          </a:p>
          <a:p>
            <a:r>
              <a:rPr lang="es-EC" sz="1200" b="1" dirty="0" smtClean="0"/>
              <a:t>En </a:t>
            </a:r>
            <a:r>
              <a:rPr lang="es-EC" sz="1200" b="1" dirty="0"/>
              <a:t>el caso de que la maquinaria utilizada sea ajena registre la superficie que labro, el tiempo que se demoró y el costo total por el trabajo realizado.</a:t>
            </a:r>
          </a:p>
        </p:txBody>
      </p:sp>
      <p:pic>
        <p:nvPicPr>
          <p:cNvPr id="6" name="5 Imagen"/>
          <p:cNvPicPr/>
          <p:nvPr/>
        </p:nvPicPr>
        <p:blipFill>
          <a:blip r:embed="rId2"/>
          <a:stretch>
            <a:fillRect/>
          </a:stretch>
        </p:blipFill>
        <p:spPr>
          <a:xfrm>
            <a:off x="1982521" y="1782738"/>
            <a:ext cx="8095776" cy="2303126"/>
          </a:xfrm>
          <a:prstGeom prst="rect">
            <a:avLst/>
          </a:prstGeom>
        </p:spPr>
      </p:pic>
    </p:spTree>
    <p:extLst>
      <p:ext uri="{BB962C8B-B14F-4D97-AF65-F5344CB8AC3E}">
        <p14:creationId xmlns:p14="http://schemas.microsoft.com/office/powerpoint/2010/main" val="88946433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ítulo 1"/>
          <p:cNvSpPr>
            <a:spLocks noGrp="1"/>
          </p:cNvSpPr>
          <p:nvPr>
            <p:ph type="title"/>
          </p:nvPr>
        </p:nvSpPr>
        <p:spPr/>
        <p:txBody>
          <a:bodyPr>
            <a:normAutofit fontScale="90000"/>
          </a:bodyPr>
          <a:lstStyle/>
          <a:p>
            <a:r>
              <a:rPr lang="es-EC" sz="2400" dirty="0"/>
              <a:t/>
            </a:r>
            <a:br>
              <a:rPr lang="es-EC" sz="2400" dirty="0"/>
            </a:br>
            <a:r>
              <a:rPr lang="es-EC" sz="2700" dirty="0"/>
              <a:t>Información agroambiental y </a:t>
            </a:r>
            <a:r>
              <a:rPr lang="es-EC" sz="2700" dirty="0" smtClean="0"/>
              <a:t>tecnificación</a:t>
            </a:r>
            <a:r>
              <a:rPr lang="es-MX" sz="2400" dirty="0">
                <a:solidFill>
                  <a:schemeClr val="accent3">
                    <a:lumMod val="75000"/>
                  </a:schemeClr>
                </a:solidFill>
              </a:rPr>
              <a:t/>
            </a:r>
            <a:br>
              <a:rPr lang="es-MX" sz="2400" dirty="0">
                <a:solidFill>
                  <a:schemeClr val="accent3">
                    <a:lumMod val="75000"/>
                  </a:schemeClr>
                </a:solidFill>
              </a:rPr>
            </a:br>
            <a:endParaRPr lang="es-ES_tradnl" sz="1800" dirty="0">
              <a:solidFill>
                <a:schemeClr val="tx1"/>
              </a:solidFill>
              <a:latin typeface="+mn-lt"/>
              <a:ea typeface="+mn-ea"/>
              <a:cs typeface="+mn-cs"/>
            </a:endParaRPr>
          </a:p>
        </p:txBody>
      </p:sp>
      <p:graphicFrame>
        <p:nvGraphicFramePr>
          <p:cNvPr id="7" name="6 Diagrama"/>
          <p:cNvGraphicFramePr/>
          <p:nvPr>
            <p:extLst>
              <p:ext uri="{D42A27DB-BD31-4B8C-83A1-F6EECF244321}">
                <p14:modId xmlns:p14="http://schemas.microsoft.com/office/powerpoint/2010/main" val="3916303611"/>
              </p:ext>
            </p:extLst>
          </p:nvPr>
        </p:nvGraphicFramePr>
        <p:xfrm>
          <a:off x="1524000" y="3861048"/>
          <a:ext cx="8523702" cy="24009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8 Rectángulo"/>
          <p:cNvSpPr/>
          <p:nvPr/>
        </p:nvSpPr>
        <p:spPr>
          <a:xfrm>
            <a:off x="887905" y="899428"/>
            <a:ext cx="7017089" cy="369332"/>
          </a:xfrm>
          <a:prstGeom prst="rect">
            <a:avLst/>
          </a:prstGeom>
        </p:spPr>
        <p:txBody>
          <a:bodyPr wrap="square">
            <a:spAutoFit/>
          </a:bodyPr>
          <a:lstStyle/>
          <a:p>
            <a:r>
              <a:rPr lang="es-MX" dirty="0"/>
              <a:t>Sección III. Equipamiento</a:t>
            </a:r>
            <a:endParaRPr lang="es-EC" dirty="0"/>
          </a:p>
        </p:txBody>
      </p:sp>
      <p:pic>
        <p:nvPicPr>
          <p:cNvPr id="10" name="9 Imagen"/>
          <p:cNvPicPr/>
          <p:nvPr/>
        </p:nvPicPr>
        <p:blipFill rotWithShape="1">
          <a:blip r:embed="rId7"/>
          <a:srcRect t="5762"/>
          <a:stretch/>
        </p:blipFill>
        <p:spPr bwMode="auto">
          <a:xfrm>
            <a:off x="1847528" y="1412776"/>
            <a:ext cx="8136904" cy="23762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213323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21A2DBA-0636-4ED9-8748-45EAD79BCF6B}"/>
              </a:ext>
            </a:extLst>
          </p:cNvPr>
          <p:cNvSpPr txBox="1">
            <a:spLocks noGrp="1"/>
          </p:cNvSpPr>
          <p:nvPr>
            <p:ph type="title"/>
          </p:nvPr>
        </p:nvSpPr>
        <p:spPr>
          <a:xfrm>
            <a:off x="797198" y="523066"/>
            <a:ext cx="8265779" cy="692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smtClean="0"/>
              <a:t>Sección </a:t>
            </a:r>
            <a:r>
              <a:rPr lang="es-EC" dirty="0"/>
              <a:t>II: INFRAESTRUCTURA Y MAQUINARÍA</a:t>
            </a:r>
            <a:endParaRPr lang="es-ES_tradnl" dirty="0"/>
          </a:p>
        </p:txBody>
      </p:sp>
      <p:sp>
        <p:nvSpPr>
          <p:cNvPr id="9" name="8 CuadroTexto"/>
          <p:cNvSpPr txBox="1"/>
          <p:nvPr/>
        </p:nvSpPr>
        <p:spPr>
          <a:xfrm>
            <a:off x="7349923" y="3004788"/>
            <a:ext cx="3935394" cy="1200329"/>
          </a:xfrm>
          <a:prstGeom prst="rect">
            <a:avLst/>
          </a:prstGeom>
          <a:noFill/>
          <a:ln>
            <a:solidFill>
              <a:srgbClr val="FF0000"/>
            </a:solidFill>
          </a:ln>
        </p:spPr>
        <p:txBody>
          <a:bodyPr wrap="square" rtlCol="0">
            <a:spAutoFit/>
          </a:bodyPr>
          <a:lstStyle/>
          <a:p>
            <a:r>
              <a:rPr lang="es-EC" sz="1200" dirty="0"/>
              <a:t>El objetivo es determinar el número de productores/as que usa maquinaria en la labor de siembra y trasplante de cultivos. Estas herramientas pueden usarse de forma manual o acoplada generalmente a un tractor para acelerar esta actividad (mecanización).</a:t>
            </a:r>
          </a:p>
        </p:txBody>
      </p:sp>
      <p:pic>
        <p:nvPicPr>
          <p:cNvPr id="6" name="5 Imagen"/>
          <p:cNvPicPr/>
          <p:nvPr/>
        </p:nvPicPr>
        <p:blipFill>
          <a:blip r:embed="rId2"/>
          <a:stretch>
            <a:fillRect/>
          </a:stretch>
        </p:blipFill>
        <p:spPr>
          <a:xfrm>
            <a:off x="1928992" y="2317372"/>
            <a:ext cx="4795899" cy="2630310"/>
          </a:xfrm>
          <a:prstGeom prst="rect">
            <a:avLst/>
          </a:prstGeom>
        </p:spPr>
      </p:pic>
    </p:spTree>
    <p:extLst>
      <p:ext uri="{BB962C8B-B14F-4D97-AF65-F5344CB8AC3E}">
        <p14:creationId xmlns:p14="http://schemas.microsoft.com/office/powerpoint/2010/main" val="388521893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701222" y="1597876"/>
            <a:ext cx="4083471" cy="2462013"/>
          </a:xfrm>
          <a:prstGeom prst="rect">
            <a:avLst/>
          </a:prstGeom>
        </p:spPr>
      </p:pic>
      <p:sp>
        <p:nvSpPr>
          <p:cNvPr id="18" name="Título 1"/>
          <p:cNvSpPr>
            <a:spLocks noGrp="1"/>
          </p:cNvSpPr>
          <p:nvPr>
            <p:ph type="title"/>
          </p:nvPr>
        </p:nvSpPr>
        <p:spPr/>
        <p:txBody>
          <a:bodyPr>
            <a:normAutofit/>
          </a:bodyPr>
          <a:lstStyle/>
          <a:p>
            <a:r>
              <a:rPr lang="es-EC" sz="2400" dirty="0"/>
              <a:t>Información agroambiental y tecnificación</a:t>
            </a:r>
            <a:endParaRPr lang="es-ES_tradnl" sz="2400" dirty="0"/>
          </a:p>
        </p:txBody>
      </p:sp>
      <p:sp>
        <p:nvSpPr>
          <p:cNvPr id="8" name="7 Rectángulo"/>
          <p:cNvSpPr/>
          <p:nvPr/>
        </p:nvSpPr>
        <p:spPr>
          <a:xfrm>
            <a:off x="1749954" y="4221089"/>
            <a:ext cx="3986006" cy="2492990"/>
          </a:xfrm>
          <a:prstGeom prst="rect">
            <a:avLst/>
          </a:prstGeom>
        </p:spPr>
        <p:txBody>
          <a:bodyPr wrap="square">
            <a:spAutoFit/>
          </a:bodyPr>
          <a:lstStyle/>
          <a:p>
            <a:pPr algn="just"/>
            <a:r>
              <a:rPr lang="es-EC" sz="1200" dirty="0"/>
              <a:t>El objetivo es determinar el número de productores/as que utilizan herramientas que les ayudan a mecanizar la labor de siembra y trasplante de cultivos en el suelo. Estas herramientas pueden usarse de forma manual o acoplada a un tractor para acelerar esta actividad (mecánicas).</a:t>
            </a:r>
          </a:p>
          <a:p>
            <a:pPr algn="just"/>
            <a:endParaRPr lang="es-EC" sz="1200" dirty="0"/>
          </a:p>
          <a:p>
            <a:pPr algn="just"/>
            <a:r>
              <a:rPr lang="es-ES" sz="1200" dirty="0"/>
              <a:t>El avaluó de la maquinaria se registra en el caso de que la PP sea propietaria de la misma, si es ajeno se debe llenar información del costo del alquiler </a:t>
            </a:r>
            <a:r>
              <a:rPr lang="es-ES" sz="1200" b="1" dirty="0"/>
              <a:t>TOTAL, de la maquinaría.</a:t>
            </a:r>
            <a:endParaRPr lang="es-EC" sz="1200" b="1" dirty="0"/>
          </a:p>
          <a:p>
            <a:pPr algn="just"/>
            <a:endParaRPr lang="es-EC" sz="1200" dirty="0"/>
          </a:p>
        </p:txBody>
      </p:sp>
      <p:sp>
        <p:nvSpPr>
          <p:cNvPr id="10" name="9 Rectángulo"/>
          <p:cNvSpPr/>
          <p:nvPr/>
        </p:nvSpPr>
        <p:spPr>
          <a:xfrm>
            <a:off x="2999657" y="2378892"/>
            <a:ext cx="2549096" cy="338554"/>
          </a:xfrm>
          <a:prstGeom prst="rect">
            <a:avLst/>
          </a:prstGeom>
        </p:spPr>
        <p:txBody>
          <a:bodyPr wrap="none">
            <a:spAutoFit/>
          </a:bodyPr>
          <a:lstStyle/>
          <a:p>
            <a:r>
              <a:rPr lang="es-ES" sz="1600" dirty="0"/>
              <a:t>1           1      </a:t>
            </a:r>
            <a:r>
              <a:rPr lang="es-ES" sz="1600" dirty="0" smtClean="0"/>
              <a:t>      75         </a:t>
            </a:r>
            <a:r>
              <a:rPr lang="es-ES" sz="1600" dirty="0"/>
              <a:t>5</a:t>
            </a:r>
            <a:endParaRPr lang="es-EC" sz="1600" dirty="0"/>
          </a:p>
        </p:txBody>
      </p:sp>
      <p:sp>
        <p:nvSpPr>
          <p:cNvPr id="11" name="10 Rectángulo"/>
          <p:cNvSpPr/>
          <p:nvPr/>
        </p:nvSpPr>
        <p:spPr>
          <a:xfrm>
            <a:off x="3003661" y="2705764"/>
            <a:ext cx="300082" cy="338554"/>
          </a:xfrm>
          <a:prstGeom prst="rect">
            <a:avLst/>
          </a:prstGeom>
        </p:spPr>
        <p:txBody>
          <a:bodyPr wrap="none">
            <a:spAutoFit/>
          </a:bodyPr>
          <a:lstStyle/>
          <a:p>
            <a:r>
              <a:rPr lang="es-ES" sz="1600" dirty="0"/>
              <a:t>2</a:t>
            </a:r>
            <a:endParaRPr lang="es-EC" sz="1600" dirty="0"/>
          </a:p>
        </p:txBody>
      </p:sp>
      <p:sp>
        <p:nvSpPr>
          <p:cNvPr id="12" name="11 Rectángulo"/>
          <p:cNvSpPr/>
          <p:nvPr/>
        </p:nvSpPr>
        <p:spPr>
          <a:xfrm>
            <a:off x="2999656" y="3068960"/>
            <a:ext cx="300082" cy="338554"/>
          </a:xfrm>
          <a:prstGeom prst="rect">
            <a:avLst/>
          </a:prstGeom>
        </p:spPr>
        <p:txBody>
          <a:bodyPr wrap="none">
            <a:spAutoFit/>
          </a:bodyPr>
          <a:lstStyle/>
          <a:p>
            <a:r>
              <a:rPr lang="es-ES" sz="1600" dirty="0"/>
              <a:t>2</a:t>
            </a:r>
            <a:endParaRPr lang="es-EC" sz="1600" dirty="0"/>
          </a:p>
        </p:txBody>
      </p:sp>
      <p:sp>
        <p:nvSpPr>
          <p:cNvPr id="13" name="12 Rectángulo"/>
          <p:cNvSpPr/>
          <p:nvPr/>
        </p:nvSpPr>
        <p:spPr>
          <a:xfrm>
            <a:off x="2999656" y="3356992"/>
            <a:ext cx="300082" cy="338554"/>
          </a:xfrm>
          <a:prstGeom prst="rect">
            <a:avLst/>
          </a:prstGeom>
        </p:spPr>
        <p:txBody>
          <a:bodyPr wrap="none">
            <a:spAutoFit/>
          </a:bodyPr>
          <a:lstStyle/>
          <a:p>
            <a:r>
              <a:rPr lang="es-ES" sz="1600" dirty="0"/>
              <a:t>2</a:t>
            </a:r>
            <a:endParaRPr lang="es-EC" sz="1600" dirty="0"/>
          </a:p>
        </p:txBody>
      </p:sp>
      <p:graphicFrame>
        <p:nvGraphicFramePr>
          <p:cNvPr id="14" name="13 Diagrama"/>
          <p:cNvGraphicFramePr/>
          <p:nvPr/>
        </p:nvGraphicFramePr>
        <p:xfrm>
          <a:off x="6023993" y="1051714"/>
          <a:ext cx="4385111" cy="5137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15 Rectángulo"/>
          <p:cNvSpPr/>
          <p:nvPr/>
        </p:nvSpPr>
        <p:spPr>
          <a:xfrm>
            <a:off x="868029" y="899428"/>
            <a:ext cx="7017089" cy="369332"/>
          </a:xfrm>
          <a:prstGeom prst="rect">
            <a:avLst/>
          </a:prstGeom>
        </p:spPr>
        <p:txBody>
          <a:bodyPr wrap="square">
            <a:spAutoFit/>
          </a:bodyPr>
          <a:lstStyle/>
          <a:p>
            <a:r>
              <a:rPr lang="es-MX" dirty="0"/>
              <a:t>Sección III. Equipamiento, Siembra</a:t>
            </a:r>
            <a:endParaRPr lang="es-EC" dirty="0"/>
          </a:p>
        </p:txBody>
      </p:sp>
      <p:sp>
        <p:nvSpPr>
          <p:cNvPr id="17" name="16 Rectángulo"/>
          <p:cNvSpPr/>
          <p:nvPr/>
        </p:nvSpPr>
        <p:spPr>
          <a:xfrm>
            <a:off x="2999656" y="3645024"/>
            <a:ext cx="300082" cy="338554"/>
          </a:xfrm>
          <a:prstGeom prst="rect">
            <a:avLst/>
          </a:prstGeom>
        </p:spPr>
        <p:txBody>
          <a:bodyPr wrap="none">
            <a:spAutoFit/>
          </a:bodyPr>
          <a:lstStyle/>
          <a:p>
            <a:r>
              <a:rPr lang="es-ES" sz="1600" dirty="0"/>
              <a:t>2</a:t>
            </a:r>
            <a:endParaRPr lang="es-EC" sz="1600" dirty="0"/>
          </a:p>
        </p:txBody>
      </p:sp>
    </p:spTree>
    <p:extLst>
      <p:ext uri="{BB962C8B-B14F-4D97-AF65-F5344CB8AC3E}">
        <p14:creationId xmlns:p14="http://schemas.microsoft.com/office/powerpoint/2010/main" val="1973946647"/>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21A2DBA-0636-4ED9-8748-45EAD79BCF6B}"/>
              </a:ext>
            </a:extLst>
          </p:cNvPr>
          <p:cNvSpPr txBox="1">
            <a:spLocks noGrp="1"/>
          </p:cNvSpPr>
          <p:nvPr>
            <p:ph type="title"/>
          </p:nvPr>
        </p:nvSpPr>
        <p:spPr>
          <a:xfrm>
            <a:off x="797198" y="523066"/>
            <a:ext cx="8265779" cy="692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smtClean="0"/>
              <a:t>Sección </a:t>
            </a:r>
            <a:r>
              <a:rPr lang="es-EC" dirty="0"/>
              <a:t>II: INFRAESTRUCTURA Y MAQUINARÍA</a:t>
            </a:r>
            <a:endParaRPr lang="es-ES_tradnl" dirty="0"/>
          </a:p>
        </p:txBody>
      </p:sp>
      <p:pic>
        <p:nvPicPr>
          <p:cNvPr id="8" name="7 Imagen"/>
          <p:cNvPicPr/>
          <p:nvPr/>
        </p:nvPicPr>
        <p:blipFill>
          <a:blip r:embed="rId2"/>
          <a:stretch>
            <a:fillRect/>
          </a:stretch>
        </p:blipFill>
        <p:spPr>
          <a:xfrm>
            <a:off x="1167587" y="2339513"/>
            <a:ext cx="5314236" cy="2984841"/>
          </a:xfrm>
          <a:prstGeom prst="rect">
            <a:avLst/>
          </a:prstGeom>
        </p:spPr>
      </p:pic>
      <p:graphicFrame>
        <p:nvGraphicFramePr>
          <p:cNvPr id="11" name="10 Diagrama"/>
          <p:cNvGraphicFramePr/>
          <p:nvPr/>
        </p:nvGraphicFramePr>
        <p:xfrm>
          <a:off x="6240016" y="1224170"/>
          <a:ext cx="4536504" cy="5013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141597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C21A2DBA-0636-4ED9-8748-45EAD79BCF6B}"/>
              </a:ext>
            </a:extLst>
          </p:cNvPr>
          <p:cNvSpPr txBox="1">
            <a:spLocks noGrp="1"/>
          </p:cNvSpPr>
          <p:nvPr>
            <p:ph type="title"/>
          </p:nvPr>
        </p:nvSpPr>
        <p:spPr>
          <a:xfrm>
            <a:off x="797198" y="523066"/>
            <a:ext cx="8265779" cy="69227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smtClean="0"/>
              <a:t>Sección </a:t>
            </a:r>
            <a:r>
              <a:rPr lang="es-EC" dirty="0"/>
              <a:t>II: INFRAESTRUCTURA Y MAQUINARÍA</a:t>
            </a:r>
            <a:endParaRPr lang="es-ES_tradnl" dirty="0"/>
          </a:p>
        </p:txBody>
      </p:sp>
      <p:pic>
        <p:nvPicPr>
          <p:cNvPr id="8" name="7 Imagen"/>
          <p:cNvPicPr/>
          <p:nvPr/>
        </p:nvPicPr>
        <p:blipFill>
          <a:blip r:embed="rId2"/>
          <a:stretch>
            <a:fillRect/>
          </a:stretch>
        </p:blipFill>
        <p:spPr>
          <a:xfrm>
            <a:off x="669876" y="2168163"/>
            <a:ext cx="7258782" cy="1963999"/>
          </a:xfrm>
          <a:prstGeom prst="rect">
            <a:avLst/>
          </a:prstGeom>
        </p:spPr>
      </p:pic>
      <p:graphicFrame>
        <p:nvGraphicFramePr>
          <p:cNvPr id="10" name="9 Diagrama"/>
          <p:cNvGraphicFramePr/>
          <p:nvPr>
            <p:extLst>
              <p:ext uri="{D42A27DB-BD31-4B8C-83A1-F6EECF244321}">
                <p14:modId xmlns:p14="http://schemas.microsoft.com/office/powerpoint/2010/main" val="1228711215"/>
              </p:ext>
            </p:extLst>
          </p:nvPr>
        </p:nvGraphicFramePr>
        <p:xfrm>
          <a:off x="7608356" y="1174244"/>
          <a:ext cx="4583644" cy="5137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0782040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C21A2DBA-0636-4ED9-8748-45EAD79BCF6B}"/>
              </a:ext>
            </a:extLst>
          </p:cNvPr>
          <p:cNvSpPr txBox="1">
            <a:spLocks noGrp="1"/>
          </p:cNvSpPr>
          <p:nvPr>
            <p:ph type="title"/>
          </p:nvPr>
        </p:nvSpPr>
        <p:spPr>
          <a:xfrm>
            <a:off x="797198" y="385376"/>
            <a:ext cx="8369951"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a:t>SECCIÓN III: AGUA</a:t>
            </a:r>
          </a:p>
        </p:txBody>
      </p:sp>
      <p:sp>
        <p:nvSpPr>
          <p:cNvPr id="7" name="6 CuadroTexto"/>
          <p:cNvSpPr txBox="1"/>
          <p:nvPr/>
        </p:nvSpPr>
        <p:spPr>
          <a:xfrm>
            <a:off x="1333441" y="1597307"/>
            <a:ext cx="9699292" cy="623248"/>
          </a:xfrm>
          <a:prstGeom prst="rect">
            <a:avLst/>
          </a:prstGeom>
          <a:noFill/>
          <a:ln>
            <a:solidFill>
              <a:srgbClr val="FF0000"/>
            </a:solidFill>
          </a:ln>
        </p:spPr>
        <p:txBody>
          <a:bodyPr wrap="square" rtlCol="0">
            <a:spAutoFit/>
          </a:bodyPr>
          <a:lstStyle/>
          <a:p>
            <a:r>
              <a:rPr lang="es-EC" sz="1200" dirty="0"/>
              <a:t>Esta sección debe tener información siempre que en los capítulos 3, 4, o 6; exista información positiva en la pregunta ¿Aplica riego en sus cultivo? </a:t>
            </a:r>
          </a:p>
          <a:p>
            <a:endParaRPr lang="es-EC" sz="1000" dirty="0"/>
          </a:p>
        </p:txBody>
      </p:sp>
      <p:sp>
        <p:nvSpPr>
          <p:cNvPr id="8" name="7 CuadroTexto"/>
          <p:cNvSpPr txBox="1"/>
          <p:nvPr/>
        </p:nvSpPr>
        <p:spPr>
          <a:xfrm>
            <a:off x="4835359" y="5621286"/>
            <a:ext cx="4137879" cy="646331"/>
          </a:xfrm>
          <a:prstGeom prst="rect">
            <a:avLst/>
          </a:prstGeom>
          <a:noFill/>
          <a:ln>
            <a:solidFill>
              <a:srgbClr val="FF0000"/>
            </a:solidFill>
          </a:ln>
        </p:spPr>
        <p:txBody>
          <a:bodyPr wrap="square" rtlCol="0">
            <a:spAutoFit/>
          </a:bodyPr>
          <a:lstStyle/>
          <a:p>
            <a:r>
              <a:rPr lang="es-EC" sz="1200" dirty="0"/>
              <a:t>Con esta pregunta se desea conocer si el sistema de drenaje es utilizado a su vez como un sistema de riego en temporal de verano. </a:t>
            </a:r>
          </a:p>
        </p:txBody>
      </p:sp>
      <p:cxnSp>
        <p:nvCxnSpPr>
          <p:cNvPr id="10" name="Conector recto de flecha 9">
            <a:extLst>
              <a:ext uri="{FF2B5EF4-FFF2-40B4-BE49-F238E27FC236}">
                <a16:creationId xmlns:a16="http://schemas.microsoft.com/office/drawing/2014/main" xmlns="" id="{BC48BF8D-3476-4AC4-9620-EA1B5F7681E3}"/>
              </a:ext>
            </a:extLst>
          </p:cNvPr>
          <p:cNvCxnSpPr>
            <a:cxnSpLocks/>
          </p:cNvCxnSpPr>
          <p:nvPr/>
        </p:nvCxnSpPr>
        <p:spPr>
          <a:xfrm>
            <a:off x="7019976" y="5185459"/>
            <a:ext cx="0" cy="42047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9767" y="2472223"/>
            <a:ext cx="8536587" cy="2737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ángulo 7">
            <a:extLst>
              <a:ext uri="{FF2B5EF4-FFF2-40B4-BE49-F238E27FC236}">
                <a16:creationId xmlns:a16="http://schemas.microsoft.com/office/drawing/2014/main" xmlns="" id="{E802AFA0-6D11-4FFF-8261-060DC8B177D0}"/>
              </a:ext>
            </a:extLst>
          </p:cNvPr>
          <p:cNvSpPr/>
          <p:nvPr/>
        </p:nvSpPr>
        <p:spPr>
          <a:xfrm>
            <a:off x="5289629" y="4398381"/>
            <a:ext cx="4514127" cy="7755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220899774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xmlns="" id="{C21A2DBA-0636-4ED9-8748-45EAD79BCF6B}"/>
              </a:ext>
            </a:extLst>
          </p:cNvPr>
          <p:cNvSpPr txBox="1">
            <a:spLocks noGrp="1"/>
          </p:cNvSpPr>
          <p:nvPr>
            <p:ph type="title"/>
          </p:nvPr>
        </p:nvSpPr>
        <p:spPr>
          <a:xfrm>
            <a:off x="797198" y="385376"/>
            <a:ext cx="8381526"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dirty="0"/>
              <a:t>SECCIÓN IV: AGRICULTURA  DE PRECISIÓN</a:t>
            </a:r>
          </a:p>
        </p:txBody>
      </p:sp>
      <p:sp>
        <p:nvSpPr>
          <p:cNvPr id="5" name="4 CuadroTexto"/>
          <p:cNvSpPr txBox="1"/>
          <p:nvPr/>
        </p:nvSpPr>
        <p:spPr>
          <a:xfrm>
            <a:off x="959242" y="1246369"/>
            <a:ext cx="10810823" cy="830997"/>
          </a:xfrm>
          <a:prstGeom prst="rect">
            <a:avLst/>
          </a:prstGeom>
          <a:noFill/>
          <a:ln>
            <a:solidFill>
              <a:srgbClr val="FF0000"/>
            </a:solidFill>
          </a:ln>
        </p:spPr>
        <p:txBody>
          <a:bodyPr wrap="square" rtlCol="0">
            <a:spAutoFit/>
          </a:bodyPr>
          <a:lstStyle/>
          <a:p>
            <a:r>
              <a:rPr lang="es-EC" sz="1200" b="1" dirty="0">
                <a:solidFill>
                  <a:srgbClr val="FF0000"/>
                </a:solidFill>
              </a:rPr>
              <a:t>Agricultura de precisión.- </a:t>
            </a:r>
            <a:r>
              <a:rPr lang="es-EC" sz="1200" dirty="0"/>
              <a:t>Es un conjunto de tecnologías que se aplican al trabajo en el campo y que permiten que cada ambiente logre </a:t>
            </a:r>
            <a:r>
              <a:rPr lang="es-EC" sz="1200" b="1" dirty="0"/>
              <a:t>desarrollar su máximo aprovechamiento productivo posible</a:t>
            </a:r>
            <a:r>
              <a:rPr lang="es-EC" sz="1200" dirty="0"/>
              <a:t>. Consiste en la interacción entre satélites, sistemas de información geográfica, historiales meteorológicos, equipos, sensores remotos, tractores, equipos y aplicaciones digitales que se integran para lograr un mayor aprovechamiento del cultivo de una forma sostenible</a:t>
            </a:r>
            <a:r>
              <a:rPr lang="es-EC" sz="1200" dirty="0" smtClean="0"/>
              <a:t>.</a:t>
            </a:r>
            <a:endParaRPr lang="es-EC" sz="1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6712" y="2643609"/>
            <a:ext cx="10175885" cy="3537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9954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 xmlns:a16="http://schemas.microsoft.com/office/drawing/2014/main" id="{3D9A4C93-4F6E-4365-BE64-E9A1666B7056}"/>
              </a:ext>
            </a:extLst>
          </p:cNvPr>
          <p:cNvPicPr>
            <a:picLocks noChangeAspect="1"/>
          </p:cNvPicPr>
          <p:nvPr/>
        </p:nvPicPr>
        <p:blipFill>
          <a:blip r:embed="rId2"/>
          <a:stretch>
            <a:fillRect/>
          </a:stretch>
        </p:blipFill>
        <p:spPr>
          <a:xfrm>
            <a:off x="843773" y="1123287"/>
            <a:ext cx="3744855" cy="2649060"/>
          </a:xfrm>
          <a:prstGeom prst="rect">
            <a:avLst/>
          </a:prstGeom>
        </p:spPr>
      </p:pic>
      <p:pic>
        <p:nvPicPr>
          <p:cNvPr id="10" name="Imagen 9">
            <a:extLst>
              <a:ext uri="{FF2B5EF4-FFF2-40B4-BE49-F238E27FC236}">
                <a16:creationId xmlns="" xmlns:a16="http://schemas.microsoft.com/office/drawing/2014/main" id="{80D59A4A-ABFB-4B99-B0A9-5E629319F5EF}"/>
              </a:ext>
            </a:extLst>
          </p:cNvPr>
          <p:cNvPicPr>
            <a:picLocks noChangeAspect="1"/>
          </p:cNvPicPr>
          <p:nvPr/>
        </p:nvPicPr>
        <p:blipFill>
          <a:blip r:embed="rId3"/>
          <a:stretch>
            <a:fillRect/>
          </a:stretch>
        </p:blipFill>
        <p:spPr>
          <a:xfrm>
            <a:off x="1100338" y="3815976"/>
            <a:ext cx="3974426" cy="2704115"/>
          </a:xfrm>
          <a:prstGeom prst="rect">
            <a:avLst/>
          </a:prstGeom>
        </p:spPr>
      </p:pic>
      <p:sp>
        <p:nvSpPr>
          <p:cNvPr id="11" name="CuadroTexto 10">
            <a:extLst>
              <a:ext uri="{FF2B5EF4-FFF2-40B4-BE49-F238E27FC236}">
                <a16:creationId xmlns="" xmlns:a16="http://schemas.microsoft.com/office/drawing/2014/main" id="{6755B42F-67A0-4BC8-A668-E24A852B6B7D}"/>
              </a:ext>
            </a:extLst>
          </p:cNvPr>
          <p:cNvSpPr txBox="1"/>
          <p:nvPr/>
        </p:nvSpPr>
        <p:spPr>
          <a:xfrm>
            <a:off x="4675873" y="1391351"/>
            <a:ext cx="6178565" cy="1231106"/>
          </a:xfrm>
          <a:prstGeom prst="rect">
            <a:avLst/>
          </a:prstGeom>
          <a:noFill/>
        </p:spPr>
        <p:txBody>
          <a:bodyPr wrap="square" rtlCol="0">
            <a:spAutoFit/>
          </a:bodyPr>
          <a:lstStyle/>
          <a:p>
            <a:pPr algn="just"/>
            <a:r>
              <a:rPr lang="es-MX" sz="1400" dirty="0"/>
              <a:t>Cuando se trabajan los cuadrantes completos de los segmentos de estrato 4 NO es necesario crear el cuestionario especial 5555 (Subdividido)</a:t>
            </a:r>
          </a:p>
          <a:p>
            <a:pPr algn="just"/>
            <a:endParaRPr lang="es-MX" sz="1400" dirty="0"/>
          </a:p>
          <a:p>
            <a:pPr algn="just"/>
            <a:endParaRPr lang="es-EC" dirty="0"/>
          </a:p>
        </p:txBody>
      </p:sp>
      <p:grpSp>
        <p:nvGrpSpPr>
          <p:cNvPr id="33" name="Grupo 32">
            <a:extLst>
              <a:ext uri="{FF2B5EF4-FFF2-40B4-BE49-F238E27FC236}">
                <a16:creationId xmlns="" xmlns:a16="http://schemas.microsoft.com/office/drawing/2014/main" id="{9B410242-44FB-41CB-943D-00DB7CEF62FF}"/>
              </a:ext>
            </a:extLst>
          </p:cNvPr>
          <p:cNvGrpSpPr/>
          <p:nvPr/>
        </p:nvGrpSpPr>
        <p:grpSpPr>
          <a:xfrm>
            <a:off x="5715879" y="2107570"/>
            <a:ext cx="4305300" cy="4533900"/>
            <a:chOff x="5715879" y="1905678"/>
            <a:chExt cx="4305300" cy="4533900"/>
          </a:xfrm>
        </p:grpSpPr>
        <p:pic>
          <p:nvPicPr>
            <p:cNvPr id="12" name="Imagen 11">
              <a:extLst>
                <a:ext uri="{FF2B5EF4-FFF2-40B4-BE49-F238E27FC236}">
                  <a16:creationId xmlns="" xmlns:a16="http://schemas.microsoft.com/office/drawing/2014/main" id="{790BAB06-EDC7-48BD-B56D-3EC1A36662E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715879" y="1905678"/>
              <a:ext cx="4305300" cy="4533900"/>
            </a:xfrm>
            <a:prstGeom prst="rect">
              <a:avLst/>
            </a:prstGeom>
          </p:spPr>
        </p:pic>
        <p:cxnSp>
          <p:nvCxnSpPr>
            <p:cNvPr id="14" name="Conector recto 13">
              <a:extLst>
                <a:ext uri="{FF2B5EF4-FFF2-40B4-BE49-F238E27FC236}">
                  <a16:creationId xmlns="" xmlns:a16="http://schemas.microsoft.com/office/drawing/2014/main" id="{0F433E63-1F5F-4E16-9FE7-CF48C7D16DE4}"/>
                </a:ext>
              </a:extLst>
            </p:cNvPr>
            <p:cNvCxnSpPr/>
            <p:nvPr/>
          </p:nvCxnSpPr>
          <p:spPr>
            <a:xfrm flipV="1">
              <a:off x="6096000" y="2968283"/>
              <a:ext cx="1542757" cy="1204345"/>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6" name="Conector recto 15">
              <a:extLst>
                <a:ext uri="{FF2B5EF4-FFF2-40B4-BE49-F238E27FC236}">
                  <a16:creationId xmlns="" xmlns:a16="http://schemas.microsoft.com/office/drawing/2014/main" id="{340A9B0D-0298-4B53-ADDD-D75D194448D3}"/>
                </a:ext>
              </a:extLst>
            </p:cNvPr>
            <p:cNvCxnSpPr/>
            <p:nvPr/>
          </p:nvCxnSpPr>
          <p:spPr>
            <a:xfrm flipH="1" flipV="1">
              <a:off x="6583680" y="2532185"/>
              <a:ext cx="422031" cy="896815"/>
            </a:xfrm>
            <a:prstGeom prst="line">
              <a:avLst/>
            </a:prstGeom>
            <a:ln>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 xmlns:a16="http://schemas.microsoft.com/office/drawing/2014/main" id="{51A733E4-1FB6-452A-A0E2-96960DFFEDEC}"/>
                </a:ext>
              </a:extLst>
            </p:cNvPr>
            <p:cNvSpPr txBox="1"/>
            <p:nvPr/>
          </p:nvSpPr>
          <p:spPr>
            <a:xfrm>
              <a:off x="6931774" y="2532185"/>
              <a:ext cx="759445" cy="369332"/>
            </a:xfrm>
            <a:prstGeom prst="rect">
              <a:avLst/>
            </a:prstGeom>
            <a:noFill/>
          </p:spPr>
          <p:txBody>
            <a:bodyPr wrap="square" rtlCol="0">
              <a:spAutoFit/>
            </a:bodyPr>
            <a:lstStyle/>
            <a:p>
              <a:r>
                <a:rPr lang="es-MX" sz="900" b="1" dirty="0">
                  <a:solidFill>
                    <a:schemeClr val="bg1">
                      <a:lumMod val="50000"/>
                    </a:schemeClr>
                  </a:solidFill>
                </a:rPr>
                <a:t>	12</a:t>
              </a:r>
              <a:endParaRPr lang="es-EC" sz="900" b="1" dirty="0">
                <a:solidFill>
                  <a:schemeClr val="bg1">
                    <a:lumMod val="50000"/>
                  </a:schemeClr>
                </a:solidFill>
              </a:endParaRPr>
            </a:p>
          </p:txBody>
        </p:sp>
        <p:sp>
          <p:nvSpPr>
            <p:cNvPr id="19" name="CuadroTexto 18">
              <a:extLst>
                <a:ext uri="{FF2B5EF4-FFF2-40B4-BE49-F238E27FC236}">
                  <a16:creationId xmlns="" xmlns:a16="http://schemas.microsoft.com/office/drawing/2014/main" id="{60B3BAD2-3902-442B-96D7-6846A0486AE2}"/>
                </a:ext>
              </a:extLst>
            </p:cNvPr>
            <p:cNvSpPr txBox="1"/>
            <p:nvPr/>
          </p:nvSpPr>
          <p:spPr>
            <a:xfrm>
              <a:off x="7005711" y="3446645"/>
              <a:ext cx="759445" cy="369332"/>
            </a:xfrm>
            <a:prstGeom prst="rect">
              <a:avLst/>
            </a:prstGeom>
            <a:noFill/>
          </p:spPr>
          <p:txBody>
            <a:bodyPr wrap="square" rtlCol="0">
              <a:spAutoFit/>
            </a:bodyPr>
            <a:lstStyle/>
            <a:p>
              <a:r>
                <a:rPr lang="es-MX" sz="900" b="1" dirty="0">
                  <a:solidFill>
                    <a:schemeClr val="bg1">
                      <a:lumMod val="50000"/>
                    </a:schemeClr>
                  </a:solidFill>
                </a:rPr>
                <a:t>	13</a:t>
              </a:r>
              <a:endParaRPr lang="es-EC" sz="900" b="1" dirty="0">
                <a:solidFill>
                  <a:schemeClr val="bg1">
                    <a:lumMod val="50000"/>
                  </a:schemeClr>
                </a:solidFill>
              </a:endParaRPr>
            </a:p>
          </p:txBody>
        </p:sp>
        <p:sp>
          <p:nvSpPr>
            <p:cNvPr id="21" name="CuadroTexto 20">
              <a:extLst>
                <a:ext uri="{FF2B5EF4-FFF2-40B4-BE49-F238E27FC236}">
                  <a16:creationId xmlns="" xmlns:a16="http://schemas.microsoft.com/office/drawing/2014/main" id="{536059A9-98EC-4A78-8E20-D9893EFE18B3}"/>
                </a:ext>
              </a:extLst>
            </p:cNvPr>
            <p:cNvSpPr txBox="1"/>
            <p:nvPr/>
          </p:nvSpPr>
          <p:spPr>
            <a:xfrm>
              <a:off x="6324729" y="3010547"/>
              <a:ext cx="759445" cy="369332"/>
            </a:xfrm>
            <a:prstGeom prst="rect">
              <a:avLst/>
            </a:prstGeom>
            <a:noFill/>
          </p:spPr>
          <p:txBody>
            <a:bodyPr wrap="square" rtlCol="0">
              <a:spAutoFit/>
            </a:bodyPr>
            <a:lstStyle/>
            <a:p>
              <a:r>
                <a:rPr lang="es-MX" sz="900" b="1" dirty="0">
                  <a:solidFill>
                    <a:schemeClr val="bg1">
                      <a:lumMod val="50000"/>
                    </a:schemeClr>
                  </a:solidFill>
                </a:rPr>
                <a:t>	14</a:t>
              </a:r>
              <a:endParaRPr lang="es-EC" sz="900" b="1" dirty="0">
                <a:solidFill>
                  <a:schemeClr val="bg1">
                    <a:lumMod val="50000"/>
                  </a:schemeClr>
                </a:solidFill>
              </a:endParaRPr>
            </a:p>
          </p:txBody>
        </p:sp>
        <p:sp>
          <p:nvSpPr>
            <p:cNvPr id="25" name="CuadroTexto 24">
              <a:extLst>
                <a:ext uri="{FF2B5EF4-FFF2-40B4-BE49-F238E27FC236}">
                  <a16:creationId xmlns="" xmlns:a16="http://schemas.microsoft.com/office/drawing/2014/main" id="{AD477153-0EAA-4EE4-8C98-5869799FF8E3}"/>
                </a:ext>
              </a:extLst>
            </p:cNvPr>
            <p:cNvSpPr txBox="1"/>
            <p:nvPr/>
          </p:nvSpPr>
          <p:spPr>
            <a:xfrm>
              <a:off x="6291923" y="3017216"/>
              <a:ext cx="886264" cy="461665"/>
            </a:xfrm>
            <a:prstGeom prst="rect">
              <a:avLst/>
            </a:prstGeom>
            <a:noFill/>
          </p:spPr>
          <p:txBody>
            <a:bodyPr wrap="square" rtlCol="0">
              <a:spAutoFit/>
            </a:bodyPr>
            <a:lstStyle/>
            <a:p>
              <a:pPr algn="r"/>
              <a:r>
                <a:rPr lang="es-MX" sz="2400" b="1" dirty="0"/>
                <a:t>W</a:t>
              </a:r>
              <a:endParaRPr lang="es-EC" sz="2400" b="1" dirty="0"/>
            </a:p>
          </p:txBody>
        </p:sp>
        <p:sp>
          <p:nvSpPr>
            <p:cNvPr id="27" name="CuadroTexto 26">
              <a:extLst>
                <a:ext uri="{FF2B5EF4-FFF2-40B4-BE49-F238E27FC236}">
                  <a16:creationId xmlns="" xmlns:a16="http://schemas.microsoft.com/office/drawing/2014/main" id="{7AD99B1E-5C2A-4E25-83C3-69B0FBA823F8}"/>
                </a:ext>
              </a:extLst>
            </p:cNvPr>
            <p:cNvSpPr txBox="1"/>
            <p:nvPr/>
          </p:nvSpPr>
          <p:spPr>
            <a:xfrm>
              <a:off x="8034997" y="4878250"/>
              <a:ext cx="886264" cy="461665"/>
            </a:xfrm>
            <a:prstGeom prst="rect">
              <a:avLst/>
            </a:prstGeom>
            <a:noFill/>
          </p:spPr>
          <p:txBody>
            <a:bodyPr wrap="square" rtlCol="0">
              <a:spAutoFit/>
            </a:bodyPr>
            <a:lstStyle/>
            <a:p>
              <a:pPr algn="r"/>
              <a:r>
                <a:rPr lang="es-MX" sz="2400" b="1" dirty="0"/>
                <a:t>Y</a:t>
              </a:r>
              <a:endParaRPr lang="es-EC" sz="2400" b="1" dirty="0"/>
            </a:p>
          </p:txBody>
        </p:sp>
        <p:sp>
          <p:nvSpPr>
            <p:cNvPr id="28" name="Rectángulo 27">
              <a:extLst>
                <a:ext uri="{FF2B5EF4-FFF2-40B4-BE49-F238E27FC236}">
                  <a16:creationId xmlns="" xmlns:a16="http://schemas.microsoft.com/office/drawing/2014/main" id="{4CDB3CD5-40C3-4CDD-A03B-D8F7323DAF55}"/>
                </a:ext>
              </a:extLst>
            </p:cNvPr>
            <p:cNvSpPr/>
            <p:nvPr/>
          </p:nvSpPr>
          <p:spPr>
            <a:xfrm>
              <a:off x="5964702" y="2504049"/>
              <a:ext cx="3545058" cy="3432517"/>
            </a:xfrm>
            <a:prstGeom prst="rect">
              <a:avLst/>
            </a:prstGeom>
            <a:no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9" name="Signo de multiplicación 28">
              <a:extLst>
                <a:ext uri="{FF2B5EF4-FFF2-40B4-BE49-F238E27FC236}">
                  <a16:creationId xmlns="" xmlns:a16="http://schemas.microsoft.com/office/drawing/2014/main" id="{023EC5E5-03C0-4A68-993E-B40C985522A4}"/>
                </a:ext>
              </a:extLst>
            </p:cNvPr>
            <p:cNvSpPr/>
            <p:nvPr/>
          </p:nvSpPr>
          <p:spPr>
            <a:xfrm>
              <a:off x="8173329" y="3017216"/>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Signo de multiplicación 30">
              <a:extLst>
                <a:ext uri="{FF2B5EF4-FFF2-40B4-BE49-F238E27FC236}">
                  <a16:creationId xmlns="" xmlns:a16="http://schemas.microsoft.com/office/drawing/2014/main" id="{BA024099-94D4-4422-AAE4-910180AD3227}"/>
                </a:ext>
              </a:extLst>
            </p:cNvPr>
            <p:cNvSpPr/>
            <p:nvPr/>
          </p:nvSpPr>
          <p:spPr>
            <a:xfrm>
              <a:off x="6502938" y="4650990"/>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sp>
        <p:nvSpPr>
          <p:cNvPr id="32" name="Título 1">
            <a:extLst>
              <a:ext uri="{FF2B5EF4-FFF2-40B4-BE49-F238E27FC236}">
                <a16:creationId xmlns="" xmlns:a16="http://schemas.microsoft.com/office/drawing/2014/main" id="{58658D1D-BC96-45E7-8858-BB16FCD19736}"/>
              </a:ext>
            </a:extLst>
          </p:cNvPr>
          <p:cNvSpPr>
            <a:spLocks noGrp="1"/>
          </p:cNvSpPr>
          <p:nvPr>
            <p:ph type="title"/>
          </p:nvPr>
        </p:nvSpPr>
        <p:spPr/>
        <p:txBody>
          <a:bodyPr>
            <a:normAutofit fontScale="90000"/>
          </a:bodyPr>
          <a:lstStyle/>
          <a:p>
            <a:r>
              <a:rPr lang="es-ES_tradnl" dirty="0"/>
              <a:t>Creación de cuestionario 5555 en SM estrato 4</a:t>
            </a:r>
          </a:p>
        </p:txBody>
      </p:sp>
    </p:spTree>
    <p:extLst>
      <p:ext uri="{BB962C8B-B14F-4D97-AF65-F5344CB8AC3E}">
        <p14:creationId xmlns:p14="http://schemas.microsoft.com/office/powerpoint/2010/main" val="292739069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52196" y="2611582"/>
            <a:ext cx="6476999" cy="1063557"/>
          </a:xfrm>
        </p:spPr>
        <p:txBody>
          <a:bodyPr>
            <a:noAutofit/>
          </a:bodyPr>
          <a:lstStyle/>
          <a:p>
            <a:r>
              <a:rPr lang="es-ES_tradnl" sz="2400" dirty="0"/>
              <a:t>Capítulo 14.- Financiamiento</a:t>
            </a:r>
          </a:p>
        </p:txBody>
      </p:sp>
    </p:spTree>
    <p:extLst>
      <p:ext uri="{BB962C8B-B14F-4D97-AF65-F5344CB8AC3E}">
        <p14:creationId xmlns:p14="http://schemas.microsoft.com/office/powerpoint/2010/main" val="382223844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Financiamiento</a:t>
            </a:r>
            <a:endParaRPr lang="es-EC"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99" y="1230684"/>
            <a:ext cx="8219480" cy="4423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uadroTexto 9">
            <a:extLst>
              <a:ext uri="{FF2B5EF4-FFF2-40B4-BE49-F238E27FC236}">
                <a16:creationId xmlns="" xmlns:a16="http://schemas.microsoft.com/office/drawing/2014/main" id="{83C526A4-6166-421F-9ED8-A54E2D07985E}"/>
              </a:ext>
            </a:extLst>
          </p:cNvPr>
          <p:cNvSpPr txBox="1"/>
          <p:nvPr/>
        </p:nvSpPr>
        <p:spPr>
          <a:xfrm>
            <a:off x="9366597" y="1565177"/>
            <a:ext cx="2509098" cy="2246769"/>
          </a:xfrm>
          <a:prstGeom prst="rect">
            <a:avLst/>
          </a:prstGeom>
          <a:noFill/>
          <a:ln>
            <a:solidFill>
              <a:schemeClr val="accent2"/>
            </a:solidFill>
          </a:ln>
        </p:spPr>
        <p:txBody>
          <a:bodyPr wrap="square" rtlCol="0">
            <a:spAutoFit/>
          </a:bodyPr>
          <a:lstStyle/>
          <a:p>
            <a:pPr marL="285750" indent="-285750" algn="just">
              <a:buFont typeface="Arial" panose="020B0604020202020204" pitchFamily="34" charset="0"/>
              <a:buChar char="•"/>
            </a:pPr>
            <a:r>
              <a:rPr lang="es-MX" sz="1400" dirty="0" smtClean="0"/>
              <a:t>Son </a:t>
            </a:r>
            <a:r>
              <a:rPr lang="es-MX" sz="1400" dirty="0"/>
              <a:t>preguntas cerradas  con dos opciones SI o NO</a:t>
            </a:r>
          </a:p>
          <a:p>
            <a:pPr marL="285750" indent="-285750" algn="just">
              <a:buFont typeface="Arial" panose="020B0604020202020204" pitchFamily="34" charset="0"/>
              <a:buChar char="•"/>
            </a:pPr>
            <a:endParaRPr lang="es-MX" sz="1400" dirty="0"/>
          </a:p>
          <a:p>
            <a:pPr marL="285750" indent="-285750" algn="just">
              <a:buFont typeface="Arial" panose="020B0604020202020204" pitchFamily="34" charset="0"/>
              <a:buChar char="•"/>
            </a:pPr>
            <a:r>
              <a:rPr lang="es-MX" sz="1400" dirty="0"/>
              <a:t>En la pregunta 1 por cada fuente de financiamiento </a:t>
            </a:r>
            <a:r>
              <a:rPr lang="es-MX" sz="1400" dirty="0" smtClean="0"/>
              <a:t>debe responderse </a:t>
            </a:r>
            <a:r>
              <a:rPr lang="es-MX" sz="1400" dirty="0"/>
              <a:t>la columna 01 o 02, según </a:t>
            </a:r>
            <a:r>
              <a:rPr lang="es-MX" sz="1400" dirty="0" smtClean="0"/>
              <a:t>corresponda.</a:t>
            </a:r>
            <a:endParaRPr lang="es-EC" sz="1400" dirty="0"/>
          </a:p>
        </p:txBody>
      </p:sp>
    </p:spTree>
    <p:extLst>
      <p:ext uri="{BB962C8B-B14F-4D97-AF65-F5344CB8AC3E}">
        <p14:creationId xmlns:p14="http://schemas.microsoft.com/office/powerpoint/2010/main" val="199598902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6" y="2576858"/>
            <a:ext cx="6476999" cy="1063557"/>
          </a:xfrm>
        </p:spPr>
        <p:txBody>
          <a:bodyPr>
            <a:noAutofit/>
          </a:bodyPr>
          <a:lstStyle/>
          <a:p>
            <a:r>
              <a:rPr lang="es-ES_tradnl" sz="2400" dirty="0"/>
              <a:t>Capítulo 15.- Otros ingresos a nivel finca</a:t>
            </a:r>
          </a:p>
        </p:txBody>
      </p:sp>
    </p:spTree>
    <p:extLst>
      <p:ext uri="{BB962C8B-B14F-4D97-AF65-F5344CB8AC3E}">
        <p14:creationId xmlns:p14="http://schemas.microsoft.com/office/powerpoint/2010/main" val="365145837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97198" y="385376"/>
            <a:ext cx="8381526" cy="530024"/>
          </a:xfrm>
        </p:spPr>
        <p:txBody>
          <a:bodyPr>
            <a:normAutofit fontScale="90000"/>
          </a:bodyPr>
          <a:lstStyle/>
          <a:p>
            <a:r>
              <a:rPr lang="es-ES_tradnl" dirty="0" smtClean="0"/>
              <a:t>Otros </a:t>
            </a:r>
            <a:r>
              <a:rPr lang="es-ES_tradnl" dirty="0"/>
              <a:t>ingresos a nivel de </a:t>
            </a:r>
            <a:r>
              <a:rPr lang="es-ES_tradnl" dirty="0" smtClean="0"/>
              <a:t>finca</a:t>
            </a:r>
            <a:endParaRPr lang="es-EC" dirty="0"/>
          </a:p>
        </p:txBody>
      </p:sp>
      <p:pic>
        <p:nvPicPr>
          <p:cNvPr id="5" name="Imagen 8">
            <a:extLst>
              <a:ext uri="{FF2B5EF4-FFF2-40B4-BE49-F238E27FC236}">
                <a16:creationId xmlns="" xmlns:a16="http://schemas.microsoft.com/office/drawing/2014/main" id="{74793E52-F490-4E9B-AC79-FC4D893CA80F}"/>
              </a:ext>
            </a:extLst>
          </p:cNvPr>
          <p:cNvPicPr>
            <a:picLocks noChangeAspect="1"/>
          </p:cNvPicPr>
          <p:nvPr/>
        </p:nvPicPr>
        <p:blipFill>
          <a:blip r:embed="rId2"/>
          <a:stretch>
            <a:fillRect/>
          </a:stretch>
        </p:blipFill>
        <p:spPr>
          <a:xfrm>
            <a:off x="1157468" y="1848899"/>
            <a:ext cx="6831240" cy="2747104"/>
          </a:xfrm>
          <a:prstGeom prst="rect">
            <a:avLst/>
          </a:prstGeom>
        </p:spPr>
      </p:pic>
      <p:sp>
        <p:nvSpPr>
          <p:cNvPr id="6" name="CuadroTexto 10">
            <a:extLst>
              <a:ext uri="{FF2B5EF4-FFF2-40B4-BE49-F238E27FC236}">
                <a16:creationId xmlns="" xmlns:a16="http://schemas.microsoft.com/office/drawing/2014/main" id="{54420078-F845-4FCA-8406-49B03FDB499C}"/>
              </a:ext>
            </a:extLst>
          </p:cNvPr>
          <p:cNvSpPr txBox="1"/>
          <p:nvPr/>
        </p:nvSpPr>
        <p:spPr>
          <a:xfrm>
            <a:off x="8336018" y="2609349"/>
            <a:ext cx="3539677" cy="954107"/>
          </a:xfrm>
          <a:prstGeom prst="rect">
            <a:avLst/>
          </a:prstGeom>
          <a:noFill/>
          <a:ln>
            <a:solidFill>
              <a:schemeClr val="accent2"/>
            </a:solidFill>
          </a:ln>
        </p:spPr>
        <p:txBody>
          <a:bodyPr wrap="square" rtlCol="0">
            <a:spAutoFit/>
          </a:bodyPr>
          <a:lstStyle/>
          <a:p>
            <a:pPr marL="285750" indent="-285750" algn="just">
              <a:buFont typeface="Arial" panose="020B0604020202020204" pitchFamily="34" charset="0"/>
              <a:buChar char="•"/>
            </a:pPr>
            <a:r>
              <a:rPr lang="es-MX" sz="1400" dirty="0"/>
              <a:t>En este capítulo se registra si la PP tiene ingresos adicionales a más de la venta de producción, animales, huevos, leche.</a:t>
            </a:r>
            <a:endParaRPr lang="es-EC" sz="1400" dirty="0"/>
          </a:p>
        </p:txBody>
      </p:sp>
    </p:spTree>
    <p:extLst>
      <p:ext uri="{BB962C8B-B14F-4D97-AF65-F5344CB8AC3E}">
        <p14:creationId xmlns:p14="http://schemas.microsoft.com/office/powerpoint/2010/main" val="190297207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6" y="2565283"/>
            <a:ext cx="7565019" cy="1063557"/>
          </a:xfrm>
        </p:spPr>
        <p:txBody>
          <a:bodyPr>
            <a:noAutofit/>
          </a:bodyPr>
          <a:lstStyle/>
          <a:p>
            <a:r>
              <a:rPr lang="es-ES_tradnl" sz="2400" dirty="0"/>
              <a:t>Capítulo 16.- Efectos de </a:t>
            </a:r>
            <a:r>
              <a:rPr lang="es-ES_tradnl" sz="2400" dirty="0" smtClean="0"/>
              <a:t>las Movilizaciones o Paro Nacional en las Actividades Agropecuarias</a:t>
            </a:r>
            <a:endParaRPr lang="es-ES_tradnl" sz="2400" dirty="0"/>
          </a:p>
        </p:txBody>
      </p:sp>
    </p:spTree>
    <p:extLst>
      <p:ext uri="{BB962C8B-B14F-4D97-AF65-F5344CB8AC3E}">
        <p14:creationId xmlns:p14="http://schemas.microsoft.com/office/powerpoint/2010/main" val="352948619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a16="http://schemas.microsoft.com/office/drawing/2014/main" xmlns="" id="{DBAF0671-55E0-40E5-927C-7DBB1CDBDA35}"/>
              </a:ext>
            </a:extLst>
          </p:cNvPr>
          <p:cNvSpPr txBox="1">
            <a:spLocks noGrp="1"/>
          </p:cNvSpPr>
          <p:nvPr>
            <p:ph type="title"/>
          </p:nvPr>
        </p:nvSpPr>
        <p:spPr>
          <a:xfrm>
            <a:off x="681450" y="339078"/>
            <a:ext cx="8346802" cy="8762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sz="2400" dirty="0"/>
              <a:t>Capítulo 16: Efectos de </a:t>
            </a:r>
            <a:r>
              <a:rPr lang="es-ES_tradnl" sz="2400" dirty="0" smtClean="0"/>
              <a:t>las Movilizaciones o Paro Nacional en las Actividades Agropecuarias</a:t>
            </a:r>
            <a:endParaRPr lang="es-ES_tradnl" sz="2400" dirty="0"/>
          </a:p>
        </p:txBody>
      </p:sp>
      <p:sp>
        <p:nvSpPr>
          <p:cNvPr id="7" name="CuadroTexto 10">
            <a:extLst>
              <a:ext uri="{FF2B5EF4-FFF2-40B4-BE49-F238E27FC236}">
                <a16:creationId xmlns:a16="http://schemas.microsoft.com/office/drawing/2014/main" xmlns="" id="{0B395A81-9F84-4E60-89C1-7A15EEBB4D74}"/>
              </a:ext>
            </a:extLst>
          </p:cNvPr>
          <p:cNvSpPr txBox="1"/>
          <p:nvPr/>
        </p:nvSpPr>
        <p:spPr>
          <a:xfrm>
            <a:off x="995422" y="5697267"/>
            <a:ext cx="9942653" cy="954107"/>
          </a:xfrm>
          <a:prstGeom prst="rect">
            <a:avLst/>
          </a:prstGeom>
          <a:noFill/>
          <a:ln>
            <a:solidFill>
              <a:schemeClr val="accent6"/>
            </a:solidFill>
          </a:ln>
        </p:spPr>
        <p:txBody>
          <a:bodyPr wrap="square" rtlCol="0">
            <a:spAutoFit/>
          </a:bodyPr>
          <a:lstStyle/>
          <a:p>
            <a:pPr marL="285750" indent="-285750" algn="just">
              <a:buFont typeface="Arial" panose="020B0604020202020204" pitchFamily="34" charset="0"/>
              <a:buChar char="•"/>
            </a:pPr>
            <a:r>
              <a:rPr lang="es-MX" sz="1400" dirty="0"/>
              <a:t>En este capítulo se requiere conocer si las actividades agropecuarias que realiza la PP, han sido afectadas por la </a:t>
            </a:r>
            <a:r>
              <a:rPr lang="es-MX" sz="1400" dirty="0" smtClean="0"/>
              <a:t>Paro Nacional ocurrido en Junio de 2022, </a:t>
            </a:r>
            <a:r>
              <a:rPr lang="es-MX" sz="1400" dirty="0"/>
              <a:t>cuáles han sido las </a:t>
            </a:r>
            <a:r>
              <a:rPr lang="es-MX" sz="1400" dirty="0" smtClean="0"/>
              <a:t>dificultades.</a:t>
            </a:r>
            <a:endParaRPr lang="es-MX" sz="1400" dirty="0"/>
          </a:p>
          <a:p>
            <a:pPr marL="285750" indent="-285750" algn="just">
              <a:buFont typeface="Arial" panose="020B0604020202020204" pitchFamily="34" charset="0"/>
              <a:buChar char="•"/>
            </a:pPr>
            <a:endParaRPr lang="es-MX" sz="1400" dirty="0"/>
          </a:p>
          <a:p>
            <a:pPr marL="285750" indent="-285750" algn="just">
              <a:buFont typeface="Arial" panose="020B0604020202020204" pitchFamily="34" charset="0"/>
              <a:buChar char="•"/>
            </a:pPr>
            <a:r>
              <a:rPr lang="es-MX" sz="1400" dirty="0"/>
              <a:t>Son preguntas cerradas con dos opciones SI o NO </a:t>
            </a:r>
            <a:endParaRPr lang="es-EC" sz="1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436" y="1327712"/>
            <a:ext cx="10400582" cy="415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9501206"/>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5" y="2588433"/>
            <a:ext cx="7703916" cy="1063557"/>
          </a:xfrm>
        </p:spPr>
        <p:txBody>
          <a:bodyPr>
            <a:noAutofit/>
          </a:bodyPr>
          <a:lstStyle/>
          <a:p>
            <a:r>
              <a:rPr lang="es-ES_tradnl" sz="2400" dirty="0"/>
              <a:t>Capítulo 17.- Datos adicionales de los miembros del hogar</a:t>
            </a:r>
          </a:p>
        </p:txBody>
      </p:sp>
    </p:spTree>
    <p:extLst>
      <p:ext uri="{BB962C8B-B14F-4D97-AF65-F5344CB8AC3E}">
        <p14:creationId xmlns:p14="http://schemas.microsoft.com/office/powerpoint/2010/main" val="295739986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00E4FC8B-A4D8-4D52-85DB-942DAF783EA6}"/>
              </a:ext>
            </a:extLst>
          </p:cNvPr>
          <p:cNvSpPr txBox="1">
            <a:spLocks noGrp="1"/>
          </p:cNvSpPr>
          <p:nvPr>
            <p:ph type="title"/>
          </p:nvPr>
        </p:nvSpPr>
        <p:spPr>
          <a:xfrm>
            <a:off x="797198" y="547421"/>
            <a:ext cx="8358377"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sz="2800" dirty="0"/>
              <a:t>Capítulo 17: Datos adicionales de los miembros del hogar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98" y="1562884"/>
            <a:ext cx="7467600" cy="401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uadroTexto 10">
            <a:extLst>
              <a:ext uri="{FF2B5EF4-FFF2-40B4-BE49-F238E27FC236}">
                <a16:creationId xmlns="" xmlns:a16="http://schemas.microsoft.com/office/drawing/2014/main" id="{2FD867BD-6D6B-4B8A-960D-262015B5A786}"/>
              </a:ext>
            </a:extLst>
          </p:cNvPr>
          <p:cNvSpPr txBox="1"/>
          <p:nvPr/>
        </p:nvSpPr>
        <p:spPr>
          <a:xfrm>
            <a:off x="8654513" y="1260383"/>
            <a:ext cx="3221182" cy="1384995"/>
          </a:xfrm>
          <a:prstGeom prst="rect">
            <a:avLst/>
          </a:prstGeom>
          <a:noFill/>
          <a:ln>
            <a:solidFill>
              <a:schemeClr val="accent2">
                <a:lumMod val="75000"/>
              </a:schemeClr>
            </a:solidFill>
          </a:ln>
        </p:spPr>
        <p:txBody>
          <a:bodyPr wrap="square" rtlCol="0">
            <a:spAutoFit/>
          </a:bodyPr>
          <a:lstStyle/>
          <a:p>
            <a:pPr algn="just"/>
            <a:r>
              <a:rPr lang="es-MX" sz="1400" dirty="0">
                <a:solidFill>
                  <a:schemeClr val="tx1">
                    <a:lumMod val="65000"/>
                    <a:lumOff val="35000"/>
                  </a:schemeClr>
                </a:solidFill>
              </a:rPr>
              <a:t>En este capítulo se requiere conocer si los miembros que viven en el hogar de la PP tiene derechos (documento legal) sobre algún terreno con actividad </a:t>
            </a:r>
            <a:r>
              <a:rPr lang="es-MX" sz="1400" dirty="0" smtClean="0">
                <a:solidFill>
                  <a:schemeClr val="tx1">
                    <a:lumMod val="65000"/>
                    <a:lumOff val="35000"/>
                  </a:schemeClr>
                </a:solidFill>
              </a:rPr>
              <a:t>agropecuaria</a:t>
            </a:r>
            <a:endParaRPr lang="es-MX" sz="1400" dirty="0">
              <a:solidFill>
                <a:schemeClr val="tx1">
                  <a:lumMod val="65000"/>
                  <a:lumOff val="35000"/>
                </a:schemeClr>
              </a:solidFill>
            </a:endParaRPr>
          </a:p>
        </p:txBody>
      </p:sp>
      <p:sp>
        <p:nvSpPr>
          <p:cNvPr id="8" name="18 CuadroTexto">
            <a:extLst>
              <a:ext uri="{FF2B5EF4-FFF2-40B4-BE49-F238E27FC236}">
                <a16:creationId xmlns="" xmlns:a16="http://schemas.microsoft.com/office/drawing/2014/main" id="{14DA1486-4AA2-45F4-B69E-326B36DCA551}"/>
              </a:ext>
            </a:extLst>
          </p:cNvPr>
          <p:cNvSpPr txBox="1"/>
          <p:nvPr/>
        </p:nvSpPr>
        <p:spPr>
          <a:xfrm>
            <a:off x="8524946" y="3177267"/>
            <a:ext cx="3480316" cy="2031325"/>
          </a:xfrm>
          <a:prstGeom prst="rect">
            <a:avLst/>
          </a:prstGeom>
          <a:noFill/>
          <a:ln>
            <a:solidFill>
              <a:srgbClr val="FF0000"/>
            </a:solidFill>
          </a:ln>
        </p:spPr>
        <p:txBody>
          <a:bodyPr wrap="square" rtlCol="0">
            <a:spAutoFit/>
          </a:bodyPr>
          <a:lstStyle/>
          <a:p>
            <a:pPr algn="just"/>
            <a:r>
              <a:rPr lang="es-EC" sz="1400" dirty="0" smtClean="0">
                <a:solidFill>
                  <a:schemeClr val="tx1">
                    <a:lumMod val="65000"/>
                    <a:lumOff val="35000"/>
                  </a:schemeClr>
                </a:solidFill>
              </a:rPr>
              <a:t>Solo </a:t>
            </a:r>
            <a:r>
              <a:rPr lang="es-EC" sz="1400" dirty="0">
                <a:solidFill>
                  <a:schemeClr val="tx1">
                    <a:lumMod val="65000"/>
                    <a:lumOff val="35000"/>
                  </a:schemeClr>
                </a:solidFill>
              </a:rPr>
              <a:t>se debe registrar información en este capítulo cuando exista información registrada en los capítulos 3, 4, 6 o en los capítulos de ganados o de aves, es decir cuando haya producción agropecuaria y exista una persona productora, </a:t>
            </a:r>
            <a:r>
              <a:rPr lang="es-EC" sz="1400" b="1" dirty="0">
                <a:solidFill>
                  <a:srgbClr val="FF0000"/>
                </a:solidFill>
              </a:rPr>
              <a:t>aquí no se debe registrar a las personas responsables. </a:t>
            </a:r>
          </a:p>
        </p:txBody>
      </p:sp>
      <p:sp>
        <p:nvSpPr>
          <p:cNvPr id="9" name="CuadroTexto 14">
            <a:extLst>
              <a:ext uri="{FF2B5EF4-FFF2-40B4-BE49-F238E27FC236}">
                <a16:creationId xmlns="" xmlns:a16="http://schemas.microsoft.com/office/drawing/2014/main" id="{B9C24828-1DC2-463B-A99C-B58287A6438D}"/>
              </a:ext>
            </a:extLst>
          </p:cNvPr>
          <p:cNvSpPr txBox="1"/>
          <p:nvPr/>
        </p:nvSpPr>
        <p:spPr>
          <a:xfrm>
            <a:off x="889795" y="5833835"/>
            <a:ext cx="10059855" cy="738664"/>
          </a:xfrm>
          <a:prstGeom prst="rect">
            <a:avLst/>
          </a:prstGeom>
          <a:noFill/>
          <a:ln>
            <a:solidFill>
              <a:schemeClr val="accent6"/>
            </a:solidFill>
          </a:ln>
        </p:spPr>
        <p:txBody>
          <a:bodyPr wrap="square">
            <a:spAutoFit/>
          </a:bodyPr>
          <a:lstStyle/>
          <a:p>
            <a:pPr algn="just"/>
            <a:r>
              <a:rPr lang="es-MX" sz="1400" dirty="0">
                <a:solidFill>
                  <a:schemeClr val="tx1">
                    <a:lumMod val="65000"/>
                    <a:lumOff val="35000"/>
                  </a:schemeClr>
                </a:solidFill>
              </a:rPr>
              <a:t>Se debe considerar un orden (descendente) de acuerdo a la edad para realizar el registro, primero registrar a los miembros del hogar con mayor edad para luego ir registrando a los miembros del hogar más jóvenes (hasta 15 años). </a:t>
            </a:r>
            <a:endParaRPr lang="es-EC" sz="1400" dirty="0">
              <a:solidFill>
                <a:schemeClr val="tx1">
                  <a:lumMod val="65000"/>
                  <a:lumOff val="35000"/>
                </a:schemeClr>
              </a:solidFill>
            </a:endParaRPr>
          </a:p>
        </p:txBody>
      </p:sp>
    </p:spTree>
    <p:extLst>
      <p:ext uri="{BB962C8B-B14F-4D97-AF65-F5344CB8AC3E}">
        <p14:creationId xmlns:p14="http://schemas.microsoft.com/office/powerpoint/2010/main" val="63386462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noGrp="1"/>
          </p:cNvSpPr>
          <p:nvPr>
            <p:ph type="title"/>
          </p:nvPr>
        </p:nvSpPr>
        <p:spPr>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dirty="0"/>
              <a:t>Consideraciones</a:t>
            </a:r>
          </a:p>
        </p:txBody>
      </p:sp>
      <p:sp>
        <p:nvSpPr>
          <p:cNvPr id="11" name="15 CuadroTexto">
            <a:extLst>
              <a:ext uri="{FF2B5EF4-FFF2-40B4-BE49-F238E27FC236}">
                <a16:creationId xmlns="" xmlns:a16="http://schemas.microsoft.com/office/drawing/2014/main" id="{49B06F11-927D-426E-96A5-2A54F1321FB3}"/>
              </a:ext>
            </a:extLst>
          </p:cNvPr>
          <p:cNvSpPr txBox="1"/>
          <p:nvPr/>
        </p:nvSpPr>
        <p:spPr>
          <a:xfrm>
            <a:off x="912275" y="3039119"/>
            <a:ext cx="5381814" cy="523220"/>
          </a:xfrm>
          <a:prstGeom prst="rect">
            <a:avLst/>
          </a:prstGeom>
          <a:noFill/>
        </p:spPr>
        <p:txBody>
          <a:bodyPr wrap="square" rtlCol="0">
            <a:spAutoFit/>
          </a:bodyPr>
          <a:lstStyle/>
          <a:p>
            <a:pPr algn="just"/>
            <a:r>
              <a:rPr lang="es-EC" sz="1400" b="1" dirty="0">
                <a:solidFill>
                  <a:schemeClr val="tx1">
                    <a:lumMod val="65000"/>
                    <a:lumOff val="35000"/>
                  </a:schemeClr>
                </a:solidFill>
              </a:rPr>
              <a:t>5</a:t>
            </a:r>
            <a:r>
              <a:rPr lang="es-EC" sz="1400" b="1" dirty="0" smtClean="0">
                <a:solidFill>
                  <a:schemeClr val="tx1">
                    <a:lumMod val="65000"/>
                    <a:lumOff val="35000"/>
                  </a:schemeClr>
                </a:solidFill>
              </a:rPr>
              <a:t>.4</a:t>
            </a:r>
            <a:r>
              <a:rPr lang="es-EC" sz="1400" b="1" dirty="0">
                <a:solidFill>
                  <a:schemeClr val="tx1">
                    <a:lumMod val="65000"/>
                    <a:lumOff val="35000"/>
                  </a:schemeClr>
                </a:solidFill>
              </a:rPr>
              <a:t>.</a:t>
            </a:r>
            <a:r>
              <a:rPr lang="es-EC" sz="1400" dirty="0">
                <a:solidFill>
                  <a:schemeClr val="tx1">
                    <a:lumMod val="65000"/>
                    <a:lumOff val="35000"/>
                  </a:schemeClr>
                </a:solidFill>
              </a:rPr>
              <a:t> </a:t>
            </a:r>
            <a:r>
              <a:rPr lang="es-MX" sz="1400" b="1" dirty="0">
                <a:solidFill>
                  <a:schemeClr val="tx1">
                    <a:lumMod val="65000"/>
                    <a:lumOff val="35000"/>
                  </a:schemeClr>
                </a:solidFill>
              </a:rPr>
              <a:t>Posee o tiene derechos de uso de algún  terreno agrícola</a:t>
            </a:r>
            <a:endParaRPr lang="es-EC" sz="1400" b="1" dirty="0">
              <a:solidFill>
                <a:schemeClr val="tx1">
                  <a:lumMod val="65000"/>
                  <a:lumOff val="35000"/>
                </a:schemeClr>
              </a:solidFill>
            </a:endParaRPr>
          </a:p>
        </p:txBody>
      </p:sp>
      <p:sp>
        <p:nvSpPr>
          <p:cNvPr id="12" name="15 CuadroTexto">
            <a:extLst>
              <a:ext uri="{FF2B5EF4-FFF2-40B4-BE49-F238E27FC236}">
                <a16:creationId xmlns="" xmlns:a16="http://schemas.microsoft.com/office/drawing/2014/main" id="{49B06F11-927D-426E-96A5-2A54F1321FB3}"/>
              </a:ext>
            </a:extLst>
          </p:cNvPr>
          <p:cNvSpPr txBox="1"/>
          <p:nvPr/>
        </p:nvSpPr>
        <p:spPr>
          <a:xfrm>
            <a:off x="959243" y="1536339"/>
            <a:ext cx="10511267" cy="523220"/>
          </a:xfrm>
          <a:prstGeom prst="rect">
            <a:avLst/>
          </a:prstGeom>
          <a:noFill/>
        </p:spPr>
        <p:txBody>
          <a:bodyPr wrap="square" rtlCol="0">
            <a:spAutoFit/>
          </a:bodyPr>
          <a:lstStyle/>
          <a:p>
            <a:pPr algn="just"/>
            <a:r>
              <a:rPr lang="es-EC" sz="1400" b="1" dirty="0" smtClean="0">
                <a:solidFill>
                  <a:schemeClr val="tx1">
                    <a:lumMod val="65000"/>
                    <a:lumOff val="35000"/>
                  </a:schemeClr>
                </a:solidFill>
              </a:rPr>
              <a:t>En esta sección se incrementaron dos preguntas relacionadas con el género de los integrantes del hogar para obtener un mejor manejo al momento de las validaciones de las bases de datos.</a:t>
            </a:r>
            <a:endParaRPr lang="es-EC" sz="1400" b="1" dirty="0">
              <a:solidFill>
                <a:schemeClr val="tx1">
                  <a:lumMod val="65000"/>
                  <a:lumOff val="35000"/>
                </a:schemeClr>
              </a:solidFill>
            </a:endParaRPr>
          </a:p>
        </p:txBody>
      </p:sp>
      <p:sp>
        <p:nvSpPr>
          <p:cNvPr id="13" name="2 Marcador de texto"/>
          <p:cNvSpPr>
            <a:spLocks noGrp="1"/>
          </p:cNvSpPr>
          <p:nvPr>
            <p:ph type="body" sz="quarter" idx="10"/>
          </p:nvPr>
        </p:nvSpPr>
        <p:spPr>
          <a:xfrm>
            <a:off x="959244" y="904825"/>
            <a:ext cx="7227614" cy="499155"/>
          </a:xfrm>
        </p:spPr>
        <p:txBody>
          <a:bodyPr>
            <a:normAutofit/>
          </a:bodyPr>
          <a:lstStyle/>
          <a:p>
            <a:r>
              <a:rPr lang="es-EC" sz="2000" dirty="0" smtClean="0"/>
              <a:t>Datos adicionales de los miembros del hogar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3069" y="2274486"/>
            <a:ext cx="3771900"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18 CuadroTexto">
            <a:extLst>
              <a:ext uri="{FF2B5EF4-FFF2-40B4-BE49-F238E27FC236}">
                <a16:creationId xmlns="" xmlns:a16="http://schemas.microsoft.com/office/drawing/2014/main" id="{93699DCA-05E9-493E-9FBF-4F58499C688D}"/>
              </a:ext>
            </a:extLst>
          </p:cNvPr>
          <p:cNvSpPr txBox="1"/>
          <p:nvPr/>
        </p:nvSpPr>
        <p:spPr>
          <a:xfrm>
            <a:off x="912275" y="3562339"/>
            <a:ext cx="5731637" cy="954107"/>
          </a:xfrm>
          <a:prstGeom prst="rect">
            <a:avLst/>
          </a:prstGeom>
          <a:noFill/>
        </p:spPr>
        <p:txBody>
          <a:bodyPr wrap="square" rtlCol="0">
            <a:spAutoFit/>
          </a:bodyPr>
          <a:lstStyle/>
          <a:p>
            <a:pPr algn="just"/>
            <a:r>
              <a:rPr lang="es-MX" sz="1400" dirty="0">
                <a:solidFill>
                  <a:schemeClr val="tx1">
                    <a:lumMod val="65000"/>
                    <a:lumOff val="35000"/>
                  </a:schemeClr>
                </a:solidFill>
              </a:rPr>
              <a:t>Pregunte si la persona enlistada en la columna </a:t>
            </a:r>
            <a:r>
              <a:rPr lang="es-MX" sz="1400" dirty="0" smtClean="0">
                <a:solidFill>
                  <a:schemeClr val="tx1">
                    <a:lumMod val="65000"/>
                    <a:lumOff val="35000"/>
                  </a:schemeClr>
                </a:solidFill>
              </a:rPr>
              <a:t>5.1 </a:t>
            </a:r>
            <a:r>
              <a:rPr lang="es-MX" sz="1400" dirty="0">
                <a:solidFill>
                  <a:schemeClr val="tx1">
                    <a:lumMod val="65000"/>
                    <a:lumOff val="35000"/>
                  </a:schemeClr>
                </a:solidFill>
              </a:rPr>
              <a:t>tiene terrenos agropecuarios o tiene derechos de uso de algún terreno agropecuario, estos terrenos pueden ser parte o no de los terrenos de la persona </a:t>
            </a:r>
            <a:r>
              <a:rPr lang="es-MX" sz="1400" dirty="0" smtClean="0">
                <a:solidFill>
                  <a:schemeClr val="tx1">
                    <a:lumMod val="65000"/>
                    <a:lumOff val="35000"/>
                  </a:schemeClr>
                </a:solidFill>
              </a:rPr>
              <a:t>productora.</a:t>
            </a:r>
            <a:endParaRPr lang="es-EC" sz="1400" dirty="0">
              <a:solidFill>
                <a:schemeClr val="tx1">
                  <a:lumMod val="65000"/>
                  <a:lumOff val="35000"/>
                </a:schemeClr>
              </a:solidFill>
            </a:endParaRPr>
          </a:p>
        </p:txBody>
      </p:sp>
      <p:sp>
        <p:nvSpPr>
          <p:cNvPr id="16" name="15 CuadroTexto">
            <a:extLst>
              <a:ext uri="{FF2B5EF4-FFF2-40B4-BE49-F238E27FC236}">
                <a16:creationId xmlns="" xmlns:a16="http://schemas.microsoft.com/office/drawing/2014/main" id="{C5CF2765-618E-41D0-A122-5140507171FF}"/>
              </a:ext>
            </a:extLst>
          </p:cNvPr>
          <p:cNvSpPr txBox="1"/>
          <p:nvPr/>
        </p:nvSpPr>
        <p:spPr>
          <a:xfrm>
            <a:off x="912275" y="4701153"/>
            <a:ext cx="5557001" cy="523220"/>
          </a:xfrm>
          <a:prstGeom prst="rect">
            <a:avLst/>
          </a:prstGeom>
          <a:noFill/>
        </p:spPr>
        <p:txBody>
          <a:bodyPr wrap="square" rtlCol="0">
            <a:spAutoFit/>
          </a:bodyPr>
          <a:lstStyle/>
          <a:p>
            <a:pPr algn="just"/>
            <a:r>
              <a:rPr lang="es-EC" sz="1400" b="1" dirty="0">
                <a:solidFill>
                  <a:schemeClr val="tx1">
                    <a:lumMod val="65000"/>
                    <a:lumOff val="35000"/>
                  </a:schemeClr>
                </a:solidFill>
              </a:rPr>
              <a:t>5</a:t>
            </a:r>
            <a:r>
              <a:rPr lang="es-EC" sz="1400" b="1" dirty="0" smtClean="0">
                <a:solidFill>
                  <a:schemeClr val="tx1">
                    <a:lumMod val="65000"/>
                    <a:lumOff val="35000"/>
                  </a:schemeClr>
                </a:solidFill>
              </a:rPr>
              <a:t>.5</a:t>
            </a:r>
            <a:r>
              <a:rPr lang="es-EC" sz="1400" b="1" dirty="0">
                <a:solidFill>
                  <a:schemeClr val="tx1">
                    <a:lumMod val="65000"/>
                    <a:lumOff val="35000"/>
                  </a:schemeClr>
                </a:solidFill>
              </a:rPr>
              <a:t>.</a:t>
            </a:r>
            <a:r>
              <a:rPr lang="es-EC" sz="1400" dirty="0">
                <a:solidFill>
                  <a:schemeClr val="tx1">
                    <a:lumMod val="65000"/>
                    <a:lumOff val="35000"/>
                  </a:schemeClr>
                </a:solidFill>
              </a:rPr>
              <a:t> </a:t>
            </a:r>
            <a:r>
              <a:rPr lang="es-MX" sz="1400" b="1" dirty="0">
                <a:solidFill>
                  <a:schemeClr val="tx1">
                    <a:lumMod val="65000"/>
                    <a:lumOff val="35000"/>
                  </a:schemeClr>
                </a:solidFill>
              </a:rPr>
              <a:t>Existe un documento oficial que permita el uso de los terrenos agrícolas</a:t>
            </a:r>
            <a:endParaRPr lang="es-EC" sz="1400" b="1" dirty="0">
              <a:solidFill>
                <a:schemeClr val="tx1">
                  <a:lumMod val="65000"/>
                  <a:lumOff val="35000"/>
                </a:schemeClr>
              </a:solidFill>
            </a:endParaRPr>
          </a:p>
        </p:txBody>
      </p:sp>
      <p:sp>
        <p:nvSpPr>
          <p:cNvPr id="17" name="18 CuadroTexto">
            <a:extLst>
              <a:ext uri="{FF2B5EF4-FFF2-40B4-BE49-F238E27FC236}">
                <a16:creationId xmlns="" xmlns:a16="http://schemas.microsoft.com/office/drawing/2014/main" id="{51045958-5A1F-420D-ADD2-DB3B0BF1F2AF}"/>
              </a:ext>
            </a:extLst>
          </p:cNvPr>
          <p:cNvSpPr txBox="1"/>
          <p:nvPr/>
        </p:nvSpPr>
        <p:spPr>
          <a:xfrm>
            <a:off x="959244" y="5351695"/>
            <a:ext cx="5731637" cy="738664"/>
          </a:xfrm>
          <a:prstGeom prst="rect">
            <a:avLst/>
          </a:prstGeom>
          <a:noFill/>
        </p:spPr>
        <p:txBody>
          <a:bodyPr wrap="square" rtlCol="0">
            <a:spAutoFit/>
          </a:bodyPr>
          <a:lstStyle/>
          <a:p>
            <a:pPr algn="just"/>
            <a:r>
              <a:rPr lang="es-MX" sz="1400" dirty="0">
                <a:solidFill>
                  <a:schemeClr val="tx1">
                    <a:lumMod val="65000"/>
                    <a:lumOff val="35000"/>
                  </a:schemeClr>
                </a:solidFill>
              </a:rPr>
              <a:t>Pregunte si la persona tiene algún documento que permita el uso y aprovechamiento de terrenos agrícolas, como contrato de usufructo o </a:t>
            </a:r>
            <a:r>
              <a:rPr lang="es-MX" sz="1400" dirty="0" smtClean="0">
                <a:solidFill>
                  <a:schemeClr val="tx1">
                    <a:lumMod val="65000"/>
                    <a:lumOff val="35000"/>
                  </a:schemeClr>
                </a:solidFill>
              </a:rPr>
              <a:t>arriendo.</a:t>
            </a:r>
            <a:endParaRPr lang="es-EC" sz="1400" dirty="0">
              <a:solidFill>
                <a:schemeClr val="tx1">
                  <a:lumMod val="65000"/>
                  <a:lumOff val="35000"/>
                </a:schemeClr>
              </a:solidFill>
            </a:endParaRPr>
          </a:p>
        </p:txBody>
      </p:sp>
      <p:sp>
        <p:nvSpPr>
          <p:cNvPr id="19" name="15 CuadroTexto">
            <a:extLst>
              <a:ext uri="{FF2B5EF4-FFF2-40B4-BE49-F238E27FC236}">
                <a16:creationId xmlns="" xmlns:a16="http://schemas.microsoft.com/office/drawing/2014/main" id="{E973F371-D70A-4851-B0C6-5D3FEB10562F}"/>
              </a:ext>
            </a:extLst>
          </p:cNvPr>
          <p:cNvSpPr txBox="1"/>
          <p:nvPr/>
        </p:nvSpPr>
        <p:spPr>
          <a:xfrm>
            <a:off x="7085770" y="3559319"/>
            <a:ext cx="4558362" cy="307777"/>
          </a:xfrm>
          <a:prstGeom prst="rect">
            <a:avLst/>
          </a:prstGeom>
          <a:noFill/>
        </p:spPr>
        <p:txBody>
          <a:bodyPr wrap="square" rtlCol="0">
            <a:spAutoFit/>
          </a:bodyPr>
          <a:lstStyle/>
          <a:p>
            <a:pPr algn="just"/>
            <a:r>
              <a:rPr lang="es-EC" sz="1400" b="1" dirty="0" smtClean="0">
                <a:solidFill>
                  <a:schemeClr val="tx1">
                    <a:lumMod val="65000"/>
                    <a:lumOff val="35000"/>
                  </a:schemeClr>
                </a:solidFill>
              </a:rPr>
              <a:t>5.6.</a:t>
            </a:r>
            <a:r>
              <a:rPr lang="es-EC" sz="1400" dirty="0" smtClean="0">
                <a:solidFill>
                  <a:schemeClr val="tx1">
                    <a:lumMod val="65000"/>
                    <a:lumOff val="35000"/>
                  </a:schemeClr>
                </a:solidFill>
              </a:rPr>
              <a:t> </a:t>
            </a:r>
            <a:r>
              <a:rPr lang="es-EC" sz="1400" b="1" dirty="0">
                <a:solidFill>
                  <a:schemeClr val="tx1">
                    <a:lumMod val="65000"/>
                    <a:lumOff val="35000"/>
                  </a:schemeClr>
                </a:solidFill>
              </a:rPr>
              <a:t>Tiene derecho a vender o heredar los terrenos</a:t>
            </a:r>
          </a:p>
        </p:txBody>
      </p:sp>
      <p:sp>
        <p:nvSpPr>
          <p:cNvPr id="20" name="18 CuadroTexto">
            <a:extLst>
              <a:ext uri="{FF2B5EF4-FFF2-40B4-BE49-F238E27FC236}">
                <a16:creationId xmlns="" xmlns:a16="http://schemas.microsoft.com/office/drawing/2014/main" id="{3FEB2DDB-CAAF-4698-A3CB-5214D4ACB540}"/>
              </a:ext>
            </a:extLst>
          </p:cNvPr>
          <p:cNvSpPr txBox="1"/>
          <p:nvPr/>
        </p:nvSpPr>
        <p:spPr>
          <a:xfrm>
            <a:off x="6842702" y="3975284"/>
            <a:ext cx="5252842" cy="307777"/>
          </a:xfrm>
          <a:prstGeom prst="rect">
            <a:avLst/>
          </a:prstGeom>
          <a:noFill/>
        </p:spPr>
        <p:txBody>
          <a:bodyPr wrap="square" rtlCol="0">
            <a:spAutoFit/>
          </a:bodyPr>
          <a:lstStyle/>
          <a:p>
            <a:pPr algn="just"/>
            <a:r>
              <a:rPr lang="es-MX" sz="1400" dirty="0">
                <a:solidFill>
                  <a:schemeClr val="tx1">
                    <a:lumMod val="65000"/>
                    <a:lumOff val="35000"/>
                  </a:schemeClr>
                </a:solidFill>
              </a:rPr>
              <a:t>Pregunte si existe derecho a vender o heredar los </a:t>
            </a:r>
            <a:r>
              <a:rPr lang="es-MX" sz="1400" dirty="0" smtClean="0">
                <a:solidFill>
                  <a:schemeClr val="tx1">
                    <a:lumMod val="65000"/>
                    <a:lumOff val="35000"/>
                  </a:schemeClr>
                </a:solidFill>
              </a:rPr>
              <a:t>terrenos. </a:t>
            </a:r>
            <a:endParaRPr lang="es-EC" sz="1400" dirty="0">
              <a:solidFill>
                <a:schemeClr val="tx1">
                  <a:lumMod val="65000"/>
                  <a:lumOff val="35000"/>
                </a:schemeClr>
              </a:solidFill>
            </a:endParaRPr>
          </a:p>
        </p:txBody>
      </p:sp>
    </p:spTree>
    <p:extLst>
      <p:ext uri="{BB962C8B-B14F-4D97-AF65-F5344CB8AC3E}">
        <p14:creationId xmlns:p14="http://schemas.microsoft.com/office/powerpoint/2010/main" val="70708827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52196" y="2565283"/>
            <a:ext cx="7483996" cy="1063557"/>
          </a:xfrm>
        </p:spPr>
        <p:txBody>
          <a:bodyPr>
            <a:noAutofit/>
          </a:bodyPr>
          <a:lstStyle/>
          <a:p>
            <a:r>
              <a:rPr lang="es-ES_tradnl" sz="2400" dirty="0"/>
              <a:t>Capítulo 18.- Datos adicionales del informante</a:t>
            </a:r>
          </a:p>
        </p:txBody>
      </p:sp>
    </p:spTree>
    <p:extLst>
      <p:ext uri="{BB962C8B-B14F-4D97-AF65-F5344CB8AC3E}">
        <p14:creationId xmlns:p14="http://schemas.microsoft.com/office/powerpoint/2010/main" val="3114945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 xmlns:a16="http://schemas.microsoft.com/office/drawing/2014/main" id="{6755B42F-67A0-4BC8-A668-E24A852B6B7D}"/>
              </a:ext>
            </a:extLst>
          </p:cNvPr>
          <p:cNvSpPr txBox="1"/>
          <p:nvPr/>
        </p:nvSpPr>
        <p:spPr>
          <a:xfrm>
            <a:off x="4950630" y="378420"/>
            <a:ext cx="3320274" cy="4678204"/>
          </a:xfrm>
          <a:prstGeom prst="rect">
            <a:avLst/>
          </a:prstGeom>
          <a:noFill/>
        </p:spPr>
        <p:txBody>
          <a:bodyPr wrap="square" rtlCol="0">
            <a:spAutoFit/>
          </a:bodyPr>
          <a:lstStyle/>
          <a:p>
            <a:pPr algn="just"/>
            <a:r>
              <a:rPr lang="es-MX" sz="1400" dirty="0" smtClean="0"/>
              <a:t>Si </a:t>
            </a:r>
            <a:r>
              <a:rPr lang="es-MX" sz="1400" dirty="0"/>
              <a:t>algunos de los cuadrantes son </a:t>
            </a:r>
            <a:r>
              <a:rPr lang="es-MX" sz="1400" dirty="0" smtClean="0"/>
              <a:t>subdivididos, </a:t>
            </a:r>
            <a:r>
              <a:rPr lang="es-MX" sz="1400" dirty="0"/>
              <a:t>SI es necesario crear el cuestionario 5555 con la superficie que no fue trabajada</a:t>
            </a:r>
          </a:p>
          <a:p>
            <a:pPr algn="just"/>
            <a:endParaRPr lang="es-MX" sz="1400" dirty="0"/>
          </a:p>
          <a:p>
            <a:pPr algn="just"/>
            <a:r>
              <a:rPr lang="es-MX" sz="1400" dirty="0"/>
              <a:t>La superficie del cuestionario 5555 será:</a:t>
            </a:r>
          </a:p>
          <a:p>
            <a:pPr algn="just"/>
            <a:r>
              <a:rPr lang="es-MX" sz="1400" dirty="0"/>
              <a:t>Terreno 1=108 ha</a:t>
            </a:r>
          </a:p>
          <a:p>
            <a:pPr algn="just"/>
            <a:r>
              <a:rPr lang="es-MX" sz="1400" dirty="0"/>
              <a:t>Terreno 2= 108 ha</a:t>
            </a:r>
          </a:p>
          <a:p>
            <a:pPr algn="just"/>
            <a:r>
              <a:rPr lang="es-MX" sz="1400" dirty="0"/>
              <a:t>Total        = 216 ha</a:t>
            </a:r>
          </a:p>
          <a:p>
            <a:pPr algn="just"/>
            <a:endParaRPr lang="es-MX" sz="1400" dirty="0"/>
          </a:p>
          <a:p>
            <a:pPr algn="just"/>
            <a:r>
              <a:rPr lang="es-MX" sz="1400" dirty="0"/>
              <a:t>Superficie trabajada  cuadrante w= 36ha</a:t>
            </a:r>
          </a:p>
          <a:p>
            <a:pPr algn="just"/>
            <a:r>
              <a:rPr lang="es-MX" sz="1400" dirty="0"/>
              <a:t>Superficie trabajada  cuadrante y= 36ha</a:t>
            </a:r>
          </a:p>
          <a:p>
            <a:pPr algn="just"/>
            <a:r>
              <a:rPr lang="es-MX" sz="1400" dirty="0"/>
              <a:t>Tota superficie trabajada=                72 ha</a:t>
            </a:r>
          </a:p>
          <a:p>
            <a:pPr algn="just"/>
            <a:endParaRPr lang="es-MX" sz="1400" dirty="0"/>
          </a:p>
          <a:p>
            <a:pPr algn="just"/>
            <a:r>
              <a:rPr lang="es-MX" sz="1400" dirty="0"/>
              <a:t>Total superficie del segmento: 216ha + 72 ha= 288 ha</a:t>
            </a:r>
          </a:p>
          <a:p>
            <a:pPr algn="just"/>
            <a:endParaRPr lang="es-EC" dirty="0"/>
          </a:p>
        </p:txBody>
      </p:sp>
      <p:grpSp>
        <p:nvGrpSpPr>
          <p:cNvPr id="4" name="Grupo 3"/>
          <p:cNvGrpSpPr/>
          <p:nvPr/>
        </p:nvGrpSpPr>
        <p:grpSpPr>
          <a:xfrm>
            <a:off x="663035" y="226219"/>
            <a:ext cx="4238288" cy="4686300"/>
            <a:chOff x="1224665" y="1085850"/>
            <a:chExt cx="4238288" cy="4686300"/>
          </a:xfrm>
        </p:grpSpPr>
        <p:pic>
          <p:nvPicPr>
            <p:cNvPr id="2" name="Imagen 1">
              <a:extLst>
                <a:ext uri="{FF2B5EF4-FFF2-40B4-BE49-F238E27FC236}">
                  <a16:creationId xmlns="" xmlns:a16="http://schemas.microsoft.com/office/drawing/2014/main" id="{A94B849B-2B69-4DE2-80D4-5A3B5CCF3CFD}"/>
                </a:ext>
              </a:extLst>
            </p:cNvPr>
            <p:cNvPicPr>
              <a:picLocks noChangeAspect="1"/>
            </p:cNvPicPr>
            <p:nvPr/>
          </p:nvPicPr>
          <p:blipFill>
            <a:blip r:embed="rId2"/>
            <a:stretch>
              <a:fillRect/>
            </a:stretch>
          </p:blipFill>
          <p:spPr>
            <a:xfrm>
              <a:off x="1229604" y="1085850"/>
              <a:ext cx="4133850" cy="4686300"/>
            </a:xfrm>
            <a:prstGeom prst="rect">
              <a:avLst/>
            </a:prstGeom>
          </p:spPr>
        </p:pic>
        <p:sp>
          <p:nvSpPr>
            <p:cNvPr id="3" name="CuadroTexto 2">
              <a:extLst>
                <a:ext uri="{FF2B5EF4-FFF2-40B4-BE49-F238E27FC236}">
                  <a16:creationId xmlns="" xmlns:a16="http://schemas.microsoft.com/office/drawing/2014/main" id="{E0BDBB4C-A283-4D81-9ABF-55C12FDD58B1}"/>
                </a:ext>
              </a:extLst>
            </p:cNvPr>
            <p:cNvSpPr txBox="1"/>
            <p:nvPr/>
          </p:nvSpPr>
          <p:spPr>
            <a:xfrm>
              <a:off x="1273127" y="1494707"/>
              <a:ext cx="886264" cy="461665"/>
            </a:xfrm>
            <a:prstGeom prst="rect">
              <a:avLst/>
            </a:prstGeom>
            <a:noFill/>
          </p:spPr>
          <p:txBody>
            <a:bodyPr wrap="square" rtlCol="0">
              <a:spAutoFit/>
            </a:bodyPr>
            <a:lstStyle/>
            <a:p>
              <a:pPr algn="r"/>
              <a:r>
                <a:rPr lang="es-MX" sz="2400" b="1" dirty="0"/>
                <a:t>W</a:t>
              </a:r>
              <a:endParaRPr lang="es-EC" sz="2400" b="1" dirty="0"/>
            </a:p>
          </p:txBody>
        </p:sp>
        <p:sp>
          <p:nvSpPr>
            <p:cNvPr id="5" name="CuadroTexto 4">
              <a:extLst>
                <a:ext uri="{FF2B5EF4-FFF2-40B4-BE49-F238E27FC236}">
                  <a16:creationId xmlns="" xmlns:a16="http://schemas.microsoft.com/office/drawing/2014/main" id="{3ECD1CC4-CAD3-49EA-BDB6-075A2E0FBFE0}"/>
                </a:ext>
              </a:extLst>
            </p:cNvPr>
            <p:cNvSpPr txBox="1"/>
            <p:nvPr/>
          </p:nvSpPr>
          <p:spPr>
            <a:xfrm>
              <a:off x="4576689" y="4494997"/>
              <a:ext cx="886264" cy="461665"/>
            </a:xfrm>
            <a:prstGeom prst="rect">
              <a:avLst/>
            </a:prstGeom>
            <a:noFill/>
          </p:spPr>
          <p:txBody>
            <a:bodyPr wrap="square" rtlCol="0">
              <a:spAutoFit/>
            </a:bodyPr>
            <a:lstStyle/>
            <a:p>
              <a:pPr algn="r"/>
              <a:r>
                <a:rPr lang="es-MX" sz="2400" b="1" dirty="0"/>
                <a:t>Y</a:t>
              </a:r>
              <a:endParaRPr lang="es-EC" sz="2400" b="1" dirty="0"/>
            </a:p>
          </p:txBody>
        </p:sp>
        <p:sp>
          <p:nvSpPr>
            <p:cNvPr id="6" name="CuadroTexto 5">
              <a:extLst>
                <a:ext uri="{FF2B5EF4-FFF2-40B4-BE49-F238E27FC236}">
                  <a16:creationId xmlns="" xmlns:a16="http://schemas.microsoft.com/office/drawing/2014/main" id="{98E5867F-47C8-4BB3-A572-CAAFA9714FB2}"/>
                </a:ext>
              </a:extLst>
            </p:cNvPr>
            <p:cNvSpPr txBox="1"/>
            <p:nvPr/>
          </p:nvSpPr>
          <p:spPr>
            <a:xfrm>
              <a:off x="1224665" y="3345706"/>
              <a:ext cx="1198098" cy="338554"/>
            </a:xfrm>
            <a:prstGeom prst="rect">
              <a:avLst/>
            </a:prstGeom>
            <a:noFill/>
          </p:spPr>
          <p:txBody>
            <a:bodyPr wrap="square" rtlCol="0">
              <a:spAutoFit/>
            </a:bodyPr>
            <a:lstStyle/>
            <a:p>
              <a:pPr algn="r"/>
              <a:r>
                <a:rPr lang="es-MX" sz="1600" b="1" dirty="0"/>
                <a:t>5555-1</a:t>
              </a:r>
              <a:endParaRPr lang="es-EC" sz="1600" b="1" dirty="0"/>
            </a:p>
          </p:txBody>
        </p:sp>
        <p:sp>
          <p:nvSpPr>
            <p:cNvPr id="7" name="CuadroTexto 6">
              <a:extLst>
                <a:ext uri="{FF2B5EF4-FFF2-40B4-BE49-F238E27FC236}">
                  <a16:creationId xmlns="" xmlns:a16="http://schemas.microsoft.com/office/drawing/2014/main" id="{DF95A06D-61DB-4EFE-842E-30FB71D9C036}"/>
                </a:ext>
              </a:extLst>
            </p:cNvPr>
            <p:cNvSpPr txBox="1"/>
            <p:nvPr/>
          </p:nvSpPr>
          <p:spPr>
            <a:xfrm>
              <a:off x="3296529" y="4038166"/>
              <a:ext cx="1198098" cy="338554"/>
            </a:xfrm>
            <a:prstGeom prst="rect">
              <a:avLst/>
            </a:prstGeom>
            <a:noFill/>
          </p:spPr>
          <p:txBody>
            <a:bodyPr wrap="square" rtlCol="0">
              <a:spAutoFit/>
            </a:bodyPr>
            <a:lstStyle/>
            <a:p>
              <a:pPr algn="r"/>
              <a:r>
                <a:rPr lang="es-MX" sz="1600" b="1" dirty="0"/>
                <a:t>5555-2</a:t>
              </a:r>
              <a:endParaRPr lang="es-EC" sz="1600" b="1" dirty="0"/>
            </a:p>
          </p:txBody>
        </p:sp>
        <p:cxnSp>
          <p:nvCxnSpPr>
            <p:cNvPr id="17" name="Conector: curvado 16">
              <a:extLst>
                <a:ext uri="{FF2B5EF4-FFF2-40B4-BE49-F238E27FC236}">
                  <a16:creationId xmlns="" xmlns:a16="http://schemas.microsoft.com/office/drawing/2014/main" id="{3C0A7844-04CA-4E05-BFB5-DEE2F7FC9EF3}"/>
                </a:ext>
              </a:extLst>
            </p:cNvPr>
            <p:cNvCxnSpPr/>
            <p:nvPr/>
          </p:nvCxnSpPr>
          <p:spPr>
            <a:xfrm rot="16200000" flipH="1">
              <a:off x="1858369" y="2466681"/>
              <a:ext cx="1023425" cy="725658"/>
            </a:xfrm>
            <a:prstGeom prst="curvedConnector3">
              <a:avLst>
                <a:gd name="adj1" fmla="val 99485"/>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onector: curvado 24">
              <a:extLst>
                <a:ext uri="{FF2B5EF4-FFF2-40B4-BE49-F238E27FC236}">
                  <a16:creationId xmlns="" xmlns:a16="http://schemas.microsoft.com/office/drawing/2014/main" id="{727FFBFF-2B81-4099-827B-3A12503644DD}"/>
                </a:ext>
              </a:extLst>
            </p:cNvPr>
            <p:cNvCxnSpPr/>
            <p:nvPr/>
          </p:nvCxnSpPr>
          <p:spPr>
            <a:xfrm flipV="1">
              <a:off x="3907374" y="4394323"/>
              <a:ext cx="681111" cy="663012"/>
            </a:xfrm>
            <a:prstGeom prst="curvedConnector3">
              <a:avLst>
                <a:gd name="adj1" fmla="val -22289"/>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Signo de multiplicación 27">
              <a:extLst>
                <a:ext uri="{FF2B5EF4-FFF2-40B4-BE49-F238E27FC236}">
                  <a16:creationId xmlns="" xmlns:a16="http://schemas.microsoft.com/office/drawing/2014/main" id="{64796B2C-6D42-45AD-87F8-DB75ECE846C9}"/>
                </a:ext>
              </a:extLst>
            </p:cNvPr>
            <p:cNvSpPr/>
            <p:nvPr/>
          </p:nvSpPr>
          <p:spPr>
            <a:xfrm>
              <a:off x="1996115" y="4113758"/>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0" name="Signo de multiplicación 29">
              <a:extLst>
                <a:ext uri="{FF2B5EF4-FFF2-40B4-BE49-F238E27FC236}">
                  <a16:creationId xmlns="" xmlns:a16="http://schemas.microsoft.com/office/drawing/2014/main" id="{F18F555C-4227-4BC2-BA49-1FD0AFB576EE}"/>
                </a:ext>
              </a:extLst>
            </p:cNvPr>
            <p:cNvSpPr/>
            <p:nvPr/>
          </p:nvSpPr>
          <p:spPr>
            <a:xfrm>
              <a:off x="3840553" y="2340706"/>
              <a:ext cx="747932" cy="79876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grpSp>
      <p:sp>
        <p:nvSpPr>
          <p:cNvPr id="31" name="CuadroTexto 30">
            <a:extLst>
              <a:ext uri="{FF2B5EF4-FFF2-40B4-BE49-F238E27FC236}">
                <a16:creationId xmlns="" xmlns:a16="http://schemas.microsoft.com/office/drawing/2014/main" id="{234F30E2-7144-411E-A951-7F19494EDA79}"/>
              </a:ext>
            </a:extLst>
          </p:cNvPr>
          <p:cNvSpPr txBox="1"/>
          <p:nvPr/>
        </p:nvSpPr>
        <p:spPr>
          <a:xfrm>
            <a:off x="850565" y="5828544"/>
            <a:ext cx="10457438" cy="292388"/>
          </a:xfrm>
          <a:prstGeom prst="rect">
            <a:avLst/>
          </a:prstGeom>
          <a:noFill/>
        </p:spPr>
        <p:txBody>
          <a:bodyPr wrap="square" rtlCol="0">
            <a:spAutoFit/>
          </a:bodyPr>
          <a:lstStyle/>
          <a:p>
            <a:r>
              <a:rPr lang="es-MX" sz="1300" b="1" dirty="0">
                <a:solidFill>
                  <a:srgbClr val="FF0000"/>
                </a:solidFill>
              </a:rPr>
              <a:t>NOTA: SOLO EN LOS RÍOS SE TRABAJA EL SEGMENTO DE ESTRATO 4 COMPLETO ES DECIR LAS 576 HA, NO HAY SUBDIVISIÓN</a:t>
            </a:r>
          </a:p>
        </p:txBody>
      </p:sp>
      <p:sp>
        <p:nvSpPr>
          <p:cNvPr id="14" name="CuadroTexto 13">
            <a:extLst>
              <a:ext uri="{FF2B5EF4-FFF2-40B4-BE49-F238E27FC236}">
                <a16:creationId xmlns="" xmlns:a16="http://schemas.microsoft.com/office/drawing/2014/main" id="{6755B42F-67A0-4BC8-A668-E24A852B6B7D}"/>
              </a:ext>
            </a:extLst>
          </p:cNvPr>
          <p:cNvSpPr txBox="1"/>
          <p:nvPr/>
        </p:nvSpPr>
        <p:spPr>
          <a:xfrm>
            <a:off x="8419710" y="1193376"/>
            <a:ext cx="3320274" cy="3970318"/>
          </a:xfrm>
          <a:prstGeom prst="rect">
            <a:avLst/>
          </a:prstGeom>
          <a:noFill/>
        </p:spPr>
        <p:txBody>
          <a:bodyPr wrap="square" rtlCol="0">
            <a:spAutoFit/>
          </a:bodyPr>
          <a:lstStyle/>
          <a:p>
            <a:r>
              <a:rPr lang="es-MX" sz="1400" b="1" dirty="0" smtClean="0"/>
              <a:t>Para </a:t>
            </a:r>
            <a:r>
              <a:rPr lang="es-MX" sz="1400" b="1" dirty="0"/>
              <a:t>solicitar Subdivisiones deberán cumplir los siguientes parámetros: </a:t>
            </a:r>
            <a:endParaRPr lang="es-EC" sz="1400" dirty="0"/>
          </a:p>
          <a:p>
            <a:r>
              <a:rPr lang="es-MX" sz="1400" dirty="0"/>
              <a:t> </a:t>
            </a:r>
            <a:endParaRPr lang="es-EC" sz="1400" dirty="0"/>
          </a:p>
          <a:p>
            <a:pPr lvl="0" algn="just"/>
            <a:r>
              <a:rPr lang="es-MX" sz="1400" dirty="0" smtClean="0"/>
              <a:t>- No </a:t>
            </a:r>
            <a:r>
              <a:rPr lang="es-MX" sz="1400" dirty="0"/>
              <a:t>pertenecer al Estrato 1 o 2. </a:t>
            </a:r>
            <a:endParaRPr lang="es-MX" sz="1400" dirty="0" smtClean="0"/>
          </a:p>
          <a:p>
            <a:pPr lvl="0"/>
            <a:endParaRPr lang="es-EC" sz="1400" dirty="0"/>
          </a:p>
          <a:p>
            <a:pPr lvl="0" algn="just"/>
            <a:r>
              <a:rPr lang="es-MX" sz="1400" dirty="0" smtClean="0"/>
              <a:t>- Número </a:t>
            </a:r>
            <a:r>
              <a:rPr lang="es-MX" sz="1400" dirty="0"/>
              <a:t>de productores en el segmento superior a 50 PP o PR. </a:t>
            </a:r>
            <a:endParaRPr lang="es-EC" sz="1400" dirty="0"/>
          </a:p>
          <a:p>
            <a:pPr lvl="0"/>
            <a:endParaRPr lang="es-MX" sz="1400" dirty="0" smtClean="0"/>
          </a:p>
          <a:p>
            <a:pPr lvl="0" algn="just"/>
            <a:r>
              <a:rPr lang="es-MX" sz="1400" dirty="0" smtClean="0"/>
              <a:t>- Distribución </a:t>
            </a:r>
            <a:r>
              <a:rPr lang="es-MX" sz="1400" dirty="0"/>
              <a:t>uniforme de los productores en el segmento, es decir, que estén repartidos por toda el área de investigación. </a:t>
            </a:r>
            <a:endParaRPr lang="es-EC" sz="1400" dirty="0"/>
          </a:p>
          <a:p>
            <a:endParaRPr lang="es-MX" sz="1400" dirty="0" smtClean="0"/>
          </a:p>
          <a:p>
            <a:pPr algn="just"/>
            <a:r>
              <a:rPr lang="es-MX" sz="1400" dirty="0" smtClean="0"/>
              <a:t>- Uniformidad </a:t>
            </a:r>
            <a:r>
              <a:rPr lang="es-MX" sz="1400" dirty="0"/>
              <a:t>en los usos del suelo en todo el SM, es decir, que no se concentren las actividades agropecuarias en una zona o área determinada del SM. </a:t>
            </a:r>
            <a:endParaRPr lang="es-EC" dirty="0"/>
          </a:p>
        </p:txBody>
      </p:sp>
    </p:spTree>
    <p:extLst>
      <p:ext uri="{BB962C8B-B14F-4D97-AF65-F5344CB8AC3E}">
        <p14:creationId xmlns:p14="http://schemas.microsoft.com/office/powerpoint/2010/main" val="13845333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E183BE3B-6AED-49CC-82BB-7658AC18A81F}"/>
              </a:ext>
            </a:extLst>
          </p:cNvPr>
          <p:cNvSpPr txBox="1">
            <a:spLocks noGrp="1"/>
          </p:cNvSpPr>
          <p:nvPr>
            <p:ph type="title"/>
          </p:nvPr>
        </p:nvSpPr>
        <p:spPr>
          <a:xfrm>
            <a:off x="797198" y="385376"/>
            <a:ext cx="8335227" cy="53002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S_tradnl" sz="2800" dirty="0" smtClean="0"/>
              <a:t>Datos </a:t>
            </a:r>
            <a:r>
              <a:rPr lang="es-ES_tradnl" sz="2800" dirty="0"/>
              <a:t>adicionales del informante</a:t>
            </a:r>
          </a:p>
        </p:txBody>
      </p:sp>
      <p:sp>
        <p:nvSpPr>
          <p:cNvPr id="6" name="CuadroTexto 9">
            <a:extLst>
              <a:ext uri="{FF2B5EF4-FFF2-40B4-BE49-F238E27FC236}">
                <a16:creationId xmlns="" xmlns:a16="http://schemas.microsoft.com/office/drawing/2014/main" id="{34C36F62-B527-427F-A2F1-238D3F2A46A2}"/>
              </a:ext>
            </a:extLst>
          </p:cNvPr>
          <p:cNvSpPr txBox="1"/>
          <p:nvPr/>
        </p:nvSpPr>
        <p:spPr>
          <a:xfrm>
            <a:off x="1412110" y="1122163"/>
            <a:ext cx="8947231" cy="30777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400" dirty="0"/>
              <a:t>Si el informante es la PP, los datos registrados en este capítulo deben ser iguales a los del capítulo 1</a:t>
            </a:r>
            <a:endParaRPr lang="es-EC" sz="1400" dirty="0"/>
          </a:p>
        </p:txBody>
      </p:sp>
      <p:sp>
        <p:nvSpPr>
          <p:cNvPr id="7" name="CuadroTexto 11">
            <a:extLst>
              <a:ext uri="{FF2B5EF4-FFF2-40B4-BE49-F238E27FC236}">
                <a16:creationId xmlns="" xmlns:a16="http://schemas.microsoft.com/office/drawing/2014/main" id="{D0FEA385-75B7-4D55-A406-77BF8B493A11}"/>
              </a:ext>
            </a:extLst>
          </p:cNvPr>
          <p:cNvSpPr txBox="1"/>
          <p:nvPr/>
        </p:nvSpPr>
        <p:spPr>
          <a:xfrm>
            <a:off x="1018572" y="4942341"/>
            <a:ext cx="1025517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400" dirty="0"/>
              <a:t>Se debe </a:t>
            </a:r>
            <a:r>
              <a:rPr lang="es-MX" sz="1400" b="1" dirty="0">
                <a:solidFill>
                  <a:srgbClr val="FF0000"/>
                </a:solidFill>
              </a:rPr>
              <a:t>exigir</a:t>
            </a:r>
            <a:r>
              <a:rPr lang="es-MX" sz="1400" dirty="0"/>
              <a:t> </a:t>
            </a:r>
            <a:r>
              <a:rPr lang="es-MX" sz="1400" b="1" dirty="0">
                <a:solidFill>
                  <a:srgbClr val="FF0000"/>
                </a:solidFill>
              </a:rPr>
              <a:t>al encuestador, supervisor y digitador</a:t>
            </a:r>
            <a:r>
              <a:rPr lang="es-MX" sz="1400" dirty="0"/>
              <a:t> llenar está </a:t>
            </a:r>
            <a:r>
              <a:rPr lang="es-MX" sz="1400" dirty="0" smtClean="0"/>
              <a:t>sección, </a:t>
            </a:r>
            <a:r>
              <a:rPr lang="es-MX" sz="1400" dirty="0"/>
              <a:t>con el fin de llevar un control </a:t>
            </a:r>
            <a:r>
              <a:rPr lang="es-MX" sz="1400" dirty="0" smtClean="0"/>
              <a:t>de </a:t>
            </a:r>
            <a:r>
              <a:rPr lang="es-MX" sz="1400" dirty="0"/>
              <a:t>quienes participaron en la elaboración y digitación  </a:t>
            </a:r>
            <a:r>
              <a:rPr lang="es-MX" sz="1400" dirty="0" smtClean="0"/>
              <a:t>del cuestionario.</a:t>
            </a:r>
            <a:endParaRPr lang="es-EC" sz="1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2110" y="1930440"/>
            <a:ext cx="9470474" cy="2444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308691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5" y="2600007"/>
            <a:ext cx="6476999" cy="1063557"/>
          </a:xfrm>
        </p:spPr>
        <p:txBody>
          <a:bodyPr>
            <a:noAutofit/>
          </a:bodyPr>
          <a:lstStyle/>
          <a:p>
            <a:r>
              <a:rPr lang="es-ES_tradnl" sz="2400" dirty="0" smtClean="0"/>
              <a:t>Formulario ESPAC 05</a:t>
            </a:r>
            <a:endParaRPr lang="es-ES_tradnl" sz="2400" dirty="0"/>
          </a:p>
        </p:txBody>
      </p:sp>
    </p:spTree>
    <p:extLst>
      <p:ext uri="{BB962C8B-B14F-4D97-AF65-F5344CB8AC3E}">
        <p14:creationId xmlns:p14="http://schemas.microsoft.com/office/powerpoint/2010/main" val="255756682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p:nvPr/>
        </p:nvPicPr>
        <p:blipFill>
          <a:blip r:embed="rId2"/>
          <a:stretch>
            <a:fillRect/>
          </a:stretch>
        </p:blipFill>
        <p:spPr>
          <a:xfrm>
            <a:off x="996924" y="1762846"/>
            <a:ext cx="5396230" cy="3805555"/>
          </a:xfrm>
          <a:prstGeom prst="rect">
            <a:avLst/>
          </a:prstGeom>
        </p:spPr>
      </p:pic>
      <p:sp>
        <p:nvSpPr>
          <p:cNvPr id="2" name="Título 1">
            <a:extLst>
              <a:ext uri="{FF2B5EF4-FFF2-40B4-BE49-F238E27FC236}">
                <a16:creationId xmlns="" xmlns:a16="http://schemas.microsoft.com/office/drawing/2014/main" id="{D75697E2-8357-46A3-9FAF-E83655F0E54D}"/>
              </a:ext>
            </a:extLst>
          </p:cNvPr>
          <p:cNvSpPr>
            <a:spLocks noGrp="1"/>
          </p:cNvSpPr>
          <p:nvPr>
            <p:ph type="title"/>
          </p:nvPr>
        </p:nvSpPr>
        <p:spPr>
          <a:xfrm>
            <a:off x="797198" y="338011"/>
            <a:ext cx="7227771" cy="530024"/>
          </a:xfrm>
        </p:spPr>
        <p:txBody>
          <a:bodyPr>
            <a:normAutofit fontScale="90000"/>
          </a:bodyPr>
          <a:lstStyle/>
          <a:p>
            <a:r>
              <a:rPr lang="es-MX" dirty="0" smtClean="0"/>
              <a:t>Formulario ESPAC 05</a:t>
            </a:r>
            <a:endParaRPr lang="es-EC" dirty="0"/>
          </a:p>
        </p:txBody>
      </p:sp>
      <p:sp>
        <p:nvSpPr>
          <p:cNvPr id="6" name="Marcador de contenido 5">
            <a:extLst>
              <a:ext uri="{FF2B5EF4-FFF2-40B4-BE49-F238E27FC236}">
                <a16:creationId xmlns="" xmlns:a16="http://schemas.microsoft.com/office/drawing/2014/main" id="{DE5BEB87-D134-4531-BE7C-D8593A7816EC}"/>
              </a:ext>
            </a:extLst>
          </p:cNvPr>
          <p:cNvSpPr>
            <a:spLocks noGrp="1"/>
          </p:cNvSpPr>
          <p:nvPr>
            <p:ph type="body" sz="quarter" idx="10"/>
          </p:nvPr>
        </p:nvSpPr>
        <p:spPr>
          <a:xfrm>
            <a:off x="889796" y="868035"/>
            <a:ext cx="7227614" cy="380064"/>
          </a:xfrm>
        </p:spPr>
        <p:txBody>
          <a:bodyPr>
            <a:normAutofit fontScale="92500" lnSpcReduction="10000"/>
          </a:bodyPr>
          <a:lstStyle/>
          <a:p>
            <a:r>
              <a:rPr lang="es-MX" dirty="0"/>
              <a:t>Marco de áreas</a:t>
            </a:r>
            <a:endParaRPr lang="es-EC" dirty="0"/>
          </a:p>
        </p:txBody>
      </p:sp>
      <p:sp>
        <p:nvSpPr>
          <p:cNvPr id="9" name="CuadroTexto 8">
            <a:extLst>
              <a:ext uri="{FF2B5EF4-FFF2-40B4-BE49-F238E27FC236}">
                <a16:creationId xmlns="" xmlns:a16="http://schemas.microsoft.com/office/drawing/2014/main" id="{D323A045-C535-4CC1-BCB4-0739EBB77309}"/>
              </a:ext>
            </a:extLst>
          </p:cNvPr>
          <p:cNvSpPr txBox="1"/>
          <p:nvPr/>
        </p:nvSpPr>
        <p:spPr>
          <a:xfrm>
            <a:off x="6613073" y="2787931"/>
            <a:ext cx="4984761" cy="1384995"/>
          </a:xfrm>
          <a:prstGeom prst="rect">
            <a:avLst/>
          </a:prstGeom>
          <a:noFill/>
        </p:spPr>
        <p:txBody>
          <a:bodyPr wrap="square">
            <a:spAutoFit/>
          </a:bodyPr>
          <a:lstStyle/>
          <a:p>
            <a:r>
              <a:rPr lang="es-MX" sz="1400" dirty="0"/>
              <a:t>Este documento contiene información del programa diario de trabajo de cada equipo, que permite anotar los datos sobre los miembros del equipo, vehículo y segmentos ha trabajar diariamente. Este deberá ser llenado por cada supervisor; este será dejado cada día en recepción local de alojamiento. </a:t>
            </a:r>
            <a:endParaRPr lang="es-EC" sz="1400" dirty="0"/>
          </a:p>
        </p:txBody>
      </p:sp>
    </p:spTree>
    <p:extLst>
      <p:ext uri="{BB962C8B-B14F-4D97-AF65-F5344CB8AC3E}">
        <p14:creationId xmlns:p14="http://schemas.microsoft.com/office/powerpoint/2010/main" val="3012931787"/>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5" y="2600007"/>
            <a:ext cx="6476999" cy="1063557"/>
          </a:xfrm>
        </p:spPr>
        <p:txBody>
          <a:bodyPr>
            <a:noAutofit/>
          </a:bodyPr>
          <a:lstStyle/>
          <a:p>
            <a:r>
              <a:rPr lang="es-ES_tradnl" sz="2400" dirty="0"/>
              <a:t>Carpeta del Segmento</a:t>
            </a:r>
          </a:p>
        </p:txBody>
      </p:sp>
    </p:spTree>
    <p:extLst>
      <p:ext uri="{BB962C8B-B14F-4D97-AF65-F5344CB8AC3E}">
        <p14:creationId xmlns:p14="http://schemas.microsoft.com/office/powerpoint/2010/main" val="172968809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75697E2-8357-46A3-9FAF-E83655F0E54D}"/>
              </a:ext>
            </a:extLst>
          </p:cNvPr>
          <p:cNvSpPr>
            <a:spLocks noGrp="1"/>
          </p:cNvSpPr>
          <p:nvPr>
            <p:ph type="title"/>
          </p:nvPr>
        </p:nvSpPr>
        <p:spPr>
          <a:xfrm>
            <a:off x="797198" y="338011"/>
            <a:ext cx="7227771" cy="530024"/>
          </a:xfrm>
        </p:spPr>
        <p:txBody>
          <a:bodyPr>
            <a:normAutofit fontScale="90000"/>
          </a:bodyPr>
          <a:lstStyle/>
          <a:p>
            <a:r>
              <a:rPr lang="es-MX" dirty="0"/>
              <a:t>Carpeta del segmento</a:t>
            </a:r>
            <a:endParaRPr lang="es-EC" dirty="0"/>
          </a:p>
        </p:txBody>
      </p:sp>
      <p:sp>
        <p:nvSpPr>
          <p:cNvPr id="6" name="Marcador de contenido 5">
            <a:extLst>
              <a:ext uri="{FF2B5EF4-FFF2-40B4-BE49-F238E27FC236}">
                <a16:creationId xmlns="" xmlns:a16="http://schemas.microsoft.com/office/drawing/2014/main" id="{DE5BEB87-D134-4531-BE7C-D8593A7816EC}"/>
              </a:ext>
            </a:extLst>
          </p:cNvPr>
          <p:cNvSpPr>
            <a:spLocks noGrp="1"/>
          </p:cNvSpPr>
          <p:nvPr>
            <p:ph type="body" sz="quarter" idx="10"/>
          </p:nvPr>
        </p:nvSpPr>
        <p:spPr>
          <a:xfrm>
            <a:off x="889796" y="868035"/>
            <a:ext cx="7227614" cy="380064"/>
          </a:xfrm>
        </p:spPr>
        <p:txBody>
          <a:bodyPr>
            <a:normAutofit fontScale="92500" lnSpcReduction="10000"/>
          </a:bodyPr>
          <a:lstStyle/>
          <a:p>
            <a:r>
              <a:rPr lang="es-MX" dirty="0"/>
              <a:t>Marco de áreas</a:t>
            </a:r>
            <a:endParaRPr lang="es-EC" dirty="0"/>
          </a:p>
        </p:txBody>
      </p:sp>
      <p:sp>
        <p:nvSpPr>
          <p:cNvPr id="9" name="CuadroTexto 8">
            <a:extLst>
              <a:ext uri="{FF2B5EF4-FFF2-40B4-BE49-F238E27FC236}">
                <a16:creationId xmlns="" xmlns:a16="http://schemas.microsoft.com/office/drawing/2014/main" id="{D323A045-C535-4CC1-BCB4-0739EBB77309}"/>
              </a:ext>
            </a:extLst>
          </p:cNvPr>
          <p:cNvSpPr txBox="1"/>
          <p:nvPr/>
        </p:nvSpPr>
        <p:spPr>
          <a:xfrm>
            <a:off x="4699728" y="1596540"/>
            <a:ext cx="6096000"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Constituye una fuente de datos resumen, por lo tanto,  dispone de espacios para registrar requerimientos para los diferentes procesos de revisión y procesamiento de los datos.</a:t>
            </a: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11" name="CuadroTexto 10">
            <a:extLst>
              <a:ext uri="{FF2B5EF4-FFF2-40B4-BE49-F238E27FC236}">
                <a16:creationId xmlns="" xmlns:a16="http://schemas.microsoft.com/office/drawing/2014/main" id="{C825670D-474D-4B85-8B3F-B72D0AD327AA}"/>
              </a:ext>
            </a:extLst>
          </p:cNvPr>
          <p:cNvSpPr txBox="1"/>
          <p:nvPr/>
        </p:nvSpPr>
        <p:spPr>
          <a:xfrm>
            <a:off x="4708828" y="2510024"/>
            <a:ext cx="6096000" cy="33239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Este documento es el segundo en ser digitado en el sistema por lo que este también presenta validaciones con el sistema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Valida la cantidad de ganado registrado en este formulario y la sumatoria de todo lo registrado en los cuestionarios ESPAC 01, que conforman el segmento.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Valida la superficie registrado en este formulario y la sumatoria de todo lo registrado en los cuestionarios ESPAC 01, que conforman el segmento.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400" b="0" i="0" u="none" strike="noStrike" kern="1200" cap="none" spc="0" normalizeH="0" baseline="0" noProof="0" dirty="0">
                <a:ln>
                  <a:noFill/>
                </a:ln>
                <a:solidFill>
                  <a:prstClr val="black"/>
                </a:solidFill>
                <a:effectLst/>
                <a:uLnTx/>
                <a:uFillTx/>
                <a:latin typeface="Century Gothic" panose="020F0302020204030204"/>
                <a:ea typeface="+mn-ea"/>
                <a:cs typeface="Arial" panose="020B0604020202020204" pitchFamily="34" charset="0"/>
              </a:rPr>
              <a:t>Además muestra quién trabajó el segmento, el supervisor y digitador y poder llevar un control de la información que  trabaja cada uno.</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EC" sz="1400" b="0"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392" y="1338123"/>
            <a:ext cx="3585361" cy="5338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870161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5" y="2600007"/>
            <a:ext cx="6476999" cy="1063557"/>
          </a:xfrm>
        </p:spPr>
        <p:txBody>
          <a:bodyPr>
            <a:noAutofit/>
          </a:bodyPr>
          <a:lstStyle/>
          <a:p>
            <a:r>
              <a:rPr lang="es-ES_tradnl" sz="2400" dirty="0" smtClean="0"/>
              <a:t>Formulario de Delimitación (DELI)</a:t>
            </a:r>
            <a:endParaRPr lang="es-ES_tradnl" sz="2400" dirty="0"/>
          </a:p>
        </p:txBody>
      </p:sp>
    </p:spTree>
    <p:extLst>
      <p:ext uri="{BB962C8B-B14F-4D97-AF65-F5344CB8AC3E}">
        <p14:creationId xmlns:p14="http://schemas.microsoft.com/office/powerpoint/2010/main" val="4020948979"/>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75697E2-8357-46A3-9FAF-E83655F0E54D}"/>
              </a:ext>
            </a:extLst>
          </p:cNvPr>
          <p:cNvSpPr>
            <a:spLocks noGrp="1"/>
          </p:cNvSpPr>
          <p:nvPr>
            <p:ph type="title"/>
          </p:nvPr>
        </p:nvSpPr>
        <p:spPr>
          <a:xfrm>
            <a:off x="797198" y="338011"/>
            <a:ext cx="7227771" cy="530024"/>
          </a:xfrm>
        </p:spPr>
        <p:txBody>
          <a:bodyPr>
            <a:normAutofit fontScale="90000"/>
          </a:bodyPr>
          <a:lstStyle/>
          <a:p>
            <a:r>
              <a:rPr lang="es-MX" dirty="0" smtClean="0"/>
              <a:t>Formulario de Delimitación (DELI)</a:t>
            </a:r>
            <a:endParaRPr lang="es-EC" dirty="0"/>
          </a:p>
        </p:txBody>
      </p:sp>
      <p:sp>
        <p:nvSpPr>
          <p:cNvPr id="6" name="Marcador de contenido 5">
            <a:extLst>
              <a:ext uri="{FF2B5EF4-FFF2-40B4-BE49-F238E27FC236}">
                <a16:creationId xmlns="" xmlns:a16="http://schemas.microsoft.com/office/drawing/2014/main" id="{DE5BEB87-D134-4531-BE7C-D8593A7816EC}"/>
              </a:ext>
            </a:extLst>
          </p:cNvPr>
          <p:cNvSpPr>
            <a:spLocks noGrp="1"/>
          </p:cNvSpPr>
          <p:nvPr>
            <p:ph type="body" sz="quarter" idx="10"/>
          </p:nvPr>
        </p:nvSpPr>
        <p:spPr>
          <a:xfrm>
            <a:off x="889796" y="868035"/>
            <a:ext cx="7227614" cy="380064"/>
          </a:xfrm>
        </p:spPr>
        <p:txBody>
          <a:bodyPr>
            <a:normAutofit fontScale="92500" lnSpcReduction="10000"/>
          </a:bodyPr>
          <a:lstStyle/>
          <a:p>
            <a:r>
              <a:rPr lang="es-MX" dirty="0"/>
              <a:t>Marco de áreas</a:t>
            </a:r>
            <a:endParaRPr lang="es-EC" dirty="0"/>
          </a:p>
        </p:txBody>
      </p:sp>
      <p:pic>
        <p:nvPicPr>
          <p:cNvPr id="8" name="7 Imagen"/>
          <p:cNvPicPr/>
          <p:nvPr/>
        </p:nvPicPr>
        <p:blipFill>
          <a:blip r:embed="rId2"/>
          <a:stretch>
            <a:fillRect/>
          </a:stretch>
        </p:blipFill>
        <p:spPr>
          <a:xfrm>
            <a:off x="1422231" y="1248099"/>
            <a:ext cx="4190036" cy="5364566"/>
          </a:xfrm>
          <a:prstGeom prst="rect">
            <a:avLst/>
          </a:prstGeom>
        </p:spPr>
      </p:pic>
      <p:sp>
        <p:nvSpPr>
          <p:cNvPr id="12" name="11 Rectángulo"/>
          <p:cNvSpPr/>
          <p:nvPr/>
        </p:nvSpPr>
        <p:spPr>
          <a:xfrm>
            <a:off x="5779695" y="2125955"/>
            <a:ext cx="6096000" cy="2246769"/>
          </a:xfrm>
          <a:prstGeom prst="rect">
            <a:avLst/>
          </a:prstGeom>
        </p:spPr>
        <p:txBody>
          <a:bodyPr>
            <a:spAutoFit/>
          </a:bodyPr>
          <a:lstStyle/>
          <a:p>
            <a:r>
              <a:rPr lang="es-MX" sz="1400" dirty="0"/>
              <a:t>Este documento describe recorrido realizado hacia el SM, también se registra información sobre las contrataciones realizadas, personas que pueden colaborar con la investigación, un croquis de la ruta hecha hacia el SM y uno del SM delimitado sus vértices. Este documento servirá como guía para el encuestador para llegar a respectivo SM.</a:t>
            </a:r>
            <a:endParaRPr lang="es-EC" sz="1400" dirty="0"/>
          </a:p>
          <a:p>
            <a:r>
              <a:rPr lang="es-EC" sz="1400" dirty="0"/>
              <a:t>El DELI se compone de dos secciones: la primera está diseñada para registrar consideraciones previas al reconocimiento del SM; y el reconocimiento de los límites del SM, </a:t>
            </a:r>
            <a:r>
              <a:rPr lang="es-EC" sz="1400" dirty="0" err="1"/>
              <a:t>graficación</a:t>
            </a:r>
            <a:r>
              <a:rPr lang="es-EC" sz="1400" dirty="0"/>
              <a:t> y descripción de los vértices SM. </a:t>
            </a:r>
          </a:p>
        </p:txBody>
      </p:sp>
    </p:spTree>
    <p:extLst>
      <p:ext uri="{BB962C8B-B14F-4D97-AF65-F5344CB8AC3E}">
        <p14:creationId xmlns:p14="http://schemas.microsoft.com/office/powerpoint/2010/main" val="51639219"/>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75697E2-8357-46A3-9FAF-E83655F0E54D}"/>
              </a:ext>
            </a:extLst>
          </p:cNvPr>
          <p:cNvSpPr>
            <a:spLocks noGrp="1"/>
          </p:cNvSpPr>
          <p:nvPr>
            <p:ph type="title"/>
          </p:nvPr>
        </p:nvSpPr>
        <p:spPr>
          <a:xfrm>
            <a:off x="797198" y="338011"/>
            <a:ext cx="7227771" cy="530024"/>
          </a:xfrm>
        </p:spPr>
        <p:txBody>
          <a:bodyPr>
            <a:normAutofit fontScale="90000"/>
          </a:bodyPr>
          <a:lstStyle/>
          <a:p>
            <a:r>
              <a:rPr lang="es-MX" dirty="0"/>
              <a:t>Formulario de Delimitación (DELI)</a:t>
            </a:r>
            <a:endParaRPr lang="es-EC" dirty="0"/>
          </a:p>
        </p:txBody>
      </p:sp>
      <p:sp>
        <p:nvSpPr>
          <p:cNvPr id="6" name="Marcador de contenido 5">
            <a:extLst>
              <a:ext uri="{FF2B5EF4-FFF2-40B4-BE49-F238E27FC236}">
                <a16:creationId xmlns="" xmlns:a16="http://schemas.microsoft.com/office/drawing/2014/main" id="{DE5BEB87-D134-4531-BE7C-D8593A7816EC}"/>
              </a:ext>
            </a:extLst>
          </p:cNvPr>
          <p:cNvSpPr>
            <a:spLocks noGrp="1"/>
          </p:cNvSpPr>
          <p:nvPr>
            <p:ph type="body" sz="quarter" idx="10"/>
          </p:nvPr>
        </p:nvSpPr>
        <p:spPr>
          <a:xfrm>
            <a:off x="889796" y="868035"/>
            <a:ext cx="7227614" cy="380064"/>
          </a:xfrm>
        </p:spPr>
        <p:txBody>
          <a:bodyPr>
            <a:normAutofit fontScale="92500" lnSpcReduction="10000"/>
          </a:bodyPr>
          <a:lstStyle/>
          <a:p>
            <a:r>
              <a:rPr lang="es-MX" dirty="0"/>
              <a:t>Marco de áreas</a:t>
            </a:r>
            <a:endParaRPr lang="es-EC" dirty="0"/>
          </a:p>
        </p:txBody>
      </p:sp>
      <p:pic>
        <p:nvPicPr>
          <p:cNvPr id="7" name="6 Imagen"/>
          <p:cNvPicPr/>
          <p:nvPr/>
        </p:nvPicPr>
        <p:blipFill>
          <a:blip r:embed="rId2"/>
          <a:stretch>
            <a:fillRect/>
          </a:stretch>
        </p:blipFill>
        <p:spPr>
          <a:xfrm>
            <a:off x="5835419" y="1248099"/>
            <a:ext cx="4563982" cy="5173885"/>
          </a:xfrm>
          <a:prstGeom prst="rect">
            <a:avLst/>
          </a:prstGeom>
        </p:spPr>
      </p:pic>
      <p:pic>
        <p:nvPicPr>
          <p:cNvPr id="9" name="8 Imagen"/>
          <p:cNvPicPr/>
          <p:nvPr/>
        </p:nvPicPr>
        <p:blipFill>
          <a:blip r:embed="rId3"/>
          <a:stretch>
            <a:fillRect/>
          </a:stretch>
        </p:blipFill>
        <p:spPr>
          <a:xfrm>
            <a:off x="1516284" y="1248099"/>
            <a:ext cx="3464388" cy="5077960"/>
          </a:xfrm>
          <a:prstGeom prst="rect">
            <a:avLst/>
          </a:prstGeom>
        </p:spPr>
      </p:pic>
    </p:spTree>
    <p:extLst>
      <p:ext uri="{BB962C8B-B14F-4D97-AF65-F5344CB8AC3E}">
        <p14:creationId xmlns:p14="http://schemas.microsoft.com/office/powerpoint/2010/main" val="1610870344"/>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6" y="2576858"/>
            <a:ext cx="6476999" cy="1063557"/>
          </a:xfrm>
        </p:spPr>
        <p:txBody>
          <a:bodyPr>
            <a:noAutofit/>
          </a:bodyPr>
          <a:lstStyle/>
          <a:p>
            <a:r>
              <a:rPr lang="es-ES_tradnl" sz="2400" dirty="0" smtClean="0"/>
              <a:t>Validaciones del Sistema</a:t>
            </a:r>
            <a:endParaRPr lang="es-ES_tradnl" sz="2400" dirty="0"/>
          </a:p>
        </p:txBody>
      </p:sp>
    </p:spTree>
    <p:extLst>
      <p:ext uri="{BB962C8B-B14F-4D97-AF65-F5344CB8AC3E}">
        <p14:creationId xmlns:p14="http://schemas.microsoft.com/office/powerpoint/2010/main" val="129800875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E6CF9212-A470-4FAD-BE23-E8EFC1D1245F}"/>
              </a:ext>
            </a:extLst>
          </p:cNvPr>
          <p:cNvSpPr>
            <a:spLocks noGrp="1"/>
          </p:cNvSpPr>
          <p:nvPr>
            <p:ph type="title"/>
          </p:nvPr>
        </p:nvSpPr>
        <p:spPr>
          <a:xfrm>
            <a:off x="716175" y="385376"/>
            <a:ext cx="7227771" cy="530024"/>
          </a:xfrm>
        </p:spPr>
        <p:txBody>
          <a:bodyPr>
            <a:normAutofit fontScale="90000"/>
          </a:bodyPr>
          <a:lstStyle/>
          <a:p>
            <a:r>
              <a:rPr lang="es-MX" dirty="0"/>
              <a:t>Validaciones sistema</a:t>
            </a:r>
            <a:endParaRPr lang="es-EC" dirty="0"/>
          </a:p>
        </p:txBody>
      </p:sp>
      <p:sp>
        <p:nvSpPr>
          <p:cNvPr id="6" name="Marcador de contenido 5">
            <a:extLst>
              <a:ext uri="{FF2B5EF4-FFF2-40B4-BE49-F238E27FC236}">
                <a16:creationId xmlns="" xmlns:a16="http://schemas.microsoft.com/office/drawing/2014/main" id="{76628FEB-5187-4CAE-BA3A-717D42EAFE60}"/>
              </a:ext>
            </a:extLst>
          </p:cNvPr>
          <p:cNvSpPr>
            <a:spLocks noGrp="1"/>
          </p:cNvSpPr>
          <p:nvPr>
            <p:ph type="body" sz="quarter" idx="10"/>
          </p:nvPr>
        </p:nvSpPr>
        <p:spPr>
          <a:xfrm>
            <a:off x="797355" y="904825"/>
            <a:ext cx="7227614" cy="380064"/>
          </a:xfrm>
        </p:spPr>
        <p:txBody>
          <a:bodyPr>
            <a:normAutofit fontScale="92500" lnSpcReduction="10000"/>
          </a:bodyPr>
          <a:lstStyle/>
          <a:p>
            <a:r>
              <a:rPr lang="es-MX" dirty="0"/>
              <a:t>Superficie</a:t>
            </a:r>
            <a:endParaRPr lang="es-EC" dirty="0"/>
          </a:p>
        </p:txBody>
      </p:sp>
      <p:pic>
        <p:nvPicPr>
          <p:cNvPr id="8" name="Imagen 7">
            <a:extLst>
              <a:ext uri="{FF2B5EF4-FFF2-40B4-BE49-F238E27FC236}">
                <a16:creationId xmlns="" xmlns:a16="http://schemas.microsoft.com/office/drawing/2014/main" id="{2EFAEBBF-FDE4-4640-A548-F7ECFACDED11}"/>
              </a:ext>
            </a:extLst>
          </p:cNvPr>
          <p:cNvPicPr>
            <a:picLocks noChangeAspect="1"/>
          </p:cNvPicPr>
          <p:nvPr/>
        </p:nvPicPr>
        <p:blipFill>
          <a:blip r:embed="rId2"/>
          <a:stretch>
            <a:fillRect/>
          </a:stretch>
        </p:blipFill>
        <p:spPr>
          <a:xfrm>
            <a:off x="5246096" y="1580252"/>
            <a:ext cx="6648443" cy="3256217"/>
          </a:xfrm>
          <a:prstGeom prst="rect">
            <a:avLst/>
          </a:prstGeom>
        </p:spPr>
      </p:pic>
      <p:pic>
        <p:nvPicPr>
          <p:cNvPr id="9" name="Imagen 8">
            <a:extLst>
              <a:ext uri="{FF2B5EF4-FFF2-40B4-BE49-F238E27FC236}">
                <a16:creationId xmlns="" xmlns:a16="http://schemas.microsoft.com/office/drawing/2014/main" id="{D96CA559-2CB5-419F-AF04-47DF0B418153}"/>
              </a:ext>
            </a:extLst>
          </p:cNvPr>
          <p:cNvPicPr>
            <a:picLocks noChangeAspect="1"/>
          </p:cNvPicPr>
          <p:nvPr/>
        </p:nvPicPr>
        <p:blipFill>
          <a:blip r:embed="rId3"/>
          <a:stretch>
            <a:fillRect/>
          </a:stretch>
        </p:blipFill>
        <p:spPr>
          <a:xfrm>
            <a:off x="191328" y="1580252"/>
            <a:ext cx="5054768" cy="1483621"/>
          </a:xfrm>
          <a:prstGeom prst="rect">
            <a:avLst/>
          </a:prstGeom>
        </p:spPr>
      </p:pic>
      <p:sp>
        <p:nvSpPr>
          <p:cNvPr id="10" name="Rectángulo 9">
            <a:extLst>
              <a:ext uri="{FF2B5EF4-FFF2-40B4-BE49-F238E27FC236}">
                <a16:creationId xmlns="" xmlns:a16="http://schemas.microsoft.com/office/drawing/2014/main" id="{38320F85-4E3C-46B2-9DCF-2D6EB7D1E334}"/>
              </a:ext>
            </a:extLst>
          </p:cNvPr>
          <p:cNvSpPr/>
          <p:nvPr/>
        </p:nvSpPr>
        <p:spPr>
          <a:xfrm>
            <a:off x="1895061" y="1868557"/>
            <a:ext cx="1272209" cy="1457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C"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12" name="Rectángulo 11">
            <a:extLst>
              <a:ext uri="{FF2B5EF4-FFF2-40B4-BE49-F238E27FC236}">
                <a16:creationId xmlns="" xmlns:a16="http://schemas.microsoft.com/office/drawing/2014/main" id="{491B5B38-5223-49CD-80EB-067A59CA045F}"/>
              </a:ext>
            </a:extLst>
          </p:cNvPr>
          <p:cNvSpPr/>
          <p:nvPr/>
        </p:nvSpPr>
        <p:spPr>
          <a:xfrm>
            <a:off x="8739808" y="3902766"/>
            <a:ext cx="1981200" cy="2584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C"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cxnSp>
        <p:nvCxnSpPr>
          <p:cNvPr id="14" name="Conector recto de flecha 13">
            <a:extLst>
              <a:ext uri="{FF2B5EF4-FFF2-40B4-BE49-F238E27FC236}">
                <a16:creationId xmlns="" xmlns:a16="http://schemas.microsoft.com/office/drawing/2014/main" id="{271938B0-B140-4123-BED4-C824717792C7}"/>
              </a:ext>
            </a:extLst>
          </p:cNvPr>
          <p:cNvCxnSpPr/>
          <p:nvPr/>
        </p:nvCxnSpPr>
        <p:spPr>
          <a:xfrm>
            <a:off x="3326295" y="1941443"/>
            <a:ext cx="178727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ángulo 15">
            <a:extLst>
              <a:ext uri="{FF2B5EF4-FFF2-40B4-BE49-F238E27FC236}">
                <a16:creationId xmlns="" xmlns:a16="http://schemas.microsoft.com/office/drawing/2014/main" id="{504C2C03-19E0-4E84-B8D2-DC17C7F2131D}"/>
              </a:ext>
            </a:extLst>
          </p:cNvPr>
          <p:cNvSpPr/>
          <p:nvPr/>
        </p:nvSpPr>
        <p:spPr>
          <a:xfrm>
            <a:off x="5272600" y="2192853"/>
            <a:ext cx="1981200" cy="2584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C"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17" name="CuadroTexto 16">
            <a:extLst>
              <a:ext uri="{FF2B5EF4-FFF2-40B4-BE49-F238E27FC236}">
                <a16:creationId xmlns="" xmlns:a16="http://schemas.microsoft.com/office/drawing/2014/main" id="{566DA00D-E40E-45D6-9215-8F5A41E4FC78}"/>
              </a:ext>
            </a:extLst>
          </p:cNvPr>
          <p:cNvSpPr txBox="1"/>
          <p:nvPr/>
        </p:nvSpPr>
        <p:spPr>
          <a:xfrm>
            <a:off x="1470992" y="2451270"/>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Marco de áreas</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19" name="CuadroTexto 18">
            <a:extLst>
              <a:ext uri="{FF2B5EF4-FFF2-40B4-BE49-F238E27FC236}">
                <a16:creationId xmlns="" xmlns:a16="http://schemas.microsoft.com/office/drawing/2014/main" id="{8A14DFEB-53DB-4B5C-9A5B-703568D6F118}"/>
              </a:ext>
            </a:extLst>
          </p:cNvPr>
          <p:cNvSpPr txBox="1"/>
          <p:nvPr/>
        </p:nvSpPr>
        <p:spPr>
          <a:xfrm>
            <a:off x="5118126" y="2635817"/>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la provincia</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21" name="CuadroTexto 20">
            <a:extLst>
              <a:ext uri="{FF2B5EF4-FFF2-40B4-BE49-F238E27FC236}">
                <a16:creationId xmlns="" xmlns:a16="http://schemas.microsoft.com/office/drawing/2014/main" id="{6355E452-4270-4AB0-A6E7-74DF9D5AE1C5}"/>
              </a:ext>
            </a:extLst>
          </p:cNvPr>
          <p:cNvSpPr txBox="1"/>
          <p:nvPr/>
        </p:nvSpPr>
        <p:spPr>
          <a:xfrm>
            <a:off x="6275925" y="3878085"/>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cobertura errores</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22" name="Imagen 21">
            <a:extLst>
              <a:ext uri="{FF2B5EF4-FFF2-40B4-BE49-F238E27FC236}">
                <a16:creationId xmlns="" xmlns:a16="http://schemas.microsoft.com/office/drawing/2014/main" id="{1CA12A99-ADCC-420B-B010-B254175FC1B0}"/>
              </a:ext>
            </a:extLst>
          </p:cNvPr>
          <p:cNvPicPr>
            <a:picLocks noChangeAspect="1"/>
          </p:cNvPicPr>
          <p:nvPr/>
        </p:nvPicPr>
        <p:blipFill>
          <a:blip r:embed="rId4"/>
          <a:stretch>
            <a:fillRect/>
          </a:stretch>
        </p:blipFill>
        <p:spPr>
          <a:xfrm>
            <a:off x="13695" y="3484316"/>
            <a:ext cx="5410035" cy="2076450"/>
          </a:xfrm>
          <a:prstGeom prst="rect">
            <a:avLst/>
          </a:prstGeom>
        </p:spPr>
      </p:pic>
      <p:cxnSp>
        <p:nvCxnSpPr>
          <p:cNvPr id="24" name="Conector recto de flecha 23">
            <a:extLst>
              <a:ext uri="{FF2B5EF4-FFF2-40B4-BE49-F238E27FC236}">
                <a16:creationId xmlns="" xmlns:a16="http://schemas.microsoft.com/office/drawing/2014/main" id="{65551628-F141-43AD-A3EA-9B0C1CFD51B8}"/>
              </a:ext>
            </a:extLst>
          </p:cNvPr>
          <p:cNvCxnSpPr>
            <a:stCxn id="21" idx="1"/>
          </p:cNvCxnSpPr>
          <p:nvPr/>
        </p:nvCxnSpPr>
        <p:spPr>
          <a:xfrm flipH="1">
            <a:off x="5423730" y="4139695"/>
            <a:ext cx="852195" cy="214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CuadroTexto 25">
            <a:extLst>
              <a:ext uri="{FF2B5EF4-FFF2-40B4-BE49-F238E27FC236}">
                <a16:creationId xmlns="" xmlns:a16="http://schemas.microsoft.com/office/drawing/2014/main" id="{33C9E790-3876-4AD1-92EE-31EC8F7C5CD1}"/>
              </a:ext>
            </a:extLst>
          </p:cNvPr>
          <p:cNvSpPr txBox="1"/>
          <p:nvPr/>
        </p:nvSpPr>
        <p:spPr>
          <a:xfrm>
            <a:off x="1470992" y="5719599"/>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Muestra el error a corregir</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735201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97198" y="385376"/>
            <a:ext cx="7883294" cy="530024"/>
          </a:xfrm>
        </p:spPr>
        <p:txBody>
          <a:bodyPr>
            <a:normAutofit fontScale="90000"/>
          </a:bodyPr>
          <a:lstStyle/>
          <a:p>
            <a:r>
              <a:rPr lang="es-EC" sz="1800" dirty="0"/>
              <a:t>Dimensiones y superficies de las cuadrículas en las ortofotos según estrato</a:t>
            </a:r>
          </a:p>
        </p:txBody>
      </p:sp>
      <p:grpSp>
        <p:nvGrpSpPr>
          <p:cNvPr id="14" name="987 Grupo"/>
          <p:cNvGrpSpPr>
            <a:grpSpLocks/>
          </p:cNvGrpSpPr>
          <p:nvPr/>
        </p:nvGrpSpPr>
        <p:grpSpPr>
          <a:xfrm>
            <a:off x="1729221" y="1702778"/>
            <a:ext cx="4270604" cy="3829907"/>
            <a:chOff x="1278674" y="220578"/>
            <a:chExt cx="7418871" cy="3808150"/>
          </a:xfrm>
        </p:grpSpPr>
        <p:sp>
          <p:nvSpPr>
            <p:cNvPr id="15" name="41 Rectángulo"/>
            <p:cNvSpPr/>
            <p:nvPr/>
          </p:nvSpPr>
          <p:spPr>
            <a:xfrm>
              <a:off x="1726221" y="1266435"/>
              <a:ext cx="2701516" cy="2449214"/>
            </a:xfrm>
            <a:prstGeom prst="rect">
              <a:avLst/>
            </a:prstGeom>
            <a:solidFill>
              <a:schemeClr val="accent3">
                <a:lumMod val="20000"/>
                <a:lumOff val="80000"/>
              </a:schemeClr>
            </a:solidFill>
            <a:ln w="57150" cap="flat" cmpd="sng" algn="ctr">
              <a:solidFill>
                <a:srgbClr val="FF0000"/>
              </a:solidFill>
              <a:prstDash val="solid"/>
              <a:miter lim="800000"/>
            </a:ln>
            <a:effectLst/>
          </p:spPr>
          <p:txBody>
            <a:bodyPr rtlCol="0" anchor="ctr"/>
            <a:lstStyle/>
            <a:p>
              <a:endParaRPr lang="es-EC"/>
            </a:p>
          </p:txBody>
        </p:sp>
        <p:grpSp>
          <p:nvGrpSpPr>
            <p:cNvPr id="16" name="40 Grupo"/>
            <p:cNvGrpSpPr/>
            <p:nvPr/>
          </p:nvGrpSpPr>
          <p:grpSpPr>
            <a:xfrm>
              <a:off x="1726276" y="1266612"/>
              <a:ext cx="2683110" cy="2450424"/>
              <a:chOff x="1726276" y="1266611"/>
              <a:chExt cx="4752528" cy="4320480"/>
            </a:xfrm>
          </p:grpSpPr>
          <p:sp>
            <p:nvSpPr>
              <p:cNvPr id="78" name="4 Rectángulo"/>
              <p:cNvSpPr/>
              <p:nvPr/>
            </p:nvSpPr>
            <p:spPr>
              <a:xfrm>
                <a:off x="3310452"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79" name="5 Rectángulo"/>
              <p:cNvSpPr/>
              <p:nvPr/>
            </p:nvSpPr>
            <p:spPr>
              <a:xfrm>
                <a:off x="4102540"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0" name="6 Rectángulo"/>
              <p:cNvSpPr/>
              <p:nvPr/>
            </p:nvSpPr>
            <p:spPr>
              <a:xfrm>
                <a:off x="4894628"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1" name="7 Rectángulo"/>
              <p:cNvSpPr/>
              <p:nvPr/>
            </p:nvSpPr>
            <p:spPr>
              <a:xfrm>
                <a:off x="2518364"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2" name="8 Rectángulo"/>
              <p:cNvSpPr/>
              <p:nvPr/>
            </p:nvSpPr>
            <p:spPr>
              <a:xfrm>
                <a:off x="1726276"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3" name="9 Rectángulo"/>
              <p:cNvSpPr/>
              <p:nvPr/>
            </p:nvSpPr>
            <p:spPr>
              <a:xfrm>
                <a:off x="5686716" y="270677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4" name="10 Rectángulo"/>
              <p:cNvSpPr/>
              <p:nvPr/>
            </p:nvSpPr>
            <p:spPr>
              <a:xfrm>
                <a:off x="3310452"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5" name="11 Rectángulo"/>
              <p:cNvSpPr/>
              <p:nvPr/>
            </p:nvSpPr>
            <p:spPr>
              <a:xfrm>
                <a:off x="4102540"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6" name="12 Rectángulo"/>
              <p:cNvSpPr/>
              <p:nvPr/>
            </p:nvSpPr>
            <p:spPr>
              <a:xfrm>
                <a:off x="4894628"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7" name="13 Rectángulo"/>
              <p:cNvSpPr/>
              <p:nvPr/>
            </p:nvSpPr>
            <p:spPr>
              <a:xfrm>
                <a:off x="2518364"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8" name="14 Rectángulo"/>
              <p:cNvSpPr/>
              <p:nvPr/>
            </p:nvSpPr>
            <p:spPr>
              <a:xfrm>
                <a:off x="1726276"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89" name="15 Rectángulo"/>
              <p:cNvSpPr/>
              <p:nvPr/>
            </p:nvSpPr>
            <p:spPr>
              <a:xfrm>
                <a:off x="5686716" y="198669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0" name="16 Rectángulo"/>
              <p:cNvSpPr/>
              <p:nvPr/>
            </p:nvSpPr>
            <p:spPr>
              <a:xfrm>
                <a:off x="3310452"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1" name="17 Rectángulo"/>
              <p:cNvSpPr/>
              <p:nvPr/>
            </p:nvSpPr>
            <p:spPr>
              <a:xfrm>
                <a:off x="4102540"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2" name="18 Rectángulo"/>
              <p:cNvSpPr/>
              <p:nvPr/>
            </p:nvSpPr>
            <p:spPr>
              <a:xfrm>
                <a:off x="4894628"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3" name="19 Rectángulo"/>
              <p:cNvSpPr/>
              <p:nvPr/>
            </p:nvSpPr>
            <p:spPr>
              <a:xfrm>
                <a:off x="2518364"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4" name="20 Rectángulo"/>
              <p:cNvSpPr/>
              <p:nvPr/>
            </p:nvSpPr>
            <p:spPr>
              <a:xfrm>
                <a:off x="1726276"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5" name="21 Rectángulo"/>
              <p:cNvSpPr/>
              <p:nvPr/>
            </p:nvSpPr>
            <p:spPr>
              <a:xfrm>
                <a:off x="5686716" y="12666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6" name="22 Rectángulo"/>
              <p:cNvSpPr/>
              <p:nvPr/>
            </p:nvSpPr>
            <p:spPr>
              <a:xfrm>
                <a:off x="3310452"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7" name="23 Rectángulo"/>
              <p:cNvSpPr/>
              <p:nvPr/>
            </p:nvSpPr>
            <p:spPr>
              <a:xfrm>
                <a:off x="4102540"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8" name="24 Rectángulo"/>
              <p:cNvSpPr/>
              <p:nvPr/>
            </p:nvSpPr>
            <p:spPr>
              <a:xfrm>
                <a:off x="4894628"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99" name="25 Rectángulo"/>
              <p:cNvSpPr/>
              <p:nvPr/>
            </p:nvSpPr>
            <p:spPr>
              <a:xfrm>
                <a:off x="2518364"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0" name="26 Rectángulo"/>
              <p:cNvSpPr/>
              <p:nvPr/>
            </p:nvSpPr>
            <p:spPr>
              <a:xfrm>
                <a:off x="1726276"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1" name="27 Rectángulo"/>
              <p:cNvSpPr/>
              <p:nvPr/>
            </p:nvSpPr>
            <p:spPr>
              <a:xfrm>
                <a:off x="5686716" y="342685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2" name="28 Rectángulo"/>
              <p:cNvSpPr/>
              <p:nvPr/>
            </p:nvSpPr>
            <p:spPr>
              <a:xfrm>
                <a:off x="3310452"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3" name="29 Rectángulo"/>
              <p:cNvSpPr/>
              <p:nvPr/>
            </p:nvSpPr>
            <p:spPr>
              <a:xfrm>
                <a:off x="4102540"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4" name="30 Rectángulo"/>
              <p:cNvSpPr/>
              <p:nvPr/>
            </p:nvSpPr>
            <p:spPr>
              <a:xfrm>
                <a:off x="4894628"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5" name="31 Rectángulo"/>
              <p:cNvSpPr/>
              <p:nvPr/>
            </p:nvSpPr>
            <p:spPr>
              <a:xfrm>
                <a:off x="2518364"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6" name="32 Rectángulo"/>
              <p:cNvSpPr/>
              <p:nvPr/>
            </p:nvSpPr>
            <p:spPr>
              <a:xfrm>
                <a:off x="1726276"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7" name="33 Rectángulo"/>
              <p:cNvSpPr/>
              <p:nvPr/>
            </p:nvSpPr>
            <p:spPr>
              <a:xfrm>
                <a:off x="5686716" y="414693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8" name="34 Rectángulo"/>
              <p:cNvSpPr/>
              <p:nvPr/>
            </p:nvSpPr>
            <p:spPr>
              <a:xfrm>
                <a:off x="3310452"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09" name="35 Rectángulo"/>
              <p:cNvSpPr/>
              <p:nvPr/>
            </p:nvSpPr>
            <p:spPr>
              <a:xfrm>
                <a:off x="4102540"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10" name="36 Rectángulo"/>
              <p:cNvSpPr/>
              <p:nvPr/>
            </p:nvSpPr>
            <p:spPr>
              <a:xfrm>
                <a:off x="4894628"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11" name="37 Rectángulo"/>
              <p:cNvSpPr/>
              <p:nvPr/>
            </p:nvSpPr>
            <p:spPr>
              <a:xfrm>
                <a:off x="2518364"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12" name="38 Rectángulo"/>
              <p:cNvSpPr/>
              <p:nvPr/>
            </p:nvSpPr>
            <p:spPr>
              <a:xfrm>
                <a:off x="1726276"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sp>
            <p:nvSpPr>
              <p:cNvPr id="113" name="39 Rectángulo"/>
              <p:cNvSpPr/>
              <p:nvPr/>
            </p:nvSpPr>
            <p:spPr>
              <a:xfrm>
                <a:off x="5686716" y="4867011"/>
                <a:ext cx="792088" cy="720080"/>
              </a:xfrm>
              <a:prstGeom prst="rect">
                <a:avLst/>
              </a:prstGeom>
              <a:solidFill>
                <a:schemeClr val="accent3">
                  <a:lumMod val="20000"/>
                  <a:lumOff val="80000"/>
                </a:schemeClr>
              </a:solidFill>
              <a:ln w="3175" cap="flat" cmpd="sng" algn="ctr">
                <a:solidFill>
                  <a:srgbClr val="5B9BD5">
                    <a:shade val="50000"/>
                  </a:srgbClr>
                </a:solidFill>
                <a:prstDash val="solid"/>
                <a:miter lim="800000"/>
              </a:ln>
              <a:effectLst/>
            </p:spPr>
            <p:txBody>
              <a:bodyPr rtlCol="0" anchor="ctr"/>
              <a:lstStyle/>
              <a:p>
                <a:endParaRPr lang="es-EC"/>
              </a:p>
            </p:txBody>
          </p:sp>
        </p:grpSp>
        <p:sp>
          <p:nvSpPr>
            <p:cNvPr id="17" name="42 CuadroTexto"/>
            <p:cNvSpPr txBox="1"/>
            <p:nvPr/>
          </p:nvSpPr>
          <p:spPr>
            <a:xfrm>
              <a:off x="1691680" y="14133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18" name="50 CuadroTexto"/>
            <p:cNvSpPr txBox="1"/>
            <p:nvPr/>
          </p:nvSpPr>
          <p:spPr>
            <a:xfrm>
              <a:off x="2843808" y="764705"/>
              <a:ext cx="970487" cy="216024"/>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300 m</a:t>
              </a:r>
              <a:endParaRPr lang="es-EC" sz="2800" b="1" dirty="0">
                <a:latin typeface="+mj-lt"/>
                <a:ea typeface="Times New Roman"/>
              </a:endParaRPr>
            </a:p>
          </p:txBody>
        </p:sp>
        <p:cxnSp>
          <p:nvCxnSpPr>
            <p:cNvPr id="19" name="53 Conector recto"/>
            <p:cNvCxnSpPr/>
            <p:nvPr/>
          </p:nvCxnSpPr>
          <p:spPr>
            <a:xfrm flipV="1">
              <a:off x="1547664" y="1225771"/>
              <a:ext cx="15999" cy="2491261"/>
            </a:xfrm>
            <a:prstGeom prst="line">
              <a:avLst/>
            </a:prstGeom>
            <a:noFill/>
            <a:ln w="12700" cap="flat" cmpd="sng" algn="ctr">
              <a:solidFill>
                <a:srgbClr val="4472C4"/>
              </a:solidFill>
              <a:prstDash val="solid"/>
              <a:miter lim="800000"/>
            </a:ln>
            <a:effectLst/>
          </p:spPr>
        </p:cxnSp>
        <p:sp>
          <p:nvSpPr>
            <p:cNvPr id="20" name="55 CuadroTexto"/>
            <p:cNvSpPr txBox="1"/>
            <p:nvPr/>
          </p:nvSpPr>
          <p:spPr>
            <a:xfrm rot="16200000">
              <a:off x="1098679" y="2059211"/>
              <a:ext cx="770417" cy="410428"/>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ea typeface="Times New Roman"/>
                </a:rPr>
                <a:t>300 m</a:t>
              </a:r>
              <a:endParaRPr lang="es-EC" sz="2800" b="1" dirty="0">
                <a:ea typeface="Times New Roman"/>
              </a:endParaRPr>
            </a:p>
          </p:txBody>
        </p:sp>
        <p:cxnSp>
          <p:nvCxnSpPr>
            <p:cNvPr id="21" name="87 Conector recto"/>
            <p:cNvCxnSpPr/>
            <p:nvPr/>
          </p:nvCxnSpPr>
          <p:spPr>
            <a:xfrm>
              <a:off x="1726276" y="1184930"/>
              <a:ext cx="447185" cy="0"/>
            </a:xfrm>
            <a:prstGeom prst="line">
              <a:avLst/>
            </a:prstGeom>
            <a:noFill/>
            <a:ln w="12700" cap="flat" cmpd="sng" algn="ctr">
              <a:solidFill>
                <a:srgbClr val="A5A5A5"/>
              </a:solidFill>
              <a:prstDash val="solid"/>
              <a:miter lim="800000"/>
            </a:ln>
            <a:effectLst/>
          </p:spPr>
        </p:cxnSp>
        <p:sp>
          <p:nvSpPr>
            <p:cNvPr id="22" name="88 CuadroTexto"/>
            <p:cNvSpPr txBox="1"/>
            <p:nvPr/>
          </p:nvSpPr>
          <p:spPr>
            <a:xfrm>
              <a:off x="1726223" y="983306"/>
              <a:ext cx="1027108" cy="214539"/>
            </a:xfrm>
            <a:prstGeom prst="rect">
              <a:avLst/>
            </a:prstGeom>
            <a:noFill/>
            <a:ln w="12700" cap="flat" cmpd="sng" algn="ctr">
              <a:noFill/>
              <a:prstDash val="solid"/>
              <a:miter lim="800000"/>
            </a:ln>
            <a:effectLst/>
          </p:spPr>
          <p:txBody>
            <a:bodyPr wrap="square" rtlCol="0">
              <a:noAutofit/>
            </a:bodyPr>
            <a:lstStyle/>
            <a:p>
              <a:pPr algn="just"/>
              <a:r>
                <a:rPr lang="es-EC" sz="1100" b="1" dirty="0">
                  <a:solidFill>
                    <a:srgbClr val="000000"/>
                  </a:solidFill>
                  <a:latin typeface="+mj-lt"/>
                  <a:ea typeface="Times New Roman"/>
                </a:rPr>
                <a:t>50 m</a:t>
              </a:r>
              <a:endParaRPr lang="es-EC" sz="1100" b="1" dirty="0">
                <a:latin typeface="+mj-lt"/>
                <a:ea typeface="Times New Roman"/>
              </a:endParaRPr>
            </a:p>
          </p:txBody>
        </p:sp>
        <p:cxnSp>
          <p:nvCxnSpPr>
            <p:cNvPr id="23" name="95 Conector recto"/>
            <p:cNvCxnSpPr/>
            <p:nvPr/>
          </p:nvCxnSpPr>
          <p:spPr>
            <a:xfrm>
              <a:off x="1691680" y="980728"/>
              <a:ext cx="2736304" cy="0"/>
            </a:xfrm>
            <a:prstGeom prst="line">
              <a:avLst/>
            </a:prstGeom>
            <a:noFill/>
            <a:ln w="12700" cap="flat" cmpd="sng" algn="ctr">
              <a:solidFill>
                <a:srgbClr val="4472C4"/>
              </a:solidFill>
              <a:prstDash val="solid"/>
              <a:miter lim="800000"/>
            </a:ln>
            <a:effectLst/>
          </p:spPr>
        </p:cxnSp>
        <p:sp>
          <p:nvSpPr>
            <p:cNvPr id="24" name="97 CuadroTexto"/>
            <p:cNvSpPr txBox="1"/>
            <p:nvPr/>
          </p:nvSpPr>
          <p:spPr>
            <a:xfrm>
              <a:off x="2126969" y="141277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5" name="98 CuadroTexto"/>
            <p:cNvSpPr txBox="1"/>
            <p:nvPr/>
          </p:nvSpPr>
          <p:spPr>
            <a:xfrm>
              <a:off x="2627784" y="14133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6" name="99 CuadroTexto"/>
            <p:cNvSpPr txBox="1"/>
            <p:nvPr/>
          </p:nvSpPr>
          <p:spPr>
            <a:xfrm>
              <a:off x="3063073" y="1412776"/>
              <a:ext cx="644831" cy="215444"/>
            </a:xfrm>
            <a:prstGeom prst="rect">
              <a:avLst/>
            </a:prstGeom>
            <a:noFill/>
          </p:spPr>
          <p:txBody>
            <a:bodyPr wrap="square" rtlCol="0">
              <a:noAutofit/>
            </a:bodyPr>
            <a:lstStyle/>
            <a:p>
              <a:pPr algn="just"/>
              <a:r>
                <a:rPr lang="es-EC" sz="600" dirty="0">
                  <a:solidFill>
                    <a:srgbClr val="000000"/>
                  </a:solidFill>
                  <a:latin typeface="Calibri"/>
                  <a:ea typeface="Times New Roman"/>
                </a:rPr>
                <a:t>0,25 Ha</a:t>
              </a:r>
              <a:endParaRPr lang="es-EC" sz="1200" dirty="0">
                <a:latin typeface="Times New Roman"/>
                <a:ea typeface="Times New Roman"/>
              </a:endParaRPr>
            </a:p>
          </p:txBody>
        </p:sp>
        <p:sp>
          <p:nvSpPr>
            <p:cNvPr id="27" name="100 CuadroTexto"/>
            <p:cNvSpPr txBox="1"/>
            <p:nvPr/>
          </p:nvSpPr>
          <p:spPr>
            <a:xfrm>
              <a:off x="3491880" y="14133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8" name="101 CuadroTexto"/>
            <p:cNvSpPr txBox="1"/>
            <p:nvPr/>
          </p:nvSpPr>
          <p:spPr>
            <a:xfrm>
              <a:off x="3927169" y="141277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29" name="102 CuadroTexto"/>
            <p:cNvSpPr txBox="1"/>
            <p:nvPr/>
          </p:nvSpPr>
          <p:spPr>
            <a:xfrm>
              <a:off x="1691680" y="177339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1" name="103 CuadroTexto"/>
            <p:cNvSpPr txBox="1"/>
            <p:nvPr/>
          </p:nvSpPr>
          <p:spPr>
            <a:xfrm>
              <a:off x="2126969" y="177281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2" name="104 CuadroTexto"/>
            <p:cNvSpPr txBox="1"/>
            <p:nvPr/>
          </p:nvSpPr>
          <p:spPr>
            <a:xfrm>
              <a:off x="2627784" y="177339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3" name="105 CuadroTexto"/>
            <p:cNvSpPr txBox="1"/>
            <p:nvPr/>
          </p:nvSpPr>
          <p:spPr>
            <a:xfrm>
              <a:off x="3063073" y="177281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4" name="106 CuadroTexto"/>
            <p:cNvSpPr txBox="1"/>
            <p:nvPr/>
          </p:nvSpPr>
          <p:spPr>
            <a:xfrm>
              <a:off x="3491880" y="177339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5" name="107 CuadroTexto"/>
            <p:cNvSpPr txBox="1"/>
            <p:nvPr/>
          </p:nvSpPr>
          <p:spPr>
            <a:xfrm>
              <a:off x="3927169" y="177281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6" name="108 CuadroTexto"/>
            <p:cNvSpPr txBox="1"/>
            <p:nvPr/>
          </p:nvSpPr>
          <p:spPr>
            <a:xfrm>
              <a:off x="1691680" y="213343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7" name="109 CuadroTexto"/>
            <p:cNvSpPr txBox="1"/>
            <p:nvPr/>
          </p:nvSpPr>
          <p:spPr>
            <a:xfrm>
              <a:off x="2126969" y="21328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8" name="110 CuadroTexto"/>
            <p:cNvSpPr txBox="1"/>
            <p:nvPr/>
          </p:nvSpPr>
          <p:spPr>
            <a:xfrm>
              <a:off x="2627784" y="213343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39" name="111 CuadroTexto"/>
            <p:cNvSpPr txBox="1"/>
            <p:nvPr/>
          </p:nvSpPr>
          <p:spPr>
            <a:xfrm>
              <a:off x="3063073" y="21328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0" name="112 CuadroTexto"/>
            <p:cNvSpPr txBox="1"/>
            <p:nvPr/>
          </p:nvSpPr>
          <p:spPr>
            <a:xfrm>
              <a:off x="3491880" y="213343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2" name="113 CuadroTexto"/>
            <p:cNvSpPr txBox="1"/>
            <p:nvPr/>
          </p:nvSpPr>
          <p:spPr>
            <a:xfrm>
              <a:off x="3927169" y="2132856"/>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5" name="114 CuadroTexto"/>
            <p:cNvSpPr txBox="1"/>
            <p:nvPr/>
          </p:nvSpPr>
          <p:spPr>
            <a:xfrm>
              <a:off x="1691680" y="256548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47" name="115 CuadroTexto"/>
            <p:cNvSpPr txBox="1"/>
            <p:nvPr/>
          </p:nvSpPr>
          <p:spPr>
            <a:xfrm>
              <a:off x="2126969" y="256490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2" name="116 CuadroTexto"/>
            <p:cNvSpPr txBox="1"/>
            <p:nvPr/>
          </p:nvSpPr>
          <p:spPr>
            <a:xfrm>
              <a:off x="2627784" y="256548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3" name="117 CuadroTexto"/>
            <p:cNvSpPr txBox="1"/>
            <p:nvPr/>
          </p:nvSpPr>
          <p:spPr>
            <a:xfrm>
              <a:off x="3063073" y="256490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4" name="118 CuadroTexto"/>
            <p:cNvSpPr txBox="1"/>
            <p:nvPr/>
          </p:nvSpPr>
          <p:spPr>
            <a:xfrm>
              <a:off x="3491880" y="256548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5" name="119 CuadroTexto"/>
            <p:cNvSpPr txBox="1"/>
            <p:nvPr/>
          </p:nvSpPr>
          <p:spPr>
            <a:xfrm>
              <a:off x="3927169" y="2564904"/>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6" name="120 CuadroTexto"/>
            <p:cNvSpPr txBox="1"/>
            <p:nvPr/>
          </p:nvSpPr>
          <p:spPr>
            <a:xfrm>
              <a:off x="1691680" y="299753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7" name="121 CuadroTexto"/>
            <p:cNvSpPr txBox="1"/>
            <p:nvPr/>
          </p:nvSpPr>
          <p:spPr>
            <a:xfrm>
              <a:off x="2126969" y="299695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8" name="122 CuadroTexto"/>
            <p:cNvSpPr txBox="1"/>
            <p:nvPr/>
          </p:nvSpPr>
          <p:spPr>
            <a:xfrm>
              <a:off x="2627784" y="299753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59" name="123 CuadroTexto"/>
            <p:cNvSpPr txBox="1"/>
            <p:nvPr/>
          </p:nvSpPr>
          <p:spPr>
            <a:xfrm>
              <a:off x="3063073" y="299695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0" name="124 CuadroTexto"/>
            <p:cNvSpPr txBox="1"/>
            <p:nvPr/>
          </p:nvSpPr>
          <p:spPr>
            <a:xfrm>
              <a:off x="3491880" y="299753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1" name="125 CuadroTexto"/>
            <p:cNvSpPr txBox="1"/>
            <p:nvPr/>
          </p:nvSpPr>
          <p:spPr>
            <a:xfrm>
              <a:off x="3927169" y="299695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2" name="126 CuadroTexto"/>
            <p:cNvSpPr txBox="1"/>
            <p:nvPr/>
          </p:nvSpPr>
          <p:spPr>
            <a:xfrm>
              <a:off x="1691680" y="335757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3" name="127 CuadroTexto"/>
            <p:cNvSpPr txBox="1"/>
            <p:nvPr/>
          </p:nvSpPr>
          <p:spPr>
            <a:xfrm>
              <a:off x="2126969" y="335699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4" name="128 CuadroTexto"/>
            <p:cNvSpPr txBox="1"/>
            <p:nvPr/>
          </p:nvSpPr>
          <p:spPr>
            <a:xfrm>
              <a:off x="2627784" y="335757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5" name="129 CuadroTexto"/>
            <p:cNvSpPr txBox="1"/>
            <p:nvPr/>
          </p:nvSpPr>
          <p:spPr>
            <a:xfrm>
              <a:off x="3063073" y="335699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6" name="130 CuadroTexto"/>
            <p:cNvSpPr txBox="1"/>
            <p:nvPr/>
          </p:nvSpPr>
          <p:spPr>
            <a:xfrm>
              <a:off x="3491880" y="3357572"/>
              <a:ext cx="644831" cy="215444"/>
            </a:xfrm>
            <a:prstGeom prst="rect">
              <a:avLst/>
            </a:prstGeom>
            <a:noFill/>
          </p:spPr>
          <p:txBody>
            <a:bodyPr wrap="square" rtlCol="0">
              <a:noAutofit/>
            </a:bodyPr>
            <a:lstStyle/>
            <a:p>
              <a:pPr algn="just"/>
              <a:r>
                <a:rPr lang="es-EC" sz="600">
                  <a:solidFill>
                    <a:srgbClr val="000000"/>
                  </a:solidFill>
                  <a:latin typeface="Calibri"/>
                  <a:ea typeface="Times New Roman"/>
                </a:rPr>
                <a:t>0,25 Ha</a:t>
              </a:r>
              <a:endParaRPr lang="es-EC" sz="1200">
                <a:latin typeface="Times New Roman"/>
                <a:ea typeface="Times New Roman"/>
              </a:endParaRPr>
            </a:p>
          </p:txBody>
        </p:sp>
        <p:sp>
          <p:nvSpPr>
            <p:cNvPr id="67" name="131 CuadroTexto"/>
            <p:cNvSpPr txBox="1"/>
            <p:nvPr/>
          </p:nvSpPr>
          <p:spPr>
            <a:xfrm>
              <a:off x="3927169" y="3356992"/>
              <a:ext cx="644831" cy="215444"/>
            </a:xfrm>
            <a:prstGeom prst="rect">
              <a:avLst/>
            </a:prstGeom>
            <a:noFill/>
          </p:spPr>
          <p:txBody>
            <a:bodyPr wrap="square" rtlCol="0">
              <a:noAutofit/>
            </a:bodyPr>
            <a:lstStyle/>
            <a:p>
              <a:pPr algn="just"/>
              <a:r>
                <a:rPr lang="es-EC" sz="600" dirty="0">
                  <a:solidFill>
                    <a:srgbClr val="000000"/>
                  </a:solidFill>
                  <a:latin typeface="Calibri"/>
                  <a:ea typeface="Times New Roman"/>
                </a:rPr>
                <a:t>0,25 Ha</a:t>
              </a:r>
              <a:endParaRPr lang="es-EC" sz="1200" dirty="0">
                <a:latin typeface="Times New Roman"/>
                <a:ea typeface="Times New Roman"/>
              </a:endParaRPr>
            </a:p>
          </p:txBody>
        </p:sp>
        <p:cxnSp>
          <p:nvCxnSpPr>
            <p:cNvPr id="68" name="139 Conector recto de flecha"/>
            <p:cNvCxnSpPr/>
            <p:nvPr/>
          </p:nvCxnSpPr>
          <p:spPr>
            <a:xfrm>
              <a:off x="4332775" y="2584386"/>
              <a:ext cx="1130382" cy="0"/>
            </a:xfrm>
            <a:prstGeom prst="straightConnector1">
              <a:avLst/>
            </a:prstGeom>
            <a:noFill/>
            <a:ln w="38100" cap="flat" cmpd="sng" algn="ctr">
              <a:solidFill>
                <a:srgbClr val="70AD47"/>
              </a:solidFill>
              <a:prstDash val="solid"/>
              <a:miter lim="800000"/>
              <a:tailEnd type="arrow"/>
            </a:ln>
            <a:effectLst/>
          </p:spPr>
        </p:cxnSp>
        <p:sp>
          <p:nvSpPr>
            <p:cNvPr id="69" name="141 CuadroTexto"/>
            <p:cNvSpPr txBox="1"/>
            <p:nvPr/>
          </p:nvSpPr>
          <p:spPr>
            <a:xfrm>
              <a:off x="1403648" y="220578"/>
              <a:ext cx="4320480" cy="400110"/>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1: 9 Ha</a:t>
              </a:r>
              <a:endParaRPr lang="es-EC" sz="1400" dirty="0">
                <a:latin typeface="Century Gothic" panose="020B0502020202020204" pitchFamily="34" charset="0"/>
                <a:ea typeface="Times New Roman"/>
              </a:endParaRPr>
            </a:p>
          </p:txBody>
        </p:sp>
        <p:pic>
          <p:nvPicPr>
            <p:cNvPr id="70" name="Picture 3"/>
            <p:cNvPicPr>
              <a:picLocks noChangeAspect="1" noChangeArrowheads="1"/>
            </p:cNvPicPr>
            <p:nvPr/>
          </p:nvPicPr>
          <p:blipFill>
            <a:blip r:embed="rId2" cstate="print">
              <a:clrChange>
                <a:clrFrom>
                  <a:srgbClr val="FBFBFA"/>
                </a:clrFrom>
                <a:clrTo>
                  <a:srgbClr val="FBFBFA">
                    <a:alpha val="0"/>
                  </a:srgbClr>
                </a:clrTo>
              </a:clrChange>
            </a:blip>
            <a:srcRect/>
            <a:stretch>
              <a:fillRect/>
            </a:stretch>
          </p:blipFill>
          <p:spPr bwMode="auto">
            <a:xfrm>
              <a:off x="5724128" y="980728"/>
              <a:ext cx="2943225" cy="3048000"/>
            </a:xfrm>
            <a:prstGeom prst="rect">
              <a:avLst/>
            </a:prstGeom>
            <a:noFill/>
            <a:ln w="9525">
              <a:noFill/>
              <a:miter lim="800000"/>
              <a:headEnd/>
              <a:tailEnd/>
            </a:ln>
          </p:spPr>
        </p:pic>
        <p:sp>
          <p:nvSpPr>
            <p:cNvPr id="71" name="225 CuadroTexto"/>
            <p:cNvSpPr txBox="1"/>
            <p:nvPr/>
          </p:nvSpPr>
          <p:spPr>
            <a:xfrm>
              <a:off x="6804119" y="908710"/>
              <a:ext cx="576580" cy="24384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50 m</a:t>
              </a:r>
              <a:endParaRPr lang="es-EC" sz="1600">
                <a:latin typeface="Times New Roman"/>
                <a:ea typeface="Times New Roman"/>
              </a:endParaRPr>
            </a:p>
          </p:txBody>
        </p:sp>
        <p:sp>
          <p:nvSpPr>
            <p:cNvPr id="72" name="226 CuadroTexto"/>
            <p:cNvSpPr txBox="1"/>
            <p:nvPr/>
          </p:nvSpPr>
          <p:spPr>
            <a:xfrm rot="16200000">
              <a:off x="5479406" y="2161428"/>
              <a:ext cx="575945" cy="243840"/>
            </a:xfrm>
            <a:prstGeom prst="rect">
              <a:avLst/>
            </a:prstGeom>
            <a:noFill/>
            <a:ln w="12700" cap="flat" cmpd="sng" algn="ctr">
              <a:noFill/>
              <a:prstDash val="solid"/>
              <a:miter lim="800000"/>
            </a:ln>
            <a:effectLst/>
          </p:spPr>
          <p:txBody>
            <a:bodyPr wrap="square" rtlCol="0">
              <a:noAutofit/>
            </a:bodyPr>
            <a:lstStyle/>
            <a:p>
              <a:pPr algn="ctr"/>
              <a:r>
                <a:rPr lang="es-EC" sz="800" dirty="0">
                  <a:solidFill>
                    <a:srgbClr val="000000"/>
                  </a:solidFill>
                  <a:latin typeface="Calibri"/>
                  <a:ea typeface="Times New Roman"/>
                </a:rPr>
                <a:t>50 m</a:t>
              </a:r>
              <a:endParaRPr lang="es-EC" sz="1600" dirty="0">
                <a:latin typeface="Times New Roman"/>
                <a:ea typeface="Times New Roman"/>
              </a:endParaRPr>
            </a:p>
          </p:txBody>
        </p:sp>
        <p:sp>
          <p:nvSpPr>
            <p:cNvPr id="73" name="227 CuadroTexto"/>
            <p:cNvSpPr txBox="1"/>
            <p:nvPr/>
          </p:nvSpPr>
          <p:spPr>
            <a:xfrm>
              <a:off x="6876126" y="1844801"/>
              <a:ext cx="720090" cy="27559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2 500 m</a:t>
              </a:r>
              <a:r>
                <a:rPr lang="es-EC" sz="800" baseline="30000">
                  <a:solidFill>
                    <a:srgbClr val="000000"/>
                  </a:solidFill>
                  <a:latin typeface="Calibri"/>
                  <a:ea typeface="Times New Roman"/>
                </a:rPr>
                <a:t>2</a:t>
              </a:r>
              <a:endParaRPr lang="es-EC" sz="1600">
                <a:latin typeface="Times New Roman"/>
                <a:ea typeface="Times New Roman"/>
              </a:endParaRPr>
            </a:p>
          </p:txBody>
        </p:sp>
        <p:sp>
          <p:nvSpPr>
            <p:cNvPr id="74" name="228 CuadroTexto"/>
            <p:cNvSpPr txBox="1"/>
            <p:nvPr/>
          </p:nvSpPr>
          <p:spPr>
            <a:xfrm>
              <a:off x="7380170" y="2636877"/>
              <a:ext cx="647700" cy="27559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625 m</a:t>
              </a:r>
              <a:r>
                <a:rPr lang="es-EC" sz="800" baseline="30000">
                  <a:solidFill>
                    <a:srgbClr val="000000"/>
                  </a:solidFill>
                  <a:latin typeface="Calibri"/>
                  <a:ea typeface="Times New Roman"/>
                </a:rPr>
                <a:t>2</a:t>
              </a:r>
              <a:endParaRPr lang="es-EC" sz="1600">
                <a:latin typeface="Times New Roman"/>
                <a:ea typeface="Times New Roman"/>
              </a:endParaRPr>
            </a:p>
          </p:txBody>
        </p:sp>
        <p:sp>
          <p:nvSpPr>
            <p:cNvPr id="75" name="229 CuadroTexto"/>
            <p:cNvSpPr txBox="1"/>
            <p:nvPr/>
          </p:nvSpPr>
          <p:spPr>
            <a:xfrm>
              <a:off x="7544419" y="3212933"/>
              <a:ext cx="907429" cy="252360"/>
            </a:xfrm>
            <a:prstGeom prst="rect">
              <a:avLst/>
            </a:prstGeom>
            <a:noFill/>
            <a:ln w="12700" cap="flat" cmpd="sng" algn="ctr">
              <a:noFill/>
              <a:prstDash val="solid"/>
              <a:miter lim="800000"/>
            </a:ln>
            <a:effectLst/>
          </p:spPr>
          <p:txBody>
            <a:bodyPr wrap="square" rtlCol="0">
              <a:noAutofit/>
            </a:bodyPr>
            <a:lstStyle/>
            <a:p>
              <a:pPr algn="ctr"/>
              <a:r>
                <a:rPr lang="es-EC" sz="800" dirty="0">
                  <a:solidFill>
                    <a:srgbClr val="000000"/>
                  </a:solidFill>
                  <a:latin typeface="Calibri"/>
                  <a:ea typeface="Times New Roman"/>
                </a:rPr>
                <a:t>156,25 m</a:t>
              </a:r>
              <a:endParaRPr lang="es-EC" sz="1600" dirty="0">
                <a:latin typeface="Times New Roman"/>
                <a:ea typeface="Times New Roman"/>
              </a:endParaRPr>
            </a:p>
          </p:txBody>
        </p:sp>
        <p:sp>
          <p:nvSpPr>
            <p:cNvPr id="76" name="230 CuadroTexto"/>
            <p:cNvSpPr txBox="1"/>
            <p:nvPr/>
          </p:nvSpPr>
          <p:spPr>
            <a:xfrm rot="5400000">
              <a:off x="8287652" y="2881498"/>
              <a:ext cx="575945" cy="243840"/>
            </a:xfrm>
            <a:prstGeom prst="rect">
              <a:avLst/>
            </a:prstGeom>
            <a:noFill/>
            <a:ln w="12700" cap="flat" cmpd="sng" algn="ctr">
              <a:noFill/>
              <a:prstDash val="solid"/>
              <a:miter lim="800000"/>
            </a:ln>
            <a:effectLst/>
          </p:spPr>
          <p:txBody>
            <a:bodyPr wrap="square" rtlCol="0">
              <a:noAutofit/>
            </a:bodyPr>
            <a:lstStyle/>
            <a:p>
              <a:pPr algn="ctr"/>
              <a:r>
                <a:rPr lang="es-EC" sz="800">
                  <a:solidFill>
                    <a:srgbClr val="000000"/>
                  </a:solidFill>
                  <a:latin typeface="Calibri"/>
                  <a:ea typeface="Times New Roman"/>
                </a:rPr>
                <a:t>25 m</a:t>
              </a:r>
              <a:endParaRPr lang="es-EC" sz="1600">
                <a:latin typeface="Times New Roman"/>
                <a:ea typeface="Times New Roman"/>
              </a:endParaRPr>
            </a:p>
          </p:txBody>
        </p:sp>
        <p:sp>
          <p:nvSpPr>
            <p:cNvPr id="77" name="231 CuadroTexto"/>
            <p:cNvSpPr txBox="1"/>
            <p:nvPr/>
          </p:nvSpPr>
          <p:spPr>
            <a:xfrm>
              <a:off x="7570069" y="3765373"/>
              <a:ext cx="957283" cy="239740"/>
            </a:xfrm>
            <a:prstGeom prst="rect">
              <a:avLst/>
            </a:prstGeom>
            <a:noFill/>
            <a:ln w="12700" cap="flat" cmpd="sng" algn="ctr">
              <a:noFill/>
              <a:prstDash val="solid"/>
              <a:miter lim="800000"/>
            </a:ln>
            <a:effectLst/>
          </p:spPr>
          <p:txBody>
            <a:bodyPr wrap="square" rtlCol="0">
              <a:noAutofit/>
            </a:bodyPr>
            <a:lstStyle/>
            <a:p>
              <a:pPr algn="ctr"/>
              <a:r>
                <a:rPr lang="es-EC" sz="800" dirty="0">
                  <a:solidFill>
                    <a:srgbClr val="000000"/>
                  </a:solidFill>
                  <a:latin typeface="Calibri"/>
                  <a:ea typeface="Times New Roman"/>
                </a:rPr>
                <a:t>12,5 m</a:t>
              </a:r>
              <a:endParaRPr lang="es-EC" sz="1600" dirty="0">
                <a:latin typeface="Times New Roman"/>
                <a:ea typeface="Times New Roman"/>
              </a:endParaRPr>
            </a:p>
          </p:txBody>
        </p:sp>
      </p:grpSp>
      <p:sp>
        <p:nvSpPr>
          <p:cNvPr id="115" name="141 CuadroTexto"/>
          <p:cNvSpPr txBox="1"/>
          <p:nvPr/>
        </p:nvSpPr>
        <p:spPr>
          <a:xfrm>
            <a:off x="6951160" y="1607414"/>
            <a:ext cx="2681262" cy="402396"/>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2: 36 Ha</a:t>
            </a:r>
            <a:endParaRPr lang="es-EC" sz="1400" dirty="0">
              <a:latin typeface="Century Gothic" panose="020B0502020202020204" pitchFamily="34" charset="0"/>
              <a:ea typeface="Times New Roman"/>
            </a:endParaRPr>
          </a:p>
        </p:txBody>
      </p:sp>
      <p:grpSp>
        <p:nvGrpSpPr>
          <p:cNvPr id="286" name="285 Grupo"/>
          <p:cNvGrpSpPr/>
          <p:nvPr/>
        </p:nvGrpSpPr>
        <p:grpSpPr>
          <a:xfrm>
            <a:off x="6221818" y="2221357"/>
            <a:ext cx="4446182" cy="3184000"/>
            <a:chOff x="3144456" y="1904275"/>
            <a:chExt cx="5975795" cy="3184000"/>
          </a:xfrm>
        </p:grpSpPr>
        <p:sp>
          <p:nvSpPr>
            <p:cNvPr id="287" name="41 Rectángulo"/>
            <p:cNvSpPr/>
            <p:nvPr/>
          </p:nvSpPr>
          <p:spPr>
            <a:xfrm>
              <a:off x="3529643" y="2594746"/>
              <a:ext cx="2110458" cy="2375151"/>
            </a:xfrm>
            <a:prstGeom prst="rect">
              <a:avLst/>
            </a:prstGeom>
            <a:ln w="38100">
              <a:solidFill>
                <a:srgbClr val="35AEEB"/>
              </a:solidFill>
            </a:ln>
          </p:spPr>
          <p:style>
            <a:lnRef idx="2">
              <a:schemeClr val="accent5"/>
            </a:lnRef>
            <a:fillRef idx="1">
              <a:schemeClr val="lt1"/>
            </a:fillRef>
            <a:effectRef idx="0">
              <a:schemeClr val="accent5"/>
            </a:effectRef>
            <a:fontRef idx="minor">
              <a:schemeClr val="dk1"/>
            </a:fontRef>
          </p:style>
          <p:txBody>
            <a:bodyPr rtlCol="0" anchor="ctr"/>
            <a:lstStyle/>
            <a:p>
              <a:endParaRPr lang="es-EC"/>
            </a:p>
          </p:txBody>
        </p:sp>
        <p:grpSp>
          <p:nvGrpSpPr>
            <p:cNvPr id="288" name="40 Grupo"/>
            <p:cNvGrpSpPr/>
            <p:nvPr/>
          </p:nvGrpSpPr>
          <p:grpSpPr>
            <a:xfrm>
              <a:off x="3529686" y="2594918"/>
              <a:ext cx="2096079" cy="2376325"/>
              <a:chOff x="1726276" y="1266611"/>
              <a:chExt cx="4752528" cy="4320480"/>
            </a:xfrm>
            <a:solidFill>
              <a:srgbClr val="F5F9FD"/>
            </a:solidFill>
          </p:grpSpPr>
          <p:sp>
            <p:nvSpPr>
              <p:cNvPr id="335" name="4 Rectángulo"/>
              <p:cNvSpPr/>
              <p:nvPr/>
            </p:nvSpPr>
            <p:spPr>
              <a:xfrm>
                <a:off x="3310452"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36" name="5 Rectángulo"/>
              <p:cNvSpPr/>
              <p:nvPr/>
            </p:nvSpPr>
            <p:spPr>
              <a:xfrm>
                <a:off x="4102540"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37" name="6 Rectángulo"/>
              <p:cNvSpPr/>
              <p:nvPr/>
            </p:nvSpPr>
            <p:spPr>
              <a:xfrm>
                <a:off x="4894628"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38" name="7 Rectángulo"/>
              <p:cNvSpPr/>
              <p:nvPr/>
            </p:nvSpPr>
            <p:spPr>
              <a:xfrm>
                <a:off x="2518364"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39" name="8 Rectángulo"/>
              <p:cNvSpPr/>
              <p:nvPr/>
            </p:nvSpPr>
            <p:spPr>
              <a:xfrm>
                <a:off x="172627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0" name="9 Rectángulo"/>
              <p:cNvSpPr/>
              <p:nvPr/>
            </p:nvSpPr>
            <p:spPr>
              <a:xfrm>
                <a:off x="568671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1" name="10 Rectángulo"/>
              <p:cNvSpPr/>
              <p:nvPr/>
            </p:nvSpPr>
            <p:spPr>
              <a:xfrm>
                <a:off x="3310452"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2" name="11 Rectángulo"/>
              <p:cNvSpPr/>
              <p:nvPr/>
            </p:nvSpPr>
            <p:spPr>
              <a:xfrm>
                <a:off x="4102540"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3" name="12 Rectángulo"/>
              <p:cNvSpPr/>
              <p:nvPr/>
            </p:nvSpPr>
            <p:spPr>
              <a:xfrm>
                <a:off x="4894628"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4" name="13 Rectángulo"/>
              <p:cNvSpPr/>
              <p:nvPr/>
            </p:nvSpPr>
            <p:spPr>
              <a:xfrm>
                <a:off x="2518364"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5" name="14 Rectángulo"/>
              <p:cNvSpPr/>
              <p:nvPr/>
            </p:nvSpPr>
            <p:spPr>
              <a:xfrm>
                <a:off x="172627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6" name="15 Rectángulo"/>
              <p:cNvSpPr/>
              <p:nvPr/>
            </p:nvSpPr>
            <p:spPr>
              <a:xfrm>
                <a:off x="568671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7" name="16 Rectángulo"/>
              <p:cNvSpPr/>
              <p:nvPr/>
            </p:nvSpPr>
            <p:spPr>
              <a:xfrm>
                <a:off x="3310452"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8" name="17 Rectángulo"/>
              <p:cNvSpPr/>
              <p:nvPr/>
            </p:nvSpPr>
            <p:spPr>
              <a:xfrm>
                <a:off x="4102540"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49" name="18 Rectángulo"/>
              <p:cNvSpPr/>
              <p:nvPr/>
            </p:nvSpPr>
            <p:spPr>
              <a:xfrm>
                <a:off x="4894628"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0" name="19 Rectángulo"/>
              <p:cNvSpPr/>
              <p:nvPr/>
            </p:nvSpPr>
            <p:spPr>
              <a:xfrm>
                <a:off x="2518364"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1" name="20 Rectángulo"/>
              <p:cNvSpPr/>
              <p:nvPr/>
            </p:nvSpPr>
            <p:spPr>
              <a:xfrm>
                <a:off x="172627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2" name="21 Rectángulo"/>
              <p:cNvSpPr/>
              <p:nvPr/>
            </p:nvSpPr>
            <p:spPr>
              <a:xfrm>
                <a:off x="568671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3" name="22 Rectángulo"/>
              <p:cNvSpPr/>
              <p:nvPr/>
            </p:nvSpPr>
            <p:spPr>
              <a:xfrm>
                <a:off x="3310452"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4" name="23 Rectángulo"/>
              <p:cNvSpPr/>
              <p:nvPr/>
            </p:nvSpPr>
            <p:spPr>
              <a:xfrm>
                <a:off x="4102540"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5" name="24 Rectángulo"/>
              <p:cNvSpPr/>
              <p:nvPr/>
            </p:nvSpPr>
            <p:spPr>
              <a:xfrm>
                <a:off x="4894628"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6" name="25 Rectángulo"/>
              <p:cNvSpPr/>
              <p:nvPr/>
            </p:nvSpPr>
            <p:spPr>
              <a:xfrm>
                <a:off x="2518364"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7" name="26 Rectángulo"/>
              <p:cNvSpPr/>
              <p:nvPr/>
            </p:nvSpPr>
            <p:spPr>
              <a:xfrm>
                <a:off x="172627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8" name="27 Rectángulo"/>
              <p:cNvSpPr/>
              <p:nvPr/>
            </p:nvSpPr>
            <p:spPr>
              <a:xfrm>
                <a:off x="568671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59" name="28 Rectángulo"/>
              <p:cNvSpPr/>
              <p:nvPr/>
            </p:nvSpPr>
            <p:spPr>
              <a:xfrm>
                <a:off x="3310452"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0" name="29 Rectángulo"/>
              <p:cNvSpPr/>
              <p:nvPr/>
            </p:nvSpPr>
            <p:spPr>
              <a:xfrm>
                <a:off x="4102540"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1" name="30 Rectángulo"/>
              <p:cNvSpPr/>
              <p:nvPr/>
            </p:nvSpPr>
            <p:spPr>
              <a:xfrm>
                <a:off x="4894628"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2" name="31 Rectángulo"/>
              <p:cNvSpPr/>
              <p:nvPr/>
            </p:nvSpPr>
            <p:spPr>
              <a:xfrm>
                <a:off x="2518364"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3" name="32 Rectángulo"/>
              <p:cNvSpPr/>
              <p:nvPr/>
            </p:nvSpPr>
            <p:spPr>
              <a:xfrm>
                <a:off x="172627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4" name="33 Rectángulo"/>
              <p:cNvSpPr/>
              <p:nvPr/>
            </p:nvSpPr>
            <p:spPr>
              <a:xfrm>
                <a:off x="568671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5" name="34 Rectángulo"/>
              <p:cNvSpPr/>
              <p:nvPr/>
            </p:nvSpPr>
            <p:spPr>
              <a:xfrm>
                <a:off x="3310452"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6" name="35 Rectángulo"/>
              <p:cNvSpPr/>
              <p:nvPr/>
            </p:nvSpPr>
            <p:spPr>
              <a:xfrm>
                <a:off x="4102540"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7" name="36 Rectángulo"/>
              <p:cNvSpPr/>
              <p:nvPr/>
            </p:nvSpPr>
            <p:spPr>
              <a:xfrm>
                <a:off x="4894628"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8" name="37 Rectángulo"/>
              <p:cNvSpPr/>
              <p:nvPr/>
            </p:nvSpPr>
            <p:spPr>
              <a:xfrm>
                <a:off x="2518364"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69" name="38 Rectángulo"/>
              <p:cNvSpPr/>
              <p:nvPr/>
            </p:nvSpPr>
            <p:spPr>
              <a:xfrm>
                <a:off x="172627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370" name="39 Rectángulo"/>
              <p:cNvSpPr/>
              <p:nvPr/>
            </p:nvSpPr>
            <p:spPr>
              <a:xfrm>
                <a:off x="568671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grpSp>
        <p:sp>
          <p:nvSpPr>
            <p:cNvPr id="289" name="42 CuadroTexto"/>
            <p:cNvSpPr txBox="1"/>
            <p:nvPr/>
          </p:nvSpPr>
          <p:spPr>
            <a:xfrm>
              <a:off x="3502659" y="273722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290" name="50 CuadroTexto"/>
            <p:cNvSpPr txBox="1"/>
            <p:nvPr/>
          </p:nvSpPr>
          <p:spPr>
            <a:xfrm>
              <a:off x="4402714" y="2108187"/>
              <a:ext cx="873704" cy="205971"/>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600 m</a:t>
              </a:r>
              <a:endParaRPr lang="es-EC" sz="1100" b="1" dirty="0">
                <a:latin typeface="+mj-lt"/>
                <a:ea typeface="Times New Roman"/>
              </a:endParaRPr>
            </a:p>
          </p:txBody>
        </p:sp>
        <p:cxnSp>
          <p:nvCxnSpPr>
            <p:cNvPr id="291" name="53 Conector recto"/>
            <p:cNvCxnSpPr/>
            <p:nvPr/>
          </p:nvCxnSpPr>
          <p:spPr>
            <a:xfrm flipV="1">
              <a:off x="3390152" y="2555312"/>
              <a:ext cx="12499" cy="2415927"/>
            </a:xfrm>
            <a:prstGeom prst="line">
              <a:avLst/>
            </a:prstGeom>
            <a:noFill/>
            <a:ln w="12700" cap="flat" cmpd="sng" algn="ctr">
              <a:solidFill>
                <a:srgbClr val="4472C4"/>
              </a:solidFill>
              <a:prstDash val="solid"/>
              <a:miter lim="800000"/>
            </a:ln>
            <a:effectLst/>
          </p:spPr>
        </p:cxnSp>
        <p:sp>
          <p:nvSpPr>
            <p:cNvPr id="292" name="55 CuadroTexto"/>
            <p:cNvSpPr txBox="1"/>
            <p:nvPr/>
          </p:nvSpPr>
          <p:spPr>
            <a:xfrm rot="16200000">
              <a:off x="2959803" y="3373652"/>
              <a:ext cx="738804" cy="369498"/>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600 m</a:t>
              </a:r>
              <a:endParaRPr lang="es-EC" sz="1100" b="1" dirty="0">
                <a:latin typeface="+mj-lt"/>
                <a:ea typeface="Times New Roman"/>
              </a:endParaRPr>
            </a:p>
          </p:txBody>
        </p:sp>
        <p:cxnSp>
          <p:nvCxnSpPr>
            <p:cNvPr id="293" name="87 Conector recto"/>
            <p:cNvCxnSpPr/>
            <p:nvPr/>
          </p:nvCxnSpPr>
          <p:spPr>
            <a:xfrm>
              <a:off x="3529686" y="2515706"/>
              <a:ext cx="349346" cy="0"/>
            </a:xfrm>
            <a:prstGeom prst="line">
              <a:avLst/>
            </a:prstGeom>
            <a:noFill/>
            <a:ln w="12700" cap="flat" cmpd="sng" algn="ctr">
              <a:solidFill>
                <a:srgbClr val="A5A5A5"/>
              </a:solidFill>
              <a:prstDash val="solid"/>
              <a:miter lim="800000"/>
            </a:ln>
            <a:effectLst/>
          </p:spPr>
        </p:cxnSp>
        <p:sp>
          <p:nvSpPr>
            <p:cNvPr id="294" name="88 CuadroTexto"/>
            <p:cNvSpPr txBox="1"/>
            <p:nvPr/>
          </p:nvSpPr>
          <p:spPr>
            <a:xfrm>
              <a:off x="3529645" y="2320180"/>
              <a:ext cx="924677" cy="204556"/>
            </a:xfrm>
            <a:prstGeom prst="rect">
              <a:avLst/>
            </a:prstGeom>
            <a:noFill/>
            <a:ln w="12700" cap="flat" cmpd="sng" algn="ctr">
              <a:noFill/>
              <a:prstDash val="solid"/>
              <a:miter lim="800000"/>
            </a:ln>
            <a:effectLst/>
          </p:spPr>
          <p:txBody>
            <a:bodyPr wrap="square" rtlCol="0">
              <a:noAutofit/>
            </a:bodyPr>
            <a:lstStyle/>
            <a:p>
              <a:pPr algn="just"/>
              <a:r>
                <a:rPr lang="es-EC" sz="1100" b="1" dirty="0">
                  <a:solidFill>
                    <a:srgbClr val="000000"/>
                  </a:solidFill>
                  <a:latin typeface="+mj-lt"/>
                  <a:ea typeface="Times New Roman"/>
                </a:rPr>
                <a:t>100 m</a:t>
              </a:r>
              <a:endParaRPr lang="es-EC" sz="1100" b="1" dirty="0">
                <a:latin typeface="+mj-lt"/>
                <a:ea typeface="Times New Roman"/>
              </a:endParaRPr>
            </a:p>
          </p:txBody>
        </p:sp>
        <p:cxnSp>
          <p:nvCxnSpPr>
            <p:cNvPr id="295" name="95 Conector recto"/>
            <p:cNvCxnSpPr/>
            <p:nvPr/>
          </p:nvCxnSpPr>
          <p:spPr>
            <a:xfrm>
              <a:off x="3502659" y="2317679"/>
              <a:ext cx="2137634" cy="0"/>
            </a:xfrm>
            <a:prstGeom prst="line">
              <a:avLst/>
            </a:prstGeom>
            <a:noFill/>
            <a:ln w="12700" cap="flat" cmpd="sng" algn="ctr">
              <a:solidFill>
                <a:srgbClr val="4472C4"/>
              </a:solidFill>
              <a:prstDash val="solid"/>
              <a:miter lim="800000"/>
            </a:ln>
            <a:effectLst/>
          </p:spPr>
        </p:cxnSp>
        <p:cxnSp>
          <p:nvCxnSpPr>
            <p:cNvPr id="296" name="139 Conector recto de flecha"/>
            <p:cNvCxnSpPr/>
            <p:nvPr/>
          </p:nvCxnSpPr>
          <p:spPr>
            <a:xfrm>
              <a:off x="5565915" y="3872843"/>
              <a:ext cx="883068" cy="0"/>
            </a:xfrm>
            <a:prstGeom prst="straightConnector1">
              <a:avLst/>
            </a:prstGeom>
            <a:noFill/>
            <a:ln w="38100" cap="flat" cmpd="sng" algn="ctr">
              <a:solidFill>
                <a:srgbClr val="70AD47"/>
              </a:solidFill>
              <a:prstDash val="solid"/>
              <a:miter lim="800000"/>
              <a:tailEnd type="arrow"/>
            </a:ln>
            <a:effectLst/>
          </p:spPr>
        </p:cxnSp>
        <p:cxnSp>
          <p:nvCxnSpPr>
            <p:cNvPr id="297" name="296 Conector recto"/>
            <p:cNvCxnSpPr/>
            <p:nvPr/>
          </p:nvCxnSpPr>
          <p:spPr>
            <a:xfrm>
              <a:off x="3502659" y="4971243"/>
              <a:ext cx="21376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8" name="297 Conector recto"/>
            <p:cNvCxnSpPr/>
            <p:nvPr/>
          </p:nvCxnSpPr>
          <p:spPr>
            <a:xfrm>
              <a:off x="3529643" y="2594746"/>
              <a:ext cx="43" cy="237649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99" name="42 CuadroTexto"/>
            <p:cNvSpPr txBox="1"/>
            <p:nvPr/>
          </p:nvSpPr>
          <p:spPr>
            <a:xfrm>
              <a:off x="3855282" y="273722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0" name="42 CuadroTexto"/>
            <p:cNvSpPr txBox="1"/>
            <p:nvPr/>
          </p:nvSpPr>
          <p:spPr>
            <a:xfrm>
              <a:off x="4192754" y="273722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1" name="42 CuadroTexto"/>
            <p:cNvSpPr txBox="1"/>
            <p:nvPr/>
          </p:nvSpPr>
          <p:spPr>
            <a:xfrm>
              <a:off x="4538824" y="271739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2" name="42 CuadroTexto"/>
            <p:cNvSpPr txBox="1"/>
            <p:nvPr/>
          </p:nvSpPr>
          <p:spPr>
            <a:xfrm>
              <a:off x="4879572" y="271739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3" name="42 CuadroTexto"/>
            <p:cNvSpPr txBox="1"/>
            <p:nvPr/>
          </p:nvSpPr>
          <p:spPr>
            <a:xfrm>
              <a:off x="5240794" y="271739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4" name="42 CuadroTexto"/>
            <p:cNvSpPr txBox="1"/>
            <p:nvPr/>
          </p:nvSpPr>
          <p:spPr>
            <a:xfrm>
              <a:off x="3484832" y="309463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5" name="42 CuadroTexto"/>
            <p:cNvSpPr txBox="1"/>
            <p:nvPr/>
          </p:nvSpPr>
          <p:spPr>
            <a:xfrm>
              <a:off x="3837455" y="309463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6" name="42 CuadroTexto"/>
            <p:cNvSpPr txBox="1"/>
            <p:nvPr/>
          </p:nvSpPr>
          <p:spPr>
            <a:xfrm>
              <a:off x="4174927" y="309463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7" name="42 CuadroTexto"/>
            <p:cNvSpPr txBox="1"/>
            <p:nvPr/>
          </p:nvSpPr>
          <p:spPr>
            <a:xfrm>
              <a:off x="4520997" y="30748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8" name="42 CuadroTexto"/>
            <p:cNvSpPr txBox="1"/>
            <p:nvPr/>
          </p:nvSpPr>
          <p:spPr>
            <a:xfrm>
              <a:off x="4861745" y="307480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09" name="42 CuadroTexto"/>
            <p:cNvSpPr txBox="1"/>
            <p:nvPr/>
          </p:nvSpPr>
          <p:spPr>
            <a:xfrm>
              <a:off x="5222967" y="307480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0" name="42 CuadroTexto"/>
            <p:cNvSpPr txBox="1"/>
            <p:nvPr/>
          </p:nvSpPr>
          <p:spPr>
            <a:xfrm>
              <a:off x="3481720" y="349627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1" name="42 CuadroTexto"/>
            <p:cNvSpPr txBox="1"/>
            <p:nvPr/>
          </p:nvSpPr>
          <p:spPr>
            <a:xfrm>
              <a:off x="3834343" y="349627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2" name="42 CuadroTexto"/>
            <p:cNvSpPr txBox="1"/>
            <p:nvPr/>
          </p:nvSpPr>
          <p:spPr>
            <a:xfrm>
              <a:off x="4171815" y="349627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3" name="42 CuadroTexto"/>
            <p:cNvSpPr txBox="1"/>
            <p:nvPr/>
          </p:nvSpPr>
          <p:spPr>
            <a:xfrm>
              <a:off x="4517885" y="347644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4" name="42 CuadroTexto"/>
            <p:cNvSpPr txBox="1"/>
            <p:nvPr/>
          </p:nvSpPr>
          <p:spPr>
            <a:xfrm>
              <a:off x="4858633" y="347644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5" name="42 CuadroTexto"/>
            <p:cNvSpPr txBox="1"/>
            <p:nvPr/>
          </p:nvSpPr>
          <p:spPr>
            <a:xfrm>
              <a:off x="5219855" y="347644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6" name="42 CuadroTexto"/>
            <p:cNvSpPr txBox="1"/>
            <p:nvPr/>
          </p:nvSpPr>
          <p:spPr>
            <a:xfrm>
              <a:off x="3490482" y="390835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7" name="42 CuadroTexto"/>
            <p:cNvSpPr txBox="1"/>
            <p:nvPr/>
          </p:nvSpPr>
          <p:spPr>
            <a:xfrm>
              <a:off x="3843105" y="390834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8" name="42 CuadroTexto"/>
            <p:cNvSpPr txBox="1"/>
            <p:nvPr/>
          </p:nvSpPr>
          <p:spPr>
            <a:xfrm>
              <a:off x="4180577" y="390834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19" name="42 CuadroTexto"/>
            <p:cNvSpPr txBox="1"/>
            <p:nvPr/>
          </p:nvSpPr>
          <p:spPr>
            <a:xfrm>
              <a:off x="4526647" y="388852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0" name="42 CuadroTexto"/>
            <p:cNvSpPr txBox="1"/>
            <p:nvPr/>
          </p:nvSpPr>
          <p:spPr>
            <a:xfrm>
              <a:off x="4867395" y="388851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1" name="42 CuadroTexto"/>
            <p:cNvSpPr txBox="1"/>
            <p:nvPr/>
          </p:nvSpPr>
          <p:spPr>
            <a:xfrm>
              <a:off x="5228617" y="388851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2" name="42 CuadroTexto"/>
            <p:cNvSpPr txBox="1"/>
            <p:nvPr/>
          </p:nvSpPr>
          <p:spPr>
            <a:xfrm>
              <a:off x="3490784" y="430440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3" name="42 CuadroTexto"/>
            <p:cNvSpPr txBox="1"/>
            <p:nvPr/>
          </p:nvSpPr>
          <p:spPr>
            <a:xfrm>
              <a:off x="3843407" y="430440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4" name="42 CuadroTexto"/>
            <p:cNvSpPr txBox="1"/>
            <p:nvPr/>
          </p:nvSpPr>
          <p:spPr>
            <a:xfrm>
              <a:off x="4180879" y="430440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5" name="42 CuadroTexto"/>
            <p:cNvSpPr txBox="1"/>
            <p:nvPr/>
          </p:nvSpPr>
          <p:spPr>
            <a:xfrm>
              <a:off x="4526949" y="428457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6" name="42 CuadroTexto"/>
            <p:cNvSpPr txBox="1"/>
            <p:nvPr/>
          </p:nvSpPr>
          <p:spPr>
            <a:xfrm>
              <a:off x="4867697" y="428457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7" name="42 CuadroTexto"/>
            <p:cNvSpPr txBox="1"/>
            <p:nvPr/>
          </p:nvSpPr>
          <p:spPr>
            <a:xfrm>
              <a:off x="5228919" y="4284572"/>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8" name="42 CuadroTexto"/>
            <p:cNvSpPr txBox="1"/>
            <p:nvPr/>
          </p:nvSpPr>
          <p:spPr>
            <a:xfrm>
              <a:off x="3486337" y="46767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29" name="42 CuadroTexto"/>
            <p:cNvSpPr txBox="1"/>
            <p:nvPr/>
          </p:nvSpPr>
          <p:spPr>
            <a:xfrm>
              <a:off x="3838960" y="4676707"/>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30" name="42 CuadroTexto"/>
            <p:cNvSpPr txBox="1"/>
            <p:nvPr/>
          </p:nvSpPr>
          <p:spPr>
            <a:xfrm>
              <a:off x="4176432" y="4676706"/>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31" name="42 CuadroTexto"/>
            <p:cNvSpPr txBox="1"/>
            <p:nvPr/>
          </p:nvSpPr>
          <p:spPr>
            <a:xfrm>
              <a:off x="4522502" y="465687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32" name="42 CuadroTexto"/>
            <p:cNvSpPr txBox="1"/>
            <p:nvPr/>
          </p:nvSpPr>
          <p:spPr>
            <a:xfrm>
              <a:off x="4863250" y="4656877"/>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sp>
          <p:nvSpPr>
            <p:cNvPr id="333" name="42 CuadroTexto"/>
            <p:cNvSpPr txBox="1"/>
            <p:nvPr/>
          </p:nvSpPr>
          <p:spPr>
            <a:xfrm>
              <a:off x="5224472" y="4656876"/>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1,00 Ha</a:t>
              </a:r>
              <a:endParaRPr lang="es-EC" sz="1200" dirty="0">
                <a:latin typeface="Times New Roman"/>
                <a:ea typeface="Times New Roman"/>
              </a:endParaRPr>
            </a:p>
          </p:txBody>
        </p:sp>
        <p:pic>
          <p:nvPicPr>
            <p:cNvPr id="334" name="333 Imagen"/>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8813" t="9890" b="6561"/>
            <a:stretch/>
          </p:blipFill>
          <p:spPr bwMode="auto">
            <a:xfrm>
              <a:off x="6614809" y="1904275"/>
              <a:ext cx="2505442" cy="3184000"/>
            </a:xfrm>
            <a:prstGeom prst="rect">
              <a:avLst/>
            </a:prstGeom>
            <a:noFill/>
            <a:ln>
              <a:noFill/>
            </a:ln>
          </p:spPr>
        </p:pic>
      </p:grpSp>
      <p:cxnSp>
        <p:nvCxnSpPr>
          <p:cNvPr id="6" name="5 Conector recto"/>
          <p:cNvCxnSpPr/>
          <p:nvPr/>
        </p:nvCxnSpPr>
        <p:spPr>
          <a:xfrm>
            <a:off x="6161469" y="1294410"/>
            <a:ext cx="0" cy="5201392"/>
          </a:xfrm>
          <a:prstGeom prst="line">
            <a:avLst/>
          </a:prstGeom>
          <a:ln w="57150"/>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6958788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1D93D2D1-C233-4D19-9832-DC78BBB83E52}"/>
              </a:ext>
            </a:extLst>
          </p:cNvPr>
          <p:cNvSpPr>
            <a:spLocks noGrp="1"/>
          </p:cNvSpPr>
          <p:nvPr>
            <p:ph type="title"/>
          </p:nvPr>
        </p:nvSpPr>
        <p:spPr>
          <a:xfrm>
            <a:off x="717885" y="385376"/>
            <a:ext cx="7227771" cy="530024"/>
          </a:xfrm>
        </p:spPr>
        <p:txBody>
          <a:bodyPr>
            <a:normAutofit fontScale="90000"/>
          </a:bodyPr>
          <a:lstStyle/>
          <a:p>
            <a:r>
              <a:rPr lang="es-MX" dirty="0"/>
              <a:t>Validaciones sistema</a:t>
            </a:r>
            <a:endParaRPr lang="es-EC" dirty="0"/>
          </a:p>
        </p:txBody>
      </p:sp>
      <p:sp>
        <p:nvSpPr>
          <p:cNvPr id="8" name="Marcador de contenido 5">
            <a:extLst>
              <a:ext uri="{FF2B5EF4-FFF2-40B4-BE49-F238E27FC236}">
                <a16:creationId xmlns="" xmlns:a16="http://schemas.microsoft.com/office/drawing/2014/main" id="{5B99E9D3-2F07-4FFE-B5B7-6565474DE29B}"/>
              </a:ext>
            </a:extLst>
          </p:cNvPr>
          <p:cNvSpPr>
            <a:spLocks noGrp="1"/>
          </p:cNvSpPr>
          <p:nvPr>
            <p:ph type="body" sz="quarter" idx="10"/>
          </p:nvPr>
        </p:nvSpPr>
        <p:spPr>
          <a:xfrm>
            <a:off x="878221" y="915400"/>
            <a:ext cx="7227614" cy="380965"/>
          </a:xfrm>
        </p:spPr>
        <p:txBody>
          <a:bodyPr>
            <a:normAutofit fontScale="92500" lnSpcReduction="10000"/>
          </a:bodyPr>
          <a:lstStyle/>
          <a:p>
            <a:r>
              <a:rPr lang="es-MX" dirty="0"/>
              <a:t>Ganado</a:t>
            </a:r>
            <a:endParaRPr lang="es-EC" dirty="0"/>
          </a:p>
        </p:txBody>
      </p:sp>
      <p:pic>
        <p:nvPicPr>
          <p:cNvPr id="9" name="Imagen 8">
            <a:extLst>
              <a:ext uri="{FF2B5EF4-FFF2-40B4-BE49-F238E27FC236}">
                <a16:creationId xmlns="" xmlns:a16="http://schemas.microsoft.com/office/drawing/2014/main" id="{2FE880A0-F596-4B0E-8D12-5B22F26F376C}"/>
              </a:ext>
            </a:extLst>
          </p:cNvPr>
          <p:cNvPicPr>
            <a:picLocks noChangeAspect="1"/>
          </p:cNvPicPr>
          <p:nvPr/>
        </p:nvPicPr>
        <p:blipFill>
          <a:blip r:embed="rId2"/>
          <a:stretch>
            <a:fillRect/>
          </a:stretch>
        </p:blipFill>
        <p:spPr>
          <a:xfrm>
            <a:off x="191328" y="1580252"/>
            <a:ext cx="5054768" cy="1483621"/>
          </a:xfrm>
          <a:prstGeom prst="rect">
            <a:avLst/>
          </a:prstGeom>
        </p:spPr>
      </p:pic>
      <p:sp>
        <p:nvSpPr>
          <p:cNvPr id="10" name="Rectángulo 9">
            <a:extLst>
              <a:ext uri="{FF2B5EF4-FFF2-40B4-BE49-F238E27FC236}">
                <a16:creationId xmlns="" xmlns:a16="http://schemas.microsoft.com/office/drawing/2014/main" id="{9D819F95-FBC2-48E5-BAE2-F5E5EF510467}"/>
              </a:ext>
            </a:extLst>
          </p:cNvPr>
          <p:cNvSpPr/>
          <p:nvPr/>
        </p:nvSpPr>
        <p:spPr>
          <a:xfrm>
            <a:off x="1895061" y="2225559"/>
            <a:ext cx="1272209" cy="14577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C"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cxnSp>
        <p:nvCxnSpPr>
          <p:cNvPr id="11" name="Conector recto de flecha 10">
            <a:extLst>
              <a:ext uri="{FF2B5EF4-FFF2-40B4-BE49-F238E27FC236}">
                <a16:creationId xmlns="" xmlns:a16="http://schemas.microsoft.com/office/drawing/2014/main" id="{80646E8D-BACA-4103-8E80-73D92C5E312E}"/>
              </a:ext>
            </a:extLst>
          </p:cNvPr>
          <p:cNvCxnSpPr/>
          <p:nvPr/>
        </p:nvCxnSpPr>
        <p:spPr>
          <a:xfrm>
            <a:off x="3299791" y="2322062"/>
            <a:ext cx="178727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 xmlns:a16="http://schemas.microsoft.com/office/drawing/2014/main" id="{F9E991FF-3EB8-4DBA-8152-92411CA82552}"/>
              </a:ext>
            </a:extLst>
          </p:cNvPr>
          <p:cNvSpPr txBox="1"/>
          <p:nvPr/>
        </p:nvSpPr>
        <p:spPr>
          <a:xfrm>
            <a:off x="1470992" y="2451270"/>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ganado</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pic>
        <p:nvPicPr>
          <p:cNvPr id="13" name="Imagen 12">
            <a:extLst>
              <a:ext uri="{FF2B5EF4-FFF2-40B4-BE49-F238E27FC236}">
                <a16:creationId xmlns="" xmlns:a16="http://schemas.microsoft.com/office/drawing/2014/main" id="{B766E199-635B-41B5-822A-EB5B0B5AE060}"/>
              </a:ext>
            </a:extLst>
          </p:cNvPr>
          <p:cNvPicPr>
            <a:picLocks noChangeAspect="1"/>
          </p:cNvPicPr>
          <p:nvPr/>
        </p:nvPicPr>
        <p:blipFill>
          <a:blip r:embed="rId3"/>
          <a:stretch>
            <a:fillRect/>
          </a:stretch>
        </p:blipFill>
        <p:spPr>
          <a:xfrm>
            <a:off x="5246096" y="1649108"/>
            <a:ext cx="6945904" cy="2562225"/>
          </a:xfrm>
          <a:prstGeom prst="rect">
            <a:avLst/>
          </a:prstGeom>
        </p:spPr>
      </p:pic>
      <p:sp>
        <p:nvSpPr>
          <p:cNvPr id="15" name="Rectángulo 14">
            <a:extLst>
              <a:ext uri="{FF2B5EF4-FFF2-40B4-BE49-F238E27FC236}">
                <a16:creationId xmlns="" xmlns:a16="http://schemas.microsoft.com/office/drawing/2014/main" id="{15FDBCF7-D3B6-41DF-8218-48FC72FE7E90}"/>
              </a:ext>
            </a:extLst>
          </p:cNvPr>
          <p:cNvSpPr/>
          <p:nvPr/>
        </p:nvSpPr>
        <p:spPr>
          <a:xfrm>
            <a:off x="5403357" y="2334507"/>
            <a:ext cx="1805826" cy="2894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C"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17" name="CuadroTexto 16">
            <a:extLst>
              <a:ext uri="{FF2B5EF4-FFF2-40B4-BE49-F238E27FC236}">
                <a16:creationId xmlns="" xmlns:a16="http://schemas.microsoft.com/office/drawing/2014/main" id="{A4078DB7-EA84-408C-886F-D8C051068FE3}"/>
              </a:ext>
            </a:extLst>
          </p:cNvPr>
          <p:cNvSpPr txBox="1"/>
          <p:nvPr/>
        </p:nvSpPr>
        <p:spPr>
          <a:xfrm>
            <a:off x="4979288" y="2699685"/>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 la provincia</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19" name="CuadroTexto 18">
            <a:extLst>
              <a:ext uri="{FF2B5EF4-FFF2-40B4-BE49-F238E27FC236}">
                <a16:creationId xmlns="" xmlns:a16="http://schemas.microsoft.com/office/drawing/2014/main" id="{E920D7BA-9DA6-4FAE-82FF-C659087DE95A}"/>
              </a:ext>
            </a:extLst>
          </p:cNvPr>
          <p:cNvSpPr txBox="1"/>
          <p:nvPr/>
        </p:nvSpPr>
        <p:spPr>
          <a:xfrm>
            <a:off x="4979288" y="3814271"/>
            <a:ext cx="234563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Seleccionar</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
        <p:nvSpPr>
          <p:cNvPr id="21" name="Rectángulo 20">
            <a:extLst>
              <a:ext uri="{FF2B5EF4-FFF2-40B4-BE49-F238E27FC236}">
                <a16:creationId xmlns="" xmlns:a16="http://schemas.microsoft.com/office/drawing/2014/main" id="{26F057D8-511F-4A0A-A25C-F4B71C178D17}"/>
              </a:ext>
            </a:extLst>
          </p:cNvPr>
          <p:cNvSpPr/>
          <p:nvPr/>
        </p:nvSpPr>
        <p:spPr>
          <a:xfrm>
            <a:off x="5219592" y="3441495"/>
            <a:ext cx="1805826" cy="2894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C"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cxnSp>
        <p:nvCxnSpPr>
          <p:cNvPr id="22" name="Conector recto de flecha 21">
            <a:extLst>
              <a:ext uri="{FF2B5EF4-FFF2-40B4-BE49-F238E27FC236}">
                <a16:creationId xmlns="" xmlns:a16="http://schemas.microsoft.com/office/drawing/2014/main" id="{2FE8338D-A1B8-437A-BE2A-69AE01295825}"/>
              </a:ext>
            </a:extLst>
          </p:cNvPr>
          <p:cNvCxnSpPr>
            <a:cxnSpLocks/>
          </p:cNvCxnSpPr>
          <p:nvPr/>
        </p:nvCxnSpPr>
        <p:spPr>
          <a:xfrm flipH="1">
            <a:off x="4193430" y="3730918"/>
            <a:ext cx="1035435" cy="3911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4" name="Imagen 23">
            <a:extLst>
              <a:ext uri="{FF2B5EF4-FFF2-40B4-BE49-F238E27FC236}">
                <a16:creationId xmlns="" xmlns:a16="http://schemas.microsoft.com/office/drawing/2014/main" id="{5B4F0F76-241D-45C7-866C-9FF827EE67E8}"/>
              </a:ext>
            </a:extLst>
          </p:cNvPr>
          <p:cNvPicPr>
            <a:picLocks noChangeAspect="1"/>
          </p:cNvPicPr>
          <p:nvPr/>
        </p:nvPicPr>
        <p:blipFill>
          <a:blip r:embed="rId4"/>
          <a:stretch>
            <a:fillRect/>
          </a:stretch>
        </p:blipFill>
        <p:spPr>
          <a:xfrm>
            <a:off x="719731" y="4225144"/>
            <a:ext cx="4367339" cy="2400007"/>
          </a:xfrm>
          <a:prstGeom prst="rect">
            <a:avLst/>
          </a:prstGeom>
        </p:spPr>
      </p:pic>
      <p:sp>
        <p:nvSpPr>
          <p:cNvPr id="27" name="CuadroTexto 26">
            <a:extLst>
              <a:ext uri="{FF2B5EF4-FFF2-40B4-BE49-F238E27FC236}">
                <a16:creationId xmlns="" xmlns:a16="http://schemas.microsoft.com/office/drawing/2014/main" id="{A390C303-4300-42DB-8FA5-B3FAD1776E47}"/>
              </a:ext>
            </a:extLst>
          </p:cNvPr>
          <p:cNvSpPr txBox="1"/>
          <p:nvPr/>
        </p:nvSpPr>
        <p:spPr>
          <a:xfrm>
            <a:off x="4863549" y="5781717"/>
            <a:ext cx="234563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1400" b="1" i="0" u="none" strike="noStrike" kern="1200" cap="none" spc="0" normalizeH="0" baseline="0" noProof="0" dirty="0">
                <a:ln>
                  <a:noFill/>
                </a:ln>
                <a:solidFill>
                  <a:prstClr val="black"/>
                </a:solidFill>
                <a:effectLst/>
                <a:uLnTx/>
                <a:uFillTx/>
                <a:latin typeface="Century Gothic" panose="020F0302020204030204"/>
                <a:ea typeface="+mn-ea"/>
                <a:cs typeface="+mn-cs"/>
              </a:rPr>
              <a:t>Muestra el error a corregir</a:t>
            </a:r>
            <a:endParaRPr kumimoji="0" lang="es-EC" sz="1400" b="1" i="0" u="none" strike="noStrike" kern="1200" cap="none" spc="0" normalizeH="0" baseline="0" noProof="0" dirty="0">
              <a:ln>
                <a:noFill/>
              </a:ln>
              <a:solidFill>
                <a:prstClr val="black"/>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1462437672"/>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443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ítulo 14">
            <a:extLst>
              <a:ext uri="{FF2B5EF4-FFF2-40B4-BE49-F238E27FC236}">
                <a16:creationId xmlns="" xmlns:a16="http://schemas.microsoft.com/office/drawing/2014/main" id="{199FF5AB-5EB4-D146-B9E2-ADE24983E2ED}"/>
              </a:ext>
            </a:extLst>
          </p:cNvPr>
          <p:cNvSpPr>
            <a:spLocks noGrp="1"/>
          </p:cNvSpPr>
          <p:nvPr>
            <p:ph type="title"/>
          </p:nvPr>
        </p:nvSpPr>
        <p:spPr/>
        <p:txBody>
          <a:bodyPr/>
          <a:lstStyle/>
          <a:p>
            <a:endParaRPr lang="x-none"/>
          </a:p>
        </p:txBody>
      </p:sp>
      <p:sp>
        <p:nvSpPr>
          <p:cNvPr id="3" name="CuadroTexto 2">
            <a:extLst>
              <a:ext uri="{FF2B5EF4-FFF2-40B4-BE49-F238E27FC236}">
                <a16:creationId xmlns="" xmlns:a16="http://schemas.microsoft.com/office/drawing/2014/main" id="{A69BEEE9-FF3B-7F43-BF93-0548A74ABD1C}"/>
              </a:ext>
            </a:extLst>
          </p:cNvPr>
          <p:cNvSpPr txBox="1"/>
          <p:nvPr/>
        </p:nvSpPr>
        <p:spPr>
          <a:xfrm>
            <a:off x="4090225" y="1167064"/>
            <a:ext cx="807395" cy="707886"/>
          </a:xfrm>
          <a:prstGeom prst="rect">
            <a:avLst/>
          </a:prstGeom>
          <a:noFill/>
        </p:spPr>
        <p:txBody>
          <a:bodyPr wrap="square" rtlCol="0">
            <a:spAutoFit/>
          </a:bodyPr>
          <a:lstStyle/>
          <a:p>
            <a:r>
              <a:rPr lang="es-EC" sz="4000" b="1" dirty="0">
                <a:ln w="12700">
                  <a:solidFill>
                    <a:srgbClr val="5E71FF"/>
                  </a:solidFill>
                </a:ln>
                <a:noFill/>
              </a:rPr>
              <a:t>01</a:t>
            </a:r>
          </a:p>
        </p:txBody>
      </p:sp>
      <p:sp>
        <p:nvSpPr>
          <p:cNvPr id="4" name="Triángulo 3">
            <a:extLst>
              <a:ext uri="{FF2B5EF4-FFF2-40B4-BE49-F238E27FC236}">
                <a16:creationId xmlns="" xmlns:a16="http://schemas.microsoft.com/office/drawing/2014/main" id="{3B8D4090-F0C6-EA42-BFE4-33679F23A0F5}"/>
              </a:ext>
            </a:extLst>
          </p:cNvPr>
          <p:cNvSpPr/>
          <p:nvPr/>
        </p:nvSpPr>
        <p:spPr>
          <a:xfrm rot="5400000">
            <a:off x="5047679" y="1439799"/>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CuadroTexto 4">
            <a:extLst>
              <a:ext uri="{FF2B5EF4-FFF2-40B4-BE49-F238E27FC236}">
                <a16:creationId xmlns="" xmlns:a16="http://schemas.microsoft.com/office/drawing/2014/main" id="{3494D96A-2D68-024C-9A05-5E52C8BFB597}"/>
              </a:ext>
            </a:extLst>
          </p:cNvPr>
          <p:cNvSpPr txBox="1"/>
          <p:nvPr/>
        </p:nvSpPr>
        <p:spPr>
          <a:xfrm>
            <a:off x="5511253" y="1290174"/>
            <a:ext cx="5052474" cy="461665"/>
          </a:xfrm>
          <a:prstGeom prst="rect">
            <a:avLst/>
          </a:prstGeom>
          <a:noFill/>
        </p:spPr>
        <p:txBody>
          <a:bodyPr wrap="square" rtlCol="0">
            <a:spAutoFit/>
          </a:bodyPr>
          <a:lstStyle/>
          <a:p>
            <a:r>
              <a:rPr lang="es-ES_tradnl" sz="2400" dirty="0"/>
              <a:t>Objetivo y ficha </a:t>
            </a:r>
            <a:r>
              <a:rPr lang="es-ES_tradnl" sz="2400" dirty="0" smtClean="0"/>
              <a:t>técnica</a:t>
            </a:r>
            <a:endParaRPr lang="es-ES_tradnl" sz="2400" dirty="0"/>
          </a:p>
        </p:txBody>
      </p:sp>
      <p:sp>
        <p:nvSpPr>
          <p:cNvPr id="6" name="CuadroTexto 5">
            <a:extLst>
              <a:ext uri="{FF2B5EF4-FFF2-40B4-BE49-F238E27FC236}">
                <a16:creationId xmlns="" xmlns:a16="http://schemas.microsoft.com/office/drawing/2014/main" id="{F185047E-2BEB-CE4B-8090-6287C6EFEC65}"/>
              </a:ext>
            </a:extLst>
          </p:cNvPr>
          <p:cNvSpPr txBox="1"/>
          <p:nvPr/>
        </p:nvSpPr>
        <p:spPr>
          <a:xfrm>
            <a:off x="4090222" y="2025508"/>
            <a:ext cx="807395" cy="707886"/>
          </a:xfrm>
          <a:prstGeom prst="rect">
            <a:avLst/>
          </a:prstGeom>
          <a:noFill/>
        </p:spPr>
        <p:txBody>
          <a:bodyPr wrap="square" rtlCol="0">
            <a:spAutoFit/>
          </a:bodyPr>
          <a:lstStyle/>
          <a:p>
            <a:r>
              <a:rPr lang="es-EC" sz="4000" b="1" dirty="0">
                <a:ln w="12700">
                  <a:solidFill>
                    <a:srgbClr val="5E71FF"/>
                  </a:solidFill>
                </a:ln>
                <a:noFill/>
              </a:rPr>
              <a:t>02</a:t>
            </a:r>
          </a:p>
        </p:txBody>
      </p:sp>
      <p:sp>
        <p:nvSpPr>
          <p:cNvPr id="7" name="Triángulo 6">
            <a:extLst>
              <a:ext uri="{FF2B5EF4-FFF2-40B4-BE49-F238E27FC236}">
                <a16:creationId xmlns="" xmlns:a16="http://schemas.microsoft.com/office/drawing/2014/main" id="{B83F1D53-A536-A94D-8A7B-113680AD25B3}"/>
              </a:ext>
            </a:extLst>
          </p:cNvPr>
          <p:cNvSpPr/>
          <p:nvPr/>
        </p:nvSpPr>
        <p:spPr>
          <a:xfrm rot="5400000">
            <a:off x="5047680" y="2298244"/>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8" name="CuadroTexto 7">
            <a:extLst>
              <a:ext uri="{FF2B5EF4-FFF2-40B4-BE49-F238E27FC236}">
                <a16:creationId xmlns="" xmlns:a16="http://schemas.microsoft.com/office/drawing/2014/main" id="{D0225797-2A38-534F-8135-1DE3F59ADC54}"/>
              </a:ext>
            </a:extLst>
          </p:cNvPr>
          <p:cNvSpPr txBox="1"/>
          <p:nvPr/>
        </p:nvSpPr>
        <p:spPr>
          <a:xfrm>
            <a:off x="5511253" y="2148619"/>
            <a:ext cx="5052474" cy="830997"/>
          </a:xfrm>
          <a:prstGeom prst="rect">
            <a:avLst/>
          </a:prstGeom>
          <a:noFill/>
        </p:spPr>
        <p:txBody>
          <a:bodyPr wrap="square" rtlCol="0">
            <a:spAutoFit/>
          </a:bodyPr>
          <a:lstStyle/>
          <a:p>
            <a:r>
              <a:rPr lang="es-ES_tradnl" sz="2400" dirty="0"/>
              <a:t>Generalidades </a:t>
            </a:r>
            <a:r>
              <a:rPr lang="es-ES_tradnl" sz="2400" dirty="0" smtClean="0"/>
              <a:t>ESPAC</a:t>
            </a:r>
            <a:r>
              <a:rPr lang="es-ES_tradnl" sz="2400" smtClean="0"/>
              <a:t>, Responsabilidades</a:t>
            </a:r>
            <a:endParaRPr lang="es-ES_tradnl" sz="2400" dirty="0"/>
          </a:p>
        </p:txBody>
      </p:sp>
      <p:sp>
        <p:nvSpPr>
          <p:cNvPr id="9" name="CuadroTexto 8">
            <a:extLst>
              <a:ext uri="{FF2B5EF4-FFF2-40B4-BE49-F238E27FC236}">
                <a16:creationId xmlns="" xmlns:a16="http://schemas.microsoft.com/office/drawing/2014/main" id="{AEBAE6E1-79B0-F244-8D56-F0AA1BCACEB9}"/>
              </a:ext>
            </a:extLst>
          </p:cNvPr>
          <p:cNvSpPr txBox="1"/>
          <p:nvPr/>
        </p:nvSpPr>
        <p:spPr>
          <a:xfrm>
            <a:off x="4090225" y="2926114"/>
            <a:ext cx="807395" cy="707886"/>
          </a:xfrm>
          <a:prstGeom prst="rect">
            <a:avLst/>
          </a:prstGeom>
          <a:noFill/>
        </p:spPr>
        <p:txBody>
          <a:bodyPr wrap="square" rtlCol="0">
            <a:spAutoFit/>
          </a:bodyPr>
          <a:lstStyle/>
          <a:p>
            <a:r>
              <a:rPr lang="es-EC" sz="4000" b="1" dirty="0">
                <a:ln w="12700">
                  <a:solidFill>
                    <a:srgbClr val="5E71FF"/>
                  </a:solidFill>
                </a:ln>
                <a:noFill/>
              </a:rPr>
              <a:t>03</a:t>
            </a:r>
          </a:p>
        </p:txBody>
      </p:sp>
      <p:sp>
        <p:nvSpPr>
          <p:cNvPr id="10" name="Triángulo 9">
            <a:extLst>
              <a:ext uri="{FF2B5EF4-FFF2-40B4-BE49-F238E27FC236}">
                <a16:creationId xmlns="" xmlns:a16="http://schemas.microsoft.com/office/drawing/2014/main" id="{FDF8DB9A-4244-2E4E-AD36-F927242804B4}"/>
              </a:ext>
            </a:extLst>
          </p:cNvPr>
          <p:cNvSpPr/>
          <p:nvPr/>
        </p:nvSpPr>
        <p:spPr>
          <a:xfrm rot="5400000">
            <a:off x="5047680" y="4071614"/>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CuadroTexto 11">
            <a:extLst>
              <a:ext uri="{FF2B5EF4-FFF2-40B4-BE49-F238E27FC236}">
                <a16:creationId xmlns="" xmlns:a16="http://schemas.microsoft.com/office/drawing/2014/main" id="{C8F1E33A-02A4-3141-AF65-3D33327B77C0}"/>
              </a:ext>
            </a:extLst>
          </p:cNvPr>
          <p:cNvSpPr txBox="1"/>
          <p:nvPr/>
        </p:nvSpPr>
        <p:spPr>
          <a:xfrm>
            <a:off x="4090221" y="3798879"/>
            <a:ext cx="807395" cy="707886"/>
          </a:xfrm>
          <a:prstGeom prst="rect">
            <a:avLst/>
          </a:prstGeom>
          <a:noFill/>
        </p:spPr>
        <p:txBody>
          <a:bodyPr wrap="square" rtlCol="0">
            <a:spAutoFit/>
          </a:bodyPr>
          <a:lstStyle/>
          <a:p>
            <a:r>
              <a:rPr lang="es-EC" sz="4000" b="1" dirty="0">
                <a:ln w="12700">
                  <a:solidFill>
                    <a:srgbClr val="5E71FF"/>
                  </a:solidFill>
                </a:ln>
                <a:noFill/>
              </a:rPr>
              <a:t>04</a:t>
            </a:r>
          </a:p>
        </p:txBody>
      </p:sp>
      <p:sp>
        <p:nvSpPr>
          <p:cNvPr id="13" name="Triángulo 12">
            <a:extLst>
              <a:ext uri="{FF2B5EF4-FFF2-40B4-BE49-F238E27FC236}">
                <a16:creationId xmlns="" xmlns:a16="http://schemas.microsoft.com/office/drawing/2014/main" id="{39D6A92F-5EA9-0742-8BC0-F0F7F3EA4D2A}"/>
              </a:ext>
            </a:extLst>
          </p:cNvPr>
          <p:cNvSpPr/>
          <p:nvPr/>
        </p:nvSpPr>
        <p:spPr>
          <a:xfrm rot="5400000">
            <a:off x="5047680" y="4879319"/>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7" name="CuadroTexto 11">
            <a:extLst>
              <a:ext uri="{FF2B5EF4-FFF2-40B4-BE49-F238E27FC236}">
                <a16:creationId xmlns="" xmlns:a16="http://schemas.microsoft.com/office/drawing/2014/main" id="{C8F1E33A-02A4-3141-AF65-3D33327B77C0}"/>
              </a:ext>
            </a:extLst>
          </p:cNvPr>
          <p:cNvSpPr txBox="1"/>
          <p:nvPr/>
        </p:nvSpPr>
        <p:spPr>
          <a:xfrm>
            <a:off x="4090225" y="4606584"/>
            <a:ext cx="807395" cy="707886"/>
          </a:xfrm>
          <a:prstGeom prst="rect">
            <a:avLst/>
          </a:prstGeom>
          <a:noFill/>
        </p:spPr>
        <p:txBody>
          <a:bodyPr wrap="square" rtlCol="0">
            <a:spAutoFit/>
          </a:bodyPr>
          <a:lstStyle/>
          <a:p>
            <a:r>
              <a:rPr lang="es-EC" sz="4000" b="1" dirty="0">
                <a:ln w="12700">
                  <a:solidFill>
                    <a:srgbClr val="5E71FF"/>
                  </a:solidFill>
                </a:ln>
                <a:noFill/>
              </a:rPr>
              <a:t>04</a:t>
            </a:r>
          </a:p>
        </p:txBody>
      </p:sp>
      <p:sp>
        <p:nvSpPr>
          <p:cNvPr id="18" name="CuadroTexto 11">
            <a:extLst>
              <a:ext uri="{FF2B5EF4-FFF2-40B4-BE49-F238E27FC236}">
                <a16:creationId xmlns="" xmlns:a16="http://schemas.microsoft.com/office/drawing/2014/main" id="{C8F1E33A-02A4-3141-AF65-3D33327B77C0}"/>
              </a:ext>
            </a:extLst>
          </p:cNvPr>
          <p:cNvSpPr txBox="1"/>
          <p:nvPr/>
        </p:nvSpPr>
        <p:spPr>
          <a:xfrm>
            <a:off x="4090225" y="5509441"/>
            <a:ext cx="807395" cy="707886"/>
          </a:xfrm>
          <a:prstGeom prst="rect">
            <a:avLst/>
          </a:prstGeom>
          <a:noFill/>
        </p:spPr>
        <p:txBody>
          <a:bodyPr wrap="square" rtlCol="0">
            <a:spAutoFit/>
          </a:bodyPr>
          <a:lstStyle/>
          <a:p>
            <a:r>
              <a:rPr lang="es-EC" sz="4000" b="1" dirty="0">
                <a:ln w="12700">
                  <a:solidFill>
                    <a:srgbClr val="5E71FF"/>
                  </a:solidFill>
                </a:ln>
                <a:noFill/>
              </a:rPr>
              <a:t>04</a:t>
            </a:r>
          </a:p>
        </p:txBody>
      </p:sp>
      <p:sp>
        <p:nvSpPr>
          <p:cNvPr id="19" name="Triángulo 6">
            <a:extLst>
              <a:ext uri="{FF2B5EF4-FFF2-40B4-BE49-F238E27FC236}">
                <a16:creationId xmlns="" xmlns:a16="http://schemas.microsoft.com/office/drawing/2014/main" id="{B83F1D53-A536-A94D-8A7B-113680AD25B3}"/>
              </a:ext>
            </a:extLst>
          </p:cNvPr>
          <p:cNvSpPr/>
          <p:nvPr/>
        </p:nvSpPr>
        <p:spPr>
          <a:xfrm rot="5400000">
            <a:off x="5047680" y="3198850"/>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0" name="Triángulo 6">
            <a:extLst>
              <a:ext uri="{FF2B5EF4-FFF2-40B4-BE49-F238E27FC236}">
                <a16:creationId xmlns="" xmlns:a16="http://schemas.microsoft.com/office/drawing/2014/main" id="{B83F1D53-A536-A94D-8A7B-113680AD25B3}"/>
              </a:ext>
            </a:extLst>
          </p:cNvPr>
          <p:cNvSpPr/>
          <p:nvPr/>
        </p:nvSpPr>
        <p:spPr>
          <a:xfrm rot="5400000">
            <a:off x="5047677" y="5782177"/>
            <a:ext cx="188403" cy="162416"/>
          </a:xfrm>
          <a:prstGeom prst="triangle">
            <a:avLst/>
          </a:prstGeom>
          <a:solidFill>
            <a:srgbClr val="5E71FF">
              <a:alpha val="49804"/>
            </a:srgbClr>
          </a:solidFill>
          <a:ln w="19050" cap="rnd">
            <a:solidFill>
              <a:srgbClr val="5E71F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5" name="CuadroTexto 7">
            <a:extLst>
              <a:ext uri="{FF2B5EF4-FFF2-40B4-BE49-F238E27FC236}">
                <a16:creationId xmlns="" xmlns:a16="http://schemas.microsoft.com/office/drawing/2014/main" id="{D0225797-2A38-534F-8135-1DE3F59ADC54}"/>
              </a:ext>
            </a:extLst>
          </p:cNvPr>
          <p:cNvSpPr txBox="1"/>
          <p:nvPr/>
        </p:nvSpPr>
        <p:spPr>
          <a:xfrm>
            <a:off x="5511253" y="3049225"/>
            <a:ext cx="5052474" cy="461665"/>
          </a:xfrm>
          <a:prstGeom prst="rect">
            <a:avLst/>
          </a:prstGeom>
          <a:noFill/>
        </p:spPr>
        <p:txBody>
          <a:bodyPr wrap="square" rtlCol="0">
            <a:spAutoFit/>
          </a:bodyPr>
          <a:lstStyle/>
          <a:p>
            <a:r>
              <a:rPr lang="es-ES_tradnl" sz="2400" dirty="0" smtClean="0"/>
              <a:t>Orto-fotografía</a:t>
            </a:r>
            <a:endParaRPr lang="es-ES_tradnl" sz="2400" dirty="0"/>
          </a:p>
        </p:txBody>
      </p:sp>
      <p:sp>
        <p:nvSpPr>
          <p:cNvPr id="26" name="CuadroTexto 7">
            <a:extLst>
              <a:ext uri="{FF2B5EF4-FFF2-40B4-BE49-F238E27FC236}">
                <a16:creationId xmlns="" xmlns:a16="http://schemas.microsoft.com/office/drawing/2014/main" id="{D0225797-2A38-534F-8135-1DE3F59ADC54}"/>
              </a:ext>
            </a:extLst>
          </p:cNvPr>
          <p:cNvSpPr txBox="1"/>
          <p:nvPr/>
        </p:nvSpPr>
        <p:spPr>
          <a:xfrm>
            <a:off x="5511253" y="3921989"/>
            <a:ext cx="5052474" cy="461665"/>
          </a:xfrm>
          <a:prstGeom prst="rect">
            <a:avLst/>
          </a:prstGeom>
          <a:noFill/>
        </p:spPr>
        <p:txBody>
          <a:bodyPr wrap="square" rtlCol="0">
            <a:spAutoFit/>
          </a:bodyPr>
          <a:lstStyle/>
          <a:p>
            <a:r>
              <a:rPr lang="es-ES_tradnl" sz="2400" dirty="0" smtClean="0"/>
              <a:t>Formulario ESPAC 02</a:t>
            </a:r>
            <a:endParaRPr lang="es-ES_tradnl" sz="2400" dirty="0"/>
          </a:p>
        </p:txBody>
      </p:sp>
      <p:sp>
        <p:nvSpPr>
          <p:cNvPr id="27" name="CuadroTexto 7">
            <a:extLst>
              <a:ext uri="{FF2B5EF4-FFF2-40B4-BE49-F238E27FC236}">
                <a16:creationId xmlns="" xmlns:a16="http://schemas.microsoft.com/office/drawing/2014/main" id="{D0225797-2A38-534F-8135-1DE3F59ADC54}"/>
              </a:ext>
            </a:extLst>
          </p:cNvPr>
          <p:cNvSpPr txBox="1"/>
          <p:nvPr/>
        </p:nvSpPr>
        <p:spPr>
          <a:xfrm>
            <a:off x="5511253" y="4729694"/>
            <a:ext cx="5052474" cy="461665"/>
          </a:xfrm>
          <a:prstGeom prst="rect">
            <a:avLst/>
          </a:prstGeom>
          <a:noFill/>
        </p:spPr>
        <p:txBody>
          <a:bodyPr wrap="square" rtlCol="0">
            <a:spAutoFit/>
          </a:bodyPr>
          <a:lstStyle/>
          <a:p>
            <a:r>
              <a:rPr lang="es-ES_tradnl" sz="2400" dirty="0" smtClean="0"/>
              <a:t>Cuestionario ESPAC 01</a:t>
            </a:r>
            <a:endParaRPr lang="es-ES_tradnl" sz="2400" dirty="0"/>
          </a:p>
        </p:txBody>
      </p:sp>
      <p:sp>
        <p:nvSpPr>
          <p:cNvPr id="28" name="CuadroTexto 7">
            <a:extLst>
              <a:ext uri="{FF2B5EF4-FFF2-40B4-BE49-F238E27FC236}">
                <a16:creationId xmlns="" xmlns:a16="http://schemas.microsoft.com/office/drawing/2014/main" id="{D0225797-2A38-534F-8135-1DE3F59ADC54}"/>
              </a:ext>
            </a:extLst>
          </p:cNvPr>
          <p:cNvSpPr txBox="1"/>
          <p:nvPr/>
        </p:nvSpPr>
        <p:spPr>
          <a:xfrm>
            <a:off x="5511253" y="5632551"/>
            <a:ext cx="5052474" cy="461665"/>
          </a:xfrm>
          <a:prstGeom prst="rect">
            <a:avLst/>
          </a:prstGeom>
          <a:noFill/>
        </p:spPr>
        <p:txBody>
          <a:bodyPr wrap="square" rtlCol="0">
            <a:spAutoFit/>
          </a:bodyPr>
          <a:lstStyle/>
          <a:p>
            <a:r>
              <a:rPr lang="es-ES_tradnl" sz="2400" dirty="0" smtClean="0"/>
              <a:t>Carpeta del Segmento</a:t>
            </a:r>
            <a:endParaRPr lang="es-ES_tradnl" sz="2400" dirty="0"/>
          </a:p>
        </p:txBody>
      </p:sp>
    </p:spTree>
    <p:extLst>
      <p:ext uri="{BB962C8B-B14F-4D97-AF65-F5344CB8AC3E}">
        <p14:creationId xmlns:p14="http://schemas.microsoft.com/office/powerpoint/2010/main" val="36900908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41 CuadroTexto"/>
          <p:cNvSpPr txBox="1"/>
          <p:nvPr/>
        </p:nvSpPr>
        <p:spPr>
          <a:xfrm>
            <a:off x="2151646" y="785972"/>
            <a:ext cx="2659346" cy="402396"/>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3: 144 Ha</a:t>
            </a:r>
            <a:endParaRPr lang="es-EC" sz="1400" dirty="0">
              <a:latin typeface="Century Gothic" panose="020B0502020202020204" pitchFamily="34" charset="0"/>
              <a:ea typeface="Times New Roman"/>
            </a:endParaRPr>
          </a:p>
        </p:txBody>
      </p:sp>
      <p:sp>
        <p:nvSpPr>
          <p:cNvPr id="5" name="141 CuadroTexto"/>
          <p:cNvSpPr txBox="1"/>
          <p:nvPr/>
        </p:nvSpPr>
        <p:spPr>
          <a:xfrm>
            <a:off x="7424995" y="808281"/>
            <a:ext cx="2659346" cy="402396"/>
          </a:xfrm>
          <a:prstGeom prst="rect">
            <a:avLst/>
          </a:prstGeom>
          <a:solidFill>
            <a:schemeClr val="bg1"/>
          </a:solidFill>
        </p:spPr>
        <p:txBody>
          <a:bodyPr wrap="square" rtlCol="0">
            <a:noAutofit/>
          </a:bodyPr>
          <a:lstStyle/>
          <a:p>
            <a:pPr algn="just"/>
            <a:r>
              <a:rPr lang="es-EC" sz="1400" b="1" dirty="0">
                <a:solidFill>
                  <a:srgbClr val="000000"/>
                </a:solidFill>
                <a:latin typeface="Century Gothic" panose="020B0502020202020204" pitchFamily="34" charset="0"/>
                <a:ea typeface="Times New Roman"/>
              </a:rPr>
              <a:t>Estrato 4: 576 Ha</a:t>
            </a:r>
            <a:endParaRPr lang="es-EC" sz="1400" dirty="0">
              <a:latin typeface="Century Gothic" panose="020B0502020202020204" pitchFamily="34" charset="0"/>
              <a:ea typeface="Times New Roman"/>
            </a:endParaRPr>
          </a:p>
        </p:txBody>
      </p:sp>
      <p:grpSp>
        <p:nvGrpSpPr>
          <p:cNvPr id="8" name="7 Grupo"/>
          <p:cNvGrpSpPr/>
          <p:nvPr/>
        </p:nvGrpSpPr>
        <p:grpSpPr>
          <a:xfrm>
            <a:off x="1749660" y="1275858"/>
            <a:ext cx="4193361" cy="4272256"/>
            <a:chOff x="3168775" y="1413164"/>
            <a:chExt cx="5951474" cy="4272256"/>
          </a:xfrm>
        </p:grpSpPr>
        <p:sp>
          <p:nvSpPr>
            <p:cNvPr id="9" name="41 Rectángulo"/>
            <p:cNvSpPr/>
            <p:nvPr/>
          </p:nvSpPr>
          <p:spPr>
            <a:xfrm>
              <a:off x="3529643" y="2594746"/>
              <a:ext cx="2110458" cy="2375151"/>
            </a:xfrm>
            <a:prstGeom prst="rect">
              <a:avLst/>
            </a:prstGeom>
            <a:solidFill>
              <a:srgbClr val="FFFF00"/>
            </a:solidFill>
            <a:ln w="38100">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endParaRPr lang="es-EC"/>
            </a:p>
          </p:txBody>
        </p:sp>
        <p:grpSp>
          <p:nvGrpSpPr>
            <p:cNvPr id="10" name="40 Grupo"/>
            <p:cNvGrpSpPr/>
            <p:nvPr/>
          </p:nvGrpSpPr>
          <p:grpSpPr>
            <a:xfrm>
              <a:off x="3529686" y="2594918"/>
              <a:ext cx="2096079" cy="2376325"/>
              <a:chOff x="1726276" y="1266611"/>
              <a:chExt cx="4752528" cy="4320480"/>
            </a:xfrm>
            <a:solidFill>
              <a:srgbClr val="F5F9FD"/>
            </a:solidFill>
          </p:grpSpPr>
          <p:sp>
            <p:nvSpPr>
              <p:cNvPr id="56" name="4 Rectángulo"/>
              <p:cNvSpPr/>
              <p:nvPr/>
            </p:nvSpPr>
            <p:spPr>
              <a:xfrm>
                <a:off x="3310452"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7" name="5 Rectángulo"/>
              <p:cNvSpPr/>
              <p:nvPr/>
            </p:nvSpPr>
            <p:spPr>
              <a:xfrm>
                <a:off x="4102540"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8" name="6 Rectángulo"/>
              <p:cNvSpPr/>
              <p:nvPr/>
            </p:nvSpPr>
            <p:spPr>
              <a:xfrm>
                <a:off x="4894628"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59" name="7 Rectángulo"/>
              <p:cNvSpPr/>
              <p:nvPr/>
            </p:nvSpPr>
            <p:spPr>
              <a:xfrm>
                <a:off x="2518364"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0" name="8 Rectángulo"/>
              <p:cNvSpPr/>
              <p:nvPr/>
            </p:nvSpPr>
            <p:spPr>
              <a:xfrm>
                <a:off x="172627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1" name="9 Rectángulo"/>
              <p:cNvSpPr/>
              <p:nvPr/>
            </p:nvSpPr>
            <p:spPr>
              <a:xfrm>
                <a:off x="5686716" y="270677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2" name="10 Rectángulo"/>
              <p:cNvSpPr/>
              <p:nvPr/>
            </p:nvSpPr>
            <p:spPr>
              <a:xfrm>
                <a:off x="3310452"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3" name="11 Rectángulo"/>
              <p:cNvSpPr/>
              <p:nvPr/>
            </p:nvSpPr>
            <p:spPr>
              <a:xfrm>
                <a:off x="4102540"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4" name="12 Rectángulo"/>
              <p:cNvSpPr/>
              <p:nvPr/>
            </p:nvSpPr>
            <p:spPr>
              <a:xfrm>
                <a:off x="4894628"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5" name="13 Rectángulo"/>
              <p:cNvSpPr/>
              <p:nvPr/>
            </p:nvSpPr>
            <p:spPr>
              <a:xfrm>
                <a:off x="2518364"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6" name="14 Rectángulo"/>
              <p:cNvSpPr/>
              <p:nvPr/>
            </p:nvSpPr>
            <p:spPr>
              <a:xfrm>
                <a:off x="172627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7" name="15 Rectángulo"/>
              <p:cNvSpPr/>
              <p:nvPr/>
            </p:nvSpPr>
            <p:spPr>
              <a:xfrm>
                <a:off x="5686716" y="198669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8" name="16 Rectángulo"/>
              <p:cNvSpPr/>
              <p:nvPr/>
            </p:nvSpPr>
            <p:spPr>
              <a:xfrm>
                <a:off x="3310452"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69" name="17 Rectángulo"/>
              <p:cNvSpPr/>
              <p:nvPr/>
            </p:nvSpPr>
            <p:spPr>
              <a:xfrm>
                <a:off x="4102540"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0" name="18 Rectángulo"/>
              <p:cNvSpPr/>
              <p:nvPr/>
            </p:nvSpPr>
            <p:spPr>
              <a:xfrm>
                <a:off x="4894628"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1" name="19 Rectángulo"/>
              <p:cNvSpPr/>
              <p:nvPr/>
            </p:nvSpPr>
            <p:spPr>
              <a:xfrm>
                <a:off x="2518364"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2" name="20 Rectángulo"/>
              <p:cNvSpPr/>
              <p:nvPr/>
            </p:nvSpPr>
            <p:spPr>
              <a:xfrm>
                <a:off x="172627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3" name="21 Rectángulo"/>
              <p:cNvSpPr/>
              <p:nvPr/>
            </p:nvSpPr>
            <p:spPr>
              <a:xfrm>
                <a:off x="5686716" y="12666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4" name="22 Rectángulo"/>
              <p:cNvSpPr/>
              <p:nvPr/>
            </p:nvSpPr>
            <p:spPr>
              <a:xfrm>
                <a:off x="3310452"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5" name="23 Rectángulo"/>
              <p:cNvSpPr/>
              <p:nvPr/>
            </p:nvSpPr>
            <p:spPr>
              <a:xfrm>
                <a:off x="4102540"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6" name="24 Rectángulo"/>
              <p:cNvSpPr/>
              <p:nvPr/>
            </p:nvSpPr>
            <p:spPr>
              <a:xfrm>
                <a:off x="4894628"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7" name="25 Rectángulo"/>
              <p:cNvSpPr/>
              <p:nvPr/>
            </p:nvSpPr>
            <p:spPr>
              <a:xfrm>
                <a:off x="2518364"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8" name="26 Rectángulo"/>
              <p:cNvSpPr/>
              <p:nvPr/>
            </p:nvSpPr>
            <p:spPr>
              <a:xfrm>
                <a:off x="172627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79" name="27 Rectángulo"/>
              <p:cNvSpPr/>
              <p:nvPr/>
            </p:nvSpPr>
            <p:spPr>
              <a:xfrm>
                <a:off x="5686716" y="342685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0" name="28 Rectángulo"/>
              <p:cNvSpPr/>
              <p:nvPr/>
            </p:nvSpPr>
            <p:spPr>
              <a:xfrm>
                <a:off x="3310452"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1" name="29 Rectángulo"/>
              <p:cNvSpPr/>
              <p:nvPr/>
            </p:nvSpPr>
            <p:spPr>
              <a:xfrm>
                <a:off x="4102540"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2" name="30 Rectángulo"/>
              <p:cNvSpPr/>
              <p:nvPr/>
            </p:nvSpPr>
            <p:spPr>
              <a:xfrm>
                <a:off x="4894628"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3" name="31 Rectángulo"/>
              <p:cNvSpPr/>
              <p:nvPr/>
            </p:nvSpPr>
            <p:spPr>
              <a:xfrm>
                <a:off x="2518364"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4" name="32 Rectángulo"/>
              <p:cNvSpPr/>
              <p:nvPr/>
            </p:nvSpPr>
            <p:spPr>
              <a:xfrm>
                <a:off x="172627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5" name="33 Rectángulo"/>
              <p:cNvSpPr/>
              <p:nvPr/>
            </p:nvSpPr>
            <p:spPr>
              <a:xfrm>
                <a:off x="5686716" y="414693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6" name="34 Rectángulo"/>
              <p:cNvSpPr/>
              <p:nvPr/>
            </p:nvSpPr>
            <p:spPr>
              <a:xfrm>
                <a:off x="3310452"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7" name="35 Rectángulo"/>
              <p:cNvSpPr/>
              <p:nvPr/>
            </p:nvSpPr>
            <p:spPr>
              <a:xfrm>
                <a:off x="4102540"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8" name="36 Rectángulo"/>
              <p:cNvSpPr/>
              <p:nvPr/>
            </p:nvSpPr>
            <p:spPr>
              <a:xfrm>
                <a:off x="4894628"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89" name="37 Rectángulo"/>
              <p:cNvSpPr/>
              <p:nvPr/>
            </p:nvSpPr>
            <p:spPr>
              <a:xfrm>
                <a:off x="2518364"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90" name="38 Rectángulo"/>
              <p:cNvSpPr/>
              <p:nvPr/>
            </p:nvSpPr>
            <p:spPr>
              <a:xfrm>
                <a:off x="172627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sp>
            <p:nvSpPr>
              <p:cNvPr id="91" name="39 Rectángulo"/>
              <p:cNvSpPr/>
              <p:nvPr/>
            </p:nvSpPr>
            <p:spPr>
              <a:xfrm>
                <a:off x="5686716" y="4867011"/>
                <a:ext cx="792088" cy="720080"/>
              </a:xfrm>
              <a:prstGeom prst="rect">
                <a:avLst/>
              </a:prstGeom>
              <a:grpFill/>
              <a:ln w="3175" cap="flat" cmpd="sng" algn="ctr">
                <a:solidFill>
                  <a:schemeClr val="tx2"/>
                </a:solidFill>
                <a:prstDash val="solid"/>
                <a:miter lim="800000"/>
              </a:ln>
              <a:effectLst/>
            </p:spPr>
            <p:txBody>
              <a:bodyPr rtlCol="0" anchor="ctr"/>
              <a:lstStyle/>
              <a:p>
                <a:endParaRPr lang="es-EC"/>
              </a:p>
            </p:txBody>
          </p:sp>
        </p:grpSp>
        <p:sp>
          <p:nvSpPr>
            <p:cNvPr id="11" name="50 CuadroTexto"/>
            <p:cNvSpPr txBox="1"/>
            <p:nvPr/>
          </p:nvSpPr>
          <p:spPr>
            <a:xfrm>
              <a:off x="4402715" y="2108187"/>
              <a:ext cx="726758" cy="209492"/>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1200 m</a:t>
              </a:r>
              <a:endParaRPr lang="es-EC" sz="1100" b="1" dirty="0">
                <a:latin typeface="+mj-lt"/>
                <a:ea typeface="Times New Roman"/>
              </a:endParaRPr>
            </a:p>
          </p:txBody>
        </p:sp>
        <p:cxnSp>
          <p:nvCxnSpPr>
            <p:cNvPr id="12" name="53 Conector recto"/>
            <p:cNvCxnSpPr/>
            <p:nvPr/>
          </p:nvCxnSpPr>
          <p:spPr>
            <a:xfrm flipV="1">
              <a:off x="3390152" y="2555312"/>
              <a:ext cx="12499" cy="2415927"/>
            </a:xfrm>
            <a:prstGeom prst="line">
              <a:avLst/>
            </a:prstGeom>
            <a:noFill/>
            <a:ln w="12700" cap="flat" cmpd="sng" algn="ctr">
              <a:solidFill>
                <a:srgbClr val="4472C4"/>
              </a:solidFill>
              <a:prstDash val="solid"/>
              <a:miter lim="800000"/>
            </a:ln>
            <a:effectLst/>
          </p:spPr>
        </p:cxnSp>
        <p:sp>
          <p:nvSpPr>
            <p:cNvPr id="13" name="55 CuadroTexto"/>
            <p:cNvSpPr txBox="1"/>
            <p:nvPr/>
          </p:nvSpPr>
          <p:spPr>
            <a:xfrm rot="16200000">
              <a:off x="2948890" y="3408883"/>
              <a:ext cx="747121" cy="307352"/>
            </a:xfrm>
            <a:prstGeom prst="rect">
              <a:avLst/>
            </a:prstGeom>
            <a:noFill/>
            <a:ln w="12700" cap="flat" cmpd="sng" algn="ctr">
              <a:noFill/>
              <a:prstDash val="solid"/>
              <a:miter lim="800000"/>
            </a:ln>
            <a:effectLst/>
          </p:spPr>
          <p:txBody>
            <a:bodyPr wrap="square" rtlCol="0">
              <a:noAutofit/>
            </a:bodyPr>
            <a:lstStyle/>
            <a:p>
              <a:pPr algn="ctr"/>
              <a:r>
                <a:rPr lang="es-EC" sz="1100" b="1" dirty="0">
                  <a:solidFill>
                    <a:srgbClr val="000000"/>
                  </a:solidFill>
                  <a:latin typeface="+mj-lt"/>
                  <a:ea typeface="Times New Roman"/>
                </a:rPr>
                <a:t>1200 m</a:t>
              </a:r>
              <a:endParaRPr lang="es-EC" sz="1100" b="1" dirty="0">
                <a:latin typeface="+mj-lt"/>
                <a:ea typeface="Times New Roman"/>
              </a:endParaRPr>
            </a:p>
          </p:txBody>
        </p:sp>
        <p:cxnSp>
          <p:nvCxnSpPr>
            <p:cNvPr id="14" name="87 Conector recto"/>
            <p:cNvCxnSpPr/>
            <p:nvPr/>
          </p:nvCxnSpPr>
          <p:spPr>
            <a:xfrm>
              <a:off x="3529686" y="2515706"/>
              <a:ext cx="349346" cy="0"/>
            </a:xfrm>
            <a:prstGeom prst="line">
              <a:avLst/>
            </a:prstGeom>
            <a:noFill/>
            <a:ln w="12700" cap="flat" cmpd="sng" algn="ctr">
              <a:solidFill>
                <a:srgbClr val="A5A5A5"/>
              </a:solidFill>
              <a:prstDash val="solid"/>
              <a:miter lim="800000"/>
            </a:ln>
            <a:effectLst/>
          </p:spPr>
        </p:cxnSp>
        <p:sp>
          <p:nvSpPr>
            <p:cNvPr id="15" name="88 CuadroTexto"/>
            <p:cNvSpPr txBox="1"/>
            <p:nvPr/>
          </p:nvSpPr>
          <p:spPr>
            <a:xfrm>
              <a:off x="3529645" y="2320180"/>
              <a:ext cx="769160" cy="208052"/>
            </a:xfrm>
            <a:prstGeom prst="rect">
              <a:avLst/>
            </a:prstGeom>
            <a:noFill/>
            <a:ln w="12700" cap="flat" cmpd="sng" algn="ctr">
              <a:noFill/>
              <a:prstDash val="solid"/>
              <a:miter lim="800000"/>
            </a:ln>
            <a:effectLst/>
          </p:spPr>
          <p:txBody>
            <a:bodyPr wrap="square" rtlCol="0">
              <a:noAutofit/>
            </a:bodyPr>
            <a:lstStyle/>
            <a:p>
              <a:pPr algn="just"/>
              <a:r>
                <a:rPr lang="es-EC" sz="1100" b="1" dirty="0">
                  <a:solidFill>
                    <a:srgbClr val="000000"/>
                  </a:solidFill>
                  <a:latin typeface="+mj-lt"/>
                  <a:ea typeface="Times New Roman"/>
                </a:rPr>
                <a:t>200 m</a:t>
              </a:r>
              <a:endParaRPr lang="es-EC" sz="1100" b="1" dirty="0">
                <a:latin typeface="+mj-lt"/>
                <a:ea typeface="Times New Roman"/>
              </a:endParaRPr>
            </a:p>
          </p:txBody>
        </p:sp>
        <p:cxnSp>
          <p:nvCxnSpPr>
            <p:cNvPr id="16" name="95 Conector recto"/>
            <p:cNvCxnSpPr/>
            <p:nvPr/>
          </p:nvCxnSpPr>
          <p:spPr>
            <a:xfrm>
              <a:off x="3502659" y="2317679"/>
              <a:ext cx="2137634" cy="0"/>
            </a:xfrm>
            <a:prstGeom prst="line">
              <a:avLst/>
            </a:prstGeom>
            <a:noFill/>
            <a:ln w="12700" cap="flat" cmpd="sng" algn="ctr">
              <a:solidFill>
                <a:srgbClr val="4472C4"/>
              </a:solidFill>
              <a:prstDash val="solid"/>
              <a:miter lim="800000"/>
            </a:ln>
            <a:effectLst/>
          </p:spPr>
        </p:cxnSp>
        <p:cxnSp>
          <p:nvCxnSpPr>
            <p:cNvPr id="17" name="139 Conector recto de flecha"/>
            <p:cNvCxnSpPr/>
            <p:nvPr/>
          </p:nvCxnSpPr>
          <p:spPr>
            <a:xfrm>
              <a:off x="5565915" y="3872843"/>
              <a:ext cx="883068" cy="0"/>
            </a:xfrm>
            <a:prstGeom prst="straightConnector1">
              <a:avLst/>
            </a:prstGeom>
            <a:noFill/>
            <a:ln w="38100" cap="flat" cmpd="sng" algn="ctr">
              <a:solidFill>
                <a:srgbClr val="70AD47"/>
              </a:solidFill>
              <a:prstDash val="solid"/>
              <a:miter lim="800000"/>
              <a:tailEnd type="arrow"/>
            </a:ln>
            <a:effectLst/>
          </p:spPr>
        </p:cxnSp>
        <p:cxnSp>
          <p:nvCxnSpPr>
            <p:cNvPr id="18" name="17 Conector recto"/>
            <p:cNvCxnSpPr/>
            <p:nvPr/>
          </p:nvCxnSpPr>
          <p:spPr>
            <a:xfrm>
              <a:off x="3529643" y="2594746"/>
              <a:ext cx="43" cy="2376497"/>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19" name="42 CuadroTexto"/>
            <p:cNvSpPr txBox="1"/>
            <p:nvPr/>
          </p:nvSpPr>
          <p:spPr>
            <a:xfrm>
              <a:off x="3484832" y="27241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0" name="42 CuadroTexto"/>
            <p:cNvSpPr txBox="1"/>
            <p:nvPr/>
          </p:nvSpPr>
          <p:spPr>
            <a:xfrm>
              <a:off x="3879032" y="27149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1" name="42 CuadroTexto"/>
            <p:cNvSpPr txBox="1"/>
            <p:nvPr/>
          </p:nvSpPr>
          <p:spPr>
            <a:xfrm>
              <a:off x="4192754" y="27122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2" name="42 CuadroTexto"/>
            <p:cNvSpPr txBox="1"/>
            <p:nvPr/>
          </p:nvSpPr>
          <p:spPr>
            <a:xfrm>
              <a:off x="4537372" y="27122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3" name="42 CuadroTexto"/>
            <p:cNvSpPr txBox="1"/>
            <p:nvPr/>
          </p:nvSpPr>
          <p:spPr>
            <a:xfrm>
              <a:off x="4891448" y="27122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4" name="42 CuadroTexto"/>
            <p:cNvSpPr txBox="1"/>
            <p:nvPr/>
          </p:nvSpPr>
          <p:spPr>
            <a:xfrm>
              <a:off x="5244316" y="27149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5" name="42 CuadroTexto"/>
            <p:cNvSpPr txBox="1"/>
            <p:nvPr/>
          </p:nvSpPr>
          <p:spPr>
            <a:xfrm>
              <a:off x="3482857" y="31140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6" name="42 CuadroTexto"/>
            <p:cNvSpPr txBox="1"/>
            <p:nvPr/>
          </p:nvSpPr>
          <p:spPr>
            <a:xfrm>
              <a:off x="3877057" y="31048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7" name="42 CuadroTexto"/>
            <p:cNvSpPr txBox="1"/>
            <p:nvPr/>
          </p:nvSpPr>
          <p:spPr>
            <a:xfrm>
              <a:off x="4190779" y="31021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8" name="42 CuadroTexto"/>
            <p:cNvSpPr txBox="1"/>
            <p:nvPr/>
          </p:nvSpPr>
          <p:spPr>
            <a:xfrm>
              <a:off x="4535397" y="31021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29" name="42 CuadroTexto"/>
            <p:cNvSpPr txBox="1"/>
            <p:nvPr/>
          </p:nvSpPr>
          <p:spPr>
            <a:xfrm>
              <a:off x="4889473" y="31021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0" name="42 CuadroTexto"/>
            <p:cNvSpPr txBox="1"/>
            <p:nvPr/>
          </p:nvSpPr>
          <p:spPr>
            <a:xfrm>
              <a:off x="5242341" y="31048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1" name="42 CuadroTexto"/>
            <p:cNvSpPr txBox="1"/>
            <p:nvPr/>
          </p:nvSpPr>
          <p:spPr>
            <a:xfrm>
              <a:off x="3482857" y="34821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2" name="42 CuadroTexto"/>
            <p:cNvSpPr txBox="1"/>
            <p:nvPr/>
          </p:nvSpPr>
          <p:spPr>
            <a:xfrm>
              <a:off x="3877057" y="347293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3" name="42 CuadroTexto"/>
            <p:cNvSpPr txBox="1"/>
            <p:nvPr/>
          </p:nvSpPr>
          <p:spPr>
            <a:xfrm>
              <a:off x="4190779" y="3470254"/>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4" name="42 CuadroTexto"/>
            <p:cNvSpPr txBox="1"/>
            <p:nvPr/>
          </p:nvSpPr>
          <p:spPr>
            <a:xfrm>
              <a:off x="4535397" y="347025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5" name="42 CuadroTexto"/>
            <p:cNvSpPr txBox="1"/>
            <p:nvPr/>
          </p:nvSpPr>
          <p:spPr>
            <a:xfrm>
              <a:off x="4889473" y="3470253"/>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6" name="42 CuadroTexto"/>
            <p:cNvSpPr txBox="1"/>
            <p:nvPr/>
          </p:nvSpPr>
          <p:spPr>
            <a:xfrm>
              <a:off x="5242341" y="34729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7" name="42 CuadroTexto"/>
            <p:cNvSpPr txBox="1"/>
            <p:nvPr/>
          </p:nvSpPr>
          <p:spPr>
            <a:xfrm>
              <a:off x="3470982" y="39215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8" name="42 CuadroTexto"/>
            <p:cNvSpPr txBox="1"/>
            <p:nvPr/>
          </p:nvSpPr>
          <p:spPr>
            <a:xfrm>
              <a:off x="3865182" y="39123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39" name="42 CuadroTexto"/>
            <p:cNvSpPr txBox="1"/>
            <p:nvPr/>
          </p:nvSpPr>
          <p:spPr>
            <a:xfrm>
              <a:off x="4178904" y="39096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0" name="42 CuadroTexto"/>
            <p:cNvSpPr txBox="1"/>
            <p:nvPr/>
          </p:nvSpPr>
          <p:spPr>
            <a:xfrm>
              <a:off x="4523522" y="39096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1" name="42 CuadroTexto"/>
            <p:cNvSpPr txBox="1"/>
            <p:nvPr/>
          </p:nvSpPr>
          <p:spPr>
            <a:xfrm>
              <a:off x="4877598" y="39096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2" name="42 CuadroTexto"/>
            <p:cNvSpPr txBox="1"/>
            <p:nvPr/>
          </p:nvSpPr>
          <p:spPr>
            <a:xfrm>
              <a:off x="5230466" y="39123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3" name="42 CuadroTexto"/>
            <p:cNvSpPr txBox="1"/>
            <p:nvPr/>
          </p:nvSpPr>
          <p:spPr>
            <a:xfrm>
              <a:off x="3470982" y="427775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4" name="42 CuadroTexto"/>
            <p:cNvSpPr txBox="1"/>
            <p:nvPr/>
          </p:nvSpPr>
          <p:spPr>
            <a:xfrm>
              <a:off x="3865182" y="426855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5" name="42 CuadroTexto"/>
            <p:cNvSpPr txBox="1"/>
            <p:nvPr/>
          </p:nvSpPr>
          <p:spPr>
            <a:xfrm>
              <a:off x="4178904" y="426587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6" name="42 CuadroTexto"/>
            <p:cNvSpPr txBox="1"/>
            <p:nvPr/>
          </p:nvSpPr>
          <p:spPr>
            <a:xfrm>
              <a:off x="4523522" y="426588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7" name="42 CuadroTexto"/>
            <p:cNvSpPr txBox="1"/>
            <p:nvPr/>
          </p:nvSpPr>
          <p:spPr>
            <a:xfrm>
              <a:off x="4877598" y="426587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8" name="42 CuadroTexto"/>
            <p:cNvSpPr txBox="1"/>
            <p:nvPr/>
          </p:nvSpPr>
          <p:spPr>
            <a:xfrm>
              <a:off x="5230466" y="426855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49" name="42 CuadroTexto"/>
            <p:cNvSpPr txBox="1"/>
            <p:nvPr/>
          </p:nvSpPr>
          <p:spPr>
            <a:xfrm>
              <a:off x="3470982" y="46815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50" name="42 CuadroTexto"/>
            <p:cNvSpPr txBox="1"/>
            <p:nvPr/>
          </p:nvSpPr>
          <p:spPr>
            <a:xfrm>
              <a:off x="3865182" y="467230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51" name="42 CuadroTexto"/>
            <p:cNvSpPr txBox="1"/>
            <p:nvPr/>
          </p:nvSpPr>
          <p:spPr>
            <a:xfrm>
              <a:off x="4178904" y="4669629"/>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52" name="42 CuadroTexto"/>
            <p:cNvSpPr txBox="1"/>
            <p:nvPr/>
          </p:nvSpPr>
          <p:spPr>
            <a:xfrm>
              <a:off x="4523522" y="4669630"/>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53" name="42 CuadroTexto"/>
            <p:cNvSpPr txBox="1"/>
            <p:nvPr/>
          </p:nvSpPr>
          <p:spPr>
            <a:xfrm>
              <a:off x="4877598" y="4669628"/>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sp>
          <p:nvSpPr>
            <p:cNvPr id="54" name="42 CuadroTexto"/>
            <p:cNvSpPr txBox="1"/>
            <p:nvPr/>
          </p:nvSpPr>
          <p:spPr>
            <a:xfrm>
              <a:off x="5230466" y="4672305"/>
              <a:ext cx="503750" cy="208929"/>
            </a:xfrm>
            <a:prstGeom prst="rect">
              <a:avLst/>
            </a:prstGeom>
            <a:noFill/>
          </p:spPr>
          <p:txBody>
            <a:bodyPr wrap="square" rtlCol="0">
              <a:noAutofit/>
            </a:bodyPr>
            <a:lstStyle/>
            <a:p>
              <a:pPr algn="just"/>
              <a:r>
                <a:rPr lang="es-EC" sz="600" dirty="0">
                  <a:solidFill>
                    <a:srgbClr val="000000"/>
                  </a:solidFill>
                  <a:latin typeface="Calibri"/>
                  <a:ea typeface="Times New Roman"/>
                </a:rPr>
                <a:t>4,00 Ha</a:t>
              </a:r>
              <a:endParaRPr lang="es-EC" sz="1200" dirty="0">
                <a:latin typeface="Times New Roman"/>
                <a:ea typeface="Times New Roman"/>
              </a:endParaRPr>
            </a:p>
          </p:txBody>
        </p:sp>
        <p:pic>
          <p:nvPicPr>
            <p:cNvPr id="55" name="54 Imagen"/>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9449" t="3625"/>
            <a:stretch/>
          </p:blipFill>
          <p:spPr bwMode="auto">
            <a:xfrm>
              <a:off x="6448983" y="1413164"/>
              <a:ext cx="2671266" cy="4272256"/>
            </a:xfrm>
            <a:prstGeom prst="rect">
              <a:avLst/>
            </a:prstGeom>
            <a:noFill/>
            <a:ln>
              <a:noFill/>
            </a:ln>
          </p:spPr>
        </p:pic>
      </p:grpSp>
      <p:cxnSp>
        <p:nvCxnSpPr>
          <p:cNvPr id="92" name="91 Conector recto"/>
          <p:cNvCxnSpPr/>
          <p:nvPr/>
        </p:nvCxnSpPr>
        <p:spPr>
          <a:xfrm>
            <a:off x="6036779" y="1242877"/>
            <a:ext cx="0" cy="5201392"/>
          </a:xfrm>
          <a:prstGeom prst="line">
            <a:avLst/>
          </a:prstGeom>
          <a:ln w="57150"/>
        </p:spPr>
        <p:style>
          <a:lnRef idx="3">
            <a:schemeClr val="accent2"/>
          </a:lnRef>
          <a:fillRef idx="0">
            <a:schemeClr val="accent2"/>
          </a:fillRef>
          <a:effectRef idx="2">
            <a:schemeClr val="accent2"/>
          </a:effectRef>
          <a:fontRef idx="minor">
            <a:schemeClr val="tx1"/>
          </a:fontRef>
        </p:style>
      </p:cxn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6072" y="2075628"/>
            <a:ext cx="4666661" cy="3550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13052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97198" y="385375"/>
            <a:ext cx="8300503" cy="818391"/>
          </a:xfrm>
        </p:spPr>
        <p:txBody>
          <a:bodyPr>
            <a:normAutofit fontScale="90000"/>
          </a:bodyPr>
          <a:lstStyle/>
          <a:p>
            <a:r>
              <a:rPr lang="es-EC" dirty="0"/>
              <a:t>Relación entre segmentos, terrenos, tenencia, personas productoras</a:t>
            </a:r>
          </a:p>
        </p:txBody>
      </p:sp>
      <p:sp>
        <p:nvSpPr>
          <p:cNvPr id="183" name="Rectangle 1"/>
          <p:cNvSpPr>
            <a:spLocks noChangeArrowheads="1"/>
          </p:cNvSpPr>
          <p:nvPr/>
        </p:nvSpPr>
        <p:spPr bwMode="auto">
          <a:xfrm>
            <a:off x="3628432" y="1780306"/>
            <a:ext cx="5310301" cy="461665"/>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tabLst>
                <a:tab pos="449263" algn="l"/>
                <a:tab pos="457200" algn="l"/>
              </a:tabLst>
            </a:pPr>
            <a:r>
              <a:rPr lang="es-EC" sz="1200" dirty="0">
                <a:solidFill>
                  <a:schemeClr val="bg1"/>
                </a:solidFill>
                <a:ea typeface="Calibri" pitchFamily="34" charset="0"/>
                <a:cs typeface="Calibri" pitchFamily="34" charset="0"/>
              </a:rPr>
              <a:t>Comúnmente un terreno es de menor superficie que un segmento.</a:t>
            </a:r>
            <a:endParaRPr lang="es-EC" sz="1200" dirty="0">
              <a:solidFill>
                <a:schemeClr val="bg1"/>
              </a:solidFill>
              <a:cs typeface="Arial" pitchFamily="34" charset="0"/>
            </a:endParaRPr>
          </a:p>
          <a:p>
            <a:pPr algn="ctr" eaLnBrk="0" fontAlgn="base" hangingPunct="0">
              <a:spcBef>
                <a:spcPct val="0"/>
              </a:spcBef>
              <a:spcAft>
                <a:spcPct val="0"/>
              </a:spcAft>
            </a:pPr>
            <a:r>
              <a:rPr lang="es-EC" sz="1200" dirty="0">
                <a:solidFill>
                  <a:schemeClr val="bg1"/>
                </a:solidFill>
                <a:ea typeface="Calibri" pitchFamily="34" charset="0"/>
                <a:cs typeface="Calibri" pitchFamily="34" charset="0"/>
              </a:rPr>
              <a:t>Es importante indicar que, </a:t>
            </a:r>
            <a:r>
              <a:rPr lang="es-EC" sz="1200" b="1" u="sng" dirty="0">
                <a:solidFill>
                  <a:schemeClr val="bg1"/>
                </a:solidFill>
                <a:ea typeface="Calibri" pitchFamily="34" charset="0"/>
                <a:cs typeface="Calibri" pitchFamily="34" charset="0"/>
              </a:rPr>
              <a:t>el límite de un SM NO divide a los terrenos</a:t>
            </a:r>
            <a:r>
              <a:rPr lang="es-EC" sz="1200" dirty="0">
                <a:solidFill>
                  <a:schemeClr val="bg1"/>
                </a:solidFill>
                <a:ea typeface="Calibri" pitchFamily="34" charset="0"/>
                <a:cs typeface="Calibri" pitchFamily="34" charset="0"/>
              </a:rPr>
              <a:t>.  </a:t>
            </a:r>
            <a:endParaRPr lang="es-EC" sz="1200" dirty="0">
              <a:solidFill>
                <a:schemeClr val="bg1"/>
              </a:solidFill>
              <a:cs typeface="Arial" pitchFamily="34" charset="0"/>
            </a:endParaRPr>
          </a:p>
        </p:txBody>
      </p:sp>
      <p:sp>
        <p:nvSpPr>
          <p:cNvPr id="184" name="183 CuadroTexto"/>
          <p:cNvSpPr txBox="1"/>
          <p:nvPr/>
        </p:nvSpPr>
        <p:spPr>
          <a:xfrm>
            <a:off x="2131367" y="1369655"/>
            <a:ext cx="3411974" cy="307777"/>
          </a:xfrm>
          <a:prstGeom prst="rect">
            <a:avLst/>
          </a:prstGeom>
          <a:noFill/>
        </p:spPr>
        <p:txBody>
          <a:bodyPr wrap="square" rtlCol="0">
            <a:spAutoFit/>
          </a:bodyPr>
          <a:lstStyle/>
          <a:p>
            <a:r>
              <a:rPr lang="es-EC" sz="1400" b="1" dirty="0">
                <a:solidFill>
                  <a:schemeClr val="tx1">
                    <a:lumMod val="65000"/>
                    <a:lumOff val="35000"/>
                  </a:schemeClr>
                </a:solidFill>
              </a:rPr>
              <a:t>a. Segmento, terrenos</a:t>
            </a:r>
          </a:p>
        </p:txBody>
      </p:sp>
      <p:sp>
        <p:nvSpPr>
          <p:cNvPr id="185" name="184 Rectángulo"/>
          <p:cNvSpPr/>
          <p:nvPr/>
        </p:nvSpPr>
        <p:spPr>
          <a:xfrm>
            <a:off x="7486599" y="4272608"/>
            <a:ext cx="1181670" cy="1225622"/>
          </a:xfrm>
          <a:prstGeom prst="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s-EC" dirty="0"/>
          </a:p>
        </p:txBody>
      </p:sp>
      <p:sp>
        <p:nvSpPr>
          <p:cNvPr id="186" name="185 Rectángulo"/>
          <p:cNvSpPr/>
          <p:nvPr/>
        </p:nvSpPr>
        <p:spPr>
          <a:xfrm>
            <a:off x="3056646" y="4317387"/>
            <a:ext cx="1519503" cy="1476570"/>
          </a:xfrm>
          <a:prstGeom prst="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endParaRPr lang="es-EC" dirty="0"/>
          </a:p>
        </p:txBody>
      </p:sp>
      <p:sp>
        <p:nvSpPr>
          <p:cNvPr id="187" name="Rectangle 3"/>
          <p:cNvSpPr txBox="1">
            <a:spLocks noChangeArrowheads="1"/>
          </p:cNvSpPr>
          <p:nvPr/>
        </p:nvSpPr>
        <p:spPr>
          <a:xfrm>
            <a:off x="2236283" y="3056890"/>
            <a:ext cx="2480927" cy="1283985"/>
          </a:xfrm>
          <a:prstGeom prst="rect">
            <a:avLst/>
          </a:prstGeom>
        </p:spPr>
        <p:txBody>
          <a:bodyPr vert="horz" lIns="111410" tIns="55705" rIns="111410" bIns="55705" rtlCol="0">
            <a:normAutofit/>
          </a:bodyPr>
          <a:lstStyle/>
          <a:p>
            <a:pPr marL="417789" indent="-417789" algn="just" defTabSz="557052">
              <a:spcBef>
                <a:spcPct val="20000"/>
              </a:spcBef>
              <a:defRPr/>
            </a:pPr>
            <a:r>
              <a:rPr lang="es-ES" sz="1200" b="1" i="1" dirty="0">
                <a:solidFill>
                  <a:srgbClr val="008000"/>
                </a:solidFill>
                <a:latin typeface="+mj-lt"/>
              </a:rPr>
              <a:t>Caso 1:</a:t>
            </a:r>
            <a:r>
              <a:rPr lang="es-ES" sz="1200" b="1" dirty="0">
                <a:solidFill>
                  <a:srgbClr val="DD0707"/>
                </a:solidFill>
                <a:latin typeface="+mj-lt"/>
              </a:rPr>
              <a:t>  </a:t>
            </a:r>
            <a:r>
              <a:rPr lang="es-ES" sz="1200" dirty="0">
                <a:solidFill>
                  <a:srgbClr val="CC6600"/>
                </a:solidFill>
                <a:latin typeface="+mj-lt"/>
              </a:rPr>
              <a:t>El terreno con un mismo cultivo está totalmente  contenido en el SM .</a:t>
            </a:r>
          </a:p>
          <a:p>
            <a:pPr marL="417789" indent="-417789" defTabSz="557052">
              <a:spcBef>
                <a:spcPct val="20000"/>
              </a:spcBef>
              <a:defRPr/>
            </a:pPr>
            <a:endParaRPr lang="es-ES" sz="1200" dirty="0">
              <a:solidFill>
                <a:srgbClr val="CC6600"/>
              </a:solidFill>
              <a:latin typeface="+mj-lt"/>
            </a:endParaRPr>
          </a:p>
        </p:txBody>
      </p:sp>
      <p:grpSp>
        <p:nvGrpSpPr>
          <p:cNvPr id="188" name="Group 4"/>
          <p:cNvGrpSpPr>
            <a:grpSpLocks/>
          </p:cNvGrpSpPr>
          <p:nvPr/>
        </p:nvGrpSpPr>
        <p:grpSpPr bwMode="auto">
          <a:xfrm>
            <a:off x="1860075" y="4411530"/>
            <a:ext cx="2269471" cy="1005695"/>
            <a:chOff x="1921" y="9049"/>
            <a:chExt cx="1993" cy="1135"/>
          </a:xfrm>
        </p:grpSpPr>
        <p:sp>
          <p:nvSpPr>
            <p:cNvPr id="189" name="Freeform 7" descr="Lienzo"/>
            <p:cNvSpPr>
              <a:spLocks/>
            </p:cNvSpPr>
            <p:nvPr/>
          </p:nvSpPr>
          <p:spPr bwMode="auto">
            <a:xfrm>
              <a:off x="3364" y="9372"/>
              <a:ext cx="550" cy="643"/>
            </a:xfrm>
            <a:custGeom>
              <a:avLst/>
              <a:gdLst>
                <a:gd name="T0" fmla="*/ 17 w 886"/>
                <a:gd name="T1" fmla="*/ 4 h 1089"/>
                <a:gd name="T2" fmla="*/ 7 w 886"/>
                <a:gd name="T3" fmla="*/ 16 h 1089"/>
                <a:gd name="T4" fmla="*/ 1 w 886"/>
                <a:gd name="T5" fmla="*/ 33 h 1089"/>
                <a:gd name="T6" fmla="*/ 9 w 886"/>
                <a:gd name="T7" fmla="*/ 67 h 1089"/>
                <a:gd name="T8" fmla="*/ 34 w 886"/>
                <a:gd name="T9" fmla="*/ 60 h 1089"/>
                <a:gd name="T10" fmla="*/ 37 w 886"/>
                <a:gd name="T11" fmla="*/ 30 h 1089"/>
                <a:gd name="T12" fmla="*/ 49 w 886"/>
                <a:gd name="T13" fmla="*/ 10 h 1089"/>
                <a:gd name="T14" fmla="*/ 30 w 886"/>
                <a:gd name="T15" fmla="*/ 1 h 1089"/>
                <a:gd name="T16" fmla="*/ 17 w 886"/>
                <a:gd name="T17" fmla="*/ 4 h 10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6"/>
                <a:gd name="T28" fmla="*/ 0 h 1089"/>
                <a:gd name="T29" fmla="*/ 886 w 886"/>
                <a:gd name="T30" fmla="*/ 1089 h 10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6" h="1089">
                  <a:moveTo>
                    <a:pt x="293" y="73"/>
                  </a:moveTo>
                  <a:cubicBezTo>
                    <a:pt x="227" y="111"/>
                    <a:pt x="185" y="168"/>
                    <a:pt x="137" y="238"/>
                  </a:cubicBezTo>
                  <a:cubicBezTo>
                    <a:pt x="89" y="308"/>
                    <a:pt x="0" y="362"/>
                    <a:pt x="5" y="492"/>
                  </a:cubicBezTo>
                  <a:cubicBezTo>
                    <a:pt x="10" y="622"/>
                    <a:pt x="66" y="951"/>
                    <a:pt x="165" y="1020"/>
                  </a:cubicBezTo>
                  <a:cubicBezTo>
                    <a:pt x="264" y="1089"/>
                    <a:pt x="517" y="1003"/>
                    <a:pt x="597" y="908"/>
                  </a:cubicBezTo>
                  <a:cubicBezTo>
                    <a:pt x="677" y="813"/>
                    <a:pt x="601" y="580"/>
                    <a:pt x="646" y="452"/>
                  </a:cubicBezTo>
                  <a:cubicBezTo>
                    <a:pt x="691" y="324"/>
                    <a:pt x="886" y="215"/>
                    <a:pt x="867" y="142"/>
                  </a:cubicBezTo>
                  <a:cubicBezTo>
                    <a:pt x="848" y="69"/>
                    <a:pt x="629" y="24"/>
                    <a:pt x="533" y="12"/>
                  </a:cubicBezTo>
                  <a:cubicBezTo>
                    <a:pt x="437" y="0"/>
                    <a:pt x="378" y="20"/>
                    <a:pt x="293" y="73"/>
                  </a:cubicBezTo>
                  <a:close/>
                </a:path>
              </a:pathLst>
            </a:custGeom>
            <a:blipFill dpi="0" rotWithShape="1">
              <a:blip r:embed="rId2" cstate="print"/>
              <a:srcRect/>
              <a:tile tx="0" ty="0" sx="100000" sy="100000" flip="none" algn="tl"/>
            </a:blipFill>
            <a:ln w="6350">
              <a:solidFill>
                <a:srgbClr val="0000FF"/>
              </a:solidFill>
              <a:round/>
              <a:headEnd/>
              <a:tailEnd/>
            </a:ln>
          </p:spPr>
          <p:txBody>
            <a:bodyPr/>
            <a:lstStyle/>
            <a:p>
              <a:endParaRPr lang="es-EC" dirty="0"/>
            </a:p>
          </p:txBody>
        </p:sp>
        <p:sp>
          <p:nvSpPr>
            <p:cNvPr id="190" name="AutoShape 8"/>
            <p:cNvSpPr>
              <a:spLocks/>
            </p:cNvSpPr>
            <p:nvPr/>
          </p:nvSpPr>
          <p:spPr bwMode="auto">
            <a:xfrm>
              <a:off x="2309" y="9049"/>
              <a:ext cx="348" cy="204"/>
            </a:xfrm>
            <a:prstGeom prst="callout2">
              <a:avLst>
                <a:gd name="adj1" fmla="val 88236"/>
                <a:gd name="adj2" fmla="val 134481"/>
                <a:gd name="adj3" fmla="val 88236"/>
                <a:gd name="adj4" fmla="val 175861"/>
                <a:gd name="adj5" fmla="val 141176"/>
                <a:gd name="adj6" fmla="val 217241"/>
              </a:avLst>
            </a:prstGeom>
            <a:noFill/>
            <a:ln w="3175">
              <a:solidFill>
                <a:srgbClr val="000000"/>
              </a:solidFill>
              <a:miter lim="800000"/>
              <a:headEnd/>
              <a:tailEnd type="stealth" w="sm" len="sm"/>
            </a:ln>
          </p:spPr>
          <p:txBody>
            <a:bodyPr lIns="0" tIns="0" rIns="0" bIns="0"/>
            <a:lstStyle/>
            <a:p>
              <a:pPr algn="l"/>
              <a:r>
                <a:rPr lang="es-ES" sz="1400" b="1" dirty="0">
                  <a:solidFill>
                    <a:srgbClr val="800080"/>
                  </a:solidFill>
                </a:rPr>
                <a:t>SM</a:t>
              </a:r>
            </a:p>
          </p:txBody>
        </p:sp>
        <p:sp>
          <p:nvSpPr>
            <p:cNvPr id="191" name="AutoShape 9"/>
            <p:cNvSpPr>
              <a:spLocks/>
            </p:cNvSpPr>
            <p:nvPr/>
          </p:nvSpPr>
          <p:spPr bwMode="auto">
            <a:xfrm>
              <a:off x="1921" y="10004"/>
              <a:ext cx="828" cy="180"/>
            </a:xfrm>
            <a:prstGeom prst="callout2">
              <a:avLst>
                <a:gd name="adj1" fmla="val 100001"/>
                <a:gd name="adj2" fmla="val 109754"/>
                <a:gd name="adj3" fmla="val 100000"/>
                <a:gd name="adj4" fmla="val 144926"/>
                <a:gd name="adj5" fmla="val -93333"/>
                <a:gd name="adj6" fmla="val 175361"/>
              </a:avLst>
            </a:prstGeom>
            <a:noFill/>
            <a:ln w="3175">
              <a:solidFill>
                <a:srgbClr val="000000"/>
              </a:solidFill>
              <a:miter lim="800000"/>
              <a:headEnd/>
              <a:tailEnd type="stealth" w="sm" len="sm"/>
            </a:ln>
          </p:spPr>
          <p:txBody>
            <a:bodyPr lIns="0" tIns="0" rIns="0" bIns="0"/>
            <a:lstStyle/>
            <a:p>
              <a:pPr algn="r"/>
              <a:r>
                <a:rPr lang="es-ES" sz="1400" b="1" dirty="0">
                  <a:solidFill>
                    <a:srgbClr val="808080"/>
                  </a:solidFill>
                </a:rPr>
                <a:t>TERRENO</a:t>
              </a:r>
            </a:p>
          </p:txBody>
        </p:sp>
      </p:grpSp>
      <p:sp>
        <p:nvSpPr>
          <p:cNvPr id="192" name="Rectangle 2"/>
          <p:cNvSpPr txBox="1">
            <a:spLocks noChangeArrowheads="1"/>
          </p:cNvSpPr>
          <p:nvPr/>
        </p:nvSpPr>
        <p:spPr>
          <a:xfrm>
            <a:off x="6023993" y="2780852"/>
            <a:ext cx="3334136" cy="1370016"/>
          </a:xfrm>
          <a:prstGeom prst="rect">
            <a:avLst/>
          </a:prstGeom>
          <a:no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pPr algn="just"/>
            <a:r>
              <a:rPr lang="es-ES" sz="1200" i="1" dirty="0">
                <a:solidFill>
                  <a:srgbClr val="008000"/>
                </a:solidFill>
              </a:rPr>
              <a:t>Caso 2:</a:t>
            </a:r>
            <a:r>
              <a:rPr lang="es-ES" sz="1200" dirty="0">
                <a:solidFill>
                  <a:srgbClr val="DD0707"/>
                </a:solidFill>
              </a:rPr>
              <a:t>  </a:t>
            </a:r>
            <a:r>
              <a:rPr lang="es-ES" sz="1200" b="0" dirty="0">
                <a:solidFill>
                  <a:srgbClr val="CC6600"/>
                </a:solidFill>
              </a:rPr>
              <a:t>Una parte de la superficie del terreno está dentro del SM y otra parte fuera del mismo de manera continua y con el mismo cultivo y/o usos de suelo.</a:t>
            </a:r>
          </a:p>
        </p:txBody>
      </p:sp>
      <p:sp>
        <p:nvSpPr>
          <p:cNvPr id="194" name="Freeform 6" descr="Esferas"/>
          <p:cNvSpPr>
            <a:spLocks/>
          </p:cNvSpPr>
          <p:nvPr/>
        </p:nvSpPr>
        <p:spPr bwMode="auto">
          <a:xfrm>
            <a:off x="7647215" y="5112431"/>
            <a:ext cx="565217" cy="846575"/>
          </a:xfrm>
          <a:custGeom>
            <a:avLst/>
            <a:gdLst>
              <a:gd name="T0" fmla="*/ 17 w 886"/>
              <a:gd name="T1" fmla="*/ 3 h 1089"/>
              <a:gd name="T2" fmla="*/ 7 w 886"/>
              <a:gd name="T3" fmla="*/ 10 h 1089"/>
              <a:gd name="T4" fmla="*/ 1 w 886"/>
              <a:gd name="T5" fmla="*/ 21 h 1089"/>
              <a:gd name="T6" fmla="*/ 9 w 886"/>
              <a:gd name="T7" fmla="*/ 43 h 1089"/>
              <a:gd name="T8" fmla="*/ 34 w 886"/>
              <a:gd name="T9" fmla="*/ 38 h 1089"/>
              <a:gd name="T10" fmla="*/ 37 w 886"/>
              <a:gd name="T11" fmla="*/ 19 h 1089"/>
              <a:gd name="T12" fmla="*/ 49 w 886"/>
              <a:gd name="T13" fmla="*/ 6 h 1089"/>
              <a:gd name="T14" fmla="*/ 30 w 886"/>
              <a:gd name="T15" fmla="*/ 1 h 1089"/>
              <a:gd name="T16" fmla="*/ 17 w 886"/>
              <a:gd name="T17" fmla="*/ 3 h 10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6"/>
              <a:gd name="T28" fmla="*/ 0 h 1089"/>
              <a:gd name="T29" fmla="*/ 886 w 886"/>
              <a:gd name="T30" fmla="*/ 1089 h 10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6" h="1089">
                <a:moveTo>
                  <a:pt x="293" y="73"/>
                </a:moveTo>
                <a:cubicBezTo>
                  <a:pt x="227" y="111"/>
                  <a:pt x="185" y="168"/>
                  <a:pt x="137" y="238"/>
                </a:cubicBezTo>
                <a:cubicBezTo>
                  <a:pt x="89" y="308"/>
                  <a:pt x="0" y="362"/>
                  <a:pt x="5" y="492"/>
                </a:cubicBezTo>
                <a:cubicBezTo>
                  <a:pt x="10" y="622"/>
                  <a:pt x="66" y="951"/>
                  <a:pt x="165" y="1020"/>
                </a:cubicBezTo>
                <a:cubicBezTo>
                  <a:pt x="264" y="1089"/>
                  <a:pt x="517" y="1003"/>
                  <a:pt x="597" y="908"/>
                </a:cubicBezTo>
                <a:cubicBezTo>
                  <a:pt x="677" y="813"/>
                  <a:pt x="601" y="580"/>
                  <a:pt x="646" y="452"/>
                </a:cubicBezTo>
                <a:cubicBezTo>
                  <a:pt x="691" y="324"/>
                  <a:pt x="886" y="215"/>
                  <a:pt x="867" y="142"/>
                </a:cubicBezTo>
                <a:cubicBezTo>
                  <a:pt x="848" y="69"/>
                  <a:pt x="629" y="24"/>
                  <a:pt x="533" y="12"/>
                </a:cubicBezTo>
                <a:cubicBezTo>
                  <a:pt x="437" y="0"/>
                  <a:pt x="378" y="20"/>
                  <a:pt x="293" y="73"/>
                </a:cubicBezTo>
                <a:close/>
              </a:path>
            </a:pathLst>
          </a:custGeom>
          <a:pattFill prst="sphere">
            <a:fgClr>
              <a:srgbClr val="DD0707"/>
            </a:fgClr>
            <a:bgClr>
              <a:srgbClr val="FFCC66"/>
            </a:bgClr>
          </a:pattFill>
          <a:ln w="6350">
            <a:solidFill>
              <a:schemeClr val="tx1"/>
            </a:solidFill>
            <a:round/>
            <a:headEnd/>
            <a:tailEnd/>
          </a:ln>
        </p:spPr>
        <p:txBody>
          <a:bodyPr/>
          <a:lstStyle/>
          <a:p>
            <a:endParaRPr lang="es-EC" dirty="0"/>
          </a:p>
        </p:txBody>
      </p:sp>
      <p:sp>
        <p:nvSpPr>
          <p:cNvPr id="195" name="AutoShape 7"/>
          <p:cNvSpPr>
            <a:spLocks/>
          </p:cNvSpPr>
          <p:nvPr/>
        </p:nvSpPr>
        <p:spPr bwMode="auto">
          <a:xfrm>
            <a:off x="6734179" y="4232605"/>
            <a:ext cx="357628" cy="268587"/>
          </a:xfrm>
          <a:prstGeom prst="callout2">
            <a:avLst>
              <a:gd name="adj1" fmla="val 88236"/>
              <a:gd name="adj2" fmla="val 134481"/>
              <a:gd name="adj3" fmla="val 88236"/>
              <a:gd name="adj4" fmla="val 175861"/>
              <a:gd name="adj5" fmla="val 167704"/>
              <a:gd name="adj6" fmla="val 242145"/>
            </a:avLst>
          </a:prstGeom>
          <a:noFill/>
          <a:ln w="9525">
            <a:solidFill>
              <a:schemeClr val="tx1"/>
            </a:solidFill>
            <a:miter lim="800000"/>
            <a:headEnd/>
            <a:tailEnd type="stealth" w="sm" len="sm"/>
          </a:ln>
        </p:spPr>
        <p:txBody>
          <a:bodyPr lIns="0" tIns="0" rIns="0" bIns="0"/>
          <a:lstStyle/>
          <a:p>
            <a:pPr algn="l"/>
            <a:r>
              <a:rPr lang="es-ES" sz="1400" b="1" dirty="0">
                <a:solidFill>
                  <a:srgbClr val="990033"/>
                </a:solidFill>
              </a:rPr>
              <a:t>SM</a:t>
            </a:r>
          </a:p>
        </p:txBody>
      </p:sp>
      <p:sp>
        <p:nvSpPr>
          <p:cNvPr id="196" name="AutoShape 8"/>
          <p:cNvSpPr>
            <a:spLocks/>
          </p:cNvSpPr>
          <p:nvPr/>
        </p:nvSpPr>
        <p:spPr bwMode="auto">
          <a:xfrm>
            <a:off x="6487539" y="5298730"/>
            <a:ext cx="850908" cy="236988"/>
          </a:xfrm>
          <a:prstGeom prst="callout2">
            <a:avLst>
              <a:gd name="adj1" fmla="val 69935"/>
              <a:gd name="adj2" fmla="val 104024"/>
              <a:gd name="adj3" fmla="val 100000"/>
              <a:gd name="adj4" fmla="val 131884"/>
              <a:gd name="adj5" fmla="val 144967"/>
              <a:gd name="adj6" fmla="val 152413"/>
            </a:avLst>
          </a:prstGeom>
          <a:noFill/>
          <a:ln w="3175">
            <a:solidFill>
              <a:schemeClr val="tx1"/>
            </a:solidFill>
            <a:miter lim="800000"/>
            <a:headEnd/>
            <a:tailEnd type="stealth" w="sm" len="sm"/>
          </a:ln>
        </p:spPr>
        <p:txBody>
          <a:bodyPr lIns="0" tIns="0" rIns="0" bIns="0"/>
          <a:lstStyle/>
          <a:p>
            <a:pPr algn="r"/>
            <a:r>
              <a:rPr lang="es-ES" sz="1400" b="1" dirty="0">
                <a:solidFill>
                  <a:srgbClr val="FF9900"/>
                </a:solidFill>
              </a:rPr>
              <a:t>TERRENO</a:t>
            </a:r>
          </a:p>
        </p:txBody>
      </p:sp>
      <p:sp>
        <p:nvSpPr>
          <p:cNvPr id="197" name="196 Cerrar llave"/>
          <p:cNvSpPr/>
          <p:nvPr/>
        </p:nvSpPr>
        <p:spPr>
          <a:xfrm>
            <a:off x="8298751" y="5128193"/>
            <a:ext cx="35727" cy="578062"/>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C" dirty="0"/>
          </a:p>
        </p:txBody>
      </p:sp>
      <p:sp>
        <p:nvSpPr>
          <p:cNvPr id="198" name="197 CuadroTexto"/>
          <p:cNvSpPr txBox="1"/>
          <p:nvPr/>
        </p:nvSpPr>
        <p:spPr>
          <a:xfrm>
            <a:off x="8462797" y="5163309"/>
            <a:ext cx="1018233" cy="507831"/>
          </a:xfrm>
          <a:prstGeom prst="rect">
            <a:avLst/>
          </a:prstGeom>
          <a:noFill/>
        </p:spPr>
        <p:txBody>
          <a:bodyPr wrap="square" rtlCol="0">
            <a:spAutoFit/>
          </a:bodyPr>
          <a:lstStyle/>
          <a:p>
            <a:r>
              <a:rPr lang="es-EC" sz="900" b="1" dirty="0"/>
              <a:t>Un solo terreno y/o uso de suelo</a:t>
            </a:r>
          </a:p>
        </p:txBody>
      </p:sp>
      <p:grpSp>
        <p:nvGrpSpPr>
          <p:cNvPr id="199" name="198 Grupo"/>
          <p:cNvGrpSpPr/>
          <p:nvPr/>
        </p:nvGrpSpPr>
        <p:grpSpPr>
          <a:xfrm>
            <a:off x="2470922" y="1780306"/>
            <a:ext cx="960741" cy="812279"/>
            <a:chOff x="2083111" y="6983729"/>
            <a:chExt cx="1546202" cy="1279186"/>
          </a:xfrm>
        </p:grpSpPr>
        <p:pic>
          <p:nvPicPr>
            <p:cNvPr id="200" name="Picture 2"/>
            <p:cNvPicPr>
              <a:picLocks noChangeAspect="1" noChangeArrowheads="1"/>
            </p:cNvPicPr>
            <p:nvPr/>
          </p:nvPicPr>
          <p:blipFill>
            <a:blip r:embed="rId3"/>
            <a:srcRect/>
            <a:stretch>
              <a:fillRect/>
            </a:stretch>
          </p:blipFill>
          <p:spPr bwMode="auto">
            <a:xfrm>
              <a:off x="2309034" y="7133993"/>
              <a:ext cx="879936" cy="1128922"/>
            </a:xfrm>
            <a:prstGeom prst="rect">
              <a:avLst/>
            </a:prstGeom>
            <a:noFill/>
            <a:ln w="9525">
              <a:noFill/>
              <a:miter lim="800000"/>
              <a:headEnd/>
              <a:tailEnd/>
            </a:ln>
          </p:spPr>
        </p:pic>
        <p:sp>
          <p:nvSpPr>
            <p:cNvPr id="201" name="200 CuadroTexto"/>
            <p:cNvSpPr txBox="1"/>
            <p:nvPr/>
          </p:nvSpPr>
          <p:spPr>
            <a:xfrm>
              <a:off x="2083111" y="6983729"/>
              <a:ext cx="1546202" cy="339284"/>
            </a:xfrm>
            <a:prstGeom prst="rect">
              <a:avLst/>
            </a:prstGeom>
            <a:noFill/>
          </p:spPr>
          <p:txBody>
            <a:bodyPr wrap="square" rtlCol="0">
              <a:spAutoFit/>
            </a:bodyPr>
            <a:lstStyle/>
            <a:p>
              <a:pPr algn="ctr"/>
              <a:r>
                <a:rPr lang="es-EC" sz="800" b="1" dirty="0">
                  <a:solidFill>
                    <a:schemeClr val="tx2"/>
                  </a:solidFill>
                  <a:effectLst>
                    <a:outerShdw blurRad="38100" dist="38100" dir="2700000" algn="tl">
                      <a:srgbClr val="000000">
                        <a:alpha val="43137"/>
                      </a:srgbClr>
                    </a:outerShdw>
                  </a:effectLst>
                  <a:latin typeface="Comic Sans MS" pitchFamily="66" charset="0"/>
                </a:rPr>
                <a:t>IMPORTANTE</a:t>
              </a:r>
            </a:p>
          </p:txBody>
        </p:sp>
      </p:grpSp>
    </p:spTree>
    <p:extLst>
      <p:ext uri="{BB962C8B-B14F-4D97-AF65-F5344CB8AC3E}">
        <p14:creationId xmlns:p14="http://schemas.microsoft.com/office/powerpoint/2010/main" val="10057111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Rectangle 1"/>
          <p:cNvSpPr>
            <a:spLocks noChangeArrowheads="1"/>
          </p:cNvSpPr>
          <p:nvPr/>
        </p:nvSpPr>
        <p:spPr bwMode="auto">
          <a:xfrm>
            <a:off x="1012130" y="841997"/>
            <a:ext cx="732123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just" fontAlgn="base">
              <a:spcBef>
                <a:spcPct val="0"/>
              </a:spcBef>
              <a:spcAft>
                <a:spcPct val="0"/>
              </a:spcAft>
            </a:pPr>
            <a:r>
              <a:rPr lang="es-EC" sz="2000" b="1" dirty="0">
                <a:solidFill>
                  <a:schemeClr val="tx1">
                    <a:lumMod val="65000"/>
                    <a:lumOff val="35000"/>
                  </a:schemeClr>
                </a:solidFill>
                <a:highlight>
                  <a:srgbClr val="FFFF00"/>
                </a:highlight>
              </a:rPr>
              <a:t>El límite provincial no divide los segmentos, ni los terrenos</a:t>
            </a:r>
          </a:p>
        </p:txBody>
      </p:sp>
      <p:sp>
        <p:nvSpPr>
          <p:cNvPr id="197" name="Freeform 2"/>
          <p:cNvSpPr>
            <a:spLocks/>
          </p:cNvSpPr>
          <p:nvPr/>
        </p:nvSpPr>
        <p:spPr bwMode="auto">
          <a:xfrm>
            <a:off x="3595494" y="2493557"/>
            <a:ext cx="1846262" cy="2536941"/>
          </a:xfrm>
          <a:custGeom>
            <a:avLst/>
            <a:gdLst>
              <a:gd name="T0" fmla="*/ 2147483647 w 1290"/>
              <a:gd name="T1" fmla="*/ 2147483647 h 2565"/>
              <a:gd name="T2" fmla="*/ 2147483647 w 1290"/>
              <a:gd name="T3" fmla="*/ 2147483647 h 2565"/>
              <a:gd name="T4" fmla="*/ 2147483647 w 1290"/>
              <a:gd name="T5" fmla="*/ 2147483647 h 2565"/>
              <a:gd name="T6" fmla="*/ 2147483647 w 1290"/>
              <a:gd name="T7" fmla="*/ 2147483647 h 2565"/>
              <a:gd name="T8" fmla="*/ 2147483647 w 1290"/>
              <a:gd name="T9" fmla="*/ 2147483647 h 2565"/>
              <a:gd name="T10" fmla="*/ 2147483647 w 1290"/>
              <a:gd name="T11" fmla="*/ 0 h 2565"/>
              <a:gd name="T12" fmla="*/ 2147483647 w 1290"/>
              <a:gd name="T13" fmla="*/ 2147483647 h 2565"/>
              <a:gd name="T14" fmla="*/ 2147483647 w 1290"/>
              <a:gd name="T15" fmla="*/ 2147483647 h 2565"/>
              <a:gd name="T16" fmla="*/ 2147483647 w 1290"/>
              <a:gd name="T17" fmla="*/ 2147483647 h 2565"/>
              <a:gd name="T18" fmla="*/ 2147483647 w 1290"/>
              <a:gd name="T19" fmla="*/ 2147483647 h 2565"/>
              <a:gd name="T20" fmla="*/ 2147483647 w 1290"/>
              <a:gd name="T21" fmla="*/ 2147483647 h 2565"/>
              <a:gd name="T22" fmla="*/ 2147483647 w 1290"/>
              <a:gd name="T23" fmla="*/ 0 h 2565"/>
              <a:gd name="T24" fmla="*/ 2147483647 w 1290"/>
              <a:gd name="T25" fmla="*/ 2147483647 h 2565"/>
              <a:gd name="T26" fmla="*/ 2147483647 w 1290"/>
              <a:gd name="T27" fmla="*/ 2147483647 h 2565"/>
              <a:gd name="T28" fmla="*/ 2147483647 w 1290"/>
              <a:gd name="T29" fmla="*/ 2147483647 h 2565"/>
              <a:gd name="T30" fmla="*/ 2147483647 w 1290"/>
              <a:gd name="T31" fmla="*/ 2147483647 h 2565"/>
              <a:gd name="T32" fmla="*/ 2147483647 w 1290"/>
              <a:gd name="T33" fmla="*/ 2147483647 h 2565"/>
              <a:gd name="T34" fmla="*/ 2147483647 w 1290"/>
              <a:gd name="T35" fmla="*/ 2147483647 h 2565"/>
              <a:gd name="T36" fmla="*/ 2147483647 w 1290"/>
              <a:gd name="T37" fmla="*/ 2147483647 h 2565"/>
              <a:gd name="T38" fmla="*/ 2147483647 w 1290"/>
              <a:gd name="T39" fmla="*/ 2147483647 h 2565"/>
              <a:gd name="T40" fmla="*/ 2147483647 w 1290"/>
              <a:gd name="T41" fmla="*/ 2147483647 h 2565"/>
              <a:gd name="T42" fmla="*/ 2147483647 w 1290"/>
              <a:gd name="T43" fmla="*/ 2147483647 h 2565"/>
              <a:gd name="T44" fmla="*/ 2147483647 w 1290"/>
              <a:gd name="T45" fmla="*/ 2147483647 h 2565"/>
              <a:gd name="T46" fmla="*/ 2147483647 w 1290"/>
              <a:gd name="T47" fmla="*/ 2147483647 h 2565"/>
              <a:gd name="T48" fmla="*/ 2147483647 w 1290"/>
              <a:gd name="T49" fmla="*/ 2147483647 h 2565"/>
              <a:gd name="T50" fmla="*/ 2147483647 w 1290"/>
              <a:gd name="T51" fmla="*/ 2147483647 h 2565"/>
              <a:gd name="T52" fmla="*/ 2147483647 w 1290"/>
              <a:gd name="T53" fmla="*/ 2147483647 h 2565"/>
              <a:gd name="T54" fmla="*/ 2147483647 w 1290"/>
              <a:gd name="T55" fmla="*/ 2147483647 h 2565"/>
              <a:gd name="T56" fmla="*/ 2147483647 w 1290"/>
              <a:gd name="T57" fmla="*/ 2147483647 h 2565"/>
              <a:gd name="T58" fmla="*/ 2147483647 w 1290"/>
              <a:gd name="T59" fmla="*/ 2147483647 h 2565"/>
              <a:gd name="T60" fmla="*/ 2147483647 w 1290"/>
              <a:gd name="T61" fmla="*/ 2147483647 h 2565"/>
              <a:gd name="T62" fmla="*/ 2147483647 w 1290"/>
              <a:gd name="T63" fmla="*/ 2147483647 h 2565"/>
              <a:gd name="T64" fmla="*/ 2147483647 w 1290"/>
              <a:gd name="T65" fmla="*/ 2147483647 h 2565"/>
              <a:gd name="T66" fmla="*/ 2147483647 w 1290"/>
              <a:gd name="T67" fmla="*/ 2147483647 h 2565"/>
              <a:gd name="T68" fmla="*/ 2147483647 w 1290"/>
              <a:gd name="T69" fmla="*/ 2147483647 h 2565"/>
              <a:gd name="T70" fmla="*/ 2147483647 w 1290"/>
              <a:gd name="T71" fmla="*/ 2147483647 h 2565"/>
              <a:gd name="T72" fmla="*/ 2147483647 w 1290"/>
              <a:gd name="T73" fmla="*/ 2147483647 h 2565"/>
              <a:gd name="T74" fmla="*/ 2147483647 w 1290"/>
              <a:gd name="T75" fmla="*/ 2147483647 h 2565"/>
              <a:gd name="T76" fmla="*/ 2147483647 w 1290"/>
              <a:gd name="T77" fmla="*/ 2147483647 h 2565"/>
              <a:gd name="T78" fmla="*/ 2147483647 w 1290"/>
              <a:gd name="T79" fmla="*/ 2147483647 h 2565"/>
              <a:gd name="T80" fmla="*/ 2147483647 w 1290"/>
              <a:gd name="T81" fmla="*/ 2147483647 h 2565"/>
              <a:gd name="T82" fmla="*/ 0 w 1290"/>
              <a:gd name="T83" fmla="*/ 2147483647 h 2565"/>
              <a:gd name="T84" fmla="*/ 2147483647 w 1290"/>
              <a:gd name="T85" fmla="*/ 2147483647 h 2565"/>
              <a:gd name="T86" fmla="*/ 2147483647 w 1290"/>
              <a:gd name="T87" fmla="*/ 2147483647 h 2565"/>
              <a:gd name="T88" fmla="*/ 2147483647 w 1290"/>
              <a:gd name="T89" fmla="*/ 2147483647 h 2565"/>
              <a:gd name="T90" fmla="*/ 2147483647 w 1290"/>
              <a:gd name="T91" fmla="*/ 2147483647 h 2565"/>
              <a:gd name="T92" fmla="*/ 2147483647 w 1290"/>
              <a:gd name="T93" fmla="*/ 2147483647 h 2565"/>
              <a:gd name="T94" fmla="*/ 2147483647 w 1290"/>
              <a:gd name="T95" fmla="*/ 2147483647 h 2565"/>
              <a:gd name="T96" fmla="*/ 2147483647 w 1290"/>
              <a:gd name="T97" fmla="*/ 2147483647 h 2565"/>
              <a:gd name="T98" fmla="*/ 2147483647 w 1290"/>
              <a:gd name="T99" fmla="*/ 2147483647 h 2565"/>
              <a:gd name="T100" fmla="*/ 2147483647 w 1290"/>
              <a:gd name="T101" fmla="*/ 2147483647 h 2565"/>
              <a:gd name="T102" fmla="*/ 2147483647 w 1290"/>
              <a:gd name="T103" fmla="*/ 2147483647 h 256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90"/>
              <a:gd name="T157" fmla="*/ 0 h 2565"/>
              <a:gd name="T158" fmla="*/ 1290 w 1290"/>
              <a:gd name="T159" fmla="*/ 2565 h 256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90" h="2565">
                <a:moveTo>
                  <a:pt x="825" y="510"/>
                </a:moveTo>
                <a:cubicBezTo>
                  <a:pt x="760" y="500"/>
                  <a:pt x="677" y="527"/>
                  <a:pt x="630" y="480"/>
                </a:cubicBezTo>
                <a:cubicBezTo>
                  <a:pt x="554" y="404"/>
                  <a:pt x="659" y="290"/>
                  <a:pt x="720" y="270"/>
                </a:cubicBezTo>
                <a:cubicBezTo>
                  <a:pt x="768" y="199"/>
                  <a:pt x="744" y="242"/>
                  <a:pt x="780" y="135"/>
                </a:cubicBezTo>
                <a:cubicBezTo>
                  <a:pt x="782" y="130"/>
                  <a:pt x="802" y="40"/>
                  <a:pt x="810" y="30"/>
                </a:cubicBezTo>
                <a:cubicBezTo>
                  <a:pt x="821" y="16"/>
                  <a:pt x="840" y="10"/>
                  <a:pt x="855" y="0"/>
                </a:cubicBezTo>
                <a:cubicBezTo>
                  <a:pt x="890" y="5"/>
                  <a:pt x="928" y="1"/>
                  <a:pt x="960" y="15"/>
                </a:cubicBezTo>
                <a:cubicBezTo>
                  <a:pt x="1011" y="38"/>
                  <a:pt x="1002" y="199"/>
                  <a:pt x="1005" y="240"/>
                </a:cubicBezTo>
                <a:cubicBezTo>
                  <a:pt x="1020" y="235"/>
                  <a:pt x="1038" y="235"/>
                  <a:pt x="1050" y="225"/>
                </a:cubicBezTo>
                <a:cubicBezTo>
                  <a:pt x="1064" y="214"/>
                  <a:pt x="1068" y="194"/>
                  <a:pt x="1080" y="180"/>
                </a:cubicBezTo>
                <a:cubicBezTo>
                  <a:pt x="1197" y="39"/>
                  <a:pt x="1033" y="272"/>
                  <a:pt x="1185" y="45"/>
                </a:cubicBezTo>
                <a:cubicBezTo>
                  <a:pt x="1201" y="21"/>
                  <a:pt x="1235" y="15"/>
                  <a:pt x="1260" y="0"/>
                </a:cubicBezTo>
                <a:cubicBezTo>
                  <a:pt x="1270" y="15"/>
                  <a:pt x="1290" y="27"/>
                  <a:pt x="1290" y="45"/>
                </a:cubicBezTo>
                <a:cubicBezTo>
                  <a:pt x="1290" y="63"/>
                  <a:pt x="1268" y="74"/>
                  <a:pt x="1260" y="90"/>
                </a:cubicBezTo>
                <a:cubicBezTo>
                  <a:pt x="1253" y="104"/>
                  <a:pt x="1248" y="120"/>
                  <a:pt x="1245" y="135"/>
                </a:cubicBezTo>
                <a:cubicBezTo>
                  <a:pt x="1235" y="182"/>
                  <a:pt x="1234" y="288"/>
                  <a:pt x="1200" y="330"/>
                </a:cubicBezTo>
                <a:cubicBezTo>
                  <a:pt x="1189" y="344"/>
                  <a:pt x="1170" y="350"/>
                  <a:pt x="1155" y="360"/>
                </a:cubicBezTo>
                <a:cubicBezTo>
                  <a:pt x="1089" y="459"/>
                  <a:pt x="1117" y="565"/>
                  <a:pt x="1080" y="675"/>
                </a:cubicBezTo>
                <a:cubicBezTo>
                  <a:pt x="1070" y="770"/>
                  <a:pt x="1060" y="865"/>
                  <a:pt x="1050" y="960"/>
                </a:cubicBezTo>
                <a:cubicBezTo>
                  <a:pt x="1047" y="991"/>
                  <a:pt x="1140" y="990"/>
                  <a:pt x="1140" y="990"/>
                </a:cubicBezTo>
                <a:cubicBezTo>
                  <a:pt x="1094" y="1060"/>
                  <a:pt x="1095" y="1105"/>
                  <a:pt x="1020" y="1155"/>
                </a:cubicBezTo>
                <a:cubicBezTo>
                  <a:pt x="1015" y="1170"/>
                  <a:pt x="1013" y="1186"/>
                  <a:pt x="1005" y="1200"/>
                </a:cubicBezTo>
                <a:cubicBezTo>
                  <a:pt x="987" y="1232"/>
                  <a:pt x="945" y="1290"/>
                  <a:pt x="945" y="1290"/>
                </a:cubicBezTo>
                <a:cubicBezTo>
                  <a:pt x="955" y="1320"/>
                  <a:pt x="965" y="1350"/>
                  <a:pt x="975" y="1380"/>
                </a:cubicBezTo>
                <a:cubicBezTo>
                  <a:pt x="980" y="1395"/>
                  <a:pt x="990" y="1425"/>
                  <a:pt x="990" y="1425"/>
                </a:cubicBezTo>
                <a:cubicBezTo>
                  <a:pt x="963" y="1507"/>
                  <a:pt x="982" y="1512"/>
                  <a:pt x="915" y="1545"/>
                </a:cubicBezTo>
                <a:cubicBezTo>
                  <a:pt x="901" y="1552"/>
                  <a:pt x="885" y="1555"/>
                  <a:pt x="870" y="1560"/>
                </a:cubicBezTo>
                <a:cubicBezTo>
                  <a:pt x="790" y="1680"/>
                  <a:pt x="865" y="1535"/>
                  <a:pt x="885" y="1635"/>
                </a:cubicBezTo>
                <a:cubicBezTo>
                  <a:pt x="975" y="2086"/>
                  <a:pt x="842" y="1870"/>
                  <a:pt x="945" y="2025"/>
                </a:cubicBezTo>
                <a:cubicBezTo>
                  <a:pt x="955" y="2060"/>
                  <a:pt x="970" y="2094"/>
                  <a:pt x="975" y="2130"/>
                </a:cubicBezTo>
                <a:cubicBezTo>
                  <a:pt x="1024" y="2497"/>
                  <a:pt x="893" y="2438"/>
                  <a:pt x="1050" y="2490"/>
                </a:cubicBezTo>
                <a:cubicBezTo>
                  <a:pt x="1060" y="2505"/>
                  <a:pt x="1091" y="2521"/>
                  <a:pt x="1080" y="2535"/>
                </a:cubicBezTo>
                <a:cubicBezTo>
                  <a:pt x="1065" y="2555"/>
                  <a:pt x="1030" y="2544"/>
                  <a:pt x="1005" y="2550"/>
                </a:cubicBezTo>
                <a:cubicBezTo>
                  <a:pt x="990" y="2554"/>
                  <a:pt x="975" y="2560"/>
                  <a:pt x="960" y="2565"/>
                </a:cubicBezTo>
                <a:cubicBezTo>
                  <a:pt x="945" y="2520"/>
                  <a:pt x="923" y="2477"/>
                  <a:pt x="915" y="2430"/>
                </a:cubicBezTo>
                <a:cubicBezTo>
                  <a:pt x="910" y="2400"/>
                  <a:pt x="929" y="2350"/>
                  <a:pt x="900" y="2340"/>
                </a:cubicBezTo>
                <a:cubicBezTo>
                  <a:pt x="805" y="2308"/>
                  <a:pt x="700" y="2330"/>
                  <a:pt x="600" y="2325"/>
                </a:cubicBezTo>
                <a:cubicBezTo>
                  <a:pt x="525" y="2250"/>
                  <a:pt x="529" y="2262"/>
                  <a:pt x="420" y="2280"/>
                </a:cubicBezTo>
                <a:cubicBezTo>
                  <a:pt x="378" y="2343"/>
                  <a:pt x="325" y="2377"/>
                  <a:pt x="255" y="2400"/>
                </a:cubicBezTo>
                <a:cubicBezTo>
                  <a:pt x="83" y="2343"/>
                  <a:pt x="179" y="2085"/>
                  <a:pt x="165" y="1950"/>
                </a:cubicBezTo>
                <a:cubicBezTo>
                  <a:pt x="160" y="1903"/>
                  <a:pt x="45" y="1875"/>
                  <a:pt x="45" y="1875"/>
                </a:cubicBezTo>
                <a:cubicBezTo>
                  <a:pt x="39" y="1863"/>
                  <a:pt x="0" y="1792"/>
                  <a:pt x="0" y="1770"/>
                </a:cubicBezTo>
                <a:cubicBezTo>
                  <a:pt x="0" y="1749"/>
                  <a:pt x="12" y="1730"/>
                  <a:pt x="15" y="1710"/>
                </a:cubicBezTo>
                <a:cubicBezTo>
                  <a:pt x="40" y="1559"/>
                  <a:pt x="32" y="1513"/>
                  <a:pt x="165" y="1425"/>
                </a:cubicBezTo>
                <a:cubicBezTo>
                  <a:pt x="265" y="1275"/>
                  <a:pt x="303" y="1197"/>
                  <a:pt x="435" y="1065"/>
                </a:cubicBezTo>
                <a:cubicBezTo>
                  <a:pt x="466" y="1034"/>
                  <a:pt x="489" y="939"/>
                  <a:pt x="510" y="900"/>
                </a:cubicBezTo>
                <a:cubicBezTo>
                  <a:pt x="527" y="868"/>
                  <a:pt x="550" y="840"/>
                  <a:pt x="570" y="810"/>
                </a:cubicBezTo>
                <a:cubicBezTo>
                  <a:pt x="582" y="791"/>
                  <a:pt x="612" y="793"/>
                  <a:pt x="630" y="780"/>
                </a:cubicBezTo>
                <a:cubicBezTo>
                  <a:pt x="694" y="735"/>
                  <a:pt x="789" y="611"/>
                  <a:pt x="825" y="540"/>
                </a:cubicBezTo>
                <a:cubicBezTo>
                  <a:pt x="835" y="520"/>
                  <a:pt x="846" y="501"/>
                  <a:pt x="855" y="480"/>
                </a:cubicBezTo>
                <a:cubicBezTo>
                  <a:pt x="861" y="465"/>
                  <a:pt x="884" y="442"/>
                  <a:pt x="870" y="435"/>
                </a:cubicBezTo>
                <a:cubicBezTo>
                  <a:pt x="813" y="406"/>
                  <a:pt x="825" y="503"/>
                  <a:pt x="825" y="510"/>
                </a:cubicBezTo>
                <a:close/>
              </a:path>
            </a:pathLst>
          </a:custGeom>
          <a:solidFill>
            <a:srgbClr val="FFFFFF"/>
          </a:solidFill>
          <a:ln w="25400">
            <a:solidFill>
              <a:srgbClr val="800000"/>
            </a:solidFill>
            <a:round/>
            <a:headEnd/>
            <a:tailEnd/>
          </a:ln>
        </p:spPr>
        <p:txBody>
          <a:bodyPr lIns="114181" tIns="57091" rIns="114181" bIns="57091"/>
          <a:lstStyle/>
          <a:p>
            <a:endParaRPr lang="es-EC" sz="1400" dirty="0">
              <a:latin typeface="+mj-lt"/>
            </a:endParaRPr>
          </a:p>
        </p:txBody>
      </p:sp>
      <p:sp>
        <p:nvSpPr>
          <p:cNvPr id="198" name="Freeform 3"/>
          <p:cNvSpPr>
            <a:spLocks/>
          </p:cNvSpPr>
          <p:nvPr/>
        </p:nvSpPr>
        <p:spPr bwMode="auto">
          <a:xfrm>
            <a:off x="5035357" y="1929620"/>
            <a:ext cx="2233613" cy="1831631"/>
          </a:xfrm>
          <a:custGeom>
            <a:avLst/>
            <a:gdLst>
              <a:gd name="T0" fmla="*/ 2147483647 w 1710"/>
              <a:gd name="T1" fmla="*/ 2147483647 h 1716"/>
              <a:gd name="T2" fmla="*/ 2147483647 w 1710"/>
              <a:gd name="T3" fmla="*/ 2147483647 h 1716"/>
              <a:gd name="T4" fmla="*/ 2147483647 w 1710"/>
              <a:gd name="T5" fmla="*/ 2147483647 h 1716"/>
              <a:gd name="T6" fmla="*/ 2147483647 w 1710"/>
              <a:gd name="T7" fmla="*/ 2147483647 h 1716"/>
              <a:gd name="T8" fmla="*/ 2147483647 w 1710"/>
              <a:gd name="T9" fmla="*/ 2147483647 h 1716"/>
              <a:gd name="T10" fmla="*/ 2147483647 w 1710"/>
              <a:gd name="T11" fmla="*/ 2147483647 h 1716"/>
              <a:gd name="T12" fmla="*/ 2147483647 w 1710"/>
              <a:gd name="T13" fmla="*/ 2147483647 h 1716"/>
              <a:gd name="T14" fmla="*/ 2147483647 w 1710"/>
              <a:gd name="T15" fmla="*/ 2147483647 h 1716"/>
              <a:gd name="T16" fmla="*/ 2147483647 w 1710"/>
              <a:gd name="T17" fmla="*/ 2147483647 h 1716"/>
              <a:gd name="T18" fmla="*/ 2147483647 w 1710"/>
              <a:gd name="T19" fmla="*/ 2147483647 h 1716"/>
              <a:gd name="T20" fmla="*/ 2147483647 w 1710"/>
              <a:gd name="T21" fmla="*/ 2147483647 h 1716"/>
              <a:gd name="T22" fmla="*/ 2147483647 w 1710"/>
              <a:gd name="T23" fmla="*/ 2147483647 h 1716"/>
              <a:gd name="T24" fmla="*/ 2147483647 w 1710"/>
              <a:gd name="T25" fmla="*/ 2147483647 h 1716"/>
              <a:gd name="T26" fmla="*/ 2147483647 w 1710"/>
              <a:gd name="T27" fmla="*/ 2147483647 h 1716"/>
              <a:gd name="T28" fmla="*/ 2147483647 w 1710"/>
              <a:gd name="T29" fmla="*/ 2147483647 h 1716"/>
              <a:gd name="T30" fmla="*/ 2147483647 w 1710"/>
              <a:gd name="T31" fmla="*/ 2147483647 h 1716"/>
              <a:gd name="T32" fmla="*/ 2147483647 w 1710"/>
              <a:gd name="T33" fmla="*/ 2147483647 h 1716"/>
              <a:gd name="T34" fmla="*/ 2147483647 w 1710"/>
              <a:gd name="T35" fmla="*/ 2147483647 h 1716"/>
              <a:gd name="T36" fmla="*/ 2147483647 w 1710"/>
              <a:gd name="T37" fmla="*/ 2147483647 h 1716"/>
              <a:gd name="T38" fmla="*/ 2147483647 w 1710"/>
              <a:gd name="T39" fmla="*/ 2147483647 h 1716"/>
              <a:gd name="T40" fmla="*/ 2147483647 w 1710"/>
              <a:gd name="T41" fmla="*/ 2147483647 h 1716"/>
              <a:gd name="T42" fmla="*/ 2147483647 w 1710"/>
              <a:gd name="T43" fmla="*/ 2147483647 h 1716"/>
              <a:gd name="T44" fmla="*/ 2147483647 w 1710"/>
              <a:gd name="T45" fmla="*/ 2147483647 h 1716"/>
              <a:gd name="T46" fmla="*/ 2147483647 w 1710"/>
              <a:gd name="T47" fmla="*/ 2147483647 h 1716"/>
              <a:gd name="T48" fmla="*/ 2147483647 w 1710"/>
              <a:gd name="T49" fmla="*/ 2147483647 h 1716"/>
              <a:gd name="T50" fmla="*/ 2147483647 w 1710"/>
              <a:gd name="T51" fmla="*/ 2147483647 h 1716"/>
              <a:gd name="T52" fmla="*/ 2147483647 w 1710"/>
              <a:gd name="T53" fmla="*/ 2147483647 h 1716"/>
              <a:gd name="T54" fmla="*/ 2147483647 w 1710"/>
              <a:gd name="T55" fmla="*/ 2147483647 h 1716"/>
              <a:gd name="T56" fmla="*/ 2147483647 w 1710"/>
              <a:gd name="T57" fmla="*/ 2147483647 h 1716"/>
              <a:gd name="T58" fmla="*/ 2147483647 w 1710"/>
              <a:gd name="T59" fmla="*/ 2147483647 h 1716"/>
              <a:gd name="T60" fmla="*/ 2147483647 w 1710"/>
              <a:gd name="T61" fmla="*/ 2147483647 h 1716"/>
              <a:gd name="T62" fmla="*/ 2147483647 w 1710"/>
              <a:gd name="T63" fmla="*/ 2147483647 h 1716"/>
              <a:gd name="T64" fmla="*/ 2147483647 w 1710"/>
              <a:gd name="T65" fmla="*/ 2147483647 h 1716"/>
              <a:gd name="T66" fmla="*/ 2147483647 w 1710"/>
              <a:gd name="T67" fmla="*/ 2147483647 h 1716"/>
              <a:gd name="T68" fmla="*/ 2147483647 w 1710"/>
              <a:gd name="T69" fmla="*/ 2147483647 h 1716"/>
              <a:gd name="T70" fmla="*/ 2147483647 w 1710"/>
              <a:gd name="T71" fmla="*/ 2147483647 h 1716"/>
              <a:gd name="T72" fmla="*/ 2147483647 w 1710"/>
              <a:gd name="T73" fmla="*/ 2147483647 h 1716"/>
              <a:gd name="T74" fmla="*/ 2147483647 w 1710"/>
              <a:gd name="T75" fmla="*/ 2147483647 h 1716"/>
              <a:gd name="T76" fmla="*/ 2147483647 w 1710"/>
              <a:gd name="T77" fmla="*/ 2147483647 h 1716"/>
              <a:gd name="T78" fmla="*/ 2147483647 w 1710"/>
              <a:gd name="T79" fmla="*/ 2147483647 h 1716"/>
              <a:gd name="T80" fmla="*/ 2147483647 w 1710"/>
              <a:gd name="T81" fmla="*/ 2147483647 h 1716"/>
              <a:gd name="T82" fmla="*/ 2147483647 w 1710"/>
              <a:gd name="T83" fmla="*/ 2147483647 h 1716"/>
              <a:gd name="T84" fmla="*/ 2147483647 w 1710"/>
              <a:gd name="T85" fmla="*/ 2147483647 h 1716"/>
              <a:gd name="T86" fmla="*/ 2147483647 w 1710"/>
              <a:gd name="T87" fmla="*/ 2147483647 h 1716"/>
              <a:gd name="T88" fmla="*/ 2147483647 w 1710"/>
              <a:gd name="T89" fmla="*/ 2147483647 h 1716"/>
              <a:gd name="T90" fmla="*/ 2147483647 w 1710"/>
              <a:gd name="T91" fmla="*/ 2147483647 h 1716"/>
              <a:gd name="T92" fmla="*/ 2147483647 w 1710"/>
              <a:gd name="T93" fmla="*/ 2147483647 h 1716"/>
              <a:gd name="T94" fmla="*/ 2147483647 w 1710"/>
              <a:gd name="T95" fmla="*/ 2147483647 h 1716"/>
              <a:gd name="T96" fmla="*/ 0 w 1710"/>
              <a:gd name="T97" fmla="*/ 2147483647 h 17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10"/>
              <a:gd name="T148" fmla="*/ 0 h 1716"/>
              <a:gd name="T149" fmla="*/ 1710 w 1710"/>
              <a:gd name="T150" fmla="*/ 1716 h 17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10" h="1716">
                <a:moveTo>
                  <a:pt x="150" y="561"/>
                </a:moveTo>
                <a:cubicBezTo>
                  <a:pt x="190" y="566"/>
                  <a:pt x="230" y="569"/>
                  <a:pt x="270" y="576"/>
                </a:cubicBezTo>
                <a:cubicBezTo>
                  <a:pt x="286" y="579"/>
                  <a:pt x="299" y="594"/>
                  <a:pt x="315" y="591"/>
                </a:cubicBezTo>
                <a:cubicBezTo>
                  <a:pt x="333" y="588"/>
                  <a:pt x="345" y="571"/>
                  <a:pt x="360" y="561"/>
                </a:cubicBezTo>
                <a:cubicBezTo>
                  <a:pt x="370" y="546"/>
                  <a:pt x="388" y="534"/>
                  <a:pt x="390" y="516"/>
                </a:cubicBezTo>
                <a:cubicBezTo>
                  <a:pt x="402" y="391"/>
                  <a:pt x="359" y="403"/>
                  <a:pt x="270" y="381"/>
                </a:cubicBezTo>
                <a:cubicBezTo>
                  <a:pt x="275" y="346"/>
                  <a:pt x="275" y="310"/>
                  <a:pt x="285" y="276"/>
                </a:cubicBezTo>
                <a:cubicBezTo>
                  <a:pt x="309" y="197"/>
                  <a:pt x="398" y="140"/>
                  <a:pt x="465" y="96"/>
                </a:cubicBezTo>
                <a:cubicBezTo>
                  <a:pt x="475" y="81"/>
                  <a:pt x="481" y="62"/>
                  <a:pt x="495" y="51"/>
                </a:cubicBezTo>
                <a:cubicBezTo>
                  <a:pt x="558" y="0"/>
                  <a:pt x="568" y="78"/>
                  <a:pt x="600" y="126"/>
                </a:cubicBezTo>
                <a:cubicBezTo>
                  <a:pt x="608" y="139"/>
                  <a:pt x="642" y="293"/>
                  <a:pt x="675" y="306"/>
                </a:cubicBezTo>
                <a:cubicBezTo>
                  <a:pt x="712" y="321"/>
                  <a:pt x="755" y="316"/>
                  <a:pt x="795" y="321"/>
                </a:cubicBezTo>
                <a:cubicBezTo>
                  <a:pt x="900" y="356"/>
                  <a:pt x="875" y="321"/>
                  <a:pt x="900" y="396"/>
                </a:cubicBezTo>
                <a:cubicBezTo>
                  <a:pt x="895" y="436"/>
                  <a:pt x="877" y="476"/>
                  <a:pt x="885" y="516"/>
                </a:cubicBezTo>
                <a:cubicBezTo>
                  <a:pt x="889" y="534"/>
                  <a:pt x="912" y="544"/>
                  <a:pt x="930" y="546"/>
                </a:cubicBezTo>
                <a:cubicBezTo>
                  <a:pt x="982" y="551"/>
                  <a:pt x="1056" y="529"/>
                  <a:pt x="1110" y="516"/>
                </a:cubicBezTo>
                <a:cubicBezTo>
                  <a:pt x="1145" y="528"/>
                  <a:pt x="1187" y="523"/>
                  <a:pt x="1215" y="546"/>
                </a:cubicBezTo>
                <a:cubicBezTo>
                  <a:pt x="1227" y="556"/>
                  <a:pt x="1216" y="584"/>
                  <a:pt x="1230" y="591"/>
                </a:cubicBezTo>
                <a:cubicBezTo>
                  <a:pt x="1262" y="607"/>
                  <a:pt x="1300" y="600"/>
                  <a:pt x="1335" y="606"/>
                </a:cubicBezTo>
                <a:cubicBezTo>
                  <a:pt x="1385" y="615"/>
                  <a:pt x="1438" y="635"/>
                  <a:pt x="1485" y="651"/>
                </a:cubicBezTo>
                <a:cubicBezTo>
                  <a:pt x="1500" y="656"/>
                  <a:pt x="1517" y="657"/>
                  <a:pt x="1530" y="666"/>
                </a:cubicBezTo>
                <a:cubicBezTo>
                  <a:pt x="1560" y="686"/>
                  <a:pt x="1620" y="726"/>
                  <a:pt x="1620" y="726"/>
                </a:cubicBezTo>
                <a:cubicBezTo>
                  <a:pt x="1673" y="805"/>
                  <a:pt x="1665" y="818"/>
                  <a:pt x="1650" y="921"/>
                </a:cubicBezTo>
                <a:cubicBezTo>
                  <a:pt x="1665" y="931"/>
                  <a:pt x="1687" y="935"/>
                  <a:pt x="1695" y="951"/>
                </a:cubicBezTo>
                <a:cubicBezTo>
                  <a:pt x="1709" y="978"/>
                  <a:pt x="1710" y="1011"/>
                  <a:pt x="1710" y="1041"/>
                </a:cubicBezTo>
                <a:cubicBezTo>
                  <a:pt x="1710" y="1164"/>
                  <a:pt x="1710" y="1206"/>
                  <a:pt x="1620" y="1266"/>
                </a:cubicBezTo>
                <a:cubicBezTo>
                  <a:pt x="1598" y="1331"/>
                  <a:pt x="1617" y="1423"/>
                  <a:pt x="1575" y="1476"/>
                </a:cubicBezTo>
                <a:cubicBezTo>
                  <a:pt x="1564" y="1490"/>
                  <a:pt x="1544" y="1494"/>
                  <a:pt x="1530" y="1506"/>
                </a:cubicBezTo>
                <a:cubicBezTo>
                  <a:pt x="1514" y="1520"/>
                  <a:pt x="1500" y="1536"/>
                  <a:pt x="1485" y="1551"/>
                </a:cubicBezTo>
                <a:cubicBezTo>
                  <a:pt x="1476" y="1579"/>
                  <a:pt x="1470" y="1626"/>
                  <a:pt x="1425" y="1626"/>
                </a:cubicBezTo>
                <a:cubicBezTo>
                  <a:pt x="1407" y="1626"/>
                  <a:pt x="1397" y="1603"/>
                  <a:pt x="1380" y="1596"/>
                </a:cubicBezTo>
                <a:cubicBezTo>
                  <a:pt x="1361" y="1588"/>
                  <a:pt x="1339" y="1589"/>
                  <a:pt x="1320" y="1581"/>
                </a:cubicBezTo>
                <a:cubicBezTo>
                  <a:pt x="1238" y="1548"/>
                  <a:pt x="1202" y="1516"/>
                  <a:pt x="1155" y="1446"/>
                </a:cubicBezTo>
                <a:cubicBezTo>
                  <a:pt x="1076" y="1472"/>
                  <a:pt x="1119" y="1448"/>
                  <a:pt x="1050" y="1551"/>
                </a:cubicBezTo>
                <a:cubicBezTo>
                  <a:pt x="1040" y="1566"/>
                  <a:pt x="1026" y="1579"/>
                  <a:pt x="1020" y="1596"/>
                </a:cubicBezTo>
                <a:cubicBezTo>
                  <a:pt x="1015" y="1611"/>
                  <a:pt x="1016" y="1630"/>
                  <a:pt x="1005" y="1641"/>
                </a:cubicBezTo>
                <a:cubicBezTo>
                  <a:pt x="980" y="1666"/>
                  <a:pt x="915" y="1701"/>
                  <a:pt x="915" y="1701"/>
                </a:cubicBezTo>
                <a:cubicBezTo>
                  <a:pt x="890" y="1696"/>
                  <a:pt x="858" y="1704"/>
                  <a:pt x="840" y="1686"/>
                </a:cubicBezTo>
                <a:cubicBezTo>
                  <a:pt x="700" y="1546"/>
                  <a:pt x="893" y="1623"/>
                  <a:pt x="765" y="1581"/>
                </a:cubicBezTo>
                <a:cubicBezTo>
                  <a:pt x="735" y="1591"/>
                  <a:pt x="705" y="1601"/>
                  <a:pt x="675" y="1611"/>
                </a:cubicBezTo>
                <a:cubicBezTo>
                  <a:pt x="626" y="1627"/>
                  <a:pt x="634" y="1674"/>
                  <a:pt x="600" y="1701"/>
                </a:cubicBezTo>
                <a:cubicBezTo>
                  <a:pt x="588" y="1711"/>
                  <a:pt x="570" y="1711"/>
                  <a:pt x="555" y="1716"/>
                </a:cubicBezTo>
                <a:cubicBezTo>
                  <a:pt x="510" y="1711"/>
                  <a:pt x="465" y="1708"/>
                  <a:pt x="420" y="1701"/>
                </a:cubicBezTo>
                <a:cubicBezTo>
                  <a:pt x="400" y="1698"/>
                  <a:pt x="375" y="1701"/>
                  <a:pt x="360" y="1686"/>
                </a:cubicBezTo>
                <a:cubicBezTo>
                  <a:pt x="345" y="1671"/>
                  <a:pt x="355" y="1644"/>
                  <a:pt x="345" y="1626"/>
                </a:cubicBezTo>
                <a:cubicBezTo>
                  <a:pt x="317" y="1578"/>
                  <a:pt x="259" y="1552"/>
                  <a:pt x="210" y="1536"/>
                </a:cubicBezTo>
                <a:cubicBezTo>
                  <a:pt x="139" y="1548"/>
                  <a:pt x="123" y="1548"/>
                  <a:pt x="60" y="1566"/>
                </a:cubicBezTo>
                <a:cubicBezTo>
                  <a:pt x="45" y="1570"/>
                  <a:pt x="30" y="1585"/>
                  <a:pt x="15" y="1581"/>
                </a:cubicBezTo>
                <a:cubicBezTo>
                  <a:pt x="4" y="1578"/>
                  <a:pt x="5" y="1561"/>
                  <a:pt x="0" y="1551"/>
                </a:cubicBezTo>
              </a:path>
            </a:pathLst>
          </a:custGeom>
          <a:noFill/>
          <a:ln w="25400">
            <a:solidFill>
              <a:srgbClr val="800080"/>
            </a:solidFill>
            <a:round/>
            <a:headEnd/>
            <a:tailEnd/>
          </a:ln>
        </p:spPr>
        <p:txBody>
          <a:bodyPr lIns="114181" tIns="57091" rIns="114181" bIns="57091"/>
          <a:lstStyle/>
          <a:p>
            <a:endParaRPr lang="es-EC" sz="1400" dirty="0">
              <a:latin typeface="+mj-lt"/>
            </a:endParaRPr>
          </a:p>
        </p:txBody>
      </p:sp>
      <p:sp>
        <p:nvSpPr>
          <p:cNvPr id="199" name="Rectangle 4"/>
          <p:cNvSpPr>
            <a:spLocks noChangeArrowheads="1"/>
          </p:cNvSpPr>
          <p:nvPr/>
        </p:nvSpPr>
        <p:spPr bwMode="auto">
          <a:xfrm>
            <a:off x="5035357" y="2791152"/>
            <a:ext cx="576263" cy="525267"/>
          </a:xfrm>
          <a:prstGeom prst="rect">
            <a:avLst/>
          </a:prstGeom>
          <a:solidFill>
            <a:srgbClr val="FFFFFF"/>
          </a:solidFill>
          <a:ln w="22225">
            <a:solidFill>
              <a:srgbClr val="0000FF"/>
            </a:solidFill>
            <a:miter lim="800000"/>
            <a:headEnd/>
            <a:tailEnd/>
          </a:ln>
        </p:spPr>
        <p:txBody>
          <a:bodyPr lIns="114181" tIns="57091" rIns="114181" bIns="57091"/>
          <a:lstStyle/>
          <a:p>
            <a:endParaRPr lang="es-EC" sz="1400" dirty="0">
              <a:solidFill>
                <a:srgbClr val="000000"/>
              </a:solidFill>
              <a:latin typeface="+mj-lt"/>
            </a:endParaRPr>
          </a:p>
        </p:txBody>
      </p:sp>
      <p:sp>
        <p:nvSpPr>
          <p:cNvPr id="200" name="Freeform 5"/>
          <p:cNvSpPr>
            <a:spLocks/>
          </p:cNvSpPr>
          <p:nvPr/>
        </p:nvSpPr>
        <p:spPr bwMode="auto">
          <a:xfrm>
            <a:off x="5080840" y="2732787"/>
            <a:ext cx="281350" cy="583630"/>
          </a:xfrm>
          <a:custGeom>
            <a:avLst/>
            <a:gdLst>
              <a:gd name="T0" fmla="*/ 2147483647 w 255"/>
              <a:gd name="T1" fmla="*/ 0 h 660"/>
              <a:gd name="T2" fmla="*/ 2147483647 w 255"/>
              <a:gd name="T3" fmla="*/ 2147483647 h 660"/>
              <a:gd name="T4" fmla="*/ 2147483647 w 255"/>
              <a:gd name="T5" fmla="*/ 2147483647 h 660"/>
              <a:gd name="T6" fmla="*/ 2147483647 w 255"/>
              <a:gd name="T7" fmla="*/ 2147483647 h 660"/>
              <a:gd name="T8" fmla="*/ 0 w 255"/>
              <a:gd name="T9" fmla="*/ 2147483647 h 660"/>
              <a:gd name="T10" fmla="*/ 2147483647 w 255"/>
              <a:gd name="T11" fmla="*/ 2147483647 h 660"/>
              <a:gd name="T12" fmla="*/ 0 60000 65536"/>
              <a:gd name="T13" fmla="*/ 0 60000 65536"/>
              <a:gd name="T14" fmla="*/ 0 60000 65536"/>
              <a:gd name="T15" fmla="*/ 0 60000 65536"/>
              <a:gd name="T16" fmla="*/ 0 60000 65536"/>
              <a:gd name="T17" fmla="*/ 0 60000 65536"/>
              <a:gd name="T18" fmla="*/ 0 w 255"/>
              <a:gd name="T19" fmla="*/ 0 h 660"/>
              <a:gd name="T20" fmla="*/ 255 w 255"/>
              <a:gd name="T21" fmla="*/ 660 h 660"/>
            </a:gdLst>
            <a:ahLst/>
            <a:cxnLst>
              <a:cxn ang="T12">
                <a:pos x="T0" y="T1"/>
              </a:cxn>
              <a:cxn ang="T13">
                <a:pos x="T2" y="T3"/>
              </a:cxn>
              <a:cxn ang="T14">
                <a:pos x="T4" y="T5"/>
              </a:cxn>
              <a:cxn ang="T15">
                <a:pos x="T6" y="T7"/>
              </a:cxn>
              <a:cxn ang="T16">
                <a:pos x="T8" y="T9"/>
              </a:cxn>
              <a:cxn ang="T17">
                <a:pos x="T10" y="T11"/>
              </a:cxn>
            </a:cxnLst>
            <a:rect l="T18" t="T19" r="T20" b="T21"/>
            <a:pathLst>
              <a:path w="255" h="660">
                <a:moveTo>
                  <a:pt x="255" y="0"/>
                </a:moveTo>
                <a:cubicBezTo>
                  <a:pt x="251" y="24"/>
                  <a:pt x="243" y="103"/>
                  <a:pt x="225" y="135"/>
                </a:cubicBezTo>
                <a:cubicBezTo>
                  <a:pt x="184" y="209"/>
                  <a:pt x="139" y="252"/>
                  <a:pt x="90" y="315"/>
                </a:cubicBezTo>
                <a:cubicBezTo>
                  <a:pt x="68" y="343"/>
                  <a:pt x="41" y="371"/>
                  <a:pt x="30" y="405"/>
                </a:cubicBezTo>
                <a:cubicBezTo>
                  <a:pt x="20" y="435"/>
                  <a:pt x="0" y="495"/>
                  <a:pt x="0" y="495"/>
                </a:cubicBezTo>
                <a:cubicBezTo>
                  <a:pt x="7" y="545"/>
                  <a:pt x="5" y="620"/>
                  <a:pt x="45" y="660"/>
                </a:cubicBezTo>
              </a:path>
            </a:pathLst>
          </a:custGeom>
          <a:noFill/>
          <a:ln w="22225">
            <a:solidFill>
              <a:srgbClr val="800000"/>
            </a:solidFill>
            <a:round/>
            <a:headEnd/>
            <a:tailEnd/>
          </a:ln>
        </p:spPr>
        <p:txBody>
          <a:bodyPr lIns="114181" tIns="57091" rIns="114181" bIns="57091"/>
          <a:lstStyle/>
          <a:p>
            <a:endParaRPr lang="es-EC" sz="1400" dirty="0">
              <a:latin typeface="+mj-lt"/>
            </a:endParaRPr>
          </a:p>
        </p:txBody>
      </p:sp>
      <p:sp>
        <p:nvSpPr>
          <p:cNvPr id="201" name="Text Box 6"/>
          <p:cNvSpPr txBox="1">
            <a:spLocks noChangeArrowheads="1"/>
          </p:cNvSpPr>
          <p:nvPr/>
        </p:nvSpPr>
        <p:spPr bwMode="auto">
          <a:xfrm>
            <a:off x="6045194" y="2785883"/>
            <a:ext cx="1439676" cy="400297"/>
          </a:xfrm>
          <a:prstGeom prst="rect">
            <a:avLst/>
          </a:prstGeom>
          <a:noFill/>
          <a:ln w="9525">
            <a:noFill/>
            <a:miter lim="800000"/>
            <a:headEnd/>
            <a:tailEnd/>
          </a:ln>
        </p:spPr>
        <p:txBody>
          <a:bodyPr lIns="114181" tIns="57091" rIns="114181" bIns="57091"/>
          <a:lstStyle/>
          <a:p>
            <a:pPr algn="l"/>
            <a:r>
              <a:rPr lang="es-EC" sz="1400" b="1" dirty="0">
                <a:solidFill>
                  <a:srgbClr val="000000"/>
                </a:solidFill>
                <a:latin typeface="+mj-lt"/>
                <a:cs typeface="Times New Roman" pitchFamily="18" charset="0"/>
              </a:rPr>
              <a:t>Cotopaxi</a:t>
            </a:r>
            <a:endParaRPr lang="es-EC" sz="1400" b="1" dirty="0">
              <a:solidFill>
                <a:srgbClr val="000000"/>
              </a:solidFill>
              <a:latin typeface="+mj-lt"/>
            </a:endParaRPr>
          </a:p>
        </p:txBody>
      </p:sp>
      <p:sp>
        <p:nvSpPr>
          <p:cNvPr id="202" name="Text Box 7"/>
          <p:cNvSpPr txBox="1">
            <a:spLocks noChangeArrowheads="1"/>
          </p:cNvSpPr>
          <p:nvPr/>
        </p:nvSpPr>
        <p:spPr bwMode="auto">
          <a:xfrm>
            <a:off x="3955858" y="3832712"/>
            <a:ext cx="830263" cy="375530"/>
          </a:xfrm>
          <a:prstGeom prst="rect">
            <a:avLst/>
          </a:prstGeom>
          <a:noFill/>
          <a:ln w="9525">
            <a:noFill/>
            <a:miter lim="800000"/>
            <a:headEnd/>
            <a:tailEnd/>
          </a:ln>
        </p:spPr>
        <p:txBody>
          <a:bodyPr lIns="114181" tIns="57091" rIns="114181" bIns="57091"/>
          <a:lstStyle/>
          <a:p>
            <a:pPr algn="l"/>
            <a:r>
              <a:rPr lang="es-EC" sz="1400" b="1" dirty="0">
                <a:solidFill>
                  <a:srgbClr val="000000"/>
                </a:solidFill>
                <a:latin typeface="+mj-lt"/>
                <a:cs typeface="Times New Roman" pitchFamily="18" charset="0"/>
              </a:rPr>
              <a:t>Los Ríos</a:t>
            </a:r>
            <a:endParaRPr lang="es-EC" sz="1400" b="1" dirty="0">
              <a:solidFill>
                <a:srgbClr val="000000"/>
              </a:solidFill>
              <a:latin typeface="+mj-lt"/>
            </a:endParaRPr>
          </a:p>
        </p:txBody>
      </p:sp>
      <p:sp>
        <p:nvSpPr>
          <p:cNvPr id="203" name="Text Box 8"/>
          <p:cNvSpPr txBox="1">
            <a:spLocks noChangeArrowheads="1"/>
          </p:cNvSpPr>
          <p:nvPr/>
        </p:nvSpPr>
        <p:spPr bwMode="auto">
          <a:xfrm>
            <a:off x="7916670" y="1365684"/>
            <a:ext cx="2160587" cy="594461"/>
          </a:xfrm>
          <a:prstGeom prst="rect">
            <a:avLst/>
          </a:prstGeom>
          <a:solidFill>
            <a:srgbClr val="FFFFFF"/>
          </a:solidFill>
          <a:ln w="9525">
            <a:solidFill>
              <a:srgbClr val="000000"/>
            </a:solidFill>
            <a:miter lim="800000"/>
            <a:headEnd/>
            <a:tailEnd/>
          </a:ln>
        </p:spPr>
        <p:txBody>
          <a:bodyPr lIns="114181" tIns="57091" rIns="114181" bIns="57091"/>
          <a:lstStyle/>
          <a:p>
            <a:r>
              <a:rPr lang="es-EC" sz="1400" dirty="0">
                <a:solidFill>
                  <a:srgbClr val="000000"/>
                </a:solidFill>
                <a:latin typeface="+mj-lt"/>
                <a:cs typeface="Times New Roman" pitchFamily="18" charset="0"/>
              </a:rPr>
              <a:t>Parte del segmento en Cotopaxi</a:t>
            </a:r>
            <a:endParaRPr lang="es-EC" sz="1400" dirty="0">
              <a:solidFill>
                <a:srgbClr val="000000"/>
              </a:solidFill>
              <a:latin typeface="+mj-lt"/>
            </a:endParaRPr>
          </a:p>
          <a:p>
            <a:pPr algn="l"/>
            <a:endParaRPr lang="es-ES" sz="1400" b="1" dirty="0">
              <a:solidFill>
                <a:srgbClr val="000000"/>
              </a:solidFill>
              <a:latin typeface="+mj-lt"/>
            </a:endParaRPr>
          </a:p>
        </p:txBody>
      </p:sp>
      <p:sp>
        <p:nvSpPr>
          <p:cNvPr id="204" name="Line 9"/>
          <p:cNvSpPr>
            <a:spLocks noChangeShapeType="1"/>
          </p:cNvSpPr>
          <p:nvPr/>
        </p:nvSpPr>
        <p:spPr bwMode="auto">
          <a:xfrm flipH="1">
            <a:off x="5684644" y="1788244"/>
            <a:ext cx="2087562" cy="1057966"/>
          </a:xfrm>
          <a:prstGeom prst="line">
            <a:avLst/>
          </a:prstGeom>
          <a:noFill/>
          <a:ln w="9525">
            <a:solidFill>
              <a:srgbClr val="FF0000"/>
            </a:solidFill>
            <a:round/>
            <a:headEnd/>
            <a:tailEnd type="triangle" w="med" len="med"/>
          </a:ln>
        </p:spPr>
        <p:txBody>
          <a:bodyPr lIns="114181" tIns="57091" rIns="114181" bIns="57091"/>
          <a:lstStyle/>
          <a:p>
            <a:endParaRPr lang="es-EC" sz="1400" dirty="0">
              <a:latin typeface="+mj-lt"/>
            </a:endParaRPr>
          </a:p>
        </p:txBody>
      </p:sp>
      <p:sp>
        <p:nvSpPr>
          <p:cNvPr id="205" name="Text Box 10"/>
          <p:cNvSpPr txBox="1">
            <a:spLocks noChangeArrowheads="1"/>
          </p:cNvSpPr>
          <p:nvPr/>
        </p:nvSpPr>
        <p:spPr bwMode="auto">
          <a:xfrm>
            <a:off x="7772205" y="3480056"/>
            <a:ext cx="3425678" cy="1210952"/>
          </a:xfrm>
          <a:prstGeom prst="rect">
            <a:avLst/>
          </a:prstGeom>
          <a:solidFill>
            <a:srgbClr val="FFFFFF"/>
          </a:solidFill>
          <a:ln w="9525">
            <a:solidFill>
              <a:srgbClr val="000000"/>
            </a:solidFill>
            <a:miter lim="800000"/>
            <a:headEnd/>
            <a:tailEnd/>
          </a:ln>
        </p:spPr>
        <p:txBody>
          <a:bodyPr lIns="114181" tIns="57091" rIns="114181" bIns="57091"/>
          <a:lstStyle/>
          <a:p>
            <a:pPr algn="just"/>
            <a:r>
              <a:rPr lang="en-US" sz="1400" dirty="0">
                <a:solidFill>
                  <a:srgbClr val="000000"/>
                </a:solidFill>
                <a:latin typeface="+mj-lt"/>
                <a:cs typeface="Times New Roman" pitchFamily="18" charset="0"/>
              </a:rPr>
              <a:t> </a:t>
            </a:r>
            <a:r>
              <a:rPr lang="es-EC" sz="1400" dirty="0">
                <a:latin typeface="+mj-lt"/>
              </a:rPr>
              <a:t>Superficie total  del segmento: 36 Has. Los Datos se recolectan en la provincia donde se haya seleccionado el segmento.</a:t>
            </a:r>
          </a:p>
        </p:txBody>
      </p:sp>
      <p:sp>
        <p:nvSpPr>
          <p:cNvPr id="206" name="Line 11"/>
          <p:cNvSpPr>
            <a:spLocks noChangeShapeType="1"/>
          </p:cNvSpPr>
          <p:nvPr/>
        </p:nvSpPr>
        <p:spPr bwMode="auto">
          <a:xfrm flipH="1" flipV="1">
            <a:off x="5468743" y="3057495"/>
            <a:ext cx="2232026" cy="563937"/>
          </a:xfrm>
          <a:prstGeom prst="line">
            <a:avLst/>
          </a:prstGeom>
          <a:noFill/>
          <a:ln w="9525">
            <a:solidFill>
              <a:srgbClr val="008000"/>
            </a:solidFill>
            <a:round/>
            <a:headEnd/>
            <a:tailEnd type="triangle" w="med" len="med"/>
          </a:ln>
        </p:spPr>
        <p:txBody>
          <a:bodyPr lIns="114181" tIns="57091" rIns="114181" bIns="57091"/>
          <a:lstStyle/>
          <a:p>
            <a:endParaRPr lang="es-EC" sz="1400" dirty="0">
              <a:latin typeface="+mj-lt"/>
            </a:endParaRPr>
          </a:p>
        </p:txBody>
      </p:sp>
      <p:sp>
        <p:nvSpPr>
          <p:cNvPr id="207" name="Text Box 12"/>
          <p:cNvSpPr txBox="1">
            <a:spLocks noChangeArrowheads="1"/>
          </p:cNvSpPr>
          <p:nvPr/>
        </p:nvSpPr>
        <p:spPr bwMode="auto">
          <a:xfrm>
            <a:off x="956603" y="2427048"/>
            <a:ext cx="2492408" cy="539193"/>
          </a:xfrm>
          <a:prstGeom prst="rect">
            <a:avLst/>
          </a:prstGeom>
          <a:solidFill>
            <a:srgbClr val="FFFFFF"/>
          </a:solidFill>
          <a:ln w="9525">
            <a:solidFill>
              <a:srgbClr val="000000"/>
            </a:solidFill>
            <a:miter lim="800000"/>
            <a:headEnd/>
            <a:tailEnd/>
          </a:ln>
        </p:spPr>
        <p:txBody>
          <a:bodyPr lIns="114181" tIns="57091" rIns="114181" bIns="57091"/>
          <a:lstStyle/>
          <a:p>
            <a:pPr algn="l"/>
            <a:r>
              <a:rPr lang="es-EC" sz="1400" dirty="0">
                <a:solidFill>
                  <a:srgbClr val="000000"/>
                </a:solidFill>
                <a:latin typeface="+mj-lt"/>
                <a:cs typeface="Times New Roman" pitchFamily="18" charset="0"/>
              </a:rPr>
              <a:t>Parte del segmento en lo Ríos</a:t>
            </a:r>
            <a:endParaRPr lang="es-EC" sz="1400" dirty="0">
              <a:solidFill>
                <a:srgbClr val="000000"/>
              </a:solidFill>
              <a:latin typeface="+mj-lt"/>
            </a:endParaRPr>
          </a:p>
        </p:txBody>
      </p:sp>
      <p:sp>
        <p:nvSpPr>
          <p:cNvPr id="208" name="Line 13"/>
          <p:cNvSpPr>
            <a:spLocks noChangeShapeType="1"/>
          </p:cNvSpPr>
          <p:nvPr/>
        </p:nvSpPr>
        <p:spPr bwMode="auto">
          <a:xfrm>
            <a:off x="3392741" y="2602137"/>
            <a:ext cx="1787078" cy="383895"/>
          </a:xfrm>
          <a:prstGeom prst="line">
            <a:avLst/>
          </a:prstGeom>
          <a:noFill/>
          <a:ln w="9525">
            <a:solidFill>
              <a:srgbClr val="008000"/>
            </a:solidFill>
            <a:round/>
            <a:headEnd/>
            <a:tailEnd type="triangle" w="med" len="med"/>
          </a:ln>
        </p:spPr>
        <p:txBody>
          <a:bodyPr lIns="114181" tIns="57091" rIns="114181" bIns="57091"/>
          <a:lstStyle/>
          <a:p>
            <a:endParaRPr lang="es-EC" sz="1400" dirty="0">
              <a:latin typeface="+mj-lt"/>
            </a:endParaRPr>
          </a:p>
        </p:txBody>
      </p:sp>
      <p:sp>
        <p:nvSpPr>
          <p:cNvPr id="209" name="Rectangle 15"/>
          <p:cNvSpPr>
            <a:spLocks noChangeArrowheads="1"/>
          </p:cNvSpPr>
          <p:nvPr/>
        </p:nvSpPr>
        <p:spPr bwMode="auto">
          <a:xfrm>
            <a:off x="1298381" y="2239635"/>
            <a:ext cx="230657" cy="330741"/>
          </a:xfrm>
          <a:prstGeom prst="rect">
            <a:avLst/>
          </a:prstGeom>
          <a:noFill/>
          <a:ln w="9525">
            <a:noFill/>
            <a:miter lim="800000"/>
            <a:headEnd/>
            <a:tailEnd/>
          </a:ln>
        </p:spPr>
        <p:txBody>
          <a:bodyPr wrap="none" lIns="114181" tIns="57091" rIns="114181" bIns="57091" anchor="ctr">
            <a:spAutoFit/>
          </a:bodyPr>
          <a:lstStyle/>
          <a:p>
            <a:pPr algn="l"/>
            <a:endParaRPr lang="es-EC" sz="1400" dirty="0">
              <a:solidFill>
                <a:srgbClr val="000000"/>
              </a:solidFill>
              <a:latin typeface="+mj-lt"/>
            </a:endParaRPr>
          </a:p>
        </p:txBody>
      </p:sp>
    </p:spTree>
    <p:extLst>
      <p:ext uri="{BB962C8B-B14F-4D97-AF65-F5344CB8AC3E}">
        <p14:creationId xmlns:p14="http://schemas.microsoft.com/office/powerpoint/2010/main" val="3022332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0AA68C28-00A3-4536-B09A-88ACCCCC1137}"/>
              </a:ext>
            </a:extLst>
          </p:cNvPr>
          <p:cNvSpPr>
            <a:spLocks noGrp="1"/>
          </p:cNvSpPr>
          <p:nvPr>
            <p:ph type="title"/>
          </p:nvPr>
        </p:nvSpPr>
        <p:spPr>
          <a:xfrm>
            <a:off x="797198" y="385376"/>
            <a:ext cx="8150032" cy="806816"/>
          </a:xfrm>
          <a:noFill/>
          <a:ln>
            <a:noFill/>
          </a:ln>
        </p:spPr>
        <p:txBody>
          <a:bodyPr>
            <a:normAutofit/>
          </a:bodyPr>
          <a:lstStyle/>
          <a:p>
            <a:r>
              <a:rPr lang="es-EC" sz="2000" dirty="0">
                <a:solidFill>
                  <a:schemeClr val="tx1">
                    <a:lumMod val="65000"/>
                    <a:lumOff val="35000"/>
                  </a:schemeClr>
                </a:solidFill>
                <a:highlight>
                  <a:srgbClr val="FFFF00"/>
                </a:highlight>
                <a:latin typeface="+mn-lt"/>
                <a:ea typeface="+mn-ea"/>
                <a:cs typeface="+mn-cs"/>
              </a:rPr>
              <a:t>El limite de un cuadrante no divide terrenos</a:t>
            </a:r>
          </a:p>
        </p:txBody>
      </p:sp>
      <p:sp>
        <p:nvSpPr>
          <p:cNvPr id="8" name="CuadroTexto 5">
            <a:extLst>
              <a:ext uri="{FF2B5EF4-FFF2-40B4-BE49-F238E27FC236}">
                <a16:creationId xmlns="" xmlns:a16="http://schemas.microsoft.com/office/drawing/2014/main" id="{EBD3EA30-8EDC-4CF9-ABAE-EB25110D024B}"/>
              </a:ext>
            </a:extLst>
          </p:cNvPr>
          <p:cNvSpPr txBox="1"/>
          <p:nvPr/>
        </p:nvSpPr>
        <p:spPr>
          <a:xfrm>
            <a:off x="7940232" y="2366531"/>
            <a:ext cx="3823877" cy="2031325"/>
          </a:xfrm>
          <a:prstGeom prst="rect">
            <a:avLst/>
          </a:prstGeom>
          <a:noFill/>
        </p:spPr>
        <p:txBody>
          <a:bodyPr wrap="square" rtlCol="0">
            <a:spAutoFit/>
          </a:bodyPr>
          <a:lstStyle/>
          <a:p>
            <a:pPr algn="just"/>
            <a:r>
              <a:rPr lang="es-EC" sz="1400" dirty="0"/>
              <a:t>En segmentos subdivididos, el levantamiento deberá hacerse en los cuadrantes seleccionados, enumerando los terrenos del 1 a n, si existe algún terreno al límite de un cuadrante y el terreno es continuo hasta el otro cuadrante del mismo SM, se debe considerar como un solo terreno (los cuadrantes no dividen terrenos)</a:t>
            </a:r>
          </a:p>
        </p:txBody>
      </p:sp>
      <p:pic>
        <p:nvPicPr>
          <p:cNvPr id="10" name="9 Imagen" descr="E:\JULIO\MANUAL 2022\estrato4_2.jpg"/>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3704" t="4458" r="3868" b="4394"/>
          <a:stretch/>
        </p:blipFill>
        <p:spPr bwMode="auto">
          <a:xfrm>
            <a:off x="1597306" y="1252132"/>
            <a:ext cx="5972537" cy="538016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89377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93409" y="497335"/>
            <a:ext cx="6196707" cy="400110"/>
          </a:xfrm>
          <a:prstGeom prst="rect">
            <a:avLst/>
          </a:prstGeom>
          <a:noFill/>
        </p:spPr>
        <p:txBody>
          <a:bodyPr wrap="square" rtlCol="0">
            <a:spAutoFit/>
          </a:bodyPr>
          <a:lstStyle/>
          <a:p>
            <a:r>
              <a:rPr lang="es-EC" sz="2000" b="1" dirty="0">
                <a:solidFill>
                  <a:schemeClr val="tx1">
                    <a:lumMod val="65000"/>
                    <a:lumOff val="35000"/>
                  </a:schemeClr>
                </a:solidFill>
              </a:rPr>
              <a:t>b. Terrenos y forma de tenencia</a:t>
            </a:r>
          </a:p>
        </p:txBody>
      </p:sp>
      <p:sp>
        <p:nvSpPr>
          <p:cNvPr id="5" name="Rectangle 1"/>
          <p:cNvSpPr>
            <a:spLocks noChangeArrowheads="1"/>
          </p:cNvSpPr>
          <p:nvPr/>
        </p:nvSpPr>
        <p:spPr bwMode="auto">
          <a:xfrm>
            <a:off x="893409" y="1586294"/>
            <a:ext cx="5594093" cy="738664"/>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tabLst>
                <a:tab pos="5311775" algn="l"/>
              </a:tabLst>
            </a:pPr>
            <a:r>
              <a:rPr lang="es-EC" sz="1400" dirty="0">
                <a:solidFill>
                  <a:schemeClr val="tx1"/>
                </a:solidFill>
                <a:latin typeface="+mj-lt"/>
                <a:ea typeface="Calibri" pitchFamily="34" charset="0"/>
                <a:cs typeface="Calibri" pitchFamily="34" charset="0"/>
              </a:rPr>
              <a:t>La forma de </a:t>
            </a:r>
            <a:r>
              <a:rPr lang="es-EC" sz="1400" dirty="0" smtClean="0">
                <a:solidFill>
                  <a:schemeClr val="tx1"/>
                </a:solidFill>
                <a:latin typeface="+mj-lt"/>
                <a:ea typeface="Calibri" pitchFamily="34" charset="0"/>
                <a:cs typeface="Calibri" pitchFamily="34" charset="0"/>
              </a:rPr>
              <a:t>tenencia, la edad y condición del cultivo </a:t>
            </a:r>
            <a:r>
              <a:rPr lang="es-EC" sz="1400" b="1" dirty="0">
                <a:solidFill>
                  <a:schemeClr val="tx1"/>
                </a:solidFill>
                <a:latin typeface="+mj-lt"/>
                <a:ea typeface="Calibri" pitchFamily="34" charset="0"/>
                <a:cs typeface="Calibri" pitchFamily="34" charset="0"/>
              </a:rPr>
              <a:t>divide</a:t>
            </a:r>
            <a:r>
              <a:rPr lang="es-EC" sz="1400" dirty="0">
                <a:solidFill>
                  <a:schemeClr val="tx1"/>
                </a:solidFill>
                <a:latin typeface="+mj-lt"/>
                <a:ea typeface="Calibri" pitchFamily="34" charset="0"/>
                <a:cs typeface="Calibri" pitchFamily="34" charset="0"/>
              </a:rPr>
              <a:t> en terrenos independientes cualquier superficie, bajo la operación de una persona productora o responsable.</a:t>
            </a:r>
            <a:endParaRPr lang="es-EC" sz="1400" dirty="0">
              <a:solidFill>
                <a:schemeClr val="tx1"/>
              </a:solidFill>
              <a:latin typeface="+mj-lt"/>
              <a:cs typeface="Arial" pitchFamily="34" charset="0"/>
            </a:endParaRPr>
          </a:p>
        </p:txBody>
      </p:sp>
      <p:sp>
        <p:nvSpPr>
          <p:cNvPr id="6" name="Rectangle 2"/>
          <p:cNvSpPr>
            <a:spLocks noChangeArrowheads="1"/>
          </p:cNvSpPr>
          <p:nvPr/>
        </p:nvSpPr>
        <p:spPr bwMode="auto">
          <a:xfrm>
            <a:off x="1279904" y="5933872"/>
            <a:ext cx="440771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tabLst>
                <a:tab pos="5311775" algn="l"/>
              </a:tabLst>
            </a:pPr>
            <a:r>
              <a:rPr lang="es-EC" sz="1400" b="1" dirty="0">
                <a:solidFill>
                  <a:schemeClr val="tx1">
                    <a:lumMod val="65000"/>
                    <a:lumOff val="35000"/>
                  </a:schemeClr>
                </a:solidFill>
              </a:rPr>
              <a:t>PROPIEDAD DE MISMO PRODUCTOR  DIVIDIDA EN TERRENOS INDEPENDIENTES POR TENENCIA</a:t>
            </a:r>
          </a:p>
        </p:txBody>
      </p:sp>
      <p:pic>
        <p:nvPicPr>
          <p:cNvPr id="9" name="8 Imagen" descr="D:\2016 ESPAC\casos especiales espac.png"/>
          <p:cNvPicPr/>
          <p:nvPr/>
        </p:nvPicPr>
        <p:blipFill>
          <a:blip r:embed="rId2">
            <a:extLst>
              <a:ext uri="{28A0092B-C50C-407E-A947-70E740481C1C}">
                <a14:useLocalDpi xmlns:a14="http://schemas.microsoft.com/office/drawing/2010/main" val="0"/>
              </a:ext>
            </a:extLst>
          </a:blip>
          <a:srcRect/>
          <a:stretch>
            <a:fillRect/>
          </a:stretch>
        </p:blipFill>
        <p:spPr bwMode="auto">
          <a:xfrm>
            <a:off x="893408" y="2516101"/>
            <a:ext cx="5594093" cy="3319185"/>
          </a:xfrm>
          <a:prstGeom prst="rect">
            <a:avLst/>
          </a:prstGeom>
          <a:noFill/>
          <a:ln>
            <a:noFill/>
          </a:ln>
        </p:spPr>
      </p:pic>
      <p:sp>
        <p:nvSpPr>
          <p:cNvPr id="13" name="Rectangle 3">
            <a:extLst>
              <a:ext uri="{FF2B5EF4-FFF2-40B4-BE49-F238E27FC236}">
                <a16:creationId xmlns="" xmlns:a16="http://schemas.microsoft.com/office/drawing/2014/main" id="{53F9A2DD-F792-458E-89A6-52666D2C804A}"/>
              </a:ext>
            </a:extLst>
          </p:cNvPr>
          <p:cNvSpPr>
            <a:spLocks noChangeArrowheads="1"/>
          </p:cNvSpPr>
          <p:nvPr/>
        </p:nvSpPr>
        <p:spPr bwMode="auto">
          <a:xfrm>
            <a:off x="6902548" y="1586293"/>
            <a:ext cx="528945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s-EC" sz="1400" dirty="0">
                <a:solidFill>
                  <a:srgbClr val="000000"/>
                </a:solidFill>
                <a:ea typeface="Calibri" pitchFamily="34" charset="0"/>
                <a:cs typeface="Arial" pitchFamily="34" charset="0"/>
              </a:rPr>
              <a:t>Un Segmento de Muestreo con tres terrenos de propiedad de Carlos Cueva; pero cada terreno dirigido o administrado por distintas personas</a:t>
            </a:r>
            <a:r>
              <a:rPr lang="es-EC" sz="1400" dirty="0">
                <a:cs typeface="Arial" pitchFamily="34" charset="0"/>
              </a:rPr>
              <a:t> </a:t>
            </a:r>
          </a:p>
        </p:txBody>
      </p:sp>
      <p:pic>
        <p:nvPicPr>
          <p:cNvPr id="15" name="Picture 2">
            <a:extLst>
              <a:ext uri="{FF2B5EF4-FFF2-40B4-BE49-F238E27FC236}">
                <a16:creationId xmlns="" xmlns:a16="http://schemas.microsoft.com/office/drawing/2014/main" id="{C81C89E1-B236-4C07-85AF-8E706D732818}"/>
              </a:ext>
            </a:extLst>
          </p:cNvPr>
          <p:cNvPicPr>
            <a:picLocks noChangeAspect="1" noChangeArrowheads="1"/>
          </p:cNvPicPr>
          <p:nvPr/>
        </p:nvPicPr>
        <p:blipFill>
          <a:blip r:embed="rId3"/>
          <a:srcRect/>
          <a:stretch>
            <a:fillRect/>
          </a:stretch>
        </p:blipFill>
        <p:spPr bwMode="auto">
          <a:xfrm>
            <a:off x="6902548" y="2491147"/>
            <a:ext cx="4942449" cy="3453079"/>
          </a:xfrm>
          <a:prstGeom prst="rect">
            <a:avLst/>
          </a:prstGeom>
          <a:noFill/>
          <a:ln w="9525">
            <a:noFill/>
            <a:miter lim="800000"/>
            <a:headEnd/>
            <a:tailEnd/>
          </a:ln>
        </p:spPr>
      </p:pic>
    </p:spTree>
    <p:extLst>
      <p:ext uri="{BB962C8B-B14F-4D97-AF65-F5344CB8AC3E}">
        <p14:creationId xmlns:p14="http://schemas.microsoft.com/office/powerpoint/2010/main" val="38985830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AA68C28-00A3-4536-B09A-88ACCCCC1137}"/>
              </a:ext>
            </a:extLst>
          </p:cNvPr>
          <p:cNvSpPr>
            <a:spLocks noGrp="1"/>
          </p:cNvSpPr>
          <p:nvPr>
            <p:ph type="title"/>
          </p:nvPr>
        </p:nvSpPr>
        <p:spPr/>
        <p:txBody>
          <a:bodyPr>
            <a:normAutofit fontScale="90000"/>
          </a:bodyPr>
          <a:lstStyle/>
          <a:p>
            <a:r>
              <a:rPr lang="es-MX" dirty="0"/>
              <a:t>Errores encontrados en cartografía</a:t>
            </a:r>
            <a:endParaRPr lang="es-EC" dirty="0"/>
          </a:p>
        </p:txBody>
      </p:sp>
      <p:graphicFrame>
        <p:nvGraphicFramePr>
          <p:cNvPr id="7" name="Diagrama 6">
            <a:extLst>
              <a:ext uri="{FF2B5EF4-FFF2-40B4-BE49-F238E27FC236}">
                <a16:creationId xmlns="" xmlns:a16="http://schemas.microsoft.com/office/drawing/2014/main" id="{EAF5D33C-69D3-49F4-A272-DB386EC64E6B}"/>
              </a:ext>
            </a:extLst>
          </p:cNvPr>
          <p:cNvGraphicFramePr/>
          <p:nvPr>
            <p:extLst>
              <p:ext uri="{D42A27DB-BD31-4B8C-83A1-F6EECF244321}">
                <p14:modId xmlns:p14="http://schemas.microsoft.com/office/powerpoint/2010/main" val="1137890082"/>
              </p:ext>
            </p:extLst>
          </p:nvPr>
        </p:nvGraphicFramePr>
        <p:xfrm>
          <a:off x="-939065" y="1600837"/>
          <a:ext cx="7278029" cy="4883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 name="Imagen 16">
            <a:extLst>
              <a:ext uri="{FF2B5EF4-FFF2-40B4-BE49-F238E27FC236}">
                <a16:creationId xmlns="" xmlns:a16="http://schemas.microsoft.com/office/drawing/2014/main" id="{10AE2562-AAE3-4DF5-9D31-78E50A732E3D}"/>
              </a:ext>
            </a:extLst>
          </p:cNvPr>
          <p:cNvPicPr>
            <a:picLocks noChangeAspect="1"/>
          </p:cNvPicPr>
          <p:nvPr/>
        </p:nvPicPr>
        <p:blipFill>
          <a:blip r:embed="rId7"/>
          <a:stretch>
            <a:fillRect/>
          </a:stretch>
        </p:blipFill>
        <p:spPr>
          <a:xfrm>
            <a:off x="4904089" y="1557541"/>
            <a:ext cx="2411687" cy="2386773"/>
          </a:xfrm>
          <a:prstGeom prst="rect">
            <a:avLst/>
          </a:prstGeom>
        </p:spPr>
      </p:pic>
      <p:grpSp>
        <p:nvGrpSpPr>
          <p:cNvPr id="38" name="Grupo 37">
            <a:extLst>
              <a:ext uri="{FF2B5EF4-FFF2-40B4-BE49-F238E27FC236}">
                <a16:creationId xmlns="" xmlns:a16="http://schemas.microsoft.com/office/drawing/2014/main" id="{B4F38043-93AA-4D3B-B52E-AD425E2D0DFB}"/>
              </a:ext>
            </a:extLst>
          </p:cNvPr>
          <p:cNvGrpSpPr/>
          <p:nvPr/>
        </p:nvGrpSpPr>
        <p:grpSpPr>
          <a:xfrm>
            <a:off x="8028527" y="1635467"/>
            <a:ext cx="2808954" cy="1965027"/>
            <a:chOff x="8717844" y="1518892"/>
            <a:chExt cx="2808954" cy="1965027"/>
          </a:xfrm>
        </p:grpSpPr>
        <p:pic>
          <p:nvPicPr>
            <p:cNvPr id="19" name="Imagen 18">
              <a:extLst>
                <a:ext uri="{FF2B5EF4-FFF2-40B4-BE49-F238E27FC236}">
                  <a16:creationId xmlns="" xmlns:a16="http://schemas.microsoft.com/office/drawing/2014/main" id="{918FF665-32BD-4833-AD0A-E5DBC8CE64FC}"/>
                </a:ext>
              </a:extLst>
            </p:cNvPr>
            <p:cNvPicPr>
              <a:picLocks noChangeAspect="1"/>
            </p:cNvPicPr>
            <p:nvPr/>
          </p:nvPicPr>
          <p:blipFill>
            <a:blip r:embed="rId8"/>
            <a:stretch>
              <a:fillRect/>
            </a:stretch>
          </p:blipFill>
          <p:spPr>
            <a:xfrm>
              <a:off x="8717844" y="1518892"/>
              <a:ext cx="2808954" cy="1965027"/>
            </a:xfrm>
            <a:prstGeom prst="rect">
              <a:avLst/>
            </a:prstGeom>
          </p:spPr>
        </p:pic>
        <p:sp>
          <p:nvSpPr>
            <p:cNvPr id="20" name="Elipse 19">
              <a:extLst>
                <a:ext uri="{FF2B5EF4-FFF2-40B4-BE49-F238E27FC236}">
                  <a16:creationId xmlns="" xmlns:a16="http://schemas.microsoft.com/office/drawing/2014/main" id="{895239AA-CE3B-4298-9E1E-F9CD83518FB7}"/>
                </a:ext>
              </a:extLst>
            </p:cNvPr>
            <p:cNvSpPr/>
            <p:nvPr/>
          </p:nvSpPr>
          <p:spPr>
            <a:xfrm>
              <a:off x="8997522" y="1816773"/>
              <a:ext cx="1209205" cy="1364566"/>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EC"/>
            </a:p>
          </p:txBody>
        </p:sp>
      </p:grpSp>
      <p:sp>
        <p:nvSpPr>
          <p:cNvPr id="21" name="CuadroTexto 20">
            <a:extLst>
              <a:ext uri="{FF2B5EF4-FFF2-40B4-BE49-F238E27FC236}">
                <a16:creationId xmlns="" xmlns:a16="http://schemas.microsoft.com/office/drawing/2014/main" id="{76D24D74-FAE4-4C8F-9C83-6B6EE30B0C36}"/>
              </a:ext>
            </a:extLst>
          </p:cNvPr>
          <p:cNvSpPr txBox="1"/>
          <p:nvPr/>
        </p:nvSpPr>
        <p:spPr>
          <a:xfrm>
            <a:off x="8253024" y="1157583"/>
            <a:ext cx="2152357" cy="338554"/>
          </a:xfrm>
          <a:prstGeom prst="rect">
            <a:avLst/>
          </a:prstGeom>
          <a:noFill/>
        </p:spPr>
        <p:txBody>
          <a:bodyPr wrap="square" rtlCol="0">
            <a:spAutoFit/>
          </a:bodyPr>
          <a:lstStyle/>
          <a:p>
            <a:r>
              <a:rPr lang="es-MX" sz="1600" dirty="0"/>
              <a:t>Sin codificación</a:t>
            </a:r>
            <a:endParaRPr lang="es-EC" sz="1600" dirty="0"/>
          </a:p>
        </p:txBody>
      </p:sp>
      <p:sp>
        <p:nvSpPr>
          <p:cNvPr id="23" name="CuadroTexto 22">
            <a:extLst>
              <a:ext uri="{FF2B5EF4-FFF2-40B4-BE49-F238E27FC236}">
                <a16:creationId xmlns="" xmlns:a16="http://schemas.microsoft.com/office/drawing/2014/main" id="{D9DFCF71-342B-489C-9EC8-5A64ABE29AE5}"/>
              </a:ext>
            </a:extLst>
          </p:cNvPr>
          <p:cNvSpPr txBox="1"/>
          <p:nvPr/>
        </p:nvSpPr>
        <p:spPr>
          <a:xfrm>
            <a:off x="4904088" y="1220777"/>
            <a:ext cx="2411687" cy="307777"/>
          </a:xfrm>
          <a:prstGeom prst="rect">
            <a:avLst/>
          </a:prstGeom>
          <a:noFill/>
        </p:spPr>
        <p:txBody>
          <a:bodyPr wrap="square" rtlCol="0">
            <a:spAutoFit/>
          </a:bodyPr>
          <a:lstStyle/>
          <a:p>
            <a:r>
              <a:rPr lang="es-MX" sz="1400" dirty="0"/>
              <a:t>Codificación incompleta</a:t>
            </a:r>
            <a:endParaRPr lang="es-EC" sz="1400" dirty="0"/>
          </a:p>
        </p:txBody>
      </p:sp>
      <p:grpSp>
        <p:nvGrpSpPr>
          <p:cNvPr id="39" name="Grupo 38">
            <a:extLst>
              <a:ext uri="{FF2B5EF4-FFF2-40B4-BE49-F238E27FC236}">
                <a16:creationId xmlns="" xmlns:a16="http://schemas.microsoft.com/office/drawing/2014/main" id="{DCDA6FA7-A556-4B71-B9AC-41A28A2A6C46}"/>
              </a:ext>
            </a:extLst>
          </p:cNvPr>
          <p:cNvGrpSpPr/>
          <p:nvPr/>
        </p:nvGrpSpPr>
        <p:grpSpPr>
          <a:xfrm>
            <a:off x="4872157" y="4300609"/>
            <a:ext cx="2116774" cy="1999699"/>
            <a:chOff x="4872157" y="4300609"/>
            <a:chExt cx="2116774" cy="1999699"/>
          </a:xfrm>
        </p:grpSpPr>
        <p:pic>
          <p:nvPicPr>
            <p:cNvPr id="24" name="Imagen 23">
              <a:extLst>
                <a:ext uri="{FF2B5EF4-FFF2-40B4-BE49-F238E27FC236}">
                  <a16:creationId xmlns="" xmlns:a16="http://schemas.microsoft.com/office/drawing/2014/main" id="{66CAC62B-C958-49B5-9936-7A04C66B7614}"/>
                </a:ext>
              </a:extLst>
            </p:cNvPr>
            <p:cNvPicPr>
              <a:picLocks noChangeAspect="1"/>
            </p:cNvPicPr>
            <p:nvPr/>
          </p:nvPicPr>
          <p:blipFill rotWithShape="1">
            <a:blip r:embed="rId9"/>
            <a:srcRect t="2989" r="13403" b="6898"/>
            <a:stretch/>
          </p:blipFill>
          <p:spPr>
            <a:xfrm>
              <a:off x="4872157" y="4300609"/>
              <a:ext cx="1977939" cy="1999699"/>
            </a:xfrm>
            <a:prstGeom prst="rect">
              <a:avLst/>
            </a:prstGeom>
          </p:spPr>
        </p:pic>
        <p:sp>
          <p:nvSpPr>
            <p:cNvPr id="25" name="CuadroTexto 24">
              <a:extLst>
                <a:ext uri="{FF2B5EF4-FFF2-40B4-BE49-F238E27FC236}">
                  <a16:creationId xmlns="" xmlns:a16="http://schemas.microsoft.com/office/drawing/2014/main" id="{C3B99ABD-3C5D-4BB0-B612-325E27A70CD2}"/>
                </a:ext>
              </a:extLst>
            </p:cNvPr>
            <p:cNvSpPr txBox="1"/>
            <p:nvPr/>
          </p:nvSpPr>
          <p:spPr>
            <a:xfrm>
              <a:off x="5016193" y="4620470"/>
              <a:ext cx="751565" cy="369332"/>
            </a:xfrm>
            <a:prstGeom prst="rect">
              <a:avLst/>
            </a:prstGeom>
            <a:noFill/>
          </p:spPr>
          <p:txBody>
            <a:bodyPr wrap="square" rtlCol="0">
              <a:spAutoFit/>
            </a:bodyPr>
            <a:lstStyle/>
            <a:p>
              <a:r>
                <a:rPr lang="es-MX" dirty="0"/>
                <a:t>W</a:t>
              </a:r>
              <a:endParaRPr lang="es-EC" dirty="0"/>
            </a:p>
          </p:txBody>
        </p:sp>
        <p:sp>
          <p:nvSpPr>
            <p:cNvPr id="27" name="CuadroTexto 26">
              <a:extLst>
                <a:ext uri="{FF2B5EF4-FFF2-40B4-BE49-F238E27FC236}">
                  <a16:creationId xmlns="" xmlns:a16="http://schemas.microsoft.com/office/drawing/2014/main" id="{50CC1711-C547-4488-ADA5-5C0127F2D13C}"/>
                </a:ext>
              </a:extLst>
            </p:cNvPr>
            <p:cNvSpPr txBox="1"/>
            <p:nvPr/>
          </p:nvSpPr>
          <p:spPr>
            <a:xfrm>
              <a:off x="6176918" y="4744348"/>
              <a:ext cx="751565" cy="369332"/>
            </a:xfrm>
            <a:prstGeom prst="rect">
              <a:avLst/>
            </a:prstGeom>
            <a:noFill/>
          </p:spPr>
          <p:txBody>
            <a:bodyPr wrap="square" rtlCol="0">
              <a:spAutoFit/>
            </a:bodyPr>
            <a:lstStyle/>
            <a:p>
              <a:r>
                <a:rPr lang="es-MX" dirty="0"/>
                <a:t>X</a:t>
              </a:r>
              <a:endParaRPr lang="es-EC" dirty="0"/>
            </a:p>
          </p:txBody>
        </p:sp>
        <p:sp>
          <p:nvSpPr>
            <p:cNvPr id="29" name="CuadroTexto 28">
              <a:extLst>
                <a:ext uri="{FF2B5EF4-FFF2-40B4-BE49-F238E27FC236}">
                  <a16:creationId xmlns="" xmlns:a16="http://schemas.microsoft.com/office/drawing/2014/main" id="{E393037E-2CD8-4EBE-8ED5-9F2D6F562D8A}"/>
                </a:ext>
              </a:extLst>
            </p:cNvPr>
            <p:cNvSpPr txBox="1"/>
            <p:nvPr/>
          </p:nvSpPr>
          <p:spPr>
            <a:xfrm>
              <a:off x="6237366" y="5808879"/>
              <a:ext cx="751565" cy="369332"/>
            </a:xfrm>
            <a:prstGeom prst="rect">
              <a:avLst/>
            </a:prstGeom>
            <a:noFill/>
          </p:spPr>
          <p:txBody>
            <a:bodyPr wrap="square" rtlCol="0">
              <a:spAutoFit/>
            </a:bodyPr>
            <a:lstStyle/>
            <a:p>
              <a:r>
                <a:rPr lang="es-MX" dirty="0"/>
                <a:t>Y</a:t>
              </a:r>
              <a:endParaRPr lang="es-EC" dirty="0"/>
            </a:p>
          </p:txBody>
        </p:sp>
        <p:sp>
          <p:nvSpPr>
            <p:cNvPr id="31" name="CuadroTexto 30">
              <a:extLst>
                <a:ext uri="{FF2B5EF4-FFF2-40B4-BE49-F238E27FC236}">
                  <a16:creationId xmlns="" xmlns:a16="http://schemas.microsoft.com/office/drawing/2014/main" id="{D233A3B3-92E9-4D6F-91FD-0F6F528B8514}"/>
                </a:ext>
              </a:extLst>
            </p:cNvPr>
            <p:cNvSpPr txBox="1"/>
            <p:nvPr/>
          </p:nvSpPr>
          <p:spPr>
            <a:xfrm>
              <a:off x="5197146" y="5776613"/>
              <a:ext cx="751565" cy="369332"/>
            </a:xfrm>
            <a:prstGeom prst="rect">
              <a:avLst/>
            </a:prstGeom>
            <a:noFill/>
          </p:spPr>
          <p:txBody>
            <a:bodyPr wrap="square" rtlCol="0">
              <a:spAutoFit/>
            </a:bodyPr>
            <a:lstStyle/>
            <a:p>
              <a:r>
                <a:rPr lang="es-MX" dirty="0"/>
                <a:t>Z</a:t>
              </a:r>
              <a:endParaRPr lang="es-EC" dirty="0"/>
            </a:p>
          </p:txBody>
        </p:sp>
      </p:grpSp>
      <p:graphicFrame>
        <p:nvGraphicFramePr>
          <p:cNvPr id="32" name="Tabla 32">
            <a:extLst>
              <a:ext uri="{FF2B5EF4-FFF2-40B4-BE49-F238E27FC236}">
                <a16:creationId xmlns="" xmlns:a16="http://schemas.microsoft.com/office/drawing/2014/main" id="{DFC09FAF-034D-4751-9FE0-A4813C382A70}"/>
              </a:ext>
            </a:extLst>
          </p:cNvPr>
          <p:cNvGraphicFramePr>
            <a:graphicFrameLocks noGrp="1"/>
          </p:cNvGraphicFramePr>
          <p:nvPr/>
        </p:nvGraphicFramePr>
        <p:xfrm>
          <a:off x="7012941" y="5538999"/>
          <a:ext cx="2808954" cy="675640"/>
        </p:xfrm>
        <a:graphic>
          <a:graphicData uri="http://schemas.openxmlformats.org/drawingml/2006/table">
            <a:tbl>
              <a:tblPr firstRow="1" bandRow="1">
                <a:tableStyleId>{5C22544A-7EE6-4342-B048-85BDC9FD1C3A}</a:tableStyleId>
              </a:tblPr>
              <a:tblGrid>
                <a:gridCol w="1404477">
                  <a:extLst>
                    <a:ext uri="{9D8B030D-6E8A-4147-A177-3AD203B41FA5}">
                      <a16:colId xmlns="" xmlns:a16="http://schemas.microsoft.com/office/drawing/2014/main" val="703620625"/>
                    </a:ext>
                  </a:extLst>
                </a:gridCol>
                <a:gridCol w="1404477">
                  <a:extLst>
                    <a:ext uri="{9D8B030D-6E8A-4147-A177-3AD203B41FA5}">
                      <a16:colId xmlns="" xmlns:a16="http://schemas.microsoft.com/office/drawing/2014/main" val="410963023"/>
                    </a:ext>
                  </a:extLst>
                </a:gridCol>
              </a:tblGrid>
              <a:tr h="0">
                <a:tc>
                  <a:txBody>
                    <a:bodyPr/>
                    <a:lstStyle/>
                    <a:p>
                      <a:r>
                        <a:rPr lang="es-MX" sz="1400" dirty="0"/>
                        <a:t>Cuadrante 1</a:t>
                      </a:r>
                      <a:endParaRPr lang="es-EC" sz="1400" dirty="0"/>
                    </a:p>
                  </a:txBody>
                  <a:tcPr/>
                </a:tc>
                <a:tc>
                  <a:txBody>
                    <a:bodyPr/>
                    <a:lstStyle/>
                    <a:p>
                      <a:r>
                        <a:rPr lang="es-MX" sz="1400" dirty="0"/>
                        <a:t>Cuadrante 2</a:t>
                      </a:r>
                      <a:endParaRPr lang="es-EC" sz="1400" dirty="0"/>
                    </a:p>
                  </a:txBody>
                  <a:tcPr/>
                </a:tc>
                <a:extLst>
                  <a:ext uri="{0D108BD9-81ED-4DB2-BD59-A6C34878D82A}">
                    <a16:rowId xmlns="" xmlns:a16="http://schemas.microsoft.com/office/drawing/2014/main" val="738956040"/>
                  </a:ext>
                </a:extLst>
              </a:tr>
              <a:tr h="370840">
                <a:tc>
                  <a:txBody>
                    <a:bodyPr/>
                    <a:lstStyle/>
                    <a:p>
                      <a:r>
                        <a:rPr lang="es-MX" sz="1400" dirty="0"/>
                        <a:t>w</a:t>
                      </a:r>
                      <a:endParaRPr lang="es-EC" sz="1400" dirty="0"/>
                    </a:p>
                  </a:txBody>
                  <a:tcPr/>
                </a:tc>
                <a:tc>
                  <a:txBody>
                    <a:bodyPr/>
                    <a:lstStyle/>
                    <a:p>
                      <a:r>
                        <a:rPr lang="es-MX" sz="1400" dirty="0"/>
                        <a:t>z</a:t>
                      </a:r>
                      <a:endParaRPr lang="es-EC" sz="1400" dirty="0"/>
                    </a:p>
                  </a:txBody>
                  <a:tcPr/>
                </a:tc>
                <a:extLst>
                  <a:ext uri="{0D108BD9-81ED-4DB2-BD59-A6C34878D82A}">
                    <a16:rowId xmlns="" xmlns:a16="http://schemas.microsoft.com/office/drawing/2014/main" val="4272902366"/>
                  </a:ext>
                </a:extLst>
              </a:tr>
            </a:tbl>
          </a:graphicData>
        </a:graphic>
      </p:graphicFrame>
      <p:sp>
        <p:nvSpPr>
          <p:cNvPr id="34" name="CuadroTexto 33">
            <a:extLst>
              <a:ext uri="{FF2B5EF4-FFF2-40B4-BE49-F238E27FC236}">
                <a16:creationId xmlns="" xmlns:a16="http://schemas.microsoft.com/office/drawing/2014/main" id="{DB73CD3C-2DC2-42CF-9A71-CAB4F407D604}"/>
              </a:ext>
            </a:extLst>
          </p:cNvPr>
          <p:cNvSpPr txBox="1"/>
          <p:nvPr/>
        </p:nvSpPr>
        <p:spPr>
          <a:xfrm>
            <a:off x="6988931" y="6256364"/>
            <a:ext cx="2946762" cy="307777"/>
          </a:xfrm>
          <a:prstGeom prst="rect">
            <a:avLst/>
          </a:prstGeom>
          <a:noFill/>
        </p:spPr>
        <p:txBody>
          <a:bodyPr wrap="square" rtlCol="0">
            <a:spAutoFit/>
          </a:bodyPr>
          <a:lstStyle/>
          <a:p>
            <a:r>
              <a:rPr lang="es-MX" sz="1400" dirty="0"/>
              <a:t>Cuadrantes según muestra</a:t>
            </a:r>
            <a:endParaRPr lang="es-EC" sz="1400" dirty="0"/>
          </a:p>
        </p:txBody>
      </p:sp>
      <p:sp>
        <p:nvSpPr>
          <p:cNvPr id="36" name="CuadroTexto 35">
            <a:extLst>
              <a:ext uri="{FF2B5EF4-FFF2-40B4-BE49-F238E27FC236}">
                <a16:creationId xmlns="" xmlns:a16="http://schemas.microsoft.com/office/drawing/2014/main" id="{BA08F86F-E1F7-43BE-A842-4E4204309D47}"/>
              </a:ext>
            </a:extLst>
          </p:cNvPr>
          <p:cNvSpPr txBox="1"/>
          <p:nvPr/>
        </p:nvSpPr>
        <p:spPr>
          <a:xfrm>
            <a:off x="4775629" y="6410253"/>
            <a:ext cx="2946762" cy="307777"/>
          </a:xfrm>
          <a:prstGeom prst="rect">
            <a:avLst/>
          </a:prstGeom>
          <a:noFill/>
        </p:spPr>
        <p:txBody>
          <a:bodyPr wrap="square" rtlCol="0">
            <a:spAutoFit/>
          </a:bodyPr>
          <a:lstStyle/>
          <a:p>
            <a:r>
              <a:rPr lang="es-MX" sz="1400" dirty="0"/>
              <a:t>Cuadrantes trabajados</a:t>
            </a:r>
            <a:endParaRPr lang="es-EC" sz="1400" dirty="0"/>
          </a:p>
        </p:txBody>
      </p:sp>
      <p:pic>
        <p:nvPicPr>
          <p:cNvPr id="37" name="Imagen 36">
            <a:extLst>
              <a:ext uri="{FF2B5EF4-FFF2-40B4-BE49-F238E27FC236}">
                <a16:creationId xmlns="" xmlns:a16="http://schemas.microsoft.com/office/drawing/2014/main" id="{D5460994-A18E-49A7-8375-E3D4F7B5EBA5}"/>
              </a:ext>
            </a:extLst>
          </p:cNvPr>
          <p:cNvPicPr>
            <a:picLocks noChangeAspect="1"/>
          </p:cNvPicPr>
          <p:nvPr/>
        </p:nvPicPr>
        <p:blipFill>
          <a:blip r:embed="rId10"/>
          <a:stretch>
            <a:fillRect/>
          </a:stretch>
        </p:blipFill>
        <p:spPr>
          <a:xfrm>
            <a:off x="7441508" y="3894533"/>
            <a:ext cx="4496144" cy="1046833"/>
          </a:xfrm>
          <a:prstGeom prst="rect">
            <a:avLst/>
          </a:prstGeom>
        </p:spPr>
      </p:pic>
      <p:sp>
        <p:nvSpPr>
          <p:cNvPr id="41" name="CuadroTexto 40">
            <a:extLst>
              <a:ext uri="{FF2B5EF4-FFF2-40B4-BE49-F238E27FC236}">
                <a16:creationId xmlns="" xmlns:a16="http://schemas.microsoft.com/office/drawing/2014/main" id="{37E355CA-3470-4033-A13C-5F882F2E212D}"/>
              </a:ext>
            </a:extLst>
          </p:cNvPr>
          <p:cNvSpPr txBox="1"/>
          <p:nvPr/>
        </p:nvSpPr>
        <p:spPr>
          <a:xfrm>
            <a:off x="8622021" y="4943699"/>
            <a:ext cx="2946762" cy="307777"/>
          </a:xfrm>
          <a:prstGeom prst="rect">
            <a:avLst/>
          </a:prstGeom>
          <a:noFill/>
        </p:spPr>
        <p:txBody>
          <a:bodyPr wrap="square" rtlCol="0">
            <a:spAutoFit/>
          </a:bodyPr>
          <a:lstStyle/>
          <a:p>
            <a:r>
              <a:rPr lang="es-MX" sz="1400" dirty="0"/>
              <a:t>Falta de cobertura</a:t>
            </a:r>
            <a:endParaRPr lang="es-EC" sz="1400" dirty="0"/>
          </a:p>
        </p:txBody>
      </p:sp>
    </p:spTree>
    <p:extLst>
      <p:ext uri="{BB962C8B-B14F-4D97-AF65-F5344CB8AC3E}">
        <p14:creationId xmlns:p14="http://schemas.microsoft.com/office/powerpoint/2010/main" val="1769638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pPr algn="ctr"/>
            <a:r>
              <a:rPr lang="es-ES_tradnl" dirty="0"/>
              <a:t>Casos especiales</a:t>
            </a:r>
          </a:p>
        </p:txBody>
      </p:sp>
    </p:spTree>
    <p:extLst>
      <p:ext uri="{BB962C8B-B14F-4D97-AF65-F5344CB8AC3E}">
        <p14:creationId xmlns:p14="http://schemas.microsoft.com/office/powerpoint/2010/main" val="14211188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1E37A7E-0AF4-4D60-97A8-4DC5D8E680E8}"/>
              </a:ext>
            </a:extLst>
          </p:cNvPr>
          <p:cNvSpPr>
            <a:spLocks noGrp="1"/>
          </p:cNvSpPr>
          <p:nvPr>
            <p:ph type="title"/>
          </p:nvPr>
        </p:nvSpPr>
        <p:spPr/>
        <p:txBody>
          <a:bodyPr>
            <a:normAutofit fontScale="90000"/>
          </a:bodyPr>
          <a:lstStyle/>
          <a:p>
            <a:r>
              <a:rPr lang="es-MX" dirty="0"/>
              <a:t>Casos especiales</a:t>
            </a:r>
            <a:endParaRPr lang="es-EC" dirty="0"/>
          </a:p>
        </p:txBody>
      </p:sp>
      <p:sp>
        <p:nvSpPr>
          <p:cNvPr id="6" name="Marcador de contenido 5">
            <a:extLst>
              <a:ext uri="{FF2B5EF4-FFF2-40B4-BE49-F238E27FC236}">
                <a16:creationId xmlns="" xmlns:a16="http://schemas.microsoft.com/office/drawing/2014/main" id="{3867AE57-55C1-4ECA-A970-A3586056072D}"/>
              </a:ext>
            </a:extLst>
          </p:cNvPr>
          <p:cNvSpPr>
            <a:spLocks noGrp="1"/>
          </p:cNvSpPr>
          <p:nvPr>
            <p:ph type="body" sz="quarter" idx="10"/>
          </p:nvPr>
        </p:nvSpPr>
        <p:spPr/>
        <p:txBody>
          <a:bodyPr/>
          <a:lstStyle/>
          <a:p>
            <a:r>
              <a:rPr lang="es-MX" dirty="0"/>
              <a:t>Ortofoto</a:t>
            </a:r>
            <a:endParaRPr lang="es-EC" dirty="0"/>
          </a:p>
        </p:txBody>
      </p:sp>
      <p:sp>
        <p:nvSpPr>
          <p:cNvPr id="10" name="Rectangle 1">
            <a:extLst>
              <a:ext uri="{FF2B5EF4-FFF2-40B4-BE49-F238E27FC236}">
                <a16:creationId xmlns="" xmlns:a16="http://schemas.microsoft.com/office/drawing/2014/main" id="{7B8AF318-06EF-4C05-9486-312AF6FDCD55}"/>
              </a:ext>
            </a:extLst>
          </p:cNvPr>
          <p:cNvSpPr>
            <a:spLocks noChangeArrowheads="1"/>
          </p:cNvSpPr>
          <p:nvPr/>
        </p:nvSpPr>
        <p:spPr bwMode="auto">
          <a:xfrm>
            <a:off x="823965" y="1515268"/>
            <a:ext cx="9578992"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s-EC" sz="1400" dirty="0">
                <a:ea typeface="Calibri" pitchFamily="34" charset="0"/>
                <a:cs typeface="Times New Roman" pitchFamily="18" charset="0"/>
              </a:rPr>
              <a:t>Existen varios casos especiales dentro de la recolección de información en la Encuesta de Superficie y Producción Agropecuaria Continua (ESPAC), de los cuales mencionaremos algunos:</a:t>
            </a:r>
          </a:p>
          <a:p>
            <a:pPr algn="just" fontAlgn="base">
              <a:spcBef>
                <a:spcPct val="0"/>
              </a:spcBef>
              <a:spcAft>
                <a:spcPct val="0"/>
              </a:spcAft>
            </a:pPr>
            <a:endParaRPr lang="es-EC" sz="1400" dirty="0">
              <a:cs typeface="Times New Roman" pitchFamily="18" charset="0"/>
            </a:endParaRPr>
          </a:p>
          <a:p>
            <a:pPr marL="342900" indent="-342900" algn="just" eaLnBrk="0" fontAlgn="base" hangingPunct="0">
              <a:spcBef>
                <a:spcPct val="0"/>
              </a:spcBef>
              <a:spcAft>
                <a:spcPct val="0"/>
              </a:spcAft>
              <a:buAutoNum type="arabicPeriod"/>
            </a:pPr>
            <a:r>
              <a:rPr lang="es-EC" sz="1400" dirty="0">
                <a:ea typeface="Calibri" pitchFamily="34" charset="0"/>
                <a:cs typeface="Times New Roman" pitchFamily="18" charset="0"/>
              </a:rPr>
              <a:t>Cuando un terreno tiene conexión por fuera de la orto-fotografía se registran los terrenos con el mismo número de terreno y mismo código del cultivo. Adicional se deberá dibujar con una flecha la conexión de estos terrenos.</a:t>
            </a: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a:p>
            <a:pPr marL="342900" indent="-342900" algn="just" eaLnBrk="0" fontAlgn="base" hangingPunct="0">
              <a:spcBef>
                <a:spcPct val="0"/>
              </a:spcBef>
              <a:spcAft>
                <a:spcPct val="0"/>
              </a:spcAft>
              <a:buAutoNum type="arabicPeriod"/>
            </a:pPr>
            <a:endParaRPr lang="es-EC" sz="1400" dirty="0">
              <a:cs typeface="Times New Roman" pitchFamily="18" charset="0"/>
            </a:endParaRPr>
          </a:p>
        </p:txBody>
      </p:sp>
      <p:pic>
        <p:nvPicPr>
          <p:cNvPr id="12" name="0 Imagen">
            <a:extLst>
              <a:ext uri="{FF2B5EF4-FFF2-40B4-BE49-F238E27FC236}">
                <a16:creationId xmlns="" xmlns:a16="http://schemas.microsoft.com/office/drawing/2014/main" id="{FACB1D7B-1F80-485E-909E-0289A06A469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990526" y="3113129"/>
            <a:ext cx="4750127" cy="2522983"/>
          </a:xfrm>
          <a:prstGeom prst="rect">
            <a:avLst/>
          </a:prstGeom>
        </p:spPr>
      </p:pic>
    </p:spTree>
    <p:extLst>
      <p:ext uri="{BB962C8B-B14F-4D97-AF65-F5344CB8AC3E}">
        <p14:creationId xmlns:p14="http://schemas.microsoft.com/office/powerpoint/2010/main" val="12664979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B40044FD-189C-409D-873A-8C269031BCFB}"/>
              </a:ext>
            </a:extLst>
          </p:cNvPr>
          <p:cNvSpPr>
            <a:spLocks noGrp="1"/>
          </p:cNvSpPr>
          <p:nvPr>
            <p:ph type="title"/>
          </p:nvPr>
        </p:nvSpPr>
        <p:spPr/>
        <p:txBody>
          <a:bodyPr>
            <a:normAutofit fontScale="90000"/>
          </a:bodyPr>
          <a:lstStyle/>
          <a:p>
            <a:r>
              <a:rPr lang="es-MX" dirty="0"/>
              <a:t>Casos especiales</a:t>
            </a:r>
            <a:endParaRPr lang="es-EC" dirty="0"/>
          </a:p>
        </p:txBody>
      </p:sp>
      <p:sp>
        <p:nvSpPr>
          <p:cNvPr id="8" name="Marcador de contenido 5">
            <a:extLst>
              <a:ext uri="{FF2B5EF4-FFF2-40B4-BE49-F238E27FC236}">
                <a16:creationId xmlns="" xmlns:a16="http://schemas.microsoft.com/office/drawing/2014/main" id="{30778116-CBB6-41F8-8BD1-74BCB93F0B4E}"/>
              </a:ext>
            </a:extLst>
          </p:cNvPr>
          <p:cNvSpPr>
            <a:spLocks noGrp="1"/>
          </p:cNvSpPr>
          <p:nvPr>
            <p:ph type="body" sz="quarter" idx="10"/>
          </p:nvPr>
        </p:nvSpPr>
        <p:spPr/>
        <p:txBody>
          <a:bodyPr/>
          <a:lstStyle/>
          <a:p>
            <a:r>
              <a:rPr lang="es-MX" dirty="0"/>
              <a:t>Ortofoto, Cuestionario</a:t>
            </a:r>
            <a:endParaRPr lang="es-EC" dirty="0"/>
          </a:p>
        </p:txBody>
      </p:sp>
      <p:sp>
        <p:nvSpPr>
          <p:cNvPr id="10" name="Rectangle 1">
            <a:extLst>
              <a:ext uri="{FF2B5EF4-FFF2-40B4-BE49-F238E27FC236}">
                <a16:creationId xmlns="" xmlns:a16="http://schemas.microsoft.com/office/drawing/2014/main" id="{3D47D550-5921-4893-9BF7-22A274A38FAD}"/>
              </a:ext>
            </a:extLst>
          </p:cNvPr>
          <p:cNvSpPr>
            <a:spLocks noChangeArrowheads="1"/>
          </p:cNvSpPr>
          <p:nvPr/>
        </p:nvSpPr>
        <p:spPr bwMode="auto">
          <a:xfrm>
            <a:off x="689114" y="1573088"/>
            <a:ext cx="1109207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EC" sz="1400" b="1" dirty="0">
                <a:ea typeface="Calibri" pitchFamily="34" charset="0"/>
                <a:cs typeface="Times New Roman" pitchFamily="18" charset="0"/>
              </a:rPr>
              <a:t>2. </a:t>
            </a:r>
            <a:r>
              <a:rPr lang="es-EC" sz="1400" dirty="0">
                <a:effectLst/>
                <a:ea typeface="Calibri" panose="020F0502020204030204" pitchFamily="34" charset="0"/>
                <a:cs typeface="Times New Roman" panose="02020603050405020304" pitchFamily="18" charset="0"/>
              </a:rPr>
              <a:t>Cuando los cultivos son los mismos dentro y fuera del segmento, pero están separados, se deben registrar el terreno que está dentro y el que esta fuera del segmento, considerando la continuidad del cultivo, en la ortofoto delimite solo el terreno que está dentro. </a:t>
            </a:r>
          </a:p>
          <a:p>
            <a:pPr algn="just" eaLnBrk="0" fontAlgn="base" hangingPunct="0">
              <a:spcBef>
                <a:spcPct val="0"/>
              </a:spcBef>
              <a:spcAft>
                <a:spcPct val="0"/>
              </a:spcAft>
            </a:pPr>
            <a:endParaRPr lang="es-EC" sz="1100" dirty="0">
              <a:ea typeface="Calibri" pitchFamily="34" charset="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100" dirty="0">
              <a:cs typeface="Times New Roman" pitchFamily="18" charset="0"/>
            </a:endParaRPr>
          </a:p>
          <a:p>
            <a:pPr algn="just" eaLnBrk="0" fontAlgn="base" hangingPunct="0">
              <a:spcBef>
                <a:spcPct val="0"/>
              </a:spcBef>
              <a:spcAft>
                <a:spcPct val="0"/>
              </a:spcAft>
            </a:pPr>
            <a:endParaRPr lang="es-EC" sz="1400" dirty="0">
              <a:cs typeface="Times New Roman" pitchFamily="18" charset="0"/>
            </a:endParaRPr>
          </a:p>
          <a:p>
            <a:pPr algn="just" eaLnBrk="0" fontAlgn="base" hangingPunct="0">
              <a:spcBef>
                <a:spcPct val="0"/>
              </a:spcBef>
              <a:spcAft>
                <a:spcPct val="0"/>
              </a:spcAft>
            </a:pPr>
            <a:r>
              <a:rPr lang="es-EC" sz="1400" b="1" dirty="0">
                <a:ea typeface="Calibri" pitchFamily="34" charset="0"/>
                <a:cs typeface="Times New Roman" pitchFamily="18" charset="0"/>
              </a:rPr>
              <a:t>3. </a:t>
            </a:r>
            <a:r>
              <a:rPr lang="es-MX" sz="1400" dirty="0">
                <a:ea typeface="Calibri" pitchFamily="34" charset="0"/>
                <a:cs typeface="Times New Roman" pitchFamily="18" charset="0"/>
              </a:rPr>
              <a:t>Cuando el cultivo es el mismo dentro y fuera del segmento (pasto Saboya) se debe registrar primero lo que está dentro del segmento considerando la continuidad del cultivo como un solo terreno, luego los terrenos que estén fuera del segmento y estén bajo la responsabilidad de la PP </a:t>
            </a:r>
            <a:endParaRPr lang="es-EC" sz="1400" dirty="0">
              <a:cs typeface="Arial" pitchFamily="34" charset="0"/>
            </a:endParaRPr>
          </a:p>
        </p:txBody>
      </p:sp>
      <p:pic>
        <p:nvPicPr>
          <p:cNvPr id="12" name="0 Imagen">
            <a:extLst>
              <a:ext uri="{FF2B5EF4-FFF2-40B4-BE49-F238E27FC236}">
                <a16:creationId xmlns="" xmlns:a16="http://schemas.microsoft.com/office/drawing/2014/main" id="{48F7966D-6603-455F-A2A2-2017B0CC3C1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4893351" y="2202175"/>
            <a:ext cx="2405297" cy="1461327"/>
          </a:xfrm>
          <a:prstGeom prst="rect">
            <a:avLst/>
          </a:prstGeom>
        </p:spPr>
      </p:pic>
      <p:pic>
        <p:nvPicPr>
          <p:cNvPr id="14" name="0 Imagen">
            <a:extLst>
              <a:ext uri="{FF2B5EF4-FFF2-40B4-BE49-F238E27FC236}">
                <a16:creationId xmlns="" xmlns:a16="http://schemas.microsoft.com/office/drawing/2014/main" id="{0307C7CB-0509-458F-83BC-323E66B3250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753058" y="4527743"/>
            <a:ext cx="2964181" cy="1788738"/>
          </a:xfrm>
          <a:prstGeom prst="rect">
            <a:avLst/>
          </a:prstGeom>
        </p:spPr>
      </p:pic>
    </p:spTree>
    <p:extLst>
      <p:ext uri="{BB962C8B-B14F-4D97-AF65-F5344CB8AC3E}">
        <p14:creationId xmlns:p14="http://schemas.microsoft.com/office/powerpoint/2010/main" val="40176048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34887" y="929046"/>
            <a:ext cx="10530050" cy="738664"/>
          </a:xfrm>
          <a:prstGeom prst="rect">
            <a:avLst/>
          </a:prstGeom>
        </p:spPr>
        <p:txBody>
          <a:bodyPr wrap="square">
            <a:spAutoFit/>
          </a:bodyPr>
          <a:lstStyle/>
          <a:p>
            <a:pPr algn="just" eaLnBrk="0" fontAlgn="base" hangingPunct="0">
              <a:spcBef>
                <a:spcPct val="0"/>
              </a:spcBef>
              <a:spcAft>
                <a:spcPct val="0"/>
              </a:spcAft>
            </a:pPr>
            <a:r>
              <a:rPr lang="es-EC" sz="1400" b="1" dirty="0">
                <a:latin typeface="+mj-lt"/>
                <a:ea typeface="Calibri" pitchFamily="34" charset="0"/>
                <a:cs typeface="Times New Roman" pitchFamily="18" charset="0"/>
              </a:rPr>
              <a:t>4. </a:t>
            </a:r>
            <a:r>
              <a:rPr lang="es-MX" sz="1400" dirty="0">
                <a:latin typeface="+mj-lt"/>
                <a:ea typeface="Calibri" pitchFamily="34" charset="0"/>
                <a:cs typeface="Calibri" pitchFamily="34" charset="0"/>
              </a:rPr>
              <a:t>Cuando el cultivo es el mismo dentro y fuera del segmento (Cebada) y la PP tiene la vivienda junto al cultivo pero ubicada fuera del segmento, debe registrarse la superficie ocupada por la vivienda en el capítulo 2, con código 2 en la columna 1 (fuera del segmento), registrar la totalidad de la cebada por la continuidad del cultivo. </a:t>
            </a:r>
            <a:endParaRPr lang="es-EC" sz="1400" dirty="0">
              <a:latin typeface="+mj-lt"/>
              <a:cs typeface="Arial" pitchFamily="34" charset="0"/>
            </a:endParaRPr>
          </a:p>
        </p:txBody>
      </p:sp>
      <p:sp>
        <p:nvSpPr>
          <p:cNvPr id="7" name="6 Rectángulo"/>
          <p:cNvSpPr/>
          <p:nvPr/>
        </p:nvSpPr>
        <p:spPr>
          <a:xfrm>
            <a:off x="834886" y="3636783"/>
            <a:ext cx="10681251" cy="1169551"/>
          </a:xfrm>
          <a:prstGeom prst="rect">
            <a:avLst/>
          </a:prstGeom>
        </p:spPr>
        <p:txBody>
          <a:bodyPr wrap="square">
            <a:spAutoFit/>
          </a:bodyPr>
          <a:lstStyle/>
          <a:p>
            <a:pPr algn="just" eaLnBrk="0" fontAlgn="base" hangingPunct="0">
              <a:spcBef>
                <a:spcPct val="0"/>
              </a:spcBef>
              <a:spcAft>
                <a:spcPct val="0"/>
              </a:spcAft>
            </a:pPr>
            <a:r>
              <a:rPr lang="es-EC" sz="1400" b="1" dirty="0">
                <a:latin typeface="+mj-lt"/>
                <a:ea typeface="Calibri" pitchFamily="34" charset="0"/>
                <a:cs typeface="Times New Roman" pitchFamily="18" charset="0"/>
              </a:rPr>
              <a:t>5. </a:t>
            </a:r>
            <a:r>
              <a:rPr lang="es-MX" sz="1400" dirty="0">
                <a:latin typeface="+mj-lt"/>
              </a:rPr>
              <a:t>Cuando un carretero se encuentra en medio de un segmento, se debe preguntar si es de acceso público o privado; en caso de ser de acceso público se debe registrar en cuestionario independiente como 9999 en categoría otros usos; pero siendo de acceso privado y de uso exclusivo de la persona Responsable el encuestador debe registrar el mismo como otro terreno en el cuestionario asignado a esta PR o PP. Se debe aplicar este mismo procedimiento para las quebradas.</a:t>
            </a:r>
            <a:endParaRPr lang="es-EC" sz="1400" dirty="0">
              <a:latin typeface="+mj-lt"/>
              <a:cs typeface="Arial" pitchFamily="34" charset="0"/>
            </a:endParaRPr>
          </a:p>
        </p:txBody>
      </p:sp>
      <p:pic>
        <p:nvPicPr>
          <p:cNvPr id="8" name="0 Imagen"/>
          <p:cNvPicPr/>
          <p:nvPr/>
        </p:nvPicPr>
        <p:blipFill>
          <a:blip r:embed="rId2" cstate="print">
            <a:extLst>
              <a:ext uri="{28A0092B-C50C-407E-A947-70E740481C1C}">
                <a14:useLocalDpi xmlns:a14="http://schemas.microsoft.com/office/drawing/2010/main" val="0"/>
              </a:ext>
            </a:extLst>
          </a:blip>
          <a:stretch>
            <a:fillRect/>
          </a:stretch>
        </p:blipFill>
        <p:spPr>
          <a:xfrm>
            <a:off x="5015880" y="1667710"/>
            <a:ext cx="1584176" cy="1872208"/>
          </a:xfrm>
          <a:prstGeom prst="rect">
            <a:avLst/>
          </a:prstGeom>
        </p:spPr>
      </p:pic>
      <p:pic>
        <p:nvPicPr>
          <p:cNvPr id="9" name="0 Imagen"/>
          <p:cNvPicPr/>
          <p:nvPr/>
        </p:nvPicPr>
        <p:blipFill>
          <a:blip r:embed="rId3" cstate="print">
            <a:extLst>
              <a:ext uri="{28A0092B-C50C-407E-A947-70E740481C1C}">
                <a14:useLocalDpi xmlns:a14="http://schemas.microsoft.com/office/drawing/2010/main" val="0"/>
              </a:ext>
            </a:extLst>
          </a:blip>
          <a:stretch>
            <a:fillRect/>
          </a:stretch>
        </p:blipFill>
        <p:spPr>
          <a:xfrm>
            <a:off x="4079732" y="4703670"/>
            <a:ext cx="4573938" cy="1743068"/>
          </a:xfrm>
          <a:prstGeom prst="rect">
            <a:avLst/>
          </a:prstGeom>
        </p:spPr>
      </p:pic>
    </p:spTree>
    <p:extLst>
      <p:ext uri="{BB962C8B-B14F-4D97-AF65-F5344CB8AC3E}">
        <p14:creationId xmlns:p14="http://schemas.microsoft.com/office/powerpoint/2010/main" val="3787747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t>Ficha de la encuesta</a:t>
            </a:r>
            <a:endParaRPr lang="es-EC" dirty="0"/>
          </a:p>
        </p:txBody>
      </p:sp>
      <p:sp>
        <p:nvSpPr>
          <p:cNvPr id="3" name="Marcador de contenido 2"/>
          <p:cNvSpPr>
            <a:spLocks noGrp="1"/>
          </p:cNvSpPr>
          <p:nvPr>
            <p:ph idx="4294967295"/>
          </p:nvPr>
        </p:nvSpPr>
        <p:spPr>
          <a:xfrm>
            <a:off x="797198" y="1123298"/>
            <a:ext cx="7621728" cy="365125"/>
          </a:xfrm>
          <a:prstGeom prst="rect">
            <a:avLst/>
          </a:prstGeom>
        </p:spPr>
        <p:txBody>
          <a:bodyPr>
            <a:normAutofit fontScale="55000" lnSpcReduction="20000"/>
          </a:bodyPr>
          <a:lstStyle/>
          <a:p>
            <a:r>
              <a:rPr lang="es-MX" dirty="0"/>
              <a:t>Encuesta de Superficie y Producción Agropecuaria Continua (ESPAC)</a:t>
            </a:r>
            <a:endParaRPr lang="es-EC" dirty="0"/>
          </a:p>
        </p:txBody>
      </p:sp>
      <p:graphicFrame>
        <p:nvGraphicFramePr>
          <p:cNvPr id="7" name="Diagrama 6"/>
          <p:cNvGraphicFramePr/>
          <p:nvPr>
            <p:extLst/>
          </p:nvPr>
        </p:nvGraphicFramePr>
        <p:xfrm>
          <a:off x="970891" y="1576227"/>
          <a:ext cx="5635809" cy="4530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 name="Imagen 15"/>
          <p:cNvPicPr>
            <a:picLocks noChangeAspect="1"/>
          </p:cNvPicPr>
          <p:nvPr/>
        </p:nvPicPr>
        <p:blipFill>
          <a:blip r:embed="rId7"/>
          <a:stretch>
            <a:fillRect/>
          </a:stretch>
        </p:blipFill>
        <p:spPr>
          <a:xfrm>
            <a:off x="8778117" y="1049835"/>
            <a:ext cx="2540226" cy="2569092"/>
          </a:xfrm>
          <a:prstGeom prst="rect">
            <a:avLst/>
          </a:prstGeom>
        </p:spPr>
      </p:pic>
      <p:sp>
        <p:nvSpPr>
          <p:cNvPr id="6" name="CuadroTexto 39"/>
          <p:cNvSpPr txBox="1"/>
          <p:nvPr/>
        </p:nvSpPr>
        <p:spPr>
          <a:xfrm>
            <a:off x="7258465" y="4231412"/>
            <a:ext cx="3363392" cy="1477319"/>
          </a:xfrm>
          <a:prstGeom prst="rect">
            <a:avLst/>
          </a:prstGeom>
        </p:spPr>
        <p:txBody>
          <a:bodyPr wrap="square" lIns="121912" tIns="60956" rIns="121912" bIns="60956">
            <a:spAutoFit/>
          </a:bodyPr>
          <a:lstStyle>
            <a:defPPr>
              <a:defRPr lang="es-ES_tradnl"/>
            </a:defPPr>
            <a:lvl1pPr algn="just">
              <a:lnSpc>
                <a:spcPct val="100000"/>
              </a:lnSpc>
              <a:spcBef>
                <a:spcPts val="0"/>
              </a:spcBef>
              <a:defRPr sz="1000">
                <a:solidFill>
                  <a:schemeClr val="bg2">
                    <a:lumMod val="50000"/>
                  </a:schemeClr>
                </a:solidFill>
              </a:defRPr>
            </a:lvl1pPr>
          </a:lstStyle>
          <a:p>
            <a:pPr marL="228578" indent="-228578">
              <a:buFont typeface="Arial" panose="020B0604020202020204" pitchFamily="34" charset="0"/>
              <a:buChar char="•"/>
            </a:pPr>
            <a:r>
              <a:rPr lang="es-EC" sz="1100" dirty="0">
                <a:solidFill>
                  <a:schemeClr val="tx1"/>
                </a:solidFill>
              </a:rPr>
              <a:t>Agrícola</a:t>
            </a:r>
          </a:p>
          <a:p>
            <a:pPr marL="685734" lvl="1" indent="-228578">
              <a:buFont typeface="Arial" panose="020B0604020202020204" pitchFamily="34" charset="0"/>
              <a:buChar char="•"/>
            </a:pPr>
            <a:r>
              <a:rPr lang="es-EC" sz="1100" dirty="0"/>
              <a:t>Cultivos permanentes y transitorios</a:t>
            </a:r>
          </a:p>
          <a:p>
            <a:pPr marL="685734" lvl="1" indent="-228578">
              <a:buFont typeface="Arial" panose="020B0604020202020204" pitchFamily="34" charset="0"/>
              <a:buChar char="•"/>
            </a:pPr>
            <a:r>
              <a:rPr lang="es-EC" sz="1100" dirty="0"/>
              <a:t>Pastos cultivados</a:t>
            </a:r>
          </a:p>
          <a:p>
            <a:pPr marL="685734" lvl="1" indent="-228578">
              <a:buFont typeface="Arial" panose="020B0604020202020204" pitchFamily="34" charset="0"/>
              <a:buChar char="•"/>
            </a:pPr>
            <a:r>
              <a:rPr lang="es-EC" sz="1100" dirty="0"/>
              <a:t>Flores</a:t>
            </a:r>
          </a:p>
          <a:p>
            <a:pPr lvl="1"/>
            <a:endParaRPr lang="es-EC" sz="1100" dirty="0"/>
          </a:p>
          <a:p>
            <a:pPr marL="228578" indent="-228578">
              <a:buFont typeface="Arial" panose="020B0604020202020204" pitchFamily="34" charset="0"/>
              <a:buChar char="•"/>
            </a:pPr>
            <a:r>
              <a:rPr lang="es-EC" sz="1100" dirty="0">
                <a:solidFill>
                  <a:schemeClr val="tx1"/>
                </a:solidFill>
              </a:rPr>
              <a:t>Pecuario</a:t>
            </a:r>
          </a:p>
          <a:p>
            <a:pPr marL="685734" lvl="1" indent="-228578">
              <a:buFont typeface="Arial" panose="020B0604020202020204" pitchFamily="34" charset="0"/>
              <a:buChar char="•"/>
            </a:pPr>
            <a:r>
              <a:rPr lang="es-EC" sz="1100" dirty="0"/>
              <a:t>Ganado</a:t>
            </a:r>
          </a:p>
          <a:p>
            <a:pPr marL="685734" lvl="1" indent="-228578">
              <a:buFont typeface="Arial" panose="020B0604020202020204" pitchFamily="34" charset="0"/>
              <a:buChar char="•"/>
            </a:pPr>
            <a:r>
              <a:rPr lang="es-EC" sz="1100" dirty="0"/>
              <a:t>Aves</a:t>
            </a:r>
          </a:p>
        </p:txBody>
      </p:sp>
      <p:sp>
        <p:nvSpPr>
          <p:cNvPr id="8" name="CuadroTexto 41"/>
          <p:cNvSpPr txBox="1"/>
          <p:nvPr/>
        </p:nvSpPr>
        <p:spPr>
          <a:xfrm>
            <a:off x="8714762" y="3840998"/>
            <a:ext cx="2266826" cy="307768"/>
          </a:xfrm>
          <a:prstGeom prst="rect">
            <a:avLst/>
          </a:prstGeom>
        </p:spPr>
        <p:txBody>
          <a:bodyPr wrap="square" lIns="121912" tIns="60956" rIns="121912" bIns="60956">
            <a:spAutoFit/>
          </a:bodyPr>
          <a:lstStyle>
            <a:defPPr>
              <a:defRPr lang="es-ES_tradnl"/>
            </a:defPPr>
            <a:lvl1pPr algn="just">
              <a:lnSpc>
                <a:spcPct val="100000"/>
              </a:lnSpc>
              <a:spcBef>
                <a:spcPts val="0"/>
              </a:spcBef>
              <a:defRPr sz="1000">
                <a:solidFill>
                  <a:schemeClr val="bg2">
                    <a:lumMod val="50000"/>
                  </a:schemeClr>
                </a:solidFill>
              </a:defRPr>
            </a:lvl1pPr>
          </a:lstStyle>
          <a:p>
            <a:pPr algn="ctr"/>
            <a:r>
              <a:rPr lang="es-EC" sz="1200" b="1" dirty="0">
                <a:solidFill>
                  <a:schemeClr val="tx1"/>
                </a:solidFill>
              </a:rPr>
              <a:t>Sectores investigados:</a:t>
            </a:r>
          </a:p>
        </p:txBody>
      </p:sp>
      <p:sp>
        <p:nvSpPr>
          <p:cNvPr id="9" name="CuadroTexto 8"/>
          <p:cNvSpPr txBox="1"/>
          <p:nvPr/>
        </p:nvSpPr>
        <p:spPr>
          <a:xfrm>
            <a:off x="7258465" y="5708731"/>
            <a:ext cx="2410098" cy="769441"/>
          </a:xfrm>
          <a:prstGeom prst="rect">
            <a:avLst/>
          </a:prstGeom>
          <a:noFill/>
        </p:spPr>
        <p:txBody>
          <a:bodyPr wrap="square" rtlCol="0">
            <a:spAutoFit/>
          </a:bodyPr>
          <a:lstStyle/>
          <a:p>
            <a:pPr marL="380990" indent="-380990">
              <a:buFont typeface="Arial" panose="020B0604020202020204" pitchFamily="34" charset="0"/>
              <a:buChar char="•"/>
            </a:pPr>
            <a:r>
              <a:rPr lang="es-ES" sz="1100" dirty="0"/>
              <a:t>Empleo</a:t>
            </a:r>
          </a:p>
          <a:p>
            <a:pPr marL="838146" lvl="1" indent="-380990">
              <a:buFont typeface="Arial" panose="020B0604020202020204" pitchFamily="34" charset="0"/>
              <a:buChar char="•"/>
            </a:pPr>
            <a:r>
              <a:rPr lang="es-ES" sz="1100" dirty="0"/>
              <a:t>Familiar</a:t>
            </a:r>
          </a:p>
          <a:p>
            <a:pPr marL="838146" lvl="1" indent="-380990">
              <a:buFont typeface="Arial" panose="020B0604020202020204" pitchFamily="34" charset="0"/>
              <a:buChar char="•"/>
            </a:pPr>
            <a:r>
              <a:rPr lang="es-ES" sz="1100" dirty="0"/>
              <a:t>Ocasional</a:t>
            </a:r>
          </a:p>
          <a:p>
            <a:pPr marL="838146" lvl="1" indent="-380990">
              <a:buFont typeface="Arial" panose="020B0604020202020204" pitchFamily="34" charset="0"/>
              <a:buChar char="•"/>
            </a:pPr>
            <a:r>
              <a:rPr lang="es-ES" sz="1100" dirty="0"/>
              <a:t>Permanente</a:t>
            </a:r>
            <a:endParaRPr lang="es-EC" sz="1100" dirty="0"/>
          </a:p>
        </p:txBody>
      </p:sp>
    </p:spTree>
    <p:extLst>
      <p:ext uri="{BB962C8B-B14F-4D97-AF65-F5344CB8AC3E}">
        <p14:creationId xmlns:p14="http://schemas.microsoft.com/office/powerpoint/2010/main" val="23664499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55374" y="462988"/>
            <a:ext cx="8365477" cy="1169551"/>
          </a:xfrm>
          <a:prstGeom prst="rect">
            <a:avLst/>
          </a:prstGeom>
        </p:spPr>
        <p:txBody>
          <a:bodyPr wrap="square">
            <a:spAutoFit/>
          </a:bodyPr>
          <a:lstStyle/>
          <a:p>
            <a:pPr algn="just" eaLnBrk="0" fontAlgn="base" hangingPunct="0">
              <a:spcBef>
                <a:spcPct val="0"/>
              </a:spcBef>
              <a:spcAft>
                <a:spcPct val="0"/>
              </a:spcAft>
            </a:pPr>
            <a:r>
              <a:rPr lang="es-MX" sz="1400" dirty="0">
                <a:ea typeface="Calibri" pitchFamily="34" charset="0"/>
                <a:cs typeface="Times New Roman" pitchFamily="18" charset="0"/>
              </a:rPr>
              <a:t>6. Los ríos y esteros deben ser registrados siempre en cuestionarios 9999 considerando que “los recursos hídricos son parte del patrimonio natural del Estado” (LEY ORGÁNICA DE RECURSOS HÍDRICOS, USOS Y APROVECHAMIENTO DEL AGUA), en la categoría de otros usos.</a:t>
            </a:r>
            <a:endParaRPr lang="es-EC" sz="1400" dirty="0"/>
          </a:p>
          <a:p>
            <a:pPr algn="just" eaLnBrk="0" fontAlgn="base" hangingPunct="0">
              <a:spcBef>
                <a:spcPct val="0"/>
              </a:spcBef>
              <a:spcAft>
                <a:spcPct val="0"/>
              </a:spcAft>
            </a:pPr>
            <a:endParaRPr lang="es-EC" sz="1400" dirty="0">
              <a:cs typeface="Arial" pitchFamily="34" charset="0"/>
            </a:endParaRPr>
          </a:p>
          <a:p>
            <a:pPr algn="just" eaLnBrk="0" fontAlgn="base" hangingPunct="0">
              <a:spcBef>
                <a:spcPct val="0"/>
              </a:spcBef>
              <a:spcAft>
                <a:spcPct val="0"/>
              </a:spcAft>
            </a:pPr>
            <a:endParaRPr lang="es-EC" sz="1400" dirty="0">
              <a:cs typeface="Arial" pitchFamily="34" charset="0"/>
            </a:endParaRPr>
          </a:p>
        </p:txBody>
      </p:sp>
      <p:sp>
        <p:nvSpPr>
          <p:cNvPr id="6" name="5 Rectángulo"/>
          <p:cNvSpPr/>
          <p:nvPr/>
        </p:nvSpPr>
        <p:spPr>
          <a:xfrm>
            <a:off x="755374" y="3482472"/>
            <a:ext cx="10609563" cy="1169551"/>
          </a:xfrm>
          <a:prstGeom prst="rect">
            <a:avLst/>
          </a:prstGeom>
        </p:spPr>
        <p:txBody>
          <a:bodyPr wrap="square">
            <a:spAutoFit/>
          </a:bodyPr>
          <a:lstStyle/>
          <a:p>
            <a:pPr algn="just" eaLnBrk="0" fontAlgn="base" hangingPunct="0">
              <a:spcBef>
                <a:spcPct val="0"/>
              </a:spcBef>
              <a:spcAft>
                <a:spcPct val="0"/>
              </a:spcAft>
            </a:pPr>
            <a:r>
              <a:rPr lang="es-MX" sz="1400" dirty="0">
                <a:latin typeface="+mj-lt"/>
                <a:ea typeface="Calibri" pitchFamily="34" charset="0"/>
                <a:cs typeface="Times New Roman" pitchFamily="18" charset="0"/>
              </a:rPr>
              <a:t>7. Si el terreno se encuentra divido por un accidente geográfico, aunque tenga el mismo cultivo, este deberá ser registrado como dos terrenos diferentes.</a:t>
            </a:r>
            <a:endParaRPr lang="es-EC" sz="1400" dirty="0">
              <a:latin typeface="+mj-lt"/>
            </a:endParaRPr>
          </a:p>
          <a:p>
            <a:pPr algn="just" eaLnBrk="0" fontAlgn="base" hangingPunct="0">
              <a:spcBef>
                <a:spcPct val="0"/>
              </a:spcBef>
              <a:spcAft>
                <a:spcPct val="0"/>
              </a:spcAft>
            </a:pPr>
            <a:endParaRPr lang="es-EC" sz="1400" dirty="0">
              <a:latin typeface="+mj-lt"/>
            </a:endParaRPr>
          </a:p>
          <a:p>
            <a:pPr algn="just" eaLnBrk="0" fontAlgn="base" hangingPunct="0">
              <a:spcBef>
                <a:spcPct val="0"/>
              </a:spcBef>
              <a:spcAft>
                <a:spcPct val="0"/>
              </a:spcAft>
            </a:pPr>
            <a:endParaRPr lang="es-EC" sz="1400" dirty="0">
              <a:latin typeface="+mj-lt"/>
              <a:cs typeface="Arial" pitchFamily="34" charset="0"/>
            </a:endParaRPr>
          </a:p>
          <a:p>
            <a:pPr algn="just" eaLnBrk="0" fontAlgn="base" hangingPunct="0">
              <a:spcBef>
                <a:spcPct val="0"/>
              </a:spcBef>
              <a:spcAft>
                <a:spcPct val="0"/>
              </a:spcAft>
            </a:pPr>
            <a:endParaRPr lang="es-EC" sz="1400" dirty="0">
              <a:latin typeface="+mj-lt"/>
              <a:cs typeface="Arial" pitchFamily="34" charset="0"/>
            </a:endParaRPr>
          </a:p>
        </p:txBody>
      </p:sp>
      <p:sp>
        <p:nvSpPr>
          <p:cNvPr id="8" name="Rectangle 4"/>
          <p:cNvSpPr>
            <a:spLocks noChangeArrowheads="1"/>
          </p:cNvSpPr>
          <p:nvPr/>
        </p:nvSpPr>
        <p:spPr bwMode="auto">
          <a:xfrm>
            <a:off x="6376789" y="4463431"/>
            <a:ext cx="4988148" cy="1446550"/>
          </a:xfrm>
          <a:prstGeom prst="rect">
            <a:avLst/>
          </a:prstGeom>
          <a:ln>
            <a:solidFill>
              <a:srgbClr val="FF0000"/>
            </a:solidFill>
            <a:headEnd/>
            <a:tailEnd/>
          </a:ln>
          <a:effectLst>
            <a:innerShdw blurRad="63500" dist="50800" dir="18900000">
              <a:prstClr val="black">
                <a:alpha val="50000"/>
              </a:prstClr>
            </a:innerShdw>
          </a:effec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s-ES" sz="1100" b="1" dirty="0">
                <a:solidFill>
                  <a:schemeClr val="tx1"/>
                </a:solidFill>
                <a:latin typeface="Calibri" pitchFamily="34" charset="0"/>
                <a:ea typeface="Calibri" pitchFamily="34" charset="0"/>
                <a:cs typeface="Calibri" pitchFamily="34" charset="0"/>
              </a:rPr>
              <a:t>Nota: </a:t>
            </a:r>
            <a:r>
              <a:rPr lang="es-ES" sz="1100" dirty="0"/>
              <a:t>Todos los ríos y esteros se registran en cuestionario 9999 en categoría otros usos; las quebradas se registrarán en el mismo cuestionario asignado a la persona responsable cuando se encuentran formando parte del predio (finca), si la quebrada no tiene dueño  y presenta vegetación arbustiva se registra en un cuestionario </a:t>
            </a:r>
            <a:r>
              <a:rPr lang="es-ES" sz="1100" b="1" dirty="0">
                <a:solidFill>
                  <a:srgbClr val="FF0000"/>
                </a:solidFill>
              </a:rPr>
              <a:t>diferente </a:t>
            </a:r>
            <a:r>
              <a:rPr lang="es-ES" sz="1100" dirty="0"/>
              <a:t>al 9999, como montes y bosques, mientras que las que se encuentran secas o sin vegetación se deben registrar como otros usos en el cuestionario 9999.</a:t>
            </a:r>
            <a:endParaRPr lang="es-EC" sz="1100" dirty="0"/>
          </a:p>
        </p:txBody>
      </p:sp>
      <p:grpSp>
        <p:nvGrpSpPr>
          <p:cNvPr id="9" name="8 Grupo"/>
          <p:cNvGrpSpPr/>
          <p:nvPr/>
        </p:nvGrpSpPr>
        <p:grpSpPr>
          <a:xfrm>
            <a:off x="5368629" y="4520925"/>
            <a:ext cx="936103" cy="803064"/>
            <a:chOff x="1695262" y="6983729"/>
            <a:chExt cx="1669011" cy="948690"/>
          </a:xfrm>
        </p:grpSpPr>
        <p:pic>
          <p:nvPicPr>
            <p:cNvPr id="10" name="Picture 2"/>
            <p:cNvPicPr>
              <a:picLocks noChangeAspect="1" noChangeArrowheads="1"/>
            </p:cNvPicPr>
            <p:nvPr/>
          </p:nvPicPr>
          <p:blipFill>
            <a:blip r:embed="rId2"/>
            <a:srcRect/>
            <a:stretch>
              <a:fillRect/>
            </a:stretch>
          </p:blipFill>
          <p:spPr bwMode="auto">
            <a:xfrm>
              <a:off x="2309034" y="7133993"/>
              <a:ext cx="879936" cy="798426"/>
            </a:xfrm>
            <a:prstGeom prst="rect">
              <a:avLst/>
            </a:prstGeom>
            <a:noFill/>
            <a:ln w="9525">
              <a:noFill/>
              <a:miter lim="800000"/>
              <a:headEnd/>
              <a:tailEnd/>
            </a:ln>
          </p:spPr>
        </p:pic>
        <p:sp>
          <p:nvSpPr>
            <p:cNvPr id="11" name="10 CuadroTexto"/>
            <p:cNvSpPr txBox="1"/>
            <p:nvPr/>
          </p:nvSpPr>
          <p:spPr>
            <a:xfrm>
              <a:off x="1695262" y="6983729"/>
              <a:ext cx="1669011" cy="254512"/>
            </a:xfrm>
            <a:prstGeom prst="rect">
              <a:avLst/>
            </a:prstGeom>
            <a:noFill/>
          </p:spPr>
          <p:txBody>
            <a:bodyPr wrap="square" rtlCol="0">
              <a:spAutoFit/>
            </a:bodyPr>
            <a:lstStyle/>
            <a:p>
              <a:pPr algn="ctr"/>
              <a:r>
                <a:rPr lang="es-EC" sz="800" b="1" dirty="0">
                  <a:solidFill>
                    <a:schemeClr val="tx2"/>
                  </a:solidFill>
                  <a:effectLst>
                    <a:outerShdw blurRad="38100" dist="38100" dir="2700000" algn="tl">
                      <a:srgbClr val="000000">
                        <a:alpha val="43137"/>
                      </a:srgbClr>
                    </a:outerShdw>
                  </a:effectLst>
                  <a:latin typeface="Comic Sans MS" pitchFamily="66" charset="0"/>
                </a:rPr>
                <a:t>IMPORTANTE</a:t>
              </a:r>
            </a:p>
          </p:txBody>
        </p:sp>
      </p:grpSp>
      <p:pic>
        <p:nvPicPr>
          <p:cNvPr id="12" name="0 Imagen"/>
          <p:cNvPicPr/>
          <p:nvPr/>
        </p:nvPicPr>
        <p:blipFill>
          <a:blip r:embed="rId3" cstate="print">
            <a:extLst>
              <a:ext uri="{28A0092B-C50C-407E-A947-70E740481C1C}">
                <a14:useLocalDpi xmlns:a14="http://schemas.microsoft.com/office/drawing/2010/main" val="0"/>
              </a:ext>
            </a:extLst>
          </a:blip>
          <a:stretch>
            <a:fillRect/>
          </a:stretch>
        </p:blipFill>
        <p:spPr>
          <a:xfrm>
            <a:off x="4133545" y="1294722"/>
            <a:ext cx="3652195" cy="2056477"/>
          </a:xfrm>
          <a:prstGeom prst="rect">
            <a:avLst/>
          </a:prstGeom>
        </p:spPr>
      </p:pic>
      <p:pic>
        <p:nvPicPr>
          <p:cNvPr id="13" name="0 Imagen"/>
          <p:cNvPicPr/>
          <p:nvPr/>
        </p:nvPicPr>
        <p:blipFill>
          <a:blip r:embed="rId4" cstate="print">
            <a:extLst>
              <a:ext uri="{28A0092B-C50C-407E-A947-70E740481C1C}">
                <a14:useLocalDpi xmlns:a14="http://schemas.microsoft.com/office/drawing/2010/main" val="0"/>
              </a:ext>
            </a:extLst>
          </a:blip>
          <a:stretch>
            <a:fillRect/>
          </a:stretch>
        </p:blipFill>
        <p:spPr>
          <a:xfrm>
            <a:off x="2139264" y="4064094"/>
            <a:ext cx="3229364" cy="2245227"/>
          </a:xfrm>
          <a:prstGeom prst="rect">
            <a:avLst/>
          </a:prstGeom>
        </p:spPr>
      </p:pic>
    </p:spTree>
    <p:extLst>
      <p:ext uri="{BB962C8B-B14F-4D97-AF65-F5344CB8AC3E}">
        <p14:creationId xmlns:p14="http://schemas.microsoft.com/office/powerpoint/2010/main" val="4479770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pPr algn="ctr"/>
            <a:r>
              <a:rPr lang="es-ES_tradnl" dirty="0"/>
              <a:t>ESPAC- 02</a:t>
            </a:r>
          </a:p>
        </p:txBody>
      </p:sp>
    </p:spTree>
    <p:extLst>
      <p:ext uri="{BB962C8B-B14F-4D97-AF65-F5344CB8AC3E}">
        <p14:creationId xmlns:p14="http://schemas.microsoft.com/office/powerpoint/2010/main" val="27375090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46CA0824-383B-4B04-93F0-00E39F272C30}"/>
              </a:ext>
            </a:extLst>
          </p:cNvPr>
          <p:cNvSpPr>
            <a:spLocks noGrp="1"/>
          </p:cNvSpPr>
          <p:nvPr>
            <p:ph type="title"/>
          </p:nvPr>
        </p:nvSpPr>
        <p:spPr/>
        <p:txBody>
          <a:bodyPr>
            <a:normAutofit fontScale="90000"/>
          </a:bodyPr>
          <a:lstStyle/>
          <a:p>
            <a:r>
              <a:rPr lang="es-MX" dirty="0"/>
              <a:t>ESPAC 02</a:t>
            </a:r>
            <a:endParaRPr lang="es-EC" dirty="0"/>
          </a:p>
        </p:txBody>
      </p:sp>
      <p:sp>
        <p:nvSpPr>
          <p:cNvPr id="6" name="Marcador de contenido 5">
            <a:extLst>
              <a:ext uri="{FF2B5EF4-FFF2-40B4-BE49-F238E27FC236}">
                <a16:creationId xmlns="" xmlns:a16="http://schemas.microsoft.com/office/drawing/2014/main" id="{76993D82-DF3B-4B64-9B19-7EBCF5B22E23}"/>
              </a:ext>
            </a:extLst>
          </p:cNvPr>
          <p:cNvSpPr>
            <a:spLocks noGrp="1"/>
          </p:cNvSpPr>
          <p:nvPr>
            <p:ph type="body" sz="quarter" idx="10"/>
          </p:nvPr>
        </p:nvSpPr>
        <p:spPr/>
        <p:txBody>
          <a:bodyPr/>
          <a:lstStyle/>
          <a:p>
            <a:r>
              <a:rPr lang="es-MX" dirty="0"/>
              <a:t>Registro</a:t>
            </a:r>
            <a:endParaRPr lang="es-EC" dirty="0"/>
          </a:p>
        </p:txBody>
      </p:sp>
      <p:sp>
        <p:nvSpPr>
          <p:cNvPr id="10" name="Rectangle 1">
            <a:extLst>
              <a:ext uri="{FF2B5EF4-FFF2-40B4-BE49-F238E27FC236}">
                <a16:creationId xmlns="" xmlns:a16="http://schemas.microsoft.com/office/drawing/2014/main" id="{E03BA0AF-13C4-4DD1-9353-F16A12B16A0F}"/>
              </a:ext>
            </a:extLst>
          </p:cNvPr>
          <p:cNvSpPr>
            <a:spLocks noChangeArrowheads="1"/>
          </p:cNvSpPr>
          <p:nvPr/>
        </p:nvSpPr>
        <p:spPr bwMode="auto">
          <a:xfrm>
            <a:off x="8644608" y="1828562"/>
            <a:ext cx="3081685" cy="160043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EC" sz="1400" dirty="0">
                <a:solidFill>
                  <a:srgbClr val="000000"/>
                </a:solidFill>
                <a:ea typeface="Calibri" pitchFamily="34" charset="0"/>
                <a:cs typeface="Calibri" pitchFamily="34" charset="0"/>
              </a:rPr>
              <a:t>Este documento está compuesto de dos partes la primera será utilizada por el Encuestador, col. 1 a 11, y la segunda parte será utilizada por el Digitador, col. 12 a 15.</a:t>
            </a:r>
          </a:p>
          <a:p>
            <a:pPr algn="just" eaLnBrk="0" fontAlgn="base" hangingPunct="0">
              <a:spcBef>
                <a:spcPct val="0"/>
              </a:spcBef>
              <a:spcAft>
                <a:spcPct val="0"/>
              </a:spcAft>
            </a:pPr>
            <a:endParaRPr lang="es-EC" sz="1400" dirty="0">
              <a:cs typeface="Arial" pitchFamily="34" charset="0"/>
            </a:endParaRPr>
          </a:p>
        </p:txBody>
      </p:sp>
      <p:sp>
        <p:nvSpPr>
          <p:cNvPr id="12" name="5 Rectángulo">
            <a:extLst>
              <a:ext uri="{FF2B5EF4-FFF2-40B4-BE49-F238E27FC236}">
                <a16:creationId xmlns="" xmlns:a16="http://schemas.microsoft.com/office/drawing/2014/main" id="{E94FCEAA-7795-43FE-A396-D8F417EA4B0C}"/>
              </a:ext>
            </a:extLst>
          </p:cNvPr>
          <p:cNvSpPr/>
          <p:nvPr/>
        </p:nvSpPr>
        <p:spPr>
          <a:xfrm>
            <a:off x="8644607" y="3557974"/>
            <a:ext cx="3081685" cy="203132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eaLnBrk="0" fontAlgn="base" hangingPunct="0">
              <a:spcBef>
                <a:spcPct val="0"/>
              </a:spcBef>
              <a:spcAft>
                <a:spcPct val="0"/>
              </a:spcAft>
            </a:pPr>
            <a:r>
              <a:rPr lang="es-EC" sz="1400" dirty="0">
                <a:solidFill>
                  <a:srgbClr val="000000"/>
                </a:solidFill>
                <a:ea typeface="Calibri" pitchFamily="34" charset="0"/>
                <a:cs typeface="Calibri" pitchFamily="34" charset="0"/>
              </a:rPr>
              <a:t>Este formulario constituye el </a:t>
            </a:r>
            <a:r>
              <a:rPr lang="es-EC" sz="1400" b="1" dirty="0">
                <a:solidFill>
                  <a:srgbClr val="C00000"/>
                </a:solidFill>
                <a:ea typeface="Calibri" pitchFamily="34" charset="0"/>
                <a:cs typeface="Calibri" pitchFamily="34" charset="0"/>
              </a:rPr>
              <a:t>primer documento </a:t>
            </a:r>
            <a:r>
              <a:rPr lang="es-EC" sz="1400" dirty="0">
                <a:solidFill>
                  <a:srgbClr val="000000"/>
                </a:solidFill>
                <a:ea typeface="Calibri" pitchFamily="34" charset="0"/>
                <a:cs typeface="Calibri" pitchFamily="34" charset="0"/>
              </a:rPr>
              <a:t>en que él encuestador</a:t>
            </a:r>
            <a:r>
              <a:rPr lang="es-EC" sz="1400" b="1" dirty="0">
                <a:solidFill>
                  <a:srgbClr val="000000"/>
                </a:solidFill>
                <a:ea typeface="Calibri" pitchFamily="34" charset="0"/>
                <a:cs typeface="Calibri" pitchFamily="34" charset="0"/>
              </a:rPr>
              <a:t> </a:t>
            </a:r>
            <a:r>
              <a:rPr lang="es-EC" sz="1400" dirty="0">
                <a:solidFill>
                  <a:srgbClr val="000000"/>
                </a:solidFill>
                <a:ea typeface="Calibri" pitchFamily="34" charset="0"/>
                <a:cs typeface="Calibri" pitchFamily="34" charset="0"/>
              </a:rPr>
              <a:t>registrará información del segmento, con el fin de lograr la cobertura total, para conocer cuántos terrenos corresponden a cada persona dentro del área de investigación y determinar sus superficies.</a:t>
            </a:r>
            <a:endParaRPr lang="es-EC" sz="1400" dirty="0">
              <a:cs typeface="Arial" pitchFamily="34" charset="0"/>
            </a:endParaRPr>
          </a:p>
        </p:txBody>
      </p:sp>
      <p:pic>
        <p:nvPicPr>
          <p:cNvPr id="8" name="Imagen 7"/>
          <p:cNvPicPr/>
          <p:nvPr/>
        </p:nvPicPr>
        <p:blipFill>
          <a:blip r:embed="rId2"/>
          <a:stretch>
            <a:fillRect/>
          </a:stretch>
        </p:blipFill>
        <p:spPr>
          <a:xfrm>
            <a:off x="550227" y="1450180"/>
            <a:ext cx="7999413" cy="5259230"/>
          </a:xfrm>
          <a:prstGeom prst="rect">
            <a:avLst/>
          </a:prstGeom>
        </p:spPr>
      </p:pic>
    </p:spTree>
    <p:extLst>
      <p:ext uri="{BB962C8B-B14F-4D97-AF65-F5344CB8AC3E}">
        <p14:creationId xmlns:p14="http://schemas.microsoft.com/office/powerpoint/2010/main" val="199567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673EC659-B637-4351-9448-0AC9D19EEA5A}"/>
              </a:ext>
            </a:extLst>
          </p:cNvPr>
          <p:cNvSpPr>
            <a:spLocks noGrp="1"/>
          </p:cNvSpPr>
          <p:nvPr>
            <p:ph type="title"/>
          </p:nvPr>
        </p:nvSpPr>
        <p:spPr/>
        <p:txBody>
          <a:bodyPr>
            <a:normAutofit fontScale="90000"/>
          </a:bodyPr>
          <a:lstStyle/>
          <a:p>
            <a:r>
              <a:rPr lang="es-MX" dirty="0"/>
              <a:t>Validaciones del sistema</a:t>
            </a:r>
            <a:endParaRPr lang="es-EC" dirty="0"/>
          </a:p>
        </p:txBody>
      </p:sp>
      <p:sp>
        <p:nvSpPr>
          <p:cNvPr id="37"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p:txBody>
          <a:bodyPr>
            <a:normAutofit/>
          </a:bodyPr>
          <a:lstStyle/>
          <a:p>
            <a:r>
              <a:rPr lang="es-MX" dirty="0"/>
              <a:t>Cultivos permanentes</a:t>
            </a:r>
            <a:endParaRPr lang="es-EC" dirty="0"/>
          </a:p>
        </p:txBody>
      </p:sp>
      <p:sp>
        <p:nvSpPr>
          <p:cNvPr id="20" name="CuadroTexto 19">
            <a:extLst>
              <a:ext uri="{FF2B5EF4-FFF2-40B4-BE49-F238E27FC236}">
                <a16:creationId xmlns="" xmlns:a16="http://schemas.microsoft.com/office/drawing/2014/main" id="{D4F2C6E4-92B7-472F-AA2D-F129C9B62654}"/>
              </a:ext>
            </a:extLst>
          </p:cNvPr>
          <p:cNvSpPr txBox="1"/>
          <p:nvPr/>
        </p:nvSpPr>
        <p:spPr>
          <a:xfrm>
            <a:off x="8773748" y="3022231"/>
            <a:ext cx="2955344" cy="276999"/>
          </a:xfrm>
          <a:prstGeom prst="rect">
            <a:avLst/>
          </a:prstGeom>
          <a:noFill/>
        </p:spPr>
        <p:txBody>
          <a:bodyPr wrap="square" rtlCol="0">
            <a:spAutoFit/>
          </a:bodyPr>
          <a:lstStyle/>
          <a:p>
            <a:pPr algn="just"/>
            <a:endParaRPr lang="es-EC" sz="1200" dirty="0"/>
          </a:p>
        </p:txBody>
      </p:sp>
      <p:sp>
        <p:nvSpPr>
          <p:cNvPr id="7" name="Rectangle 1">
            <a:extLst>
              <a:ext uri="{FF2B5EF4-FFF2-40B4-BE49-F238E27FC236}">
                <a16:creationId xmlns="" xmlns:a16="http://schemas.microsoft.com/office/drawing/2014/main" id="{AFD57671-D39B-4EB8-ACE9-91063A2D9E3F}"/>
              </a:ext>
            </a:extLst>
          </p:cNvPr>
          <p:cNvSpPr>
            <a:spLocks noChangeArrowheads="1"/>
          </p:cNvSpPr>
          <p:nvPr/>
        </p:nvSpPr>
        <p:spPr bwMode="auto">
          <a:xfrm>
            <a:off x="1534499" y="4906595"/>
            <a:ext cx="8961344" cy="1600438"/>
          </a:xfrm>
          <a:prstGeom prst="rect">
            <a:avLst/>
          </a:prstGeom>
          <a:noFill/>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just" eaLnBrk="0" fontAlgn="base" hangingPunct="0">
              <a:spcBef>
                <a:spcPct val="0"/>
              </a:spcBef>
              <a:spcAft>
                <a:spcPct val="0"/>
              </a:spcAft>
            </a:pPr>
            <a:r>
              <a:rPr lang="es-EC" sz="1400" dirty="0">
                <a:solidFill>
                  <a:srgbClr val="000000"/>
                </a:solidFill>
                <a:ea typeface="Calibri" pitchFamily="34" charset="0"/>
                <a:cs typeface="Calibri" pitchFamily="34" charset="0"/>
              </a:rPr>
              <a:t>El formulario auxiliar ESPAC 02, también se digita y tiene validaciones con el cuestionario ESPAC 01</a:t>
            </a:r>
          </a:p>
          <a:p>
            <a:pPr marL="285750" indent="-285750" algn="just" eaLnBrk="0" fontAlgn="base" hangingPunct="0">
              <a:spcBef>
                <a:spcPct val="0"/>
              </a:spcBef>
              <a:spcAft>
                <a:spcPct val="0"/>
              </a:spcAft>
              <a:buFont typeface="Arial" panose="020B0604020202020204" pitchFamily="34" charset="0"/>
              <a:buChar char="•"/>
            </a:pPr>
            <a:r>
              <a:rPr lang="es-EC" sz="1400" dirty="0">
                <a:solidFill>
                  <a:srgbClr val="000000"/>
                </a:solidFill>
                <a:ea typeface="Calibri" pitchFamily="34" charset="0"/>
                <a:cs typeface="Calibri" pitchFamily="34" charset="0"/>
              </a:rPr>
              <a:t>Valida el número de terrenos dentro del segmento y la superficie.</a:t>
            </a:r>
          </a:p>
          <a:p>
            <a:pPr marL="285750" indent="-285750" algn="just" eaLnBrk="0" fontAlgn="base" hangingPunct="0">
              <a:spcBef>
                <a:spcPct val="0"/>
              </a:spcBef>
              <a:spcAft>
                <a:spcPct val="0"/>
              </a:spcAft>
              <a:buFont typeface="Arial" panose="020B0604020202020204" pitchFamily="34" charset="0"/>
              <a:buChar char="•"/>
            </a:pPr>
            <a:endParaRPr lang="es-EC" sz="1400" dirty="0">
              <a:solidFill>
                <a:srgbClr val="000000"/>
              </a:solidFill>
              <a:ea typeface="Calibri" pitchFamily="34" charset="0"/>
              <a:cs typeface="Calibri" pitchFamily="34" charset="0"/>
            </a:endParaRPr>
          </a:p>
          <a:p>
            <a:pPr marL="285750" indent="-285750" algn="just" eaLnBrk="0" fontAlgn="base" hangingPunct="0">
              <a:spcBef>
                <a:spcPct val="0"/>
              </a:spcBef>
              <a:spcAft>
                <a:spcPct val="0"/>
              </a:spcAft>
              <a:buFont typeface="Arial" panose="020B0604020202020204" pitchFamily="34" charset="0"/>
              <a:buChar char="•"/>
            </a:pPr>
            <a:r>
              <a:rPr lang="es-EC" sz="1400" dirty="0">
                <a:solidFill>
                  <a:srgbClr val="000000"/>
                </a:solidFill>
                <a:ea typeface="Calibri" pitchFamily="34" charset="0"/>
                <a:cs typeface="Calibri" pitchFamily="34" charset="0"/>
              </a:rPr>
              <a:t>El número de terrenos fuera del segmento y la superficie</a:t>
            </a:r>
          </a:p>
          <a:p>
            <a:pPr marL="285750" indent="-285750" algn="just" eaLnBrk="0" fontAlgn="base" hangingPunct="0">
              <a:spcBef>
                <a:spcPct val="0"/>
              </a:spcBef>
              <a:spcAft>
                <a:spcPct val="0"/>
              </a:spcAft>
              <a:buFont typeface="Arial" panose="020B0604020202020204" pitchFamily="34" charset="0"/>
              <a:buChar char="•"/>
            </a:pPr>
            <a:endParaRPr lang="es-EC" sz="1400" dirty="0">
              <a:solidFill>
                <a:srgbClr val="000000"/>
              </a:solidFill>
              <a:ea typeface="Calibri" pitchFamily="34" charset="0"/>
              <a:cs typeface="Calibri" pitchFamily="34" charset="0"/>
            </a:endParaRPr>
          </a:p>
          <a:p>
            <a:pPr marL="285750" indent="-285750" algn="just" eaLnBrk="0" fontAlgn="base" hangingPunct="0">
              <a:spcBef>
                <a:spcPct val="0"/>
              </a:spcBef>
              <a:spcAft>
                <a:spcPct val="0"/>
              </a:spcAft>
              <a:buFont typeface="Arial" panose="020B0604020202020204" pitchFamily="34" charset="0"/>
              <a:buChar char="•"/>
            </a:pPr>
            <a:r>
              <a:rPr lang="es-EC" sz="1400" dirty="0">
                <a:solidFill>
                  <a:srgbClr val="000000"/>
                </a:solidFill>
                <a:ea typeface="Calibri" pitchFamily="34" charset="0"/>
                <a:cs typeface="Calibri" pitchFamily="34" charset="0"/>
              </a:rPr>
              <a:t>La superficie total de la unidad de producción</a:t>
            </a:r>
          </a:p>
          <a:p>
            <a:pPr algn="just" eaLnBrk="0" fontAlgn="base" hangingPunct="0">
              <a:spcBef>
                <a:spcPct val="0"/>
              </a:spcBef>
              <a:spcAft>
                <a:spcPct val="0"/>
              </a:spcAft>
            </a:pPr>
            <a:endParaRPr lang="es-EC" sz="1400" dirty="0">
              <a:cs typeface="Arial" pitchFamily="34" charset="0"/>
            </a:endParaRPr>
          </a:p>
        </p:txBody>
      </p:sp>
      <p:grpSp>
        <p:nvGrpSpPr>
          <p:cNvPr id="12" name="Grupo 11">
            <a:extLst>
              <a:ext uri="{FF2B5EF4-FFF2-40B4-BE49-F238E27FC236}">
                <a16:creationId xmlns="" xmlns:a16="http://schemas.microsoft.com/office/drawing/2014/main" id="{BB3F7B7B-6344-4D47-A00D-71E4E416973D}"/>
              </a:ext>
            </a:extLst>
          </p:cNvPr>
          <p:cNvGrpSpPr/>
          <p:nvPr/>
        </p:nvGrpSpPr>
        <p:grpSpPr>
          <a:xfrm>
            <a:off x="646773" y="1635998"/>
            <a:ext cx="8443733" cy="2908498"/>
            <a:chOff x="-291920" y="1398459"/>
            <a:chExt cx="8443733" cy="2908498"/>
          </a:xfrm>
        </p:grpSpPr>
        <p:pic>
          <p:nvPicPr>
            <p:cNvPr id="6" name="Imagen 5">
              <a:extLst>
                <a:ext uri="{FF2B5EF4-FFF2-40B4-BE49-F238E27FC236}">
                  <a16:creationId xmlns="" xmlns:a16="http://schemas.microsoft.com/office/drawing/2014/main" id="{173310A3-BA93-47ED-A0FC-37F3127F59E7}"/>
                </a:ext>
              </a:extLst>
            </p:cNvPr>
            <p:cNvPicPr>
              <a:picLocks noChangeAspect="1"/>
            </p:cNvPicPr>
            <p:nvPr/>
          </p:nvPicPr>
          <p:blipFill>
            <a:blip r:embed="rId2"/>
            <a:stretch>
              <a:fillRect/>
            </a:stretch>
          </p:blipFill>
          <p:spPr>
            <a:xfrm>
              <a:off x="-291920" y="1398459"/>
              <a:ext cx="4863922" cy="2908498"/>
            </a:xfrm>
            <a:prstGeom prst="rect">
              <a:avLst/>
            </a:prstGeom>
          </p:spPr>
        </p:pic>
        <p:pic>
          <p:nvPicPr>
            <p:cNvPr id="8" name="Imagen 7">
              <a:extLst>
                <a:ext uri="{FF2B5EF4-FFF2-40B4-BE49-F238E27FC236}">
                  <a16:creationId xmlns="" xmlns:a16="http://schemas.microsoft.com/office/drawing/2014/main" id="{0E18B545-83E0-44AD-AC4B-5BEF4CB8A14A}"/>
                </a:ext>
              </a:extLst>
            </p:cNvPr>
            <p:cNvPicPr>
              <a:picLocks noChangeAspect="1"/>
            </p:cNvPicPr>
            <p:nvPr/>
          </p:nvPicPr>
          <p:blipFill>
            <a:blip r:embed="rId3"/>
            <a:stretch>
              <a:fillRect/>
            </a:stretch>
          </p:blipFill>
          <p:spPr>
            <a:xfrm>
              <a:off x="4475163" y="1398459"/>
              <a:ext cx="3676650" cy="2908498"/>
            </a:xfrm>
            <a:prstGeom prst="rect">
              <a:avLst/>
            </a:prstGeom>
          </p:spPr>
        </p:pic>
      </p:grpSp>
      <p:sp>
        <p:nvSpPr>
          <p:cNvPr id="13" name="CuadroTexto 12">
            <a:extLst>
              <a:ext uri="{FF2B5EF4-FFF2-40B4-BE49-F238E27FC236}">
                <a16:creationId xmlns="" xmlns:a16="http://schemas.microsoft.com/office/drawing/2014/main" id="{9C2E2F4F-931C-4260-AFE5-8FD0EACA43F9}"/>
              </a:ext>
            </a:extLst>
          </p:cNvPr>
          <p:cNvSpPr txBox="1"/>
          <p:nvPr/>
        </p:nvSpPr>
        <p:spPr>
          <a:xfrm>
            <a:off x="9369576" y="1979100"/>
            <a:ext cx="2597137" cy="1169551"/>
          </a:xfrm>
          <a:prstGeom prst="rect">
            <a:avLst/>
          </a:prstGeom>
          <a:noFill/>
        </p:spPr>
        <p:txBody>
          <a:bodyPr wrap="square" rtlCol="0">
            <a:spAutoFit/>
          </a:bodyPr>
          <a:lstStyle/>
          <a:p>
            <a:pPr algn="just"/>
            <a:r>
              <a:rPr lang="es-MX" sz="1400" dirty="0"/>
              <a:t>El resumen de delimitación de la ortofoto corresponde a la revisión que </a:t>
            </a:r>
            <a:r>
              <a:rPr lang="es-MX" sz="1400" dirty="0">
                <a:highlight>
                  <a:srgbClr val="FFFF00"/>
                </a:highlight>
              </a:rPr>
              <a:t>e</a:t>
            </a:r>
            <a:r>
              <a:rPr lang="es-MX" sz="1400" dirty="0"/>
              <a:t>l </a:t>
            </a:r>
            <a:r>
              <a:rPr lang="es-MX" sz="1400" dirty="0">
                <a:highlight>
                  <a:srgbClr val="FFFF00"/>
                </a:highlight>
              </a:rPr>
              <a:t>digitador hace en la ortofoto</a:t>
            </a:r>
            <a:endParaRPr lang="es-EC" sz="1400" dirty="0">
              <a:highlight>
                <a:srgbClr val="FFFF00"/>
              </a:highlight>
            </a:endParaRPr>
          </a:p>
        </p:txBody>
      </p:sp>
      <p:pic>
        <p:nvPicPr>
          <p:cNvPr id="3074" name="Picture 2" descr="El verdadero significado de algunos de los &quot;emojis&quot; más populares ...">
            <a:extLst>
              <a:ext uri="{FF2B5EF4-FFF2-40B4-BE49-F238E27FC236}">
                <a16:creationId xmlns="" xmlns:a16="http://schemas.microsoft.com/office/drawing/2014/main" id="{98EE08AE-0CCE-4E61-A35A-184877BDCFF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44007" y="3022231"/>
            <a:ext cx="1848273" cy="1036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0238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normAutofit fontScale="90000"/>
          </a:bodyPr>
          <a:lstStyle/>
          <a:p>
            <a:r>
              <a:rPr lang="es-ES_tradnl" dirty="0"/>
              <a:t>Cuestionario ESPAC 01</a:t>
            </a:r>
          </a:p>
        </p:txBody>
      </p:sp>
    </p:spTree>
    <p:extLst>
      <p:ext uri="{BB962C8B-B14F-4D97-AF65-F5344CB8AC3E}">
        <p14:creationId xmlns:p14="http://schemas.microsoft.com/office/powerpoint/2010/main" val="1252633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Temáticas</a:t>
            </a:r>
            <a:endParaRPr lang="es-EC" dirty="0"/>
          </a:p>
        </p:txBody>
      </p:sp>
      <p:sp>
        <p:nvSpPr>
          <p:cNvPr id="3" name="Marcador de texto 2"/>
          <p:cNvSpPr>
            <a:spLocks noGrp="1"/>
          </p:cNvSpPr>
          <p:nvPr>
            <p:ph type="body" sz="quarter" idx="10"/>
          </p:nvPr>
        </p:nvSpPr>
        <p:spPr/>
        <p:txBody>
          <a:bodyPr/>
          <a:lstStyle/>
          <a:p>
            <a:r>
              <a:rPr lang="es-ES" dirty="0"/>
              <a:t>ESPAC</a:t>
            </a:r>
            <a:endParaRPr lang="es-EC" dirty="0"/>
          </a:p>
        </p:txBody>
      </p:sp>
      <p:graphicFrame>
        <p:nvGraphicFramePr>
          <p:cNvPr id="5" name="7 Diagrama"/>
          <p:cNvGraphicFramePr/>
          <p:nvPr>
            <p:extLst/>
          </p:nvPr>
        </p:nvGraphicFramePr>
        <p:xfrm>
          <a:off x="495764" y="1610200"/>
          <a:ext cx="4186482" cy="4999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6 Diagrama"/>
          <p:cNvGraphicFramePr/>
          <p:nvPr>
            <p:extLst/>
          </p:nvPr>
        </p:nvGraphicFramePr>
        <p:xfrm>
          <a:off x="4472365" y="1610200"/>
          <a:ext cx="4186485" cy="49995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12 Diagrama"/>
          <p:cNvGraphicFramePr/>
          <p:nvPr>
            <p:extLst>
              <p:ext uri="{D42A27DB-BD31-4B8C-83A1-F6EECF244321}">
                <p14:modId xmlns:p14="http://schemas.microsoft.com/office/powerpoint/2010/main" val="4408098"/>
              </p:ext>
            </p:extLst>
          </p:nvPr>
        </p:nvGraphicFramePr>
        <p:xfrm>
          <a:off x="8024812" y="1610200"/>
          <a:ext cx="4102418" cy="371618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42638351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7198" y="650388"/>
            <a:ext cx="7227771" cy="530024"/>
          </a:xfrm>
        </p:spPr>
        <p:txBody>
          <a:bodyPr>
            <a:normAutofit fontScale="90000"/>
          </a:bodyPr>
          <a:lstStyle/>
          <a:p>
            <a:r>
              <a:rPr lang="es-ES_tradnl" dirty="0"/>
              <a:t>Croquis del terreno</a:t>
            </a:r>
          </a:p>
        </p:txBody>
      </p:sp>
      <p:sp>
        <p:nvSpPr>
          <p:cNvPr id="24" name="23 Rectángulo"/>
          <p:cNvSpPr/>
          <p:nvPr/>
        </p:nvSpPr>
        <p:spPr>
          <a:xfrm>
            <a:off x="770731" y="5829406"/>
            <a:ext cx="10848101" cy="523220"/>
          </a:xfrm>
          <a:prstGeom prst="rect">
            <a:avLst/>
          </a:prstGeom>
        </p:spPr>
        <p:txBody>
          <a:bodyPr wrap="square">
            <a:spAutoFit/>
          </a:bodyPr>
          <a:lstStyle/>
          <a:p>
            <a:pPr algn="just"/>
            <a:r>
              <a:rPr lang="es-ES_tradnl" sz="1400" dirty="0">
                <a:solidFill>
                  <a:schemeClr val="tx1">
                    <a:lumMod val="65000"/>
                    <a:lumOff val="35000"/>
                  </a:schemeClr>
                </a:solidFill>
              </a:rPr>
              <a:t>Se debe revisar en los cuestionarios que estén dibujados los terrenos a cargo de la PP dentro y fuera del  segmento, ésta información permitirá validar la información tanto del cuestionario como la ortofoto. </a:t>
            </a:r>
          </a:p>
        </p:txBody>
      </p:sp>
      <p:grpSp>
        <p:nvGrpSpPr>
          <p:cNvPr id="16" name="Grupo 15">
            <a:extLst>
              <a:ext uri="{FF2B5EF4-FFF2-40B4-BE49-F238E27FC236}">
                <a16:creationId xmlns="" xmlns:a16="http://schemas.microsoft.com/office/drawing/2014/main" id="{8D437080-610B-4E7A-BE37-9A5EF1AA2B21}"/>
              </a:ext>
            </a:extLst>
          </p:cNvPr>
          <p:cNvGrpSpPr/>
          <p:nvPr/>
        </p:nvGrpSpPr>
        <p:grpSpPr>
          <a:xfrm>
            <a:off x="770731" y="1907665"/>
            <a:ext cx="5006718" cy="3273679"/>
            <a:chOff x="318764" y="2548465"/>
            <a:chExt cx="5006718" cy="3273679"/>
          </a:xfrm>
        </p:grpSpPr>
        <p:sp>
          <p:nvSpPr>
            <p:cNvPr id="21" name="Marcador de contenido 5"/>
            <p:cNvSpPr txBox="1">
              <a:spLocks/>
            </p:cNvSpPr>
            <p:nvPr/>
          </p:nvSpPr>
          <p:spPr>
            <a:xfrm>
              <a:off x="318764" y="2548465"/>
              <a:ext cx="3314634" cy="47623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sz="1600" b="1" dirty="0"/>
                <a:t>Croquis de los terrenos</a:t>
              </a:r>
            </a:p>
          </p:txBody>
        </p:sp>
        <p:grpSp>
          <p:nvGrpSpPr>
            <p:cNvPr id="3" name="Grupo 2">
              <a:extLst>
                <a:ext uri="{FF2B5EF4-FFF2-40B4-BE49-F238E27FC236}">
                  <a16:creationId xmlns="" xmlns:a16="http://schemas.microsoft.com/office/drawing/2014/main" id="{2FCF02B7-38FD-40E9-AF17-BB24FC4A2F56}"/>
                </a:ext>
              </a:extLst>
            </p:cNvPr>
            <p:cNvGrpSpPr/>
            <p:nvPr/>
          </p:nvGrpSpPr>
          <p:grpSpPr>
            <a:xfrm>
              <a:off x="827064" y="3147502"/>
              <a:ext cx="4498418" cy="2674642"/>
              <a:chOff x="6817233" y="2629008"/>
              <a:chExt cx="4498418" cy="2674642"/>
            </a:xfrm>
          </p:grpSpPr>
          <p:grpSp>
            <p:nvGrpSpPr>
              <p:cNvPr id="22" name="21 Grupo"/>
              <p:cNvGrpSpPr/>
              <p:nvPr/>
            </p:nvGrpSpPr>
            <p:grpSpPr>
              <a:xfrm>
                <a:off x="6817233" y="2629008"/>
                <a:ext cx="4498418" cy="2674642"/>
                <a:chOff x="7080274" y="2749166"/>
                <a:chExt cx="4063025" cy="2173576"/>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274" y="2749166"/>
                  <a:ext cx="4063025" cy="2173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8 Forma libre"/>
                <p:cNvSpPr/>
                <p:nvPr/>
              </p:nvSpPr>
              <p:spPr>
                <a:xfrm>
                  <a:off x="9067272" y="4101119"/>
                  <a:ext cx="700644" cy="237506"/>
                </a:xfrm>
                <a:custGeom>
                  <a:avLst/>
                  <a:gdLst>
                    <a:gd name="connsiteX0" fmla="*/ 0 w 700644"/>
                    <a:gd name="connsiteY0" fmla="*/ 213756 h 237506"/>
                    <a:gd name="connsiteX1" fmla="*/ 11875 w 700644"/>
                    <a:gd name="connsiteY1" fmla="*/ 130628 h 237506"/>
                    <a:gd name="connsiteX2" fmla="*/ 83127 w 700644"/>
                    <a:gd name="connsiteY2" fmla="*/ 83127 h 237506"/>
                    <a:gd name="connsiteX3" fmla="*/ 118753 w 700644"/>
                    <a:gd name="connsiteY3" fmla="*/ 59376 h 237506"/>
                    <a:gd name="connsiteX4" fmla="*/ 273132 w 700644"/>
                    <a:gd name="connsiteY4" fmla="*/ 35626 h 237506"/>
                    <a:gd name="connsiteX5" fmla="*/ 344384 w 700644"/>
                    <a:gd name="connsiteY5" fmla="*/ 11875 h 237506"/>
                    <a:gd name="connsiteX6" fmla="*/ 380010 w 700644"/>
                    <a:gd name="connsiteY6" fmla="*/ 0 h 237506"/>
                    <a:gd name="connsiteX7" fmla="*/ 415636 w 700644"/>
                    <a:gd name="connsiteY7" fmla="*/ 23751 h 237506"/>
                    <a:gd name="connsiteX8" fmla="*/ 463138 w 700644"/>
                    <a:gd name="connsiteY8" fmla="*/ 59376 h 237506"/>
                    <a:gd name="connsiteX9" fmla="*/ 498764 w 700644"/>
                    <a:gd name="connsiteY9" fmla="*/ 71252 h 237506"/>
                    <a:gd name="connsiteX10" fmla="*/ 558140 w 700644"/>
                    <a:gd name="connsiteY10" fmla="*/ 142504 h 237506"/>
                    <a:gd name="connsiteX11" fmla="*/ 605641 w 700644"/>
                    <a:gd name="connsiteY11" fmla="*/ 154379 h 237506"/>
                    <a:gd name="connsiteX12" fmla="*/ 676893 w 700644"/>
                    <a:gd name="connsiteY12" fmla="*/ 178130 h 237506"/>
                    <a:gd name="connsiteX13" fmla="*/ 700644 w 700644"/>
                    <a:gd name="connsiteY13" fmla="*/ 237506 h 23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0644" h="237506">
                      <a:moveTo>
                        <a:pt x="0" y="213756"/>
                      </a:moveTo>
                      <a:cubicBezTo>
                        <a:pt x="3958" y="186047"/>
                        <a:pt x="-3152" y="154243"/>
                        <a:pt x="11875" y="130628"/>
                      </a:cubicBezTo>
                      <a:cubicBezTo>
                        <a:pt x="27200" y="106546"/>
                        <a:pt x="59376" y="98961"/>
                        <a:pt x="83127" y="83127"/>
                      </a:cubicBezTo>
                      <a:cubicBezTo>
                        <a:pt x="95002" y="75210"/>
                        <a:pt x="104758" y="62175"/>
                        <a:pt x="118753" y="59376"/>
                      </a:cubicBezTo>
                      <a:cubicBezTo>
                        <a:pt x="209424" y="41242"/>
                        <a:pt x="158102" y="50004"/>
                        <a:pt x="273132" y="35626"/>
                      </a:cubicBezTo>
                      <a:lnTo>
                        <a:pt x="344384" y="11875"/>
                      </a:lnTo>
                      <a:lnTo>
                        <a:pt x="380010" y="0"/>
                      </a:lnTo>
                      <a:cubicBezTo>
                        <a:pt x="391885" y="7917"/>
                        <a:pt x="404022" y="15455"/>
                        <a:pt x="415636" y="23751"/>
                      </a:cubicBezTo>
                      <a:cubicBezTo>
                        <a:pt x="431742" y="35255"/>
                        <a:pt x="445953" y="49556"/>
                        <a:pt x="463138" y="59376"/>
                      </a:cubicBezTo>
                      <a:cubicBezTo>
                        <a:pt x="474007" y="65586"/>
                        <a:pt x="486889" y="67293"/>
                        <a:pt x="498764" y="71252"/>
                      </a:cubicBezTo>
                      <a:cubicBezTo>
                        <a:pt x="513898" y="93954"/>
                        <a:pt x="533522" y="128436"/>
                        <a:pt x="558140" y="142504"/>
                      </a:cubicBezTo>
                      <a:cubicBezTo>
                        <a:pt x="572311" y="150601"/>
                        <a:pt x="590008" y="149689"/>
                        <a:pt x="605641" y="154379"/>
                      </a:cubicBezTo>
                      <a:cubicBezTo>
                        <a:pt x="629621" y="161573"/>
                        <a:pt x="676893" y="178130"/>
                        <a:pt x="676893" y="178130"/>
                      </a:cubicBezTo>
                      <a:cubicBezTo>
                        <a:pt x="691568" y="222153"/>
                        <a:pt x="683171" y="202560"/>
                        <a:pt x="700644" y="23750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1" name="10 Forma libre"/>
                <p:cNvSpPr/>
                <p:nvPr/>
              </p:nvSpPr>
              <p:spPr>
                <a:xfrm>
                  <a:off x="9423532" y="3554606"/>
                  <a:ext cx="676893" cy="534638"/>
                </a:xfrm>
                <a:custGeom>
                  <a:avLst/>
                  <a:gdLst>
                    <a:gd name="connsiteX0" fmla="*/ 0 w 676893"/>
                    <a:gd name="connsiteY0" fmla="*/ 534638 h 534638"/>
                    <a:gd name="connsiteX1" fmla="*/ 23750 w 676893"/>
                    <a:gd name="connsiteY1" fmla="*/ 475261 h 534638"/>
                    <a:gd name="connsiteX2" fmla="*/ 154379 w 676893"/>
                    <a:gd name="connsiteY2" fmla="*/ 368383 h 534638"/>
                    <a:gd name="connsiteX3" fmla="*/ 237506 w 676893"/>
                    <a:gd name="connsiteY3" fmla="*/ 309006 h 534638"/>
                    <a:gd name="connsiteX4" fmla="*/ 273132 w 676893"/>
                    <a:gd name="connsiteY4" fmla="*/ 297131 h 534638"/>
                    <a:gd name="connsiteX5" fmla="*/ 344384 w 676893"/>
                    <a:gd name="connsiteY5" fmla="*/ 249630 h 534638"/>
                    <a:gd name="connsiteX6" fmla="*/ 380010 w 676893"/>
                    <a:gd name="connsiteY6" fmla="*/ 225879 h 534638"/>
                    <a:gd name="connsiteX7" fmla="*/ 391885 w 676893"/>
                    <a:gd name="connsiteY7" fmla="*/ 190253 h 534638"/>
                    <a:gd name="connsiteX8" fmla="*/ 463137 w 676893"/>
                    <a:gd name="connsiteY8" fmla="*/ 130877 h 534638"/>
                    <a:gd name="connsiteX9" fmla="*/ 498763 w 676893"/>
                    <a:gd name="connsiteY9" fmla="*/ 95251 h 534638"/>
                    <a:gd name="connsiteX10" fmla="*/ 617517 w 676893"/>
                    <a:gd name="connsiteY10" fmla="*/ 23999 h 534638"/>
                    <a:gd name="connsiteX11" fmla="*/ 676893 w 676893"/>
                    <a:gd name="connsiteY11" fmla="*/ 248 h 53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6893" h="534638">
                      <a:moveTo>
                        <a:pt x="0" y="534638"/>
                      </a:moveTo>
                      <a:cubicBezTo>
                        <a:pt x="7917" y="514846"/>
                        <a:pt x="12452" y="493338"/>
                        <a:pt x="23750" y="475261"/>
                      </a:cubicBezTo>
                      <a:cubicBezTo>
                        <a:pt x="42460" y="445324"/>
                        <a:pt x="151786" y="370328"/>
                        <a:pt x="154379" y="368383"/>
                      </a:cubicBezTo>
                      <a:cubicBezTo>
                        <a:pt x="165136" y="360315"/>
                        <a:pt x="220142" y="317688"/>
                        <a:pt x="237506" y="309006"/>
                      </a:cubicBezTo>
                      <a:cubicBezTo>
                        <a:pt x="248702" y="303408"/>
                        <a:pt x="261257" y="301089"/>
                        <a:pt x="273132" y="297131"/>
                      </a:cubicBezTo>
                      <a:lnTo>
                        <a:pt x="344384" y="249630"/>
                      </a:lnTo>
                      <a:lnTo>
                        <a:pt x="380010" y="225879"/>
                      </a:lnTo>
                      <a:cubicBezTo>
                        <a:pt x="383968" y="214004"/>
                        <a:pt x="384941" y="200668"/>
                        <a:pt x="391885" y="190253"/>
                      </a:cubicBezTo>
                      <a:cubicBezTo>
                        <a:pt x="417906" y="151221"/>
                        <a:pt x="430276" y="158261"/>
                        <a:pt x="463137" y="130877"/>
                      </a:cubicBezTo>
                      <a:cubicBezTo>
                        <a:pt x="476039" y="120126"/>
                        <a:pt x="485506" y="105562"/>
                        <a:pt x="498763" y="95251"/>
                      </a:cubicBezTo>
                      <a:cubicBezTo>
                        <a:pt x="579220" y="32673"/>
                        <a:pt x="547910" y="63774"/>
                        <a:pt x="617517" y="23999"/>
                      </a:cubicBezTo>
                      <a:cubicBezTo>
                        <a:pt x="666767" y="-4143"/>
                        <a:pt x="634967" y="248"/>
                        <a:pt x="676893" y="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2" name="11 Forma libre"/>
                <p:cNvSpPr/>
                <p:nvPr/>
              </p:nvSpPr>
              <p:spPr>
                <a:xfrm>
                  <a:off x="9518534" y="3519228"/>
                  <a:ext cx="736270" cy="1104405"/>
                </a:xfrm>
                <a:custGeom>
                  <a:avLst/>
                  <a:gdLst>
                    <a:gd name="connsiteX0" fmla="*/ 0 w 736270"/>
                    <a:gd name="connsiteY0" fmla="*/ 843148 h 1104405"/>
                    <a:gd name="connsiteX1" fmla="*/ 106878 w 736270"/>
                    <a:gd name="connsiteY1" fmla="*/ 938151 h 1104405"/>
                    <a:gd name="connsiteX2" fmla="*/ 142504 w 736270"/>
                    <a:gd name="connsiteY2" fmla="*/ 973777 h 1104405"/>
                    <a:gd name="connsiteX3" fmla="*/ 213756 w 736270"/>
                    <a:gd name="connsiteY3" fmla="*/ 997527 h 1104405"/>
                    <a:gd name="connsiteX4" fmla="*/ 285008 w 736270"/>
                    <a:gd name="connsiteY4" fmla="*/ 1033153 h 1104405"/>
                    <a:gd name="connsiteX5" fmla="*/ 356260 w 736270"/>
                    <a:gd name="connsiteY5" fmla="*/ 1080655 h 1104405"/>
                    <a:gd name="connsiteX6" fmla="*/ 522515 w 736270"/>
                    <a:gd name="connsiteY6" fmla="*/ 1104405 h 1104405"/>
                    <a:gd name="connsiteX7" fmla="*/ 665018 w 736270"/>
                    <a:gd name="connsiteY7" fmla="*/ 1092530 h 1104405"/>
                    <a:gd name="connsiteX8" fmla="*/ 712520 w 736270"/>
                    <a:gd name="connsiteY8" fmla="*/ 1080655 h 1104405"/>
                    <a:gd name="connsiteX9" fmla="*/ 736270 w 736270"/>
                    <a:gd name="connsiteY9" fmla="*/ 1009403 h 1104405"/>
                    <a:gd name="connsiteX10" fmla="*/ 724395 w 736270"/>
                    <a:gd name="connsiteY10" fmla="*/ 261257 h 1104405"/>
                    <a:gd name="connsiteX11" fmla="*/ 712520 w 736270"/>
                    <a:gd name="connsiteY11" fmla="*/ 225631 h 1104405"/>
                    <a:gd name="connsiteX12" fmla="*/ 688769 w 736270"/>
                    <a:gd name="connsiteY12" fmla="*/ 190005 h 1104405"/>
                    <a:gd name="connsiteX13" fmla="*/ 665018 w 736270"/>
                    <a:gd name="connsiteY13" fmla="*/ 118753 h 1104405"/>
                    <a:gd name="connsiteX14" fmla="*/ 653143 w 736270"/>
                    <a:gd name="connsiteY14" fmla="*/ 71252 h 1104405"/>
                    <a:gd name="connsiteX15" fmla="*/ 629392 w 736270"/>
                    <a:gd name="connsiteY15" fmla="*/ 0 h 1104405"/>
                    <a:gd name="connsiteX16" fmla="*/ 546265 w 736270"/>
                    <a:gd name="connsiteY16" fmla="*/ 35626 h 110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6270" h="1104405">
                      <a:moveTo>
                        <a:pt x="0" y="843148"/>
                      </a:moveTo>
                      <a:cubicBezTo>
                        <a:pt x="147507" y="990655"/>
                        <a:pt x="-15436" y="833310"/>
                        <a:pt x="106878" y="938151"/>
                      </a:cubicBezTo>
                      <a:cubicBezTo>
                        <a:pt x="119629" y="949081"/>
                        <a:pt x="127823" y="965621"/>
                        <a:pt x="142504" y="973777"/>
                      </a:cubicBezTo>
                      <a:cubicBezTo>
                        <a:pt x="164389" y="985935"/>
                        <a:pt x="213756" y="997527"/>
                        <a:pt x="213756" y="997527"/>
                      </a:cubicBezTo>
                      <a:cubicBezTo>
                        <a:pt x="371914" y="1102967"/>
                        <a:pt x="137510" y="951209"/>
                        <a:pt x="285008" y="1033153"/>
                      </a:cubicBezTo>
                      <a:cubicBezTo>
                        <a:pt x="309961" y="1047016"/>
                        <a:pt x="327890" y="1077503"/>
                        <a:pt x="356260" y="1080655"/>
                      </a:cubicBezTo>
                      <a:cubicBezTo>
                        <a:pt x="483199" y="1094759"/>
                        <a:pt x="427989" y="1085500"/>
                        <a:pt x="522515" y="1104405"/>
                      </a:cubicBezTo>
                      <a:cubicBezTo>
                        <a:pt x="570016" y="1100447"/>
                        <a:pt x="617720" y="1098442"/>
                        <a:pt x="665018" y="1092530"/>
                      </a:cubicBezTo>
                      <a:cubicBezTo>
                        <a:pt x="681213" y="1090506"/>
                        <a:pt x="701898" y="1093047"/>
                        <a:pt x="712520" y="1080655"/>
                      </a:cubicBezTo>
                      <a:cubicBezTo>
                        <a:pt x="728813" y="1061647"/>
                        <a:pt x="736270" y="1009403"/>
                        <a:pt x="736270" y="1009403"/>
                      </a:cubicBezTo>
                      <a:cubicBezTo>
                        <a:pt x="732312" y="760021"/>
                        <a:pt x="731949" y="510556"/>
                        <a:pt x="724395" y="261257"/>
                      </a:cubicBezTo>
                      <a:cubicBezTo>
                        <a:pt x="724016" y="248745"/>
                        <a:pt x="718118" y="236827"/>
                        <a:pt x="712520" y="225631"/>
                      </a:cubicBezTo>
                      <a:cubicBezTo>
                        <a:pt x="706137" y="212865"/>
                        <a:pt x="696686" y="201880"/>
                        <a:pt x="688769" y="190005"/>
                      </a:cubicBezTo>
                      <a:cubicBezTo>
                        <a:pt x="680852" y="166254"/>
                        <a:pt x="671090" y="143041"/>
                        <a:pt x="665018" y="118753"/>
                      </a:cubicBezTo>
                      <a:cubicBezTo>
                        <a:pt x="661060" y="102919"/>
                        <a:pt x="657833" y="86885"/>
                        <a:pt x="653143" y="71252"/>
                      </a:cubicBezTo>
                      <a:cubicBezTo>
                        <a:pt x="645949" y="47272"/>
                        <a:pt x="629392" y="0"/>
                        <a:pt x="629392" y="0"/>
                      </a:cubicBezTo>
                      <a:cubicBezTo>
                        <a:pt x="538428" y="12995"/>
                        <a:pt x="546265" y="-16115"/>
                        <a:pt x="546265" y="3562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4" name="13 Rectángulo redondeado"/>
                <p:cNvSpPr/>
                <p:nvPr/>
              </p:nvSpPr>
              <p:spPr>
                <a:xfrm>
                  <a:off x="7464103" y="4101119"/>
                  <a:ext cx="534390" cy="52251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sp>
              <p:nvSpPr>
                <p:cNvPr id="18" name="17 Forma libre"/>
                <p:cNvSpPr/>
                <p:nvPr/>
              </p:nvSpPr>
              <p:spPr>
                <a:xfrm>
                  <a:off x="7547231" y="4124872"/>
                  <a:ext cx="795648" cy="702870"/>
                </a:xfrm>
                <a:custGeom>
                  <a:avLst/>
                  <a:gdLst>
                    <a:gd name="connsiteX0" fmla="*/ 558141 w 902525"/>
                    <a:gd name="connsiteY0" fmla="*/ 9874 h 383662"/>
                    <a:gd name="connsiteX1" fmla="*/ 890650 w 902525"/>
                    <a:gd name="connsiteY1" fmla="*/ 188004 h 383662"/>
                    <a:gd name="connsiteX2" fmla="*/ 902525 w 902525"/>
                    <a:gd name="connsiteY2" fmla="*/ 271131 h 383662"/>
                    <a:gd name="connsiteX3" fmla="*/ 190006 w 902525"/>
                    <a:gd name="connsiteY3" fmla="*/ 294882 h 383662"/>
                    <a:gd name="connsiteX4" fmla="*/ 35626 w 902525"/>
                    <a:gd name="connsiteY4" fmla="*/ 271131 h 383662"/>
                    <a:gd name="connsiteX5" fmla="*/ 0 w 902525"/>
                    <a:gd name="connsiteY5" fmla="*/ 271131 h 38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2525" h="383662">
                      <a:moveTo>
                        <a:pt x="558141" y="9874"/>
                      </a:moveTo>
                      <a:cubicBezTo>
                        <a:pt x="946848" y="24270"/>
                        <a:pt x="864633" y="-85172"/>
                        <a:pt x="890650" y="188004"/>
                      </a:cubicBezTo>
                      <a:cubicBezTo>
                        <a:pt x="893304" y="215868"/>
                        <a:pt x="898567" y="243422"/>
                        <a:pt x="902525" y="271131"/>
                      </a:cubicBezTo>
                      <a:cubicBezTo>
                        <a:pt x="751787" y="497235"/>
                        <a:pt x="886831" y="316323"/>
                        <a:pt x="190006" y="294882"/>
                      </a:cubicBezTo>
                      <a:cubicBezTo>
                        <a:pt x="152815" y="293738"/>
                        <a:pt x="74467" y="275447"/>
                        <a:pt x="35626" y="271131"/>
                      </a:cubicBezTo>
                      <a:cubicBezTo>
                        <a:pt x="23823" y="269820"/>
                        <a:pt x="11875" y="271131"/>
                        <a:pt x="0" y="27113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p>
              </p:txBody>
            </p:sp>
          </p:grpSp>
          <p:sp>
            <p:nvSpPr>
              <p:cNvPr id="20" name="19 CuadroTexto"/>
              <p:cNvSpPr txBox="1"/>
              <p:nvPr/>
            </p:nvSpPr>
            <p:spPr>
              <a:xfrm>
                <a:off x="9850297" y="3886756"/>
                <a:ext cx="436773" cy="369332"/>
              </a:xfrm>
              <a:prstGeom prst="rect">
                <a:avLst/>
              </a:prstGeom>
              <a:noFill/>
            </p:spPr>
            <p:txBody>
              <a:bodyPr wrap="square" rtlCol="0">
                <a:spAutoFit/>
              </a:bodyPr>
              <a:lstStyle/>
              <a:p>
                <a:r>
                  <a:rPr lang="es-EC" b="1" dirty="0"/>
                  <a:t>t1</a:t>
                </a:r>
              </a:p>
            </p:txBody>
          </p:sp>
          <p:sp>
            <p:nvSpPr>
              <p:cNvPr id="38" name="37 CuadroTexto"/>
              <p:cNvSpPr txBox="1"/>
              <p:nvPr/>
            </p:nvSpPr>
            <p:spPr>
              <a:xfrm>
                <a:off x="9193207" y="4292621"/>
                <a:ext cx="436773" cy="369332"/>
              </a:xfrm>
              <a:prstGeom prst="rect">
                <a:avLst/>
              </a:prstGeom>
              <a:noFill/>
            </p:spPr>
            <p:txBody>
              <a:bodyPr wrap="square" rtlCol="0">
                <a:spAutoFit/>
              </a:bodyPr>
              <a:lstStyle/>
              <a:p>
                <a:r>
                  <a:rPr lang="es-EC" b="1" dirty="0"/>
                  <a:t>t2</a:t>
                </a:r>
              </a:p>
            </p:txBody>
          </p:sp>
          <p:sp>
            <p:nvSpPr>
              <p:cNvPr id="39" name="38 CuadroTexto"/>
              <p:cNvSpPr txBox="1"/>
              <p:nvPr/>
            </p:nvSpPr>
            <p:spPr>
              <a:xfrm>
                <a:off x="7319633" y="4418585"/>
                <a:ext cx="436773" cy="369332"/>
              </a:xfrm>
              <a:prstGeom prst="rect">
                <a:avLst/>
              </a:prstGeom>
              <a:noFill/>
            </p:spPr>
            <p:txBody>
              <a:bodyPr wrap="square" rtlCol="0">
                <a:spAutoFit/>
              </a:bodyPr>
              <a:lstStyle/>
              <a:p>
                <a:r>
                  <a:rPr lang="es-EC" b="1" dirty="0"/>
                  <a:t>t4</a:t>
                </a:r>
              </a:p>
            </p:txBody>
          </p:sp>
          <p:sp>
            <p:nvSpPr>
              <p:cNvPr id="40" name="39 CuadroTexto"/>
              <p:cNvSpPr txBox="1"/>
              <p:nvPr/>
            </p:nvSpPr>
            <p:spPr>
              <a:xfrm>
                <a:off x="7846618" y="4484823"/>
                <a:ext cx="436773" cy="369332"/>
              </a:xfrm>
              <a:prstGeom prst="rect">
                <a:avLst/>
              </a:prstGeom>
              <a:noFill/>
            </p:spPr>
            <p:txBody>
              <a:bodyPr wrap="square" rtlCol="0">
                <a:spAutoFit/>
              </a:bodyPr>
              <a:lstStyle/>
              <a:p>
                <a:r>
                  <a:rPr lang="es-EC" b="1" dirty="0"/>
                  <a:t>t3</a:t>
                </a:r>
              </a:p>
            </p:txBody>
          </p:sp>
        </p:grpSp>
        <p:sp>
          <p:nvSpPr>
            <p:cNvPr id="6" name="CuadroTexto 5">
              <a:extLst>
                <a:ext uri="{FF2B5EF4-FFF2-40B4-BE49-F238E27FC236}">
                  <a16:creationId xmlns="" xmlns:a16="http://schemas.microsoft.com/office/drawing/2014/main" id="{413FA61C-BA92-4322-97B4-6E34C38E39DA}"/>
                </a:ext>
              </a:extLst>
            </p:cNvPr>
            <p:cNvSpPr txBox="1"/>
            <p:nvPr/>
          </p:nvSpPr>
          <p:spPr>
            <a:xfrm>
              <a:off x="2465461" y="3686479"/>
              <a:ext cx="2860021" cy="215444"/>
            </a:xfrm>
            <a:prstGeom prst="rect">
              <a:avLst/>
            </a:prstGeom>
            <a:noFill/>
          </p:spPr>
          <p:txBody>
            <a:bodyPr wrap="square" rtlCol="0">
              <a:spAutoFit/>
            </a:bodyPr>
            <a:lstStyle/>
            <a:p>
              <a:r>
                <a:rPr lang="es-MX" sz="800" b="1" dirty="0"/>
                <a:t>Terrenos dentro del SM</a:t>
              </a:r>
              <a:endParaRPr lang="es-EC" sz="800" b="1" dirty="0"/>
            </a:p>
          </p:txBody>
        </p:sp>
        <p:sp>
          <p:nvSpPr>
            <p:cNvPr id="7" name="CuadroTexto 6">
              <a:extLst>
                <a:ext uri="{FF2B5EF4-FFF2-40B4-BE49-F238E27FC236}">
                  <a16:creationId xmlns="" xmlns:a16="http://schemas.microsoft.com/office/drawing/2014/main" id="{D7154602-56F5-44F2-9C15-D63E50662E91}"/>
                </a:ext>
              </a:extLst>
            </p:cNvPr>
            <p:cNvSpPr txBox="1"/>
            <p:nvPr/>
          </p:nvSpPr>
          <p:spPr>
            <a:xfrm>
              <a:off x="827064" y="3838879"/>
              <a:ext cx="2860021" cy="215444"/>
            </a:xfrm>
            <a:prstGeom prst="rect">
              <a:avLst/>
            </a:prstGeom>
            <a:noFill/>
          </p:spPr>
          <p:txBody>
            <a:bodyPr wrap="square" rtlCol="0">
              <a:spAutoFit/>
            </a:bodyPr>
            <a:lstStyle/>
            <a:p>
              <a:r>
                <a:rPr lang="es-MX" sz="800" b="1" dirty="0"/>
                <a:t>Terrenos fuera del SM</a:t>
              </a:r>
              <a:endParaRPr lang="es-EC" sz="800" b="1" dirty="0"/>
            </a:p>
          </p:txBody>
        </p:sp>
      </p:grpSp>
      <p:sp>
        <p:nvSpPr>
          <p:cNvPr id="29" name="CuadroTexto 28">
            <a:extLst>
              <a:ext uri="{FF2B5EF4-FFF2-40B4-BE49-F238E27FC236}">
                <a16:creationId xmlns="" xmlns:a16="http://schemas.microsoft.com/office/drawing/2014/main" id="{273C4780-BA0E-4E99-B720-A12C3672FDAE}"/>
              </a:ext>
            </a:extLst>
          </p:cNvPr>
          <p:cNvSpPr txBox="1"/>
          <p:nvPr/>
        </p:nvSpPr>
        <p:spPr>
          <a:xfrm>
            <a:off x="647270" y="1305254"/>
            <a:ext cx="11095024" cy="523220"/>
          </a:xfrm>
          <a:prstGeom prst="rect">
            <a:avLst/>
          </a:prstGeom>
          <a:noFill/>
        </p:spPr>
        <p:txBody>
          <a:bodyPr wrap="square">
            <a:spAutoFit/>
          </a:bodyPr>
          <a:lstStyle/>
          <a:p>
            <a:pPr algn="just"/>
            <a:r>
              <a:rPr lang="es-ES_tradnl" sz="1400" dirty="0"/>
              <a:t>En la ESPAC </a:t>
            </a:r>
            <a:r>
              <a:rPr lang="es-ES_tradnl" sz="1400" dirty="0" smtClean="0"/>
              <a:t>2022 se </a:t>
            </a:r>
            <a:r>
              <a:rPr lang="es-ES_tradnl" sz="1400" dirty="0"/>
              <a:t>realizará el levantamiento de información de </a:t>
            </a:r>
            <a:r>
              <a:rPr lang="es-ES_tradnl" sz="1400" b="1" dirty="0">
                <a:solidFill>
                  <a:schemeClr val="accent2">
                    <a:lumMod val="75000"/>
                  </a:schemeClr>
                </a:solidFill>
              </a:rPr>
              <a:t>todos los terrenos </a:t>
            </a:r>
            <a:r>
              <a:rPr lang="es-ES_tradnl" sz="1400" dirty="0"/>
              <a:t>que tenga la PP a cargo el día de la entrevista.</a:t>
            </a:r>
          </a:p>
        </p:txBody>
      </p:sp>
      <p:pic>
        <p:nvPicPr>
          <p:cNvPr id="23" name="Imagen 22"/>
          <p:cNvPicPr>
            <a:picLocks noChangeAspect="1"/>
          </p:cNvPicPr>
          <p:nvPr/>
        </p:nvPicPr>
        <p:blipFill>
          <a:blip r:embed="rId4"/>
          <a:stretch>
            <a:fillRect/>
          </a:stretch>
        </p:blipFill>
        <p:spPr>
          <a:xfrm>
            <a:off x="6202408" y="1976800"/>
            <a:ext cx="5416423" cy="3434586"/>
          </a:xfrm>
          <a:prstGeom prst="rect">
            <a:avLst/>
          </a:prstGeom>
        </p:spPr>
      </p:pic>
    </p:spTree>
    <p:extLst>
      <p:ext uri="{BB962C8B-B14F-4D97-AF65-F5344CB8AC3E}">
        <p14:creationId xmlns:p14="http://schemas.microsoft.com/office/powerpoint/2010/main" val="15261924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09308" y="1313789"/>
            <a:ext cx="5983486" cy="3837577"/>
          </a:xfrm>
          <a:prstGeom prst="rect">
            <a:avLst/>
          </a:prstGeom>
        </p:spPr>
      </p:pic>
      <p:sp>
        <p:nvSpPr>
          <p:cNvPr id="5" name="Título 1">
            <a:extLst>
              <a:ext uri="{FF2B5EF4-FFF2-40B4-BE49-F238E27FC236}">
                <a16:creationId xmlns="" xmlns:a16="http://schemas.microsoft.com/office/drawing/2014/main" id="{51247119-32E8-4349-818C-00F3B8537840}"/>
              </a:ext>
            </a:extLst>
          </p:cNvPr>
          <p:cNvSpPr>
            <a:spLocks noGrp="1"/>
          </p:cNvSpPr>
          <p:nvPr>
            <p:ph type="title"/>
          </p:nvPr>
        </p:nvSpPr>
        <p:spPr/>
        <p:txBody>
          <a:bodyPr>
            <a:normAutofit fontScale="90000"/>
          </a:bodyPr>
          <a:lstStyle/>
          <a:p>
            <a:r>
              <a:rPr lang="es-MX" dirty="0"/>
              <a:t>Información geográfica y muestral</a:t>
            </a:r>
            <a:endParaRPr lang="es-EC" dirty="0"/>
          </a:p>
        </p:txBody>
      </p:sp>
      <p:sp>
        <p:nvSpPr>
          <p:cNvPr id="10" name="CuadroTexto 10">
            <a:extLst>
              <a:ext uri="{FF2B5EF4-FFF2-40B4-BE49-F238E27FC236}">
                <a16:creationId xmlns="" xmlns:a16="http://schemas.microsoft.com/office/drawing/2014/main" id="{65C7ADE8-3535-4CAD-B5C8-DFB0C5664447}"/>
              </a:ext>
            </a:extLst>
          </p:cNvPr>
          <p:cNvSpPr txBox="1"/>
          <p:nvPr/>
        </p:nvSpPr>
        <p:spPr>
          <a:xfrm>
            <a:off x="7280476" y="1965404"/>
            <a:ext cx="4470400" cy="27699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sz="1200" b="1" dirty="0"/>
              <a:t>Colocar en letras la provincia, cantón, parroquia</a:t>
            </a:r>
            <a:endParaRPr lang="es-EC" sz="1200" b="1" dirty="0"/>
          </a:p>
        </p:txBody>
      </p:sp>
      <p:sp>
        <p:nvSpPr>
          <p:cNvPr id="21" name="CuadroTexto 14">
            <a:extLst>
              <a:ext uri="{FF2B5EF4-FFF2-40B4-BE49-F238E27FC236}">
                <a16:creationId xmlns="" xmlns:a16="http://schemas.microsoft.com/office/drawing/2014/main" id="{E8E598F5-087B-4BD3-A7E6-EC06D6A6118B}"/>
              </a:ext>
            </a:extLst>
          </p:cNvPr>
          <p:cNvSpPr txBox="1"/>
          <p:nvPr/>
        </p:nvSpPr>
        <p:spPr>
          <a:xfrm>
            <a:off x="7384648" y="2757387"/>
            <a:ext cx="4491047" cy="2769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sz="1200" b="1" dirty="0"/>
              <a:t>Coordenadas donde están ubicados los terrenos </a:t>
            </a:r>
            <a:r>
              <a:rPr lang="es-MX" sz="1200" b="1" dirty="0">
                <a:solidFill>
                  <a:srgbClr val="FF0000"/>
                </a:solidFill>
              </a:rPr>
              <a:t>código 1</a:t>
            </a:r>
            <a:endParaRPr lang="es-EC" sz="1200" b="1" dirty="0">
              <a:solidFill>
                <a:srgbClr val="FF0000"/>
              </a:solidFill>
            </a:endParaRPr>
          </a:p>
        </p:txBody>
      </p:sp>
      <p:sp>
        <p:nvSpPr>
          <p:cNvPr id="23" name="CuadroTexto 20">
            <a:extLst>
              <a:ext uri="{FF2B5EF4-FFF2-40B4-BE49-F238E27FC236}">
                <a16:creationId xmlns="" xmlns:a16="http://schemas.microsoft.com/office/drawing/2014/main" id="{384650DF-EF7A-442F-B9F9-BAB8CAF52408}"/>
              </a:ext>
            </a:extLst>
          </p:cNvPr>
          <p:cNvSpPr txBox="1"/>
          <p:nvPr/>
        </p:nvSpPr>
        <p:spPr>
          <a:xfrm>
            <a:off x="7384648" y="3131167"/>
            <a:ext cx="4491047" cy="646331"/>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MX" sz="1200" b="1" dirty="0"/>
              <a:t>Coordenadas donde se realizó la entrevista, </a:t>
            </a:r>
            <a:r>
              <a:rPr lang="es-MX" sz="1200" b="1" dirty="0">
                <a:solidFill>
                  <a:srgbClr val="FF0000"/>
                </a:solidFill>
              </a:rPr>
              <a:t>código 2 </a:t>
            </a:r>
            <a:r>
              <a:rPr lang="es-MX" sz="1200" b="1" dirty="0" err="1">
                <a:solidFill>
                  <a:srgbClr val="FF0000"/>
                </a:solidFill>
              </a:rPr>
              <a:t>ó</a:t>
            </a:r>
            <a:r>
              <a:rPr lang="es-MX" sz="1200" b="1" dirty="0">
                <a:solidFill>
                  <a:srgbClr val="FF0000"/>
                </a:solidFill>
              </a:rPr>
              <a:t> 3</a:t>
            </a:r>
            <a:r>
              <a:rPr lang="es-MX" sz="1200" b="1" dirty="0"/>
              <a:t>; si la entrevista se realizó en los terrenos de la UPA ya no es necesario volver a registrar las coordenadas</a:t>
            </a:r>
            <a:endParaRPr lang="es-EC" sz="1200" b="1" dirty="0">
              <a:solidFill>
                <a:srgbClr val="FF0000"/>
              </a:solidFill>
            </a:endParaRPr>
          </a:p>
        </p:txBody>
      </p:sp>
      <p:sp>
        <p:nvSpPr>
          <p:cNvPr id="28" name="CuadroTexto 31">
            <a:extLst>
              <a:ext uri="{FF2B5EF4-FFF2-40B4-BE49-F238E27FC236}">
                <a16:creationId xmlns="" xmlns:a16="http://schemas.microsoft.com/office/drawing/2014/main" id="{89D1F23A-C07E-41D3-B130-8ED0A70BE9DA}"/>
              </a:ext>
            </a:extLst>
          </p:cNvPr>
          <p:cNvSpPr txBox="1"/>
          <p:nvPr/>
        </p:nvSpPr>
        <p:spPr>
          <a:xfrm>
            <a:off x="797197" y="5393803"/>
            <a:ext cx="4911782"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200" b="1" dirty="0"/>
              <a:t>Tanto en el cuestionario MA y ML debe </a:t>
            </a:r>
            <a:r>
              <a:rPr lang="es-MX" sz="1200" b="1" dirty="0" smtClean="0"/>
              <a:t>existir </a:t>
            </a:r>
            <a:r>
              <a:rPr lang="es-MX" sz="1200" b="1" dirty="0"/>
              <a:t>la codificación de intersección</a:t>
            </a:r>
            <a:endParaRPr lang="es-EC" sz="1200" b="1" dirty="0">
              <a:solidFill>
                <a:srgbClr val="FF0000"/>
              </a:solidFill>
            </a:endParaRPr>
          </a:p>
        </p:txBody>
      </p:sp>
      <p:cxnSp>
        <p:nvCxnSpPr>
          <p:cNvPr id="26" name="Conector recto de flecha 26">
            <a:extLst>
              <a:ext uri="{FF2B5EF4-FFF2-40B4-BE49-F238E27FC236}">
                <a16:creationId xmlns="" xmlns:a16="http://schemas.microsoft.com/office/drawing/2014/main" id="{FF4C52AF-FA0C-4B1B-B502-A60F2911C86E}"/>
              </a:ext>
            </a:extLst>
          </p:cNvPr>
          <p:cNvCxnSpPr>
            <a:cxnSpLocks/>
          </p:cNvCxnSpPr>
          <p:nvPr/>
        </p:nvCxnSpPr>
        <p:spPr>
          <a:xfrm>
            <a:off x="1557104" y="4363655"/>
            <a:ext cx="4749" cy="10301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recto de flecha 18">
            <a:extLst>
              <a:ext uri="{FF2B5EF4-FFF2-40B4-BE49-F238E27FC236}">
                <a16:creationId xmlns="" xmlns:a16="http://schemas.microsoft.com/office/drawing/2014/main" id="{88AECD38-8320-42AA-8FE7-49692EB42FA0}"/>
              </a:ext>
            </a:extLst>
          </p:cNvPr>
          <p:cNvCxnSpPr>
            <a:cxnSpLocks/>
          </p:cNvCxnSpPr>
          <p:nvPr/>
        </p:nvCxnSpPr>
        <p:spPr>
          <a:xfrm>
            <a:off x="4868494" y="3337940"/>
            <a:ext cx="251615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3">
            <a:extLst>
              <a:ext uri="{FF2B5EF4-FFF2-40B4-BE49-F238E27FC236}">
                <a16:creationId xmlns="" xmlns:a16="http://schemas.microsoft.com/office/drawing/2014/main" id="{6857413A-D830-48E3-B690-E3389889B9DF}"/>
              </a:ext>
            </a:extLst>
          </p:cNvPr>
          <p:cNvCxnSpPr>
            <a:cxnSpLocks/>
          </p:cNvCxnSpPr>
          <p:nvPr/>
        </p:nvCxnSpPr>
        <p:spPr>
          <a:xfrm flipV="1">
            <a:off x="2890737" y="2895887"/>
            <a:ext cx="4493911" cy="2432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ector recto de flecha 9">
            <a:extLst>
              <a:ext uri="{FF2B5EF4-FFF2-40B4-BE49-F238E27FC236}">
                <a16:creationId xmlns="" xmlns:a16="http://schemas.microsoft.com/office/drawing/2014/main" id="{0D3C9189-4938-47EE-9FFE-608D55F3A7F4}"/>
              </a:ext>
            </a:extLst>
          </p:cNvPr>
          <p:cNvCxnSpPr/>
          <p:nvPr/>
        </p:nvCxnSpPr>
        <p:spPr>
          <a:xfrm>
            <a:off x="4442501" y="2103904"/>
            <a:ext cx="283797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Elipse 25">
            <a:extLst>
              <a:ext uri="{FF2B5EF4-FFF2-40B4-BE49-F238E27FC236}">
                <a16:creationId xmlns="" xmlns:a16="http://schemas.microsoft.com/office/drawing/2014/main" id="{92E0342A-3F2C-45A0-A65D-444CFEDA1631}"/>
              </a:ext>
            </a:extLst>
          </p:cNvPr>
          <p:cNvSpPr/>
          <p:nvPr/>
        </p:nvSpPr>
        <p:spPr>
          <a:xfrm>
            <a:off x="968797" y="3878782"/>
            <a:ext cx="1357713" cy="48487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5" name="Elipse 12">
            <a:extLst>
              <a:ext uri="{FF2B5EF4-FFF2-40B4-BE49-F238E27FC236}">
                <a16:creationId xmlns="" xmlns:a16="http://schemas.microsoft.com/office/drawing/2014/main" id="{7091A0C9-B0E7-484F-A17D-A2ACA40FC9D4}"/>
              </a:ext>
            </a:extLst>
          </p:cNvPr>
          <p:cNvSpPr/>
          <p:nvPr/>
        </p:nvSpPr>
        <p:spPr>
          <a:xfrm>
            <a:off x="968797" y="2931923"/>
            <a:ext cx="2362453" cy="47234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2" name="Elipse 7">
            <a:extLst>
              <a:ext uri="{FF2B5EF4-FFF2-40B4-BE49-F238E27FC236}">
                <a16:creationId xmlns="" xmlns:a16="http://schemas.microsoft.com/office/drawing/2014/main" id="{8BA7D158-E01F-49AF-8B52-E67A09DDBB88}"/>
              </a:ext>
            </a:extLst>
          </p:cNvPr>
          <p:cNvSpPr/>
          <p:nvPr/>
        </p:nvSpPr>
        <p:spPr>
          <a:xfrm>
            <a:off x="2076160" y="1735167"/>
            <a:ext cx="2222500" cy="94976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6" name="Elipse 17">
            <a:extLst>
              <a:ext uri="{FF2B5EF4-FFF2-40B4-BE49-F238E27FC236}">
                <a16:creationId xmlns="" xmlns:a16="http://schemas.microsoft.com/office/drawing/2014/main" id="{1D223909-F51F-47C9-BFDC-3473A1B9691E}"/>
              </a:ext>
            </a:extLst>
          </p:cNvPr>
          <p:cNvSpPr/>
          <p:nvPr/>
        </p:nvSpPr>
        <p:spPr>
          <a:xfrm>
            <a:off x="3425696" y="3004886"/>
            <a:ext cx="1782911" cy="407195"/>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399179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93588ECC-2644-4026-80EC-3C1FBC3398D4}"/>
              </a:ext>
            </a:extLst>
          </p:cNvPr>
          <p:cNvSpPr>
            <a:spLocks noGrp="1"/>
          </p:cNvSpPr>
          <p:nvPr>
            <p:ph type="title"/>
          </p:nvPr>
        </p:nvSpPr>
        <p:spPr/>
        <p:txBody>
          <a:bodyPr>
            <a:normAutofit fontScale="90000"/>
          </a:bodyPr>
          <a:lstStyle/>
          <a:p>
            <a:r>
              <a:rPr lang="es-MX" dirty="0"/>
              <a:t>Intersecciones</a:t>
            </a:r>
            <a:endParaRPr lang="es-EC" dirty="0"/>
          </a:p>
        </p:txBody>
      </p:sp>
      <p:pic>
        <p:nvPicPr>
          <p:cNvPr id="6" name="Imagen 10">
            <a:extLst>
              <a:ext uri="{FF2B5EF4-FFF2-40B4-BE49-F238E27FC236}">
                <a16:creationId xmlns="" xmlns:a16="http://schemas.microsoft.com/office/drawing/2014/main" id="{5823E2C2-0BD3-442D-A1DD-45EE7CA0677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97198" y="1104232"/>
            <a:ext cx="5854788" cy="2400048"/>
          </a:xfrm>
          <a:prstGeom prst="rect">
            <a:avLst/>
          </a:prstGeom>
        </p:spPr>
      </p:pic>
      <p:pic>
        <p:nvPicPr>
          <p:cNvPr id="7" name="Imagen 2">
            <a:extLst>
              <a:ext uri="{FF2B5EF4-FFF2-40B4-BE49-F238E27FC236}">
                <a16:creationId xmlns="" xmlns:a16="http://schemas.microsoft.com/office/drawing/2014/main" id="{3A19F7F0-B3E3-41A6-A0B5-093312D35606}"/>
              </a:ext>
            </a:extLst>
          </p:cNvPr>
          <p:cNvPicPr>
            <a:picLocks noChangeAspect="1"/>
          </p:cNvPicPr>
          <p:nvPr/>
        </p:nvPicPr>
        <p:blipFill rotWithShape="1">
          <a:blip r:embed="rId3"/>
          <a:srcRect t="21707"/>
          <a:stretch/>
        </p:blipFill>
        <p:spPr>
          <a:xfrm>
            <a:off x="6733088" y="1104232"/>
            <a:ext cx="5232389" cy="2820923"/>
          </a:xfrm>
          <a:prstGeom prst="rect">
            <a:avLst/>
          </a:prstGeom>
        </p:spPr>
      </p:pic>
      <p:sp>
        <p:nvSpPr>
          <p:cNvPr id="8" name="CuadroTexto 12">
            <a:extLst>
              <a:ext uri="{FF2B5EF4-FFF2-40B4-BE49-F238E27FC236}">
                <a16:creationId xmlns="" xmlns:a16="http://schemas.microsoft.com/office/drawing/2014/main" id="{2023F16C-2100-4272-9118-D2CDA532D6F6}"/>
              </a:ext>
            </a:extLst>
          </p:cNvPr>
          <p:cNvSpPr txBox="1"/>
          <p:nvPr/>
        </p:nvSpPr>
        <p:spPr>
          <a:xfrm>
            <a:off x="1392814" y="3646100"/>
            <a:ext cx="5094496"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b="1" dirty="0">
                <a:solidFill>
                  <a:srgbClr val="FF0000"/>
                </a:solidFill>
              </a:rPr>
              <a:t>Registro de intersecciones e ingreso en el sistema</a:t>
            </a:r>
            <a:endParaRPr lang="es-EC" sz="1200" b="1" dirty="0">
              <a:solidFill>
                <a:srgbClr val="FF0000"/>
              </a:solidFill>
            </a:endParaRPr>
          </a:p>
        </p:txBody>
      </p:sp>
      <p:sp>
        <p:nvSpPr>
          <p:cNvPr id="9" name="CuadroTexto 16">
            <a:extLst>
              <a:ext uri="{FF2B5EF4-FFF2-40B4-BE49-F238E27FC236}">
                <a16:creationId xmlns="" xmlns:a16="http://schemas.microsoft.com/office/drawing/2014/main" id="{78821EF0-FD87-4748-A556-FD44B566347D}"/>
              </a:ext>
            </a:extLst>
          </p:cNvPr>
          <p:cNvSpPr txBox="1"/>
          <p:nvPr/>
        </p:nvSpPr>
        <p:spPr>
          <a:xfrm>
            <a:off x="892062" y="4062502"/>
            <a:ext cx="5595248" cy="738664"/>
          </a:xfrm>
          <a:prstGeom prst="rect">
            <a:avLst/>
          </a:prstGeom>
          <a:noFill/>
        </p:spPr>
        <p:txBody>
          <a:bodyPr wrap="square">
            <a:spAutoFit/>
          </a:bodyPr>
          <a:lstStyle/>
          <a:p>
            <a:pPr algn="just">
              <a:spcAft>
                <a:spcPts val="600"/>
              </a:spcAft>
            </a:pPr>
            <a:r>
              <a:rPr lang="es-EC" sz="1400" dirty="0">
                <a:effectLst/>
                <a:latin typeface="+mj-lt"/>
                <a:ea typeface="Calibri" panose="020F0502020204030204" pitchFamily="34" charset="0"/>
                <a:cs typeface="Times New Roman" panose="02020603050405020304" pitchFamily="18" charset="0"/>
              </a:rPr>
              <a:t>Tanto en el cuestionario de </a:t>
            </a:r>
            <a:r>
              <a:rPr lang="es-EC" sz="1400" dirty="0">
                <a:latin typeface="+mj-lt"/>
                <a:ea typeface="Calibri" panose="020F0502020204030204" pitchFamily="34" charset="0"/>
                <a:cs typeface="Times New Roman" panose="02020603050405020304" pitchFamily="18" charset="0"/>
              </a:rPr>
              <a:t>áreas como de </a:t>
            </a:r>
            <a:r>
              <a:rPr lang="es-EC" sz="1400" dirty="0">
                <a:effectLst/>
                <a:latin typeface="+mj-lt"/>
                <a:ea typeface="Calibri" panose="020F0502020204030204" pitchFamily="34" charset="0"/>
                <a:cs typeface="Times New Roman" panose="02020603050405020304" pitchFamily="18" charset="0"/>
              </a:rPr>
              <a:t>lista, la información debe ser la misma, es decir todos los cultivos (permanentes, transitorios), pastos, ganado, empleo, etc</a:t>
            </a:r>
            <a:r>
              <a:rPr lang="es-EC" sz="1400" dirty="0">
                <a:latin typeface="+mj-lt"/>
                <a:ea typeface="Calibri" panose="020F0502020204030204" pitchFamily="34" charset="0"/>
                <a:cs typeface="Times New Roman" panose="02020603050405020304" pitchFamily="18" charset="0"/>
              </a:rPr>
              <a:t>.</a:t>
            </a:r>
          </a:p>
        </p:txBody>
      </p:sp>
      <p:sp>
        <p:nvSpPr>
          <p:cNvPr id="10" name="CuadroTexto 18">
            <a:extLst>
              <a:ext uri="{FF2B5EF4-FFF2-40B4-BE49-F238E27FC236}">
                <a16:creationId xmlns="" xmlns:a16="http://schemas.microsoft.com/office/drawing/2014/main" id="{CDFBA583-2B61-4A6D-8007-2A8154DD4E0A}"/>
              </a:ext>
            </a:extLst>
          </p:cNvPr>
          <p:cNvSpPr txBox="1"/>
          <p:nvPr/>
        </p:nvSpPr>
        <p:spPr>
          <a:xfrm>
            <a:off x="797198" y="5036019"/>
            <a:ext cx="5690112" cy="835613"/>
          </a:xfrm>
          <a:prstGeom prst="rect">
            <a:avLst/>
          </a:prstGeom>
          <a:noFill/>
        </p:spPr>
        <p:txBody>
          <a:bodyPr wrap="square">
            <a:spAutoFit/>
          </a:bodyPr>
          <a:lstStyle/>
          <a:p>
            <a:pPr algn="just">
              <a:lnSpc>
                <a:spcPct val="115000"/>
              </a:lnSpc>
              <a:spcAft>
                <a:spcPts val="600"/>
              </a:spcAft>
            </a:pPr>
            <a:r>
              <a:rPr lang="es-EC" sz="1400" b="1" dirty="0">
                <a:solidFill>
                  <a:srgbClr val="FF0000"/>
                </a:solidFill>
                <a:latin typeface="+mj-lt"/>
                <a:cs typeface="Times New Roman" panose="02020603050405020304" pitchFamily="18" charset="0"/>
              </a:rPr>
              <a:t>El auxiliar de campo y responsable zonal deberán revisar las intersecciones y la información de éstas en los dos cuestionarios (ml y </a:t>
            </a:r>
            <a:r>
              <a:rPr lang="es-EC" sz="1400" b="1" dirty="0" err="1">
                <a:solidFill>
                  <a:srgbClr val="FF0000"/>
                </a:solidFill>
                <a:latin typeface="+mj-lt"/>
                <a:cs typeface="Times New Roman" panose="02020603050405020304" pitchFamily="18" charset="0"/>
              </a:rPr>
              <a:t>ma</a:t>
            </a:r>
            <a:r>
              <a:rPr lang="es-EC" sz="1400" b="1" dirty="0">
                <a:solidFill>
                  <a:srgbClr val="FF0000"/>
                </a:solidFill>
                <a:latin typeface="+mj-lt"/>
                <a:cs typeface="Times New Roman" panose="02020603050405020304" pitchFamily="18" charset="0"/>
              </a:rPr>
              <a:t>), como también la digitación de éstos</a:t>
            </a:r>
          </a:p>
        </p:txBody>
      </p:sp>
      <p:grpSp>
        <p:nvGrpSpPr>
          <p:cNvPr id="11" name="Grupo 11">
            <a:extLst>
              <a:ext uri="{FF2B5EF4-FFF2-40B4-BE49-F238E27FC236}">
                <a16:creationId xmlns="" xmlns:a16="http://schemas.microsoft.com/office/drawing/2014/main" id="{2FC03D34-815E-41E2-96CA-B7F0E56619CF}"/>
              </a:ext>
            </a:extLst>
          </p:cNvPr>
          <p:cNvGrpSpPr/>
          <p:nvPr/>
        </p:nvGrpSpPr>
        <p:grpSpPr>
          <a:xfrm>
            <a:off x="6771525" y="4308293"/>
            <a:ext cx="5114300" cy="1809510"/>
            <a:chOff x="6437990" y="1630005"/>
            <a:chExt cx="5114300" cy="1809510"/>
          </a:xfrm>
        </p:grpSpPr>
        <p:pic>
          <p:nvPicPr>
            <p:cNvPr id="12" name="Imagen 7">
              <a:extLst>
                <a:ext uri="{FF2B5EF4-FFF2-40B4-BE49-F238E27FC236}">
                  <a16:creationId xmlns="" xmlns:a16="http://schemas.microsoft.com/office/drawing/2014/main" id="{76FA0FEC-90B4-4155-A9A8-5DDDC93DA8E2}"/>
                </a:ext>
              </a:extLst>
            </p:cNvPr>
            <p:cNvPicPr>
              <a:picLocks noChangeAspect="1"/>
            </p:cNvPicPr>
            <p:nvPr/>
          </p:nvPicPr>
          <p:blipFill>
            <a:blip r:embed="rId4"/>
            <a:stretch>
              <a:fillRect/>
            </a:stretch>
          </p:blipFill>
          <p:spPr>
            <a:xfrm>
              <a:off x="6437990" y="1630005"/>
              <a:ext cx="5111941" cy="927804"/>
            </a:xfrm>
            <a:prstGeom prst="rect">
              <a:avLst/>
            </a:prstGeom>
          </p:spPr>
        </p:pic>
        <p:sp>
          <p:nvSpPr>
            <p:cNvPr id="13" name="CuadroTexto 9">
              <a:extLst>
                <a:ext uri="{FF2B5EF4-FFF2-40B4-BE49-F238E27FC236}">
                  <a16:creationId xmlns="" xmlns:a16="http://schemas.microsoft.com/office/drawing/2014/main" id="{3F7F6087-2D5F-436D-A019-50A6E0ED903F}"/>
                </a:ext>
              </a:extLst>
            </p:cNvPr>
            <p:cNvSpPr txBox="1"/>
            <p:nvPr/>
          </p:nvSpPr>
          <p:spPr>
            <a:xfrm>
              <a:off x="6455435" y="2702534"/>
              <a:ext cx="5094496"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b="1" dirty="0">
                  <a:solidFill>
                    <a:srgbClr val="FF0000"/>
                  </a:solidFill>
                </a:rPr>
                <a:t>Error de digitación de intersecciones</a:t>
              </a:r>
              <a:endParaRPr lang="es-EC" sz="1200" b="1" dirty="0">
                <a:solidFill>
                  <a:srgbClr val="FF0000"/>
                </a:solidFill>
              </a:endParaRPr>
            </a:p>
          </p:txBody>
        </p:sp>
        <p:sp>
          <p:nvSpPr>
            <p:cNvPr id="14" name="CuadroTexto 14">
              <a:extLst>
                <a:ext uri="{FF2B5EF4-FFF2-40B4-BE49-F238E27FC236}">
                  <a16:creationId xmlns="" xmlns:a16="http://schemas.microsoft.com/office/drawing/2014/main" id="{2F3B6051-1AD5-4076-AF45-D531A497442B}"/>
                </a:ext>
              </a:extLst>
            </p:cNvPr>
            <p:cNvSpPr txBox="1"/>
            <p:nvPr/>
          </p:nvSpPr>
          <p:spPr>
            <a:xfrm>
              <a:off x="6457794" y="2977850"/>
              <a:ext cx="5094496"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s-MX" sz="1200" b="1" dirty="0">
                  <a:solidFill>
                    <a:schemeClr val="tx1"/>
                  </a:solidFill>
                </a:rPr>
                <a:t>No se digito la identificación del cuestionario de lista en el de áreas</a:t>
              </a:r>
              <a:endParaRPr lang="es-EC" sz="1200" b="1" dirty="0">
                <a:solidFill>
                  <a:schemeClr val="tx1"/>
                </a:solidFill>
              </a:endParaRPr>
            </a:p>
          </p:txBody>
        </p:sp>
      </p:grpSp>
    </p:spTree>
    <p:extLst>
      <p:ext uri="{BB962C8B-B14F-4D97-AF65-F5344CB8AC3E}">
        <p14:creationId xmlns:p14="http://schemas.microsoft.com/office/powerpoint/2010/main" val="2811126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6" y="2808352"/>
            <a:ext cx="8525717" cy="1063557"/>
          </a:xfrm>
        </p:spPr>
        <p:txBody>
          <a:bodyPr>
            <a:noAutofit/>
          </a:bodyPr>
          <a:lstStyle/>
          <a:p>
            <a:r>
              <a:rPr lang="es-ES_tradnl" sz="2400" dirty="0" smtClean="0"/>
              <a:t>Casos particulares de cobertura</a:t>
            </a:r>
            <a:endParaRPr lang="es-ES_tradnl" sz="2400" dirty="0"/>
          </a:p>
        </p:txBody>
      </p:sp>
    </p:spTree>
    <p:extLst>
      <p:ext uri="{BB962C8B-B14F-4D97-AF65-F5344CB8AC3E}">
        <p14:creationId xmlns:p14="http://schemas.microsoft.com/office/powerpoint/2010/main" val="554984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 xmlns:a16="http://schemas.microsoft.com/office/drawing/2014/main" id="{9C321FCA-CBC3-42A9-8198-E4998DDA87C1}"/>
              </a:ext>
            </a:extLst>
          </p:cNvPr>
          <p:cNvSpPr>
            <a:spLocks noGrp="1"/>
          </p:cNvSpPr>
          <p:nvPr>
            <p:ph type="title"/>
          </p:nvPr>
        </p:nvSpPr>
        <p:spPr/>
        <p:txBody>
          <a:bodyPr>
            <a:normAutofit fontScale="90000"/>
          </a:bodyPr>
          <a:lstStyle/>
          <a:p>
            <a:r>
              <a:rPr lang="es-MX" dirty="0"/>
              <a:t>Publicación ESPAC</a:t>
            </a:r>
            <a:endParaRPr lang="es-EC" dirty="0"/>
          </a:p>
        </p:txBody>
      </p:sp>
      <p:sp>
        <p:nvSpPr>
          <p:cNvPr id="7" name="Marcador de contenido 5">
            <a:extLst>
              <a:ext uri="{FF2B5EF4-FFF2-40B4-BE49-F238E27FC236}">
                <a16:creationId xmlns="" xmlns:a16="http://schemas.microsoft.com/office/drawing/2014/main" id="{9E8E4672-258E-4A49-830C-7235D1F5CF25}"/>
              </a:ext>
            </a:extLst>
          </p:cNvPr>
          <p:cNvSpPr txBox="1">
            <a:spLocks/>
          </p:cNvSpPr>
          <p:nvPr/>
        </p:nvSpPr>
        <p:spPr>
          <a:xfrm>
            <a:off x="797198" y="959794"/>
            <a:ext cx="8570266"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Resultados ESPAC 2022</a:t>
            </a:r>
            <a:endParaRPr lang="es-EC" dirty="0"/>
          </a:p>
        </p:txBody>
      </p:sp>
      <p:sp>
        <p:nvSpPr>
          <p:cNvPr id="10" name="CuadroTexto 10">
            <a:extLst>
              <a:ext uri="{FF2B5EF4-FFF2-40B4-BE49-F238E27FC236}">
                <a16:creationId xmlns="" xmlns:a16="http://schemas.microsoft.com/office/drawing/2014/main" id="{2E0AE501-3DD9-43BD-AB98-FB405929707C}"/>
              </a:ext>
            </a:extLst>
          </p:cNvPr>
          <p:cNvSpPr txBox="1"/>
          <p:nvPr/>
        </p:nvSpPr>
        <p:spPr>
          <a:xfrm>
            <a:off x="850322" y="5692758"/>
            <a:ext cx="4339883" cy="646331"/>
          </a:xfrm>
          <a:prstGeom prst="rect">
            <a:avLst/>
          </a:prstGeom>
          <a:noFill/>
        </p:spPr>
        <p:txBody>
          <a:bodyPr wrap="square">
            <a:spAutoFit/>
          </a:bodyPr>
          <a:lstStyle/>
          <a:p>
            <a:r>
              <a:rPr lang="es-EC" dirty="0"/>
              <a:t>https://www.ecuadorencifras.gob.ec/estadisticas-agropecuarias-2/</a:t>
            </a:r>
          </a:p>
        </p:txBody>
      </p:sp>
      <p:pic>
        <p:nvPicPr>
          <p:cNvPr id="8" name="Imagen 7"/>
          <p:cNvPicPr/>
          <p:nvPr/>
        </p:nvPicPr>
        <p:blipFill>
          <a:blip r:embed="rId2">
            <a:extLst>
              <a:ext uri="{28A0092B-C50C-407E-A947-70E740481C1C}">
                <a14:useLocalDpi xmlns:a14="http://schemas.microsoft.com/office/drawing/2010/main" val="0"/>
              </a:ext>
            </a:extLst>
          </a:blip>
          <a:srcRect/>
          <a:stretch>
            <a:fillRect/>
          </a:stretch>
        </p:blipFill>
        <p:spPr bwMode="auto">
          <a:xfrm>
            <a:off x="850321" y="1292493"/>
            <a:ext cx="4339883" cy="4400265"/>
          </a:xfrm>
          <a:prstGeom prst="rect">
            <a:avLst/>
          </a:prstGeom>
          <a:noFill/>
          <a:ln>
            <a:noFill/>
          </a:ln>
        </p:spPr>
      </p:pic>
      <p:pic>
        <p:nvPicPr>
          <p:cNvPr id="9" name="Imagen 8"/>
          <p:cNvPicPr/>
          <p:nvPr/>
        </p:nvPicPr>
        <p:blipFill>
          <a:blip r:embed="rId3">
            <a:extLst>
              <a:ext uri="{28A0092B-C50C-407E-A947-70E740481C1C}">
                <a14:useLocalDpi xmlns:a14="http://schemas.microsoft.com/office/drawing/2010/main" val="0"/>
              </a:ext>
            </a:extLst>
          </a:blip>
          <a:srcRect/>
          <a:stretch>
            <a:fillRect/>
          </a:stretch>
        </p:blipFill>
        <p:spPr bwMode="auto">
          <a:xfrm>
            <a:off x="5657849" y="1248099"/>
            <a:ext cx="5374883" cy="2586543"/>
          </a:xfrm>
          <a:prstGeom prst="rect">
            <a:avLst/>
          </a:prstGeom>
          <a:noFill/>
          <a:ln>
            <a:noFill/>
          </a:ln>
        </p:spPr>
      </p:pic>
      <p:pic>
        <p:nvPicPr>
          <p:cNvPr id="11" name="Imagen 10"/>
          <p:cNvPicPr/>
          <p:nvPr/>
        </p:nvPicPr>
        <p:blipFill>
          <a:blip r:embed="rId4">
            <a:extLst>
              <a:ext uri="{28A0092B-C50C-407E-A947-70E740481C1C}">
                <a14:useLocalDpi xmlns:a14="http://schemas.microsoft.com/office/drawing/2010/main" val="0"/>
              </a:ext>
            </a:extLst>
          </a:blip>
          <a:srcRect/>
          <a:stretch>
            <a:fillRect/>
          </a:stretch>
        </p:blipFill>
        <p:spPr bwMode="auto">
          <a:xfrm>
            <a:off x="5566410" y="3960372"/>
            <a:ext cx="5466322" cy="2623308"/>
          </a:xfrm>
          <a:prstGeom prst="rect">
            <a:avLst/>
          </a:prstGeom>
          <a:noFill/>
          <a:ln>
            <a:noFill/>
          </a:ln>
        </p:spPr>
      </p:pic>
    </p:spTree>
    <p:extLst>
      <p:ext uri="{BB962C8B-B14F-4D97-AF65-F5344CB8AC3E}">
        <p14:creationId xmlns:p14="http://schemas.microsoft.com/office/powerpoint/2010/main" val="3715668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5">
            <a:extLst>
              <a:ext uri="{FF2B5EF4-FFF2-40B4-BE49-F238E27FC236}">
                <a16:creationId xmlns="" xmlns:a16="http://schemas.microsoft.com/office/drawing/2014/main" id="{EBD3EA30-8EDC-4CF9-ABAE-EB25110D024B}"/>
              </a:ext>
            </a:extLst>
          </p:cNvPr>
          <p:cNvSpPr txBox="1"/>
          <p:nvPr/>
        </p:nvSpPr>
        <p:spPr>
          <a:xfrm>
            <a:off x="810227" y="1096118"/>
            <a:ext cx="9944714" cy="954107"/>
          </a:xfrm>
          <a:prstGeom prst="rect">
            <a:avLst/>
          </a:prstGeom>
          <a:noFill/>
        </p:spPr>
        <p:txBody>
          <a:bodyPr wrap="square" rtlCol="0">
            <a:spAutoFit/>
          </a:bodyPr>
          <a:lstStyle/>
          <a:p>
            <a:r>
              <a:rPr lang="es-EC" sz="1400" dirty="0"/>
              <a:t>Cuando se abre un cuestionario 9999 el uso de suelo es solo para otros usos (carreteras, ríos), cuando se tenga superficies como montes y bosques, páramos, pasto natural en los cuales no tengan dueño, estos deberán ser asignados a cualquier cuestionario diferente al 9999. En caso de encontrar reservas naturales, abrir un cuestionario distinto al 9999 y registrar el uso de suelo correspondiente.</a:t>
            </a:r>
          </a:p>
        </p:txBody>
      </p:sp>
      <p:sp>
        <p:nvSpPr>
          <p:cNvPr id="9"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a:xfrm>
            <a:off x="704601" y="451870"/>
            <a:ext cx="7227614" cy="499155"/>
          </a:xfrm>
        </p:spPr>
        <p:txBody>
          <a:bodyPr>
            <a:normAutofit/>
          </a:bodyPr>
          <a:lstStyle/>
          <a:p>
            <a:r>
              <a:rPr lang="es-MX" b="1" dirty="0" smtClean="0"/>
              <a:t>Otros Usos</a:t>
            </a:r>
            <a:endParaRPr lang="es-EC" b="1" dirty="0"/>
          </a:p>
        </p:txBody>
      </p:sp>
      <p:pic>
        <p:nvPicPr>
          <p:cNvPr id="2" name="Imagen 1"/>
          <p:cNvPicPr>
            <a:picLocks noChangeAspect="1"/>
          </p:cNvPicPr>
          <p:nvPr/>
        </p:nvPicPr>
        <p:blipFill>
          <a:blip r:embed="rId2"/>
          <a:stretch>
            <a:fillRect/>
          </a:stretch>
        </p:blipFill>
        <p:spPr>
          <a:xfrm>
            <a:off x="704600" y="2389258"/>
            <a:ext cx="5715249" cy="1156568"/>
          </a:xfrm>
          <a:prstGeom prst="rect">
            <a:avLst/>
          </a:prstGeom>
        </p:spPr>
      </p:pic>
      <p:pic>
        <p:nvPicPr>
          <p:cNvPr id="3" name="Imagen 2"/>
          <p:cNvPicPr>
            <a:picLocks noChangeAspect="1"/>
          </p:cNvPicPr>
          <p:nvPr/>
        </p:nvPicPr>
        <p:blipFill>
          <a:blip r:embed="rId3"/>
          <a:stretch>
            <a:fillRect/>
          </a:stretch>
        </p:blipFill>
        <p:spPr>
          <a:xfrm>
            <a:off x="6496050" y="2389258"/>
            <a:ext cx="5576679" cy="3490913"/>
          </a:xfrm>
          <a:prstGeom prst="rect">
            <a:avLst/>
          </a:prstGeom>
        </p:spPr>
      </p:pic>
    </p:spTree>
    <p:extLst>
      <p:ext uri="{BB962C8B-B14F-4D97-AF65-F5344CB8AC3E}">
        <p14:creationId xmlns:p14="http://schemas.microsoft.com/office/powerpoint/2010/main" val="1617924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5">
            <a:extLst>
              <a:ext uri="{FF2B5EF4-FFF2-40B4-BE49-F238E27FC236}">
                <a16:creationId xmlns="" xmlns:a16="http://schemas.microsoft.com/office/drawing/2014/main" id="{EBD3EA30-8EDC-4CF9-ABAE-EB25110D024B}"/>
              </a:ext>
            </a:extLst>
          </p:cNvPr>
          <p:cNvSpPr txBox="1"/>
          <p:nvPr/>
        </p:nvSpPr>
        <p:spPr>
          <a:xfrm>
            <a:off x="810227" y="1096118"/>
            <a:ext cx="9944714" cy="954107"/>
          </a:xfrm>
          <a:prstGeom prst="rect">
            <a:avLst/>
          </a:prstGeom>
          <a:noFill/>
        </p:spPr>
        <p:txBody>
          <a:bodyPr wrap="square" rtlCol="0">
            <a:spAutoFit/>
          </a:bodyPr>
          <a:lstStyle/>
          <a:p>
            <a:r>
              <a:rPr lang="es-EC" sz="1400" dirty="0"/>
              <a:t>Cuando al investigar un segmento existen algunos Productores que se niegan a proporcionar datos, estamos hablando de rechazo parcial. En este caso procedemos abriendo un solo cuestionario ESPAC 01, con número 8888 estimando o calculando la superficie en la orto fotografía, de cada productor y registrándolos a cada uno con un número de terreno diferente.</a:t>
            </a:r>
          </a:p>
        </p:txBody>
      </p:sp>
      <p:sp>
        <p:nvSpPr>
          <p:cNvPr id="9"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a:xfrm>
            <a:off x="704601" y="451870"/>
            <a:ext cx="7227614" cy="499155"/>
          </a:xfrm>
        </p:spPr>
        <p:txBody>
          <a:bodyPr>
            <a:normAutofit/>
          </a:bodyPr>
          <a:lstStyle/>
          <a:p>
            <a:r>
              <a:rPr lang="es-MX" b="1" dirty="0" smtClean="0"/>
              <a:t>Rechazo Parcial</a:t>
            </a:r>
            <a:endParaRPr lang="es-EC" b="1" dirty="0"/>
          </a:p>
        </p:txBody>
      </p:sp>
      <p:pic>
        <p:nvPicPr>
          <p:cNvPr id="2" name="Imagen 1"/>
          <p:cNvPicPr>
            <a:picLocks noChangeAspect="1"/>
          </p:cNvPicPr>
          <p:nvPr/>
        </p:nvPicPr>
        <p:blipFill>
          <a:blip r:embed="rId2"/>
          <a:stretch>
            <a:fillRect/>
          </a:stretch>
        </p:blipFill>
        <p:spPr>
          <a:xfrm>
            <a:off x="581025" y="2341976"/>
            <a:ext cx="5713393" cy="1172749"/>
          </a:xfrm>
          <a:prstGeom prst="rect">
            <a:avLst/>
          </a:prstGeom>
        </p:spPr>
      </p:pic>
      <p:pic>
        <p:nvPicPr>
          <p:cNvPr id="3" name="Imagen 2"/>
          <p:cNvPicPr>
            <a:picLocks noChangeAspect="1"/>
          </p:cNvPicPr>
          <p:nvPr/>
        </p:nvPicPr>
        <p:blipFill>
          <a:blip r:embed="rId3"/>
          <a:stretch>
            <a:fillRect/>
          </a:stretch>
        </p:blipFill>
        <p:spPr>
          <a:xfrm>
            <a:off x="6419850" y="2341976"/>
            <a:ext cx="5665580" cy="3553999"/>
          </a:xfrm>
          <a:prstGeom prst="rect">
            <a:avLst/>
          </a:prstGeom>
        </p:spPr>
      </p:pic>
    </p:spTree>
    <p:extLst>
      <p:ext uri="{BB962C8B-B14F-4D97-AF65-F5344CB8AC3E}">
        <p14:creationId xmlns:p14="http://schemas.microsoft.com/office/powerpoint/2010/main" val="11088952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5">
            <a:extLst>
              <a:ext uri="{FF2B5EF4-FFF2-40B4-BE49-F238E27FC236}">
                <a16:creationId xmlns="" xmlns:a16="http://schemas.microsoft.com/office/drawing/2014/main" id="{EBD3EA30-8EDC-4CF9-ABAE-EB25110D024B}"/>
              </a:ext>
            </a:extLst>
          </p:cNvPr>
          <p:cNvSpPr txBox="1"/>
          <p:nvPr/>
        </p:nvSpPr>
        <p:spPr>
          <a:xfrm>
            <a:off x="810227" y="1096118"/>
            <a:ext cx="9944714" cy="738664"/>
          </a:xfrm>
          <a:prstGeom prst="rect">
            <a:avLst/>
          </a:prstGeom>
          <a:noFill/>
        </p:spPr>
        <p:txBody>
          <a:bodyPr wrap="square" rtlCol="0">
            <a:spAutoFit/>
          </a:bodyPr>
          <a:lstStyle/>
          <a:p>
            <a:r>
              <a:rPr lang="es-EC" sz="1400" dirty="0"/>
              <a:t>Se presenta cuando al investigar un segmento todos los productores se niegan a proporcionar la información; en este caso procedemos a abrir un cuestionario ESPAC 01, con número 7777, calculando igualmente la superficie en la orto fotografía de todo el segmento.</a:t>
            </a:r>
          </a:p>
        </p:txBody>
      </p:sp>
      <p:sp>
        <p:nvSpPr>
          <p:cNvPr id="9"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a:xfrm>
            <a:off x="704601" y="451870"/>
            <a:ext cx="7227614" cy="499155"/>
          </a:xfrm>
        </p:spPr>
        <p:txBody>
          <a:bodyPr>
            <a:normAutofit/>
          </a:bodyPr>
          <a:lstStyle/>
          <a:p>
            <a:r>
              <a:rPr lang="es-MX" b="1" dirty="0" smtClean="0"/>
              <a:t>Rechazo Total</a:t>
            </a:r>
            <a:endParaRPr lang="es-EC" b="1" dirty="0"/>
          </a:p>
        </p:txBody>
      </p:sp>
      <p:pic>
        <p:nvPicPr>
          <p:cNvPr id="2" name="Imagen 1"/>
          <p:cNvPicPr>
            <a:picLocks noChangeAspect="1"/>
          </p:cNvPicPr>
          <p:nvPr/>
        </p:nvPicPr>
        <p:blipFill>
          <a:blip r:embed="rId2"/>
          <a:stretch>
            <a:fillRect/>
          </a:stretch>
        </p:blipFill>
        <p:spPr>
          <a:xfrm>
            <a:off x="810227" y="2143302"/>
            <a:ext cx="5361973" cy="1104763"/>
          </a:xfrm>
          <a:prstGeom prst="rect">
            <a:avLst/>
          </a:prstGeom>
        </p:spPr>
      </p:pic>
      <p:pic>
        <p:nvPicPr>
          <p:cNvPr id="3" name="Imagen 2"/>
          <p:cNvPicPr>
            <a:picLocks noChangeAspect="1"/>
          </p:cNvPicPr>
          <p:nvPr/>
        </p:nvPicPr>
        <p:blipFill>
          <a:blip r:embed="rId3"/>
          <a:stretch>
            <a:fillRect/>
          </a:stretch>
        </p:blipFill>
        <p:spPr>
          <a:xfrm>
            <a:off x="6261735" y="2143303"/>
            <a:ext cx="5833546" cy="3651708"/>
          </a:xfrm>
          <a:prstGeom prst="rect">
            <a:avLst/>
          </a:prstGeom>
        </p:spPr>
      </p:pic>
    </p:spTree>
    <p:extLst>
      <p:ext uri="{BB962C8B-B14F-4D97-AF65-F5344CB8AC3E}">
        <p14:creationId xmlns:p14="http://schemas.microsoft.com/office/powerpoint/2010/main" val="2145600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5">
            <a:extLst>
              <a:ext uri="{FF2B5EF4-FFF2-40B4-BE49-F238E27FC236}">
                <a16:creationId xmlns="" xmlns:a16="http://schemas.microsoft.com/office/drawing/2014/main" id="{EBD3EA30-8EDC-4CF9-ABAE-EB25110D024B}"/>
              </a:ext>
            </a:extLst>
          </p:cNvPr>
          <p:cNvSpPr txBox="1"/>
          <p:nvPr/>
        </p:nvSpPr>
        <p:spPr>
          <a:xfrm>
            <a:off x="810227" y="1096118"/>
            <a:ext cx="9944714" cy="738664"/>
          </a:xfrm>
          <a:prstGeom prst="rect">
            <a:avLst/>
          </a:prstGeom>
          <a:noFill/>
        </p:spPr>
        <p:txBody>
          <a:bodyPr wrap="square" rtlCol="0">
            <a:spAutoFit/>
          </a:bodyPr>
          <a:lstStyle/>
          <a:p>
            <a:r>
              <a:rPr lang="es-EC" sz="1400" dirty="0"/>
              <a:t>Se presenta cuando se investiga un segmento y parte de este se encuentra fuera del territorio nacional o en el mar; en este caso procedemos a abrir un solo cuestionario ESPAC 01, con número 6666, calculando la superficie en la orto fotografía de la parte que se encuentra fuera del territorio.</a:t>
            </a:r>
          </a:p>
        </p:txBody>
      </p:sp>
      <p:sp>
        <p:nvSpPr>
          <p:cNvPr id="9"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a:xfrm>
            <a:off x="704601" y="451870"/>
            <a:ext cx="7227614" cy="499155"/>
          </a:xfrm>
        </p:spPr>
        <p:txBody>
          <a:bodyPr>
            <a:normAutofit/>
          </a:bodyPr>
          <a:lstStyle/>
          <a:p>
            <a:r>
              <a:rPr lang="es-MX" b="1" dirty="0" smtClean="0"/>
              <a:t>Fuera del territorio</a:t>
            </a:r>
            <a:endParaRPr lang="es-EC" b="1" dirty="0"/>
          </a:p>
        </p:txBody>
      </p:sp>
      <p:pic>
        <p:nvPicPr>
          <p:cNvPr id="2" name="Imagen 1"/>
          <p:cNvPicPr>
            <a:picLocks noChangeAspect="1"/>
          </p:cNvPicPr>
          <p:nvPr/>
        </p:nvPicPr>
        <p:blipFill>
          <a:blip r:embed="rId2"/>
          <a:stretch>
            <a:fillRect/>
          </a:stretch>
        </p:blipFill>
        <p:spPr>
          <a:xfrm>
            <a:off x="674165" y="2184147"/>
            <a:ext cx="5614141" cy="1141984"/>
          </a:xfrm>
          <a:prstGeom prst="rect">
            <a:avLst/>
          </a:prstGeom>
        </p:spPr>
      </p:pic>
      <p:pic>
        <p:nvPicPr>
          <p:cNvPr id="3" name="Imagen 2"/>
          <p:cNvPicPr>
            <a:picLocks noChangeAspect="1"/>
          </p:cNvPicPr>
          <p:nvPr/>
        </p:nvPicPr>
        <p:blipFill>
          <a:blip r:embed="rId3"/>
          <a:stretch>
            <a:fillRect/>
          </a:stretch>
        </p:blipFill>
        <p:spPr>
          <a:xfrm>
            <a:off x="6380798" y="2184147"/>
            <a:ext cx="5754556" cy="3599433"/>
          </a:xfrm>
          <a:prstGeom prst="rect">
            <a:avLst/>
          </a:prstGeom>
        </p:spPr>
      </p:pic>
    </p:spTree>
    <p:extLst>
      <p:ext uri="{BB962C8B-B14F-4D97-AF65-F5344CB8AC3E}">
        <p14:creationId xmlns:p14="http://schemas.microsoft.com/office/powerpoint/2010/main" val="24583323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uadroTexto 5">
            <a:extLst>
              <a:ext uri="{FF2B5EF4-FFF2-40B4-BE49-F238E27FC236}">
                <a16:creationId xmlns="" xmlns:a16="http://schemas.microsoft.com/office/drawing/2014/main" id="{EBD3EA30-8EDC-4CF9-ABAE-EB25110D024B}"/>
              </a:ext>
            </a:extLst>
          </p:cNvPr>
          <p:cNvSpPr txBox="1"/>
          <p:nvPr/>
        </p:nvSpPr>
        <p:spPr>
          <a:xfrm>
            <a:off x="810227" y="1096118"/>
            <a:ext cx="9944714" cy="954107"/>
          </a:xfrm>
          <a:prstGeom prst="rect">
            <a:avLst/>
          </a:prstGeom>
          <a:noFill/>
        </p:spPr>
        <p:txBody>
          <a:bodyPr wrap="square" rtlCol="0">
            <a:spAutoFit/>
          </a:bodyPr>
          <a:lstStyle/>
          <a:p>
            <a:r>
              <a:rPr lang="es-EC" sz="1400" dirty="0"/>
              <a:t>El cuestionario 5555 de segmento subdividido solo se abre cuando se ha solicitado una subdivisión de los estratos 3 y 4 (debido al exagerado número de productores)  y esta ha sido aprobada desde administración central, en los segmentos estrato 4 (a  excepción de la provincia de Los Ríos) se investigara solo 288 hectáreas, si de esta superficie se solicita subdivisión y es aprobada se procederá a abrir un cuestionario 5555, de lo contrario no. </a:t>
            </a:r>
          </a:p>
        </p:txBody>
      </p:sp>
      <p:sp>
        <p:nvSpPr>
          <p:cNvPr id="9"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a:xfrm>
            <a:off x="704601" y="451870"/>
            <a:ext cx="7227614" cy="499155"/>
          </a:xfrm>
        </p:spPr>
        <p:txBody>
          <a:bodyPr>
            <a:normAutofit/>
          </a:bodyPr>
          <a:lstStyle/>
          <a:p>
            <a:r>
              <a:rPr lang="es-MX" b="1" dirty="0" smtClean="0"/>
              <a:t>Fuera del territorio</a:t>
            </a:r>
            <a:endParaRPr lang="es-EC" b="1" dirty="0"/>
          </a:p>
        </p:txBody>
      </p:sp>
      <p:pic>
        <p:nvPicPr>
          <p:cNvPr id="2" name="Imagen 1"/>
          <p:cNvPicPr>
            <a:picLocks noChangeAspect="1"/>
          </p:cNvPicPr>
          <p:nvPr/>
        </p:nvPicPr>
        <p:blipFill>
          <a:blip r:embed="rId2"/>
          <a:stretch>
            <a:fillRect/>
          </a:stretch>
        </p:blipFill>
        <p:spPr>
          <a:xfrm>
            <a:off x="674165" y="2329450"/>
            <a:ext cx="5669485" cy="1153242"/>
          </a:xfrm>
          <a:prstGeom prst="rect">
            <a:avLst/>
          </a:prstGeom>
        </p:spPr>
      </p:pic>
      <p:pic>
        <p:nvPicPr>
          <p:cNvPr id="3" name="Imagen 2"/>
          <p:cNvPicPr>
            <a:picLocks noChangeAspect="1"/>
          </p:cNvPicPr>
          <p:nvPr/>
        </p:nvPicPr>
        <p:blipFill>
          <a:blip r:embed="rId3"/>
          <a:stretch>
            <a:fillRect/>
          </a:stretch>
        </p:blipFill>
        <p:spPr>
          <a:xfrm>
            <a:off x="6437947" y="2329451"/>
            <a:ext cx="5654993" cy="3544588"/>
          </a:xfrm>
          <a:prstGeom prst="rect">
            <a:avLst/>
          </a:prstGeom>
        </p:spPr>
      </p:pic>
    </p:spTree>
    <p:extLst>
      <p:ext uri="{BB962C8B-B14F-4D97-AF65-F5344CB8AC3E}">
        <p14:creationId xmlns:p14="http://schemas.microsoft.com/office/powerpoint/2010/main" val="21180751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75346" y="2808352"/>
            <a:ext cx="8525717" cy="1063557"/>
          </a:xfrm>
        </p:spPr>
        <p:txBody>
          <a:bodyPr>
            <a:noAutofit/>
          </a:bodyPr>
          <a:lstStyle/>
          <a:p>
            <a:r>
              <a:rPr lang="es-ES_tradnl" sz="2400" dirty="0"/>
              <a:t>Capítulo 1.-Características generales de la persona productora o responsable</a:t>
            </a:r>
          </a:p>
        </p:txBody>
      </p:sp>
    </p:spTree>
    <p:extLst>
      <p:ext uri="{BB962C8B-B14F-4D97-AF65-F5344CB8AC3E}">
        <p14:creationId xmlns:p14="http://schemas.microsoft.com/office/powerpoint/2010/main" val="23321407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stretch>
            <a:fillRect/>
          </a:stretch>
        </p:blipFill>
        <p:spPr>
          <a:xfrm>
            <a:off x="465427" y="1337764"/>
            <a:ext cx="8275073" cy="5177336"/>
          </a:xfrm>
          <a:prstGeom prst="rect">
            <a:avLst/>
          </a:prstGeom>
        </p:spPr>
      </p:pic>
      <p:sp>
        <p:nvSpPr>
          <p:cNvPr id="2" name="Título 1"/>
          <p:cNvSpPr>
            <a:spLocks noGrp="1"/>
          </p:cNvSpPr>
          <p:nvPr>
            <p:ph type="title"/>
          </p:nvPr>
        </p:nvSpPr>
        <p:spPr>
          <a:xfrm>
            <a:off x="797198" y="489548"/>
            <a:ext cx="8300503" cy="530024"/>
          </a:xfrm>
        </p:spPr>
        <p:txBody>
          <a:bodyPr>
            <a:normAutofit fontScale="90000"/>
          </a:bodyPr>
          <a:lstStyle/>
          <a:p>
            <a:r>
              <a:rPr lang="es-ES_tradnl" dirty="0"/>
              <a:t>Capítulo 1: Características generales de la PP o PR</a:t>
            </a:r>
          </a:p>
        </p:txBody>
      </p:sp>
      <p:sp>
        <p:nvSpPr>
          <p:cNvPr id="21" name="Marcador de contenido 5">
            <a:extLst>
              <a:ext uri="{FF2B5EF4-FFF2-40B4-BE49-F238E27FC236}">
                <a16:creationId xmlns="" xmlns:a16="http://schemas.microsoft.com/office/drawing/2014/main" id="{812541BB-86D1-43DB-850D-463C04DDB3E8}"/>
              </a:ext>
            </a:extLst>
          </p:cNvPr>
          <p:cNvSpPr txBox="1">
            <a:spLocks/>
          </p:cNvSpPr>
          <p:nvPr/>
        </p:nvSpPr>
        <p:spPr>
          <a:xfrm>
            <a:off x="9236596" y="1337764"/>
            <a:ext cx="2465409" cy="4252808"/>
          </a:xfrm>
          <a:prstGeom prst="rect">
            <a:avLst/>
          </a:prstGeom>
          <a:ln w="28575">
            <a:solidFill>
              <a:schemeClr val="accent2"/>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dirty="0"/>
              <a:t>Estas preguntas permiten conocer si la PP vive en los terrenos de la UPA, de no ser así cual es la distancia entre la UPA y su vivienda.</a:t>
            </a:r>
          </a:p>
          <a:p>
            <a:pPr algn="just"/>
            <a:r>
              <a:rPr lang="es-ES_tradnl" sz="1400" dirty="0"/>
              <a:t>Si la respuesta en la pregunta 04 es SI pasa a la pregunta 05 en donde se registra si este terreno esta dentro o fuera del SM</a:t>
            </a:r>
          </a:p>
          <a:p>
            <a:pPr algn="just"/>
            <a:r>
              <a:rPr lang="es-ES_tradnl" sz="1400" dirty="0"/>
              <a:t>Si la respuesta en la pregunta 04 es NO pasa directamente a la pregunta 6 y 7 </a:t>
            </a:r>
            <a:r>
              <a:rPr lang="es-ES_tradnl" sz="1400" dirty="0" smtClean="0"/>
              <a:t>(distancia </a:t>
            </a:r>
            <a:r>
              <a:rPr lang="es-ES_tradnl" sz="1400" dirty="0"/>
              <a:t>y dirección donde vive la PP o PR</a:t>
            </a:r>
            <a:r>
              <a:rPr lang="es-ES_tradnl" sz="1400" dirty="0" smtClean="0"/>
              <a:t>)</a:t>
            </a:r>
            <a:endParaRPr lang="es-ES_tradnl" sz="1400" dirty="0"/>
          </a:p>
        </p:txBody>
      </p:sp>
      <p:sp>
        <p:nvSpPr>
          <p:cNvPr id="23" name="Marcador de contenido 5">
            <a:extLst>
              <a:ext uri="{FF2B5EF4-FFF2-40B4-BE49-F238E27FC236}">
                <a16:creationId xmlns="" xmlns:a16="http://schemas.microsoft.com/office/drawing/2014/main" id="{D773582B-AB13-424B-8278-815C22E84F49}"/>
              </a:ext>
            </a:extLst>
          </p:cNvPr>
          <p:cNvSpPr txBox="1">
            <a:spLocks/>
          </p:cNvSpPr>
          <p:nvPr/>
        </p:nvSpPr>
        <p:spPr>
          <a:xfrm>
            <a:off x="7795378" y="2747751"/>
            <a:ext cx="4434509" cy="61797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endParaRPr lang="es-ES_tradnl" sz="1400" dirty="0"/>
          </a:p>
        </p:txBody>
      </p:sp>
      <p:sp>
        <p:nvSpPr>
          <p:cNvPr id="24" name="Rectángulo 14">
            <a:extLst>
              <a:ext uri="{FF2B5EF4-FFF2-40B4-BE49-F238E27FC236}">
                <a16:creationId xmlns="" xmlns:a16="http://schemas.microsoft.com/office/drawing/2014/main" id="{2E3DC281-99C2-477C-B5C3-0C441822C2F5}"/>
              </a:ext>
            </a:extLst>
          </p:cNvPr>
          <p:cNvSpPr/>
          <p:nvPr/>
        </p:nvSpPr>
        <p:spPr>
          <a:xfrm>
            <a:off x="569089" y="2627262"/>
            <a:ext cx="8000672" cy="960890"/>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s-EC"/>
          </a:p>
        </p:txBody>
      </p:sp>
      <p:cxnSp>
        <p:nvCxnSpPr>
          <p:cNvPr id="38" name="Conector recto de flecha 37">
            <a:extLst>
              <a:ext uri="{FF2B5EF4-FFF2-40B4-BE49-F238E27FC236}">
                <a16:creationId xmlns="" xmlns:a16="http://schemas.microsoft.com/office/drawing/2014/main" id="{5A936545-2052-4630-BA1F-3E8523995023}"/>
              </a:ext>
            </a:extLst>
          </p:cNvPr>
          <p:cNvCxnSpPr/>
          <p:nvPr/>
        </p:nvCxnSpPr>
        <p:spPr>
          <a:xfrm>
            <a:off x="8569761" y="3183038"/>
            <a:ext cx="666835"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8445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98494" y="2738904"/>
            <a:ext cx="6476999" cy="1063557"/>
          </a:xfrm>
        </p:spPr>
        <p:txBody>
          <a:bodyPr>
            <a:noAutofit/>
          </a:bodyPr>
          <a:lstStyle/>
          <a:p>
            <a:r>
              <a:rPr lang="es-ES_tradnl" sz="2400" dirty="0"/>
              <a:t>Capítulo 2.-Cultivos, superficie</a:t>
            </a:r>
          </a:p>
        </p:txBody>
      </p:sp>
    </p:spTree>
    <p:extLst>
      <p:ext uri="{BB962C8B-B14F-4D97-AF65-F5344CB8AC3E}">
        <p14:creationId xmlns:p14="http://schemas.microsoft.com/office/powerpoint/2010/main" val="34876765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7198" y="385376"/>
            <a:ext cx="8358187" cy="530024"/>
          </a:xfrm>
        </p:spPr>
        <p:txBody>
          <a:bodyPr>
            <a:normAutofit fontScale="90000"/>
          </a:bodyPr>
          <a:lstStyle/>
          <a:p>
            <a:r>
              <a:rPr lang="es-ES_tradnl" dirty="0"/>
              <a:t>Capítulo 2: Cultivos, uso del suelo y superficie</a:t>
            </a:r>
          </a:p>
        </p:txBody>
      </p:sp>
      <p:sp>
        <p:nvSpPr>
          <p:cNvPr id="11" name="Marcador de contenido 5"/>
          <p:cNvSpPr txBox="1">
            <a:spLocks/>
          </p:cNvSpPr>
          <p:nvPr/>
        </p:nvSpPr>
        <p:spPr>
          <a:xfrm>
            <a:off x="667175" y="2768801"/>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b="1" dirty="0"/>
              <a:t>Pregunta 03 ¿Cuáles son los cultivos, superficies y tenencia de cada uno de los terrenos dentro y fuera del SM</a:t>
            </a:r>
          </a:p>
        </p:txBody>
      </p:sp>
      <p:sp>
        <p:nvSpPr>
          <p:cNvPr id="21" name="CuadroTexto 20">
            <a:extLst>
              <a:ext uri="{FF2B5EF4-FFF2-40B4-BE49-F238E27FC236}">
                <a16:creationId xmlns="" xmlns:a16="http://schemas.microsoft.com/office/drawing/2014/main" id="{9ECFD9F7-9F7C-4908-B188-79136114032C}"/>
              </a:ext>
            </a:extLst>
          </p:cNvPr>
          <p:cNvSpPr txBox="1"/>
          <p:nvPr/>
        </p:nvSpPr>
        <p:spPr>
          <a:xfrm>
            <a:off x="739483" y="3208813"/>
            <a:ext cx="4750127" cy="523220"/>
          </a:xfrm>
          <a:prstGeom prst="rect">
            <a:avLst/>
          </a:prstGeom>
          <a:noFill/>
        </p:spPr>
        <p:txBody>
          <a:bodyPr wrap="square" rtlCol="0">
            <a:spAutoFit/>
          </a:bodyPr>
          <a:lstStyle/>
          <a:p>
            <a:pPr marL="342900" indent="-342900">
              <a:buFontTx/>
              <a:buAutoNum type="arabicPeriod"/>
            </a:pPr>
            <a:r>
              <a:rPr lang="es-MX" sz="1400" b="1" dirty="0"/>
              <a:t>Límites del SM: </a:t>
            </a:r>
            <a:r>
              <a:rPr lang="es-MX" sz="1400" dirty="0"/>
              <a:t>Se debe registrar primero los terrenos dentro y luego los terrenos fuera</a:t>
            </a:r>
            <a:endParaRPr lang="es-EC" sz="1400" dirty="0"/>
          </a:p>
        </p:txBody>
      </p:sp>
      <p:pic>
        <p:nvPicPr>
          <p:cNvPr id="23" name="Imagen 22">
            <a:extLst>
              <a:ext uri="{FF2B5EF4-FFF2-40B4-BE49-F238E27FC236}">
                <a16:creationId xmlns="" xmlns:a16="http://schemas.microsoft.com/office/drawing/2014/main" id="{400214B1-7DD4-4A34-88D3-54AB0B9251F8}"/>
              </a:ext>
            </a:extLst>
          </p:cNvPr>
          <p:cNvPicPr>
            <a:picLocks noChangeAspect="1"/>
          </p:cNvPicPr>
          <p:nvPr/>
        </p:nvPicPr>
        <p:blipFill rotWithShape="1">
          <a:blip r:embed="rId3"/>
          <a:srcRect r="56154"/>
          <a:stretch/>
        </p:blipFill>
        <p:spPr>
          <a:xfrm>
            <a:off x="810300" y="3872767"/>
            <a:ext cx="2639594" cy="1600033"/>
          </a:xfrm>
          <a:prstGeom prst="rect">
            <a:avLst/>
          </a:prstGeom>
        </p:spPr>
      </p:pic>
      <p:pic>
        <p:nvPicPr>
          <p:cNvPr id="27" name="Imagen 26">
            <a:extLst>
              <a:ext uri="{FF2B5EF4-FFF2-40B4-BE49-F238E27FC236}">
                <a16:creationId xmlns="" xmlns:a16="http://schemas.microsoft.com/office/drawing/2014/main" id="{44C2F83B-9428-4A10-9B42-0FF8D0796F8F}"/>
              </a:ext>
            </a:extLst>
          </p:cNvPr>
          <p:cNvPicPr>
            <a:picLocks noChangeAspect="1"/>
          </p:cNvPicPr>
          <p:nvPr/>
        </p:nvPicPr>
        <p:blipFill rotWithShape="1">
          <a:blip r:embed="rId4"/>
          <a:srcRect r="62133"/>
          <a:stretch/>
        </p:blipFill>
        <p:spPr>
          <a:xfrm>
            <a:off x="3547063" y="3827670"/>
            <a:ext cx="2368724" cy="1645130"/>
          </a:xfrm>
          <a:prstGeom prst="rect">
            <a:avLst/>
          </a:prstGeom>
        </p:spPr>
      </p:pic>
      <p:sp>
        <p:nvSpPr>
          <p:cNvPr id="29" name="CuadroTexto 28">
            <a:extLst>
              <a:ext uri="{FF2B5EF4-FFF2-40B4-BE49-F238E27FC236}">
                <a16:creationId xmlns="" xmlns:a16="http://schemas.microsoft.com/office/drawing/2014/main" id="{D9D1DD92-6AF9-442C-993B-3E28468C1540}"/>
              </a:ext>
            </a:extLst>
          </p:cNvPr>
          <p:cNvSpPr txBox="1"/>
          <p:nvPr/>
        </p:nvSpPr>
        <p:spPr>
          <a:xfrm>
            <a:off x="667175" y="5505845"/>
            <a:ext cx="2748373" cy="369332"/>
          </a:xfrm>
          <a:prstGeom prst="rect">
            <a:avLst/>
          </a:prstGeom>
          <a:noFill/>
        </p:spPr>
        <p:txBody>
          <a:bodyPr wrap="square" rtlCol="0">
            <a:spAutoFit/>
          </a:bodyPr>
          <a:lstStyle/>
          <a:p>
            <a:r>
              <a:rPr lang="es-MX" b="1" dirty="0">
                <a:solidFill>
                  <a:schemeClr val="tx1">
                    <a:lumMod val="65000"/>
                    <a:lumOff val="35000"/>
                  </a:schemeClr>
                </a:solidFill>
              </a:rPr>
              <a:t>Bien registrado </a:t>
            </a:r>
            <a:endParaRPr lang="es-EC" b="1" dirty="0">
              <a:solidFill>
                <a:schemeClr val="tx1">
                  <a:lumMod val="65000"/>
                  <a:lumOff val="35000"/>
                </a:schemeClr>
              </a:solidFill>
            </a:endParaRPr>
          </a:p>
        </p:txBody>
      </p:sp>
      <p:sp>
        <p:nvSpPr>
          <p:cNvPr id="31" name="CuadroTexto 30">
            <a:extLst>
              <a:ext uri="{FF2B5EF4-FFF2-40B4-BE49-F238E27FC236}">
                <a16:creationId xmlns="" xmlns:a16="http://schemas.microsoft.com/office/drawing/2014/main" id="{8AFAD014-60C4-475E-ABDF-833BBDC1221E}"/>
              </a:ext>
            </a:extLst>
          </p:cNvPr>
          <p:cNvSpPr txBox="1"/>
          <p:nvPr/>
        </p:nvSpPr>
        <p:spPr>
          <a:xfrm>
            <a:off x="3522111" y="5505806"/>
            <a:ext cx="2748373" cy="369332"/>
          </a:xfrm>
          <a:prstGeom prst="rect">
            <a:avLst/>
          </a:prstGeom>
          <a:noFill/>
        </p:spPr>
        <p:txBody>
          <a:bodyPr wrap="square" rtlCol="0">
            <a:spAutoFit/>
          </a:bodyPr>
          <a:lstStyle/>
          <a:p>
            <a:r>
              <a:rPr lang="es-MX" b="1" dirty="0">
                <a:solidFill>
                  <a:schemeClr val="tx1">
                    <a:lumMod val="65000"/>
                    <a:lumOff val="35000"/>
                  </a:schemeClr>
                </a:solidFill>
              </a:rPr>
              <a:t>Mal registrado </a:t>
            </a:r>
            <a:endParaRPr lang="es-EC" b="1" dirty="0">
              <a:solidFill>
                <a:schemeClr val="tx1">
                  <a:lumMod val="65000"/>
                  <a:lumOff val="35000"/>
                </a:schemeClr>
              </a:solidFill>
            </a:endParaRPr>
          </a:p>
        </p:txBody>
      </p:sp>
      <p:pic>
        <p:nvPicPr>
          <p:cNvPr id="1026" name="Picture 2" descr="VISTO BUENO - TAXSTRATEGY S.A.">
            <a:extLst>
              <a:ext uri="{FF2B5EF4-FFF2-40B4-BE49-F238E27FC236}">
                <a16:creationId xmlns="" xmlns:a16="http://schemas.microsoft.com/office/drawing/2014/main" id="{43A2FACB-CB40-4686-9417-AD9E0DD5C12D}"/>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5289" y="5903893"/>
            <a:ext cx="1272143" cy="954107"/>
          </a:xfrm>
          <a:prstGeom prst="rect">
            <a:avLst/>
          </a:prstGeom>
          <a:noFill/>
          <a:extLst>
            <a:ext uri="{909E8E84-426E-40DD-AFC4-6F175D3DCCD1}">
              <a14:hiddenFill xmlns:a14="http://schemas.microsoft.com/office/drawing/2010/main">
                <a:solidFill>
                  <a:srgbClr val="FFFFFF"/>
                </a:solidFill>
              </a14:hiddenFill>
            </a:ext>
          </a:extLst>
        </p:spPr>
      </p:pic>
      <p:pic>
        <p:nvPicPr>
          <p:cNvPr id="32" name="Imagen 31">
            <a:extLst>
              <a:ext uri="{FF2B5EF4-FFF2-40B4-BE49-F238E27FC236}">
                <a16:creationId xmlns="" xmlns:a16="http://schemas.microsoft.com/office/drawing/2014/main" id="{6DFD6609-8932-4D26-9FB4-CBAC884F94E8}"/>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214908" y="5903893"/>
            <a:ext cx="1033034" cy="835556"/>
          </a:xfrm>
          <a:prstGeom prst="rect">
            <a:avLst/>
          </a:prstGeom>
        </p:spPr>
      </p:pic>
      <p:sp>
        <p:nvSpPr>
          <p:cNvPr id="33" name="CuadroTexto 32">
            <a:extLst>
              <a:ext uri="{FF2B5EF4-FFF2-40B4-BE49-F238E27FC236}">
                <a16:creationId xmlns="" xmlns:a16="http://schemas.microsoft.com/office/drawing/2014/main" id="{210CE3C8-273C-4706-A47A-E5B2B4EE7FD1}"/>
              </a:ext>
            </a:extLst>
          </p:cNvPr>
          <p:cNvSpPr txBox="1"/>
          <p:nvPr/>
        </p:nvSpPr>
        <p:spPr>
          <a:xfrm>
            <a:off x="6361466" y="1463895"/>
            <a:ext cx="5587839" cy="1169551"/>
          </a:xfrm>
          <a:prstGeom prst="rect">
            <a:avLst/>
          </a:prstGeom>
          <a:noFill/>
        </p:spPr>
        <p:txBody>
          <a:bodyPr wrap="square" rtlCol="0">
            <a:spAutoFit/>
          </a:bodyPr>
          <a:lstStyle/>
          <a:p>
            <a:pPr algn="just"/>
            <a:r>
              <a:rPr lang="es-MX" sz="1400" b="1" dirty="0"/>
              <a:t>2. Nombre del cultivo: </a:t>
            </a:r>
            <a:r>
              <a:rPr lang="es-MX" sz="1400" dirty="0"/>
              <a:t>En cultivos que se cosechan y se vendan en diferente estado primario, el nombre debe ir acompañado del estado primario en que se cosecha. La codificación en la ortofoto debe ser de acuerdo a lo registrado en este capítulo.</a:t>
            </a:r>
            <a:endParaRPr lang="es-EC" sz="1400" dirty="0"/>
          </a:p>
        </p:txBody>
      </p:sp>
      <p:sp>
        <p:nvSpPr>
          <p:cNvPr id="37" name="Flecha: hacia abajo 36">
            <a:extLst>
              <a:ext uri="{FF2B5EF4-FFF2-40B4-BE49-F238E27FC236}">
                <a16:creationId xmlns="" xmlns:a16="http://schemas.microsoft.com/office/drawing/2014/main" id="{C53CA10A-0039-4231-9233-88E387BF05CC}"/>
              </a:ext>
            </a:extLst>
          </p:cNvPr>
          <p:cNvSpPr/>
          <p:nvPr/>
        </p:nvSpPr>
        <p:spPr>
          <a:xfrm>
            <a:off x="8216900" y="4851401"/>
            <a:ext cx="266700" cy="2849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8" name="Flecha: hacia abajo 37">
            <a:extLst>
              <a:ext uri="{FF2B5EF4-FFF2-40B4-BE49-F238E27FC236}">
                <a16:creationId xmlns="" xmlns:a16="http://schemas.microsoft.com/office/drawing/2014/main" id="{760323E1-0B79-4785-80F4-19838FB40BF4}"/>
              </a:ext>
            </a:extLst>
          </p:cNvPr>
          <p:cNvSpPr/>
          <p:nvPr/>
        </p:nvSpPr>
        <p:spPr>
          <a:xfrm>
            <a:off x="10604500" y="4846748"/>
            <a:ext cx="266700" cy="28498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nvGrpSpPr>
          <p:cNvPr id="42" name="Grupo 41">
            <a:extLst>
              <a:ext uri="{FF2B5EF4-FFF2-40B4-BE49-F238E27FC236}">
                <a16:creationId xmlns="" xmlns:a16="http://schemas.microsoft.com/office/drawing/2014/main" id="{477CD9C4-6EA6-4479-B1E4-C18FDB22B511}"/>
              </a:ext>
            </a:extLst>
          </p:cNvPr>
          <p:cNvGrpSpPr/>
          <p:nvPr/>
        </p:nvGrpSpPr>
        <p:grpSpPr>
          <a:xfrm>
            <a:off x="6270484" y="2683958"/>
            <a:ext cx="4886325" cy="2143432"/>
            <a:chOff x="6270484" y="2683958"/>
            <a:chExt cx="4886325" cy="2143432"/>
          </a:xfrm>
        </p:grpSpPr>
        <p:pic>
          <p:nvPicPr>
            <p:cNvPr id="35" name="Imagen 34">
              <a:extLst>
                <a:ext uri="{FF2B5EF4-FFF2-40B4-BE49-F238E27FC236}">
                  <a16:creationId xmlns="" xmlns:a16="http://schemas.microsoft.com/office/drawing/2014/main" id="{3FB05F85-AD22-4B85-9C6E-A781AD412011}"/>
                </a:ext>
              </a:extLst>
            </p:cNvPr>
            <p:cNvPicPr>
              <a:picLocks noChangeAspect="1"/>
            </p:cNvPicPr>
            <p:nvPr/>
          </p:nvPicPr>
          <p:blipFill>
            <a:blip r:embed="rId7"/>
            <a:stretch>
              <a:fillRect/>
            </a:stretch>
          </p:blipFill>
          <p:spPr>
            <a:xfrm>
              <a:off x="6822934" y="2703315"/>
              <a:ext cx="4333875" cy="2124075"/>
            </a:xfrm>
            <a:prstGeom prst="rect">
              <a:avLst/>
            </a:prstGeom>
          </p:spPr>
        </p:pic>
        <p:pic>
          <p:nvPicPr>
            <p:cNvPr id="41" name="Imagen 40">
              <a:extLst>
                <a:ext uri="{FF2B5EF4-FFF2-40B4-BE49-F238E27FC236}">
                  <a16:creationId xmlns="" xmlns:a16="http://schemas.microsoft.com/office/drawing/2014/main" id="{F49C8123-E524-4B1F-9765-F6C6AA86B0C8}"/>
                </a:ext>
              </a:extLst>
            </p:cNvPr>
            <p:cNvPicPr>
              <a:picLocks noChangeAspect="1"/>
            </p:cNvPicPr>
            <p:nvPr/>
          </p:nvPicPr>
          <p:blipFill>
            <a:blip r:embed="rId8"/>
            <a:stretch>
              <a:fillRect/>
            </a:stretch>
          </p:blipFill>
          <p:spPr>
            <a:xfrm>
              <a:off x="6270484" y="2683958"/>
              <a:ext cx="552450" cy="2124074"/>
            </a:xfrm>
            <a:prstGeom prst="rect">
              <a:avLst/>
            </a:prstGeom>
          </p:spPr>
        </p:pic>
      </p:grpSp>
      <p:sp>
        <p:nvSpPr>
          <p:cNvPr id="43" name="CuadroTexto 42">
            <a:extLst>
              <a:ext uri="{FF2B5EF4-FFF2-40B4-BE49-F238E27FC236}">
                <a16:creationId xmlns="" xmlns:a16="http://schemas.microsoft.com/office/drawing/2014/main" id="{2B2CE724-3D37-419E-9CDD-33B1AC73F0DD}"/>
              </a:ext>
            </a:extLst>
          </p:cNvPr>
          <p:cNvSpPr txBox="1"/>
          <p:nvPr/>
        </p:nvSpPr>
        <p:spPr>
          <a:xfrm>
            <a:off x="7818046" y="5124032"/>
            <a:ext cx="1337339" cy="307777"/>
          </a:xfrm>
          <a:prstGeom prst="rect">
            <a:avLst/>
          </a:prstGeom>
          <a:noFill/>
        </p:spPr>
        <p:txBody>
          <a:bodyPr wrap="square" rtlCol="0">
            <a:spAutoFit/>
          </a:bodyPr>
          <a:lstStyle/>
          <a:p>
            <a:r>
              <a:rPr lang="es-MX" sz="1400" b="1" dirty="0"/>
              <a:t>Cuestionario</a:t>
            </a:r>
            <a:endParaRPr lang="es-EC" sz="1400" dirty="0"/>
          </a:p>
        </p:txBody>
      </p:sp>
      <p:sp>
        <p:nvSpPr>
          <p:cNvPr id="45" name="CuadroTexto 44">
            <a:extLst>
              <a:ext uri="{FF2B5EF4-FFF2-40B4-BE49-F238E27FC236}">
                <a16:creationId xmlns="" xmlns:a16="http://schemas.microsoft.com/office/drawing/2014/main" id="{9A7AD232-66A8-4E24-9E1F-D3203F7B2DEA}"/>
              </a:ext>
            </a:extLst>
          </p:cNvPr>
          <p:cNvSpPr txBox="1"/>
          <p:nvPr/>
        </p:nvSpPr>
        <p:spPr>
          <a:xfrm>
            <a:off x="10202530" y="5124032"/>
            <a:ext cx="1337339" cy="307777"/>
          </a:xfrm>
          <a:prstGeom prst="rect">
            <a:avLst/>
          </a:prstGeom>
          <a:noFill/>
        </p:spPr>
        <p:txBody>
          <a:bodyPr wrap="square" rtlCol="0">
            <a:spAutoFit/>
          </a:bodyPr>
          <a:lstStyle/>
          <a:p>
            <a:r>
              <a:rPr lang="es-MX" sz="1400" b="1" dirty="0"/>
              <a:t>Ortofoto</a:t>
            </a:r>
            <a:endParaRPr lang="es-EC" sz="1400" dirty="0"/>
          </a:p>
        </p:txBody>
      </p:sp>
      <p:sp>
        <p:nvSpPr>
          <p:cNvPr id="47" name="CuadroTexto 46">
            <a:extLst>
              <a:ext uri="{FF2B5EF4-FFF2-40B4-BE49-F238E27FC236}">
                <a16:creationId xmlns="" xmlns:a16="http://schemas.microsoft.com/office/drawing/2014/main" id="{BE89C1CB-70D0-4209-8FF9-140C6F6320DB}"/>
              </a:ext>
            </a:extLst>
          </p:cNvPr>
          <p:cNvSpPr txBox="1"/>
          <p:nvPr/>
        </p:nvSpPr>
        <p:spPr>
          <a:xfrm>
            <a:off x="6270484" y="5613567"/>
            <a:ext cx="5587839" cy="523220"/>
          </a:xfrm>
          <a:prstGeom prst="rect">
            <a:avLst/>
          </a:prstGeom>
          <a:noFill/>
        </p:spPr>
        <p:txBody>
          <a:bodyPr wrap="square" rtlCol="0">
            <a:spAutoFit/>
          </a:bodyPr>
          <a:lstStyle/>
          <a:p>
            <a:pPr algn="just"/>
            <a:r>
              <a:rPr lang="es-MX" sz="1400" b="1" dirty="0"/>
              <a:t>3</a:t>
            </a:r>
            <a:r>
              <a:rPr lang="es-MX" sz="1400" dirty="0"/>
              <a:t>. </a:t>
            </a:r>
            <a:r>
              <a:rPr lang="es-MX" sz="1400" b="1" dirty="0"/>
              <a:t>Superficie: </a:t>
            </a:r>
            <a:r>
              <a:rPr lang="es-MX" sz="1400" dirty="0"/>
              <a:t>se registra la superficie de cada terreno, de a cuerdo a la unidad de medida registrada en la pregunta 1</a:t>
            </a:r>
          </a:p>
        </p:txBody>
      </p:sp>
      <p:sp>
        <p:nvSpPr>
          <p:cNvPr id="4" name="Marcador de contenido 5">
            <a:extLst>
              <a:ext uri="{FF2B5EF4-FFF2-40B4-BE49-F238E27FC236}">
                <a16:creationId xmlns="" xmlns:a16="http://schemas.microsoft.com/office/drawing/2014/main" id="{54367B90-326E-47C5-8869-218D3AB28A5E}"/>
              </a:ext>
            </a:extLst>
          </p:cNvPr>
          <p:cNvSpPr txBox="1">
            <a:spLocks/>
          </p:cNvSpPr>
          <p:nvPr/>
        </p:nvSpPr>
        <p:spPr>
          <a:xfrm>
            <a:off x="667175" y="1463895"/>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b="1" dirty="0"/>
              <a:t>Pregunta 01  ¿Cuál es la Unidad de medida utilizada para medir la superficie de los terrenos?, </a:t>
            </a:r>
            <a:r>
              <a:rPr lang="es-ES_tradnl" sz="1400" dirty="0"/>
              <a:t>esta debe ser igual a al registrada en el capítulo 1</a:t>
            </a:r>
          </a:p>
        </p:txBody>
      </p:sp>
      <p:sp>
        <p:nvSpPr>
          <p:cNvPr id="5" name="Marcador de contenido 5">
            <a:extLst>
              <a:ext uri="{FF2B5EF4-FFF2-40B4-BE49-F238E27FC236}">
                <a16:creationId xmlns="" xmlns:a16="http://schemas.microsoft.com/office/drawing/2014/main" id="{6D47AF9F-7D9E-4E5A-8D38-DE37414C1A75}"/>
              </a:ext>
            </a:extLst>
          </p:cNvPr>
          <p:cNvSpPr txBox="1">
            <a:spLocks/>
          </p:cNvSpPr>
          <p:nvPr/>
        </p:nvSpPr>
        <p:spPr>
          <a:xfrm>
            <a:off x="718325" y="2131006"/>
            <a:ext cx="5496746" cy="45048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a:buNone/>
              <a:defRPr sz="1867"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s-ES_tradnl" sz="1400" b="1" dirty="0"/>
              <a:t>Pregunta 02 Número de terrenos dentro y fuera del segmento</a:t>
            </a:r>
            <a:r>
              <a:rPr lang="es-ES_tradnl" sz="1400" dirty="0"/>
              <a:t>, debe ser igual a los registrado en el pregunta 3</a:t>
            </a:r>
          </a:p>
        </p:txBody>
      </p:sp>
    </p:spTree>
    <p:extLst>
      <p:ext uri="{BB962C8B-B14F-4D97-AF65-F5344CB8AC3E}">
        <p14:creationId xmlns:p14="http://schemas.microsoft.com/office/powerpoint/2010/main" val="31832366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97198" y="385376"/>
            <a:ext cx="8416250" cy="530024"/>
          </a:xfrm>
        </p:spPr>
        <p:txBody>
          <a:bodyPr>
            <a:normAutofit fontScale="90000"/>
          </a:bodyPr>
          <a:lstStyle/>
          <a:p>
            <a:r>
              <a:rPr lang="es-ES_tradnl" dirty="0"/>
              <a:t>Capítulo 2: Cultivos, uso del suelo y superficie</a:t>
            </a:r>
          </a:p>
        </p:txBody>
      </p:sp>
      <p:sp>
        <p:nvSpPr>
          <p:cNvPr id="21" name="CuadroTexto 20">
            <a:extLst>
              <a:ext uri="{FF2B5EF4-FFF2-40B4-BE49-F238E27FC236}">
                <a16:creationId xmlns="" xmlns:a16="http://schemas.microsoft.com/office/drawing/2014/main" id="{9ECFD9F7-9F7C-4908-B188-79136114032C}"/>
              </a:ext>
            </a:extLst>
          </p:cNvPr>
          <p:cNvSpPr txBox="1"/>
          <p:nvPr/>
        </p:nvSpPr>
        <p:spPr>
          <a:xfrm>
            <a:off x="924519" y="2736609"/>
            <a:ext cx="3145005" cy="738664"/>
          </a:xfrm>
          <a:prstGeom prst="rect">
            <a:avLst/>
          </a:prstGeom>
          <a:noFill/>
        </p:spPr>
        <p:txBody>
          <a:bodyPr wrap="square" rtlCol="0">
            <a:spAutoFit/>
          </a:bodyPr>
          <a:lstStyle/>
          <a:p>
            <a:r>
              <a:rPr lang="es-MX" sz="1400" b="1" dirty="0"/>
              <a:t>5. Forma de tenencia: </a:t>
            </a:r>
            <a:r>
              <a:rPr lang="es-MX" sz="1400" dirty="0"/>
              <a:t>Por cada terreno se registra la forma de tenencia</a:t>
            </a:r>
            <a:endParaRPr lang="es-EC" sz="1400" dirty="0"/>
          </a:p>
        </p:txBody>
      </p:sp>
      <p:sp>
        <p:nvSpPr>
          <p:cNvPr id="47" name="CuadroTexto 46">
            <a:extLst>
              <a:ext uri="{FF2B5EF4-FFF2-40B4-BE49-F238E27FC236}">
                <a16:creationId xmlns="" xmlns:a16="http://schemas.microsoft.com/office/drawing/2014/main" id="{BE89C1CB-70D0-4209-8FF9-140C6F6320DB}"/>
              </a:ext>
            </a:extLst>
          </p:cNvPr>
          <p:cNvSpPr txBox="1"/>
          <p:nvPr/>
        </p:nvSpPr>
        <p:spPr>
          <a:xfrm>
            <a:off x="924519" y="1356920"/>
            <a:ext cx="3272005" cy="1169551"/>
          </a:xfrm>
          <a:prstGeom prst="rect">
            <a:avLst/>
          </a:prstGeom>
          <a:noFill/>
        </p:spPr>
        <p:txBody>
          <a:bodyPr wrap="square" rtlCol="0">
            <a:spAutoFit/>
          </a:bodyPr>
          <a:lstStyle/>
          <a:p>
            <a:pPr algn="just"/>
            <a:r>
              <a:rPr lang="es-MX" sz="1400" b="1" dirty="0"/>
              <a:t>4. Categoría de uso de suelo: </a:t>
            </a:r>
            <a:r>
              <a:rPr lang="es-MX" sz="1400" dirty="0"/>
              <a:t>A que categoría corresponde el cultivo registrado en la columna 2, en el sistema de codifica automáticamente.</a:t>
            </a:r>
            <a:endParaRPr lang="es-EC" sz="1400" dirty="0"/>
          </a:p>
        </p:txBody>
      </p:sp>
      <p:sp>
        <p:nvSpPr>
          <p:cNvPr id="6" name="CuadroTexto 5">
            <a:extLst>
              <a:ext uri="{FF2B5EF4-FFF2-40B4-BE49-F238E27FC236}">
                <a16:creationId xmlns="" xmlns:a16="http://schemas.microsoft.com/office/drawing/2014/main" id="{334CFA86-F819-4956-9BF5-8F46E53EB8D8}"/>
              </a:ext>
            </a:extLst>
          </p:cNvPr>
          <p:cNvSpPr txBox="1"/>
          <p:nvPr/>
        </p:nvSpPr>
        <p:spPr>
          <a:xfrm>
            <a:off x="741841" y="5452427"/>
            <a:ext cx="10188263" cy="1169551"/>
          </a:xfrm>
          <a:prstGeom prst="rect">
            <a:avLst/>
          </a:prstGeom>
          <a:noFill/>
        </p:spPr>
        <p:txBody>
          <a:bodyPr wrap="square" rtlCol="0">
            <a:spAutoFit/>
          </a:bodyPr>
          <a:lstStyle/>
          <a:p>
            <a:r>
              <a:rPr lang="es-MX" sz="1400" b="1" dirty="0" smtClean="0">
                <a:solidFill>
                  <a:srgbClr val="FF0000"/>
                </a:solidFill>
              </a:rPr>
              <a:t>El </a:t>
            </a:r>
            <a:r>
              <a:rPr lang="es-MX" sz="1400" b="1" dirty="0">
                <a:solidFill>
                  <a:srgbClr val="FF0000"/>
                </a:solidFill>
              </a:rPr>
              <a:t>sistema </a:t>
            </a:r>
            <a:r>
              <a:rPr lang="es-MX" sz="1400" b="1" dirty="0" smtClean="0">
                <a:solidFill>
                  <a:srgbClr val="FF0000"/>
                </a:solidFill>
              </a:rPr>
              <a:t>solicita </a:t>
            </a:r>
            <a:r>
              <a:rPr lang="es-MX" sz="1400" b="1" dirty="0">
                <a:solidFill>
                  <a:srgbClr val="FF0000"/>
                </a:solidFill>
              </a:rPr>
              <a:t>que se ingrese </a:t>
            </a:r>
            <a:r>
              <a:rPr lang="es-MX" sz="1400" b="1" dirty="0" smtClean="0">
                <a:solidFill>
                  <a:srgbClr val="FF0000"/>
                </a:solidFill>
              </a:rPr>
              <a:t>la definición a la </a:t>
            </a:r>
            <a:r>
              <a:rPr lang="es-MX" sz="1400" b="1" dirty="0">
                <a:solidFill>
                  <a:srgbClr val="FF0000"/>
                </a:solidFill>
              </a:rPr>
              <a:t>que corresponde la categoría OTRO. </a:t>
            </a:r>
          </a:p>
          <a:p>
            <a:endParaRPr lang="es-MX" sz="1400" b="1" dirty="0">
              <a:solidFill>
                <a:srgbClr val="FF0000"/>
              </a:solidFill>
            </a:endParaRPr>
          </a:p>
          <a:p>
            <a:r>
              <a:rPr lang="es-MX" sz="1400" b="1" dirty="0">
                <a:solidFill>
                  <a:srgbClr val="FF0000"/>
                </a:solidFill>
              </a:rPr>
              <a:t>P</a:t>
            </a:r>
            <a:r>
              <a:rPr lang="es-MX" sz="1400" b="1" dirty="0" smtClean="0">
                <a:solidFill>
                  <a:srgbClr val="FF0000"/>
                </a:solidFill>
              </a:rPr>
              <a:t>ara la ESPAC 2022 hay que poner </a:t>
            </a:r>
            <a:r>
              <a:rPr lang="es-MX" sz="1400" b="1" dirty="0">
                <a:solidFill>
                  <a:srgbClr val="FF0000"/>
                </a:solidFill>
              </a:rPr>
              <a:t>mayor énfasis en que se registre en el cuestionario en observaciones a que corresponde la categoría OTRO. </a:t>
            </a:r>
          </a:p>
          <a:p>
            <a:endParaRPr lang="es-EC" sz="1400" b="1" dirty="0">
              <a:solidFill>
                <a:srgbClr val="FF0000"/>
              </a:solidFill>
            </a:endParaRPr>
          </a:p>
        </p:txBody>
      </p:sp>
      <p:pic>
        <p:nvPicPr>
          <p:cNvPr id="7" name="Picture 2" descr="VISTO BUENO - TAXSTRATEGY S.A.">
            <a:extLst>
              <a:ext uri="{FF2B5EF4-FFF2-40B4-BE49-F238E27FC236}">
                <a16:creationId xmlns="" xmlns:a16="http://schemas.microsoft.com/office/drawing/2014/main" id="{78DA087B-9AC2-48C3-91DE-EDEF4B73D474}"/>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3267" y="1779608"/>
            <a:ext cx="1272143" cy="954107"/>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 xmlns:a16="http://schemas.microsoft.com/office/drawing/2014/main" id="{2D8569F0-90D6-488F-A625-402EAF305DA3}"/>
              </a:ext>
            </a:extLst>
          </p:cNvPr>
          <p:cNvPicPr>
            <a:picLocks noChangeAspect="1"/>
          </p:cNvPicPr>
          <p:nvPr/>
        </p:nvPicPr>
        <p:blipFill>
          <a:blip r:embed="rId4"/>
          <a:stretch>
            <a:fillRect/>
          </a:stretch>
        </p:blipFill>
        <p:spPr>
          <a:xfrm>
            <a:off x="4292489" y="2712515"/>
            <a:ext cx="7530208" cy="2570842"/>
          </a:xfrm>
          <a:prstGeom prst="rect">
            <a:avLst/>
          </a:prstGeom>
        </p:spPr>
      </p:pic>
    </p:spTree>
    <p:extLst>
      <p:ext uri="{BB962C8B-B14F-4D97-AF65-F5344CB8AC3E}">
        <p14:creationId xmlns:p14="http://schemas.microsoft.com/office/powerpoint/2010/main" val="2087533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97198" y="431675"/>
            <a:ext cx="7227771" cy="530024"/>
          </a:xfrm>
        </p:spPr>
        <p:txBody>
          <a:bodyPr>
            <a:normAutofit fontScale="90000"/>
          </a:bodyPr>
          <a:lstStyle/>
          <a:p>
            <a:r>
              <a:rPr lang="es-EC" dirty="0"/>
              <a:t>Principales problemas encontrados en la ESPAC </a:t>
            </a:r>
            <a:r>
              <a:rPr lang="es-EC" dirty="0" smtClean="0"/>
              <a:t>2022</a:t>
            </a:r>
            <a:endParaRPr lang="es-EC" dirty="0"/>
          </a:p>
        </p:txBody>
      </p:sp>
      <p:graphicFrame>
        <p:nvGraphicFramePr>
          <p:cNvPr id="7" name="6 Diagrama"/>
          <p:cNvGraphicFramePr/>
          <p:nvPr>
            <p:extLst>
              <p:ext uri="{D42A27DB-BD31-4B8C-83A1-F6EECF244321}">
                <p14:modId xmlns:p14="http://schemas.microsoft.com/office/powerpoint/2010/main" val="2698038302"/>
              </p:ext>
            </p:extLst>
          </p:nvPr>
        </p:nvGraphicFramePr>
        <p:xfrm>
          <a:off x="1053067" y="1730326"/>
          <a:ext cx="9979666" cy="44852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94869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63770" y="2727329"/>
            <a:ext cx="6476999" cy="1063557"/>
          </a:xfrm>
        </p:spPr>
        <p:txBody>
          <a:bodyPr>
            <a:noAutofit/>
          </a:bodyPr>
          <a:lstStyle/>
          <a:p>
            <a:r>
              <a:rPr lang="es-ES_tradnl" sz="2400" dirty="0"/>
              <a:t>Capítulo 3.- Cultivos permanentes y pastos cultivados</a:t>
            </a:r>
          </a:p>
        </p:txBody>
      </p:sp>
    </p:spTree>
    <p:extLst>
      <p:ext uri="{BB962C8B-B14F-4D97-AF65-F5344CB8AC3E}">
        <p14:creationId xmlns:p14="http://schemas.microsoft.com/office/powerpoint/2010/main" val="37880524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92AC8D00-1409-4D26-982B-559B4E2AF89C}"/>
              </a:ext>
            </a:extLst>
          </p:cNvPr>
          <p:cNvSpPr>
            <a:spLocks noGrp="1"/>
          </p:cNvSpPr>
          <p:nvPr>
            <p:ph type="title"/>
          </p:nvPr>
        </p:nvSpPr>
        <p:spPr/>
        <p:txBody>
          <a:bodyPr>
            <a:normAutofit fontScale="90000"/>
          </a:bodyPr>
          <a:lstStyle/>
          <a:p>
            <a:r>
              <a:rPr lang="es-MX" dirty="0"/>
              <a:t>Cultivos permanentes</a:t>
            </a:r>
            <a:endParaRPr lang="es-EC" dirty="0"/>
          </a:p>
        </p:txBody>
      </p:sp>
      <p:sp>
        <p:nvSpPr>
          <p:cNvPr id="9" name="Marcador de contenido 8">
            <a:extLst>
              <a:ext uri="{FF2B5EF4-FFF2-40B4-BE49-F238E27FC236}">
                <a16:creationId xmlns="" xmlns:a16="http://schemas.microsoft.com/office/drawing/2014/main" id="{7656D0E6-E01E-40C7-AA2D-A77DDF778328}"/>
              </a:ext>
            </a:extLst>
          </p:cNvPr>
          <p:cNvSpPr>
            <a:spLocks noGrp="1"/>
          </p:cNvSpPr>
          <p:nvPr>
            <p:ph type="body" sz="quarter" idx="10"/>
          </p:nvPr>
        </p:nvSpPr>
        <p:spPr/>
        <p:txBody>
          <a:bodyPr>
            <a:normAutofit/>
          </a:bodyPr>
          <a:lstStyle/>
          <a:p>
            <a:r>
              <a:rPr lang="es-MX" dirty="0"/>
              <a:t>Variables</a:t>
            </a:r>
            <a:endParaRPr lang="es-EC" dirty="0"/>
          </a:p>
        </p:txBody>
      </p:sp>
      <p:sp>
        <p:nvSpPr>
          <p:cNvPr id="15" name="CuadroTexto 14">
            <a:extLst>
              <a:ext uri="{FF2B5EF4-FFF2-40B4-BE49-F238E27FC236}">
                <a16:creationId xmlns="" xmlns:a16="http://schemas.microsoft.com/office/drawing/2014/main" id="{5EC39BDA-A1D5-4925-8773-1A922D4F2E7D}"/>
              </a:ext>
            </a:extLst>
          </p:cNvPr>
          <p:cNvSpPr txBox="1"/>
          <p:nvPr/>
        </p:nvSpPr>
        <p:spPr>
          <a:xfrm>
            <a:off x="2204978" y="4541281"/>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pic>
        <p:nvPicPr>
          <p:cNvPr id="17" name="Picture 2" descr="Visto PNG Images | Visto Transparent PNG - Vippng">
            <a:extLst>
              <a:ext uri="{FF2B5EF4-FFF2-40B4-BE49-F238E27FC236}">
                <a16:creationId xmlns="" xmlns:a16="http://schemas.microsoft.com/office/drawing/2014/main" id="{B7A982CB-0F5A-4DAB-89BB-68C4E508D609}"/>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438028" y="4609822"/>
            <a:ext cx="523221" cy="523221"/>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n 22">
            <a:extLst>
              <a:ext uri="{FF2B5EF4-FFF2-40B4-BE49-F238E27FC236}">
                <a16:creationId xmlns="" xmlns:a16="http://schemas.microsoft.com/office/drawing/2014/main" id="{4D40B675-FA3D-4760-9A1B-3E0E8CEFAC8B}"/>
              </a:ext>
            </a:extLst>
          </p:cNvPr>
          <p:cNvPicPr>
            <a:picLocks noChangeAspect="1"/>
          </p:cNvPicPr>
          <p:nvPr/>
        </p:nvPicPr>
        <p:blipFill>
          <a:blip r:embed="rId3"/>
          <a:stretch>
            <a:fillRect/>
          </a:stretch>
        </p:blipFill>
        <p:spPr>
          <a:xfrm>
            <a:off x="2391629" y="5298048"/>
            <a:ext cx="3177468" cy="1169551"/>
          </a:xfrm>
          <a:prstGeom prst="rect">
            <a:avLst/>
          </a:prstGeom>
        </p:spPr>
      </p:pic>
      <p:pic>
        <p:nvPicPr>
          <p:cNvPr id="24" name="Imagen 23">
            <a:extLst>
              <a:ext uri="{FF2B5EF4-FFF2-40B4-BE49-F238E27FC236}">
                <a16:creationId xmlns="" xmlns:a16="http://schemas.microsoft.com/office/drawing/2014/main" id="{A42A8797-ED6B-4B66-B536-63050295EAEE}"/>
              </a:ext>
            </a:extLst>
          </p:cNvPr>
          <p:cNvPicPr>
            <a:picLocks noChangeAspect="1"/>
          </p:cNvPicPr>
          <p:nvPr/>
        </p:nvPicPr>
        <p:blipFill>
          <a:blip r:embed="rId4"/>
          <a:stretch>
            <a:fillRect/>
          </a:stretch>
        </p:blipFill>
        <p:spPr>
          <a:xfrm>
            <a:off x="6340834" y="5298048"/>
            <a:ext cx="3177468" cy="1216776"/>
          </a:xfrm>
          <a:prstGeom prst="rect">
            <a:avLst/>
          </a:prstGeom>
        </p:spPr>
      </p:pic>
      <p:sp>
        <p:nvSpPr>
          <p:cNvPr id="26" name="CuadroTexto 25">
            <a:extLst>
              <a:ext uri="{FF2B5EF4-FFF2-40B4-BE49-F238E27FC236}">
                <a16:creationId xmlns="" xmlns:a16="http://schemas.microsoft.com/office/drawing/2014/main" id="{48120E38-BD02-4A69-A0F7-BA6B46E599C8}"/>
              </a:ext>
            </a:extLst>
          </p:cNvPr>
          <p:cNvSpPr txBox="1"/>
          <p:nvPr/>
        </p:nvSpPr>
        <p:spPr>
          <a:xfrm>
            <a:off x="-86635" y="5725626"/>
            <a:ext cx="2994587" cy="338554"/>
          </a:xfrm>
          <a:prstGeom prst="rect">
            <a:avLst/>
          </a:prstGeom>
          <a:noFill/>
        </p:spPr>
        <p:txBody>
          <a:bodyPr wrap="square" rtlCol="0">
            <a:spAutoFit/>
          </a:bodyPr>
          <a:lstStyle/>
          <a:p>
            <a:pPr algn="ctr"/>
            <a:r>
              <a:rPr lang="es-MX" sz="1600" b="1" dirty="0"/>
              <a:t>Capítulo 2</a:t>
            </a:r>
            <a:endParaRPr lang="es-EC" sz="1600" b="1" dirty="0"/>
          </a:p>
        </p:txBody>
      </p:sp>
      <p:sp>
        <p:nvSpPr>
          <p:cNvPr id="27" name="CuadroTexto 26">
            <a:extLst>
              <a:ext uri="{FF2B5EF4-FFF2-40B4-BE49-F238E27FC236}">
                <a16:creationId xmlns="" xmlns:a16="http://schemas.microsoft.com/office/drawing/2014/main" id="{D884480E-08A8-4345-96F3-598C6CC9CF26}"/>
              </a:ext>
            </a:extLst>
          </p:cNvPr>
          <p:cNvSpPr txBox="1"/>
          <p:nvPr/>
        </p:nvSpPr>
        <p:spPr>
          <a:xfrm>
            <a:off x="8792745" y="5796676"/>
            <a:ext cx="2994587" cy="338554"/>
          </a:xfrm>
          <a:prstGeom prst="rect">
            <a:avLst/>
          </a:prstGeom>
          <a:noFill/>
        </p:spPr>
        <p:txBody>
          <a:bodyPr wrap="square" rtlCol="0">
            <a:spAutoFit/>
          </a:bodyPr>
          <a:lstStyle/>
          <a:p>
            <a:pPr algn="ctr"/>
            <a:r>
              <a:rPr lang="es-MX" sz="1600" b="1" dirty="0"/>
              <a:t>Capítulo 3</a:t>
            </a:r>
            <a:endParaRPr lang="es-EC" sz="1600" b="1" dirty="0"/>
          </a:p>
        </p:txBody>
      </p:sp>
      <p:sp>
        <p:nvSpPr>
          <p:cNvPr id="29" name="Elipse 28">
            <a:extLst>
              <a:ext uri="{FF2B5EF4-FFF2-40B4-BE49-F238E27FC236}">
                <a16:creationId xmlns="" xmlns:a16="http://schemas.microsoft.com/office/drawing/2014/main" id="{CE387B75-6912-4D1F-B55B-D0A09D5B2A8B}"/>
              </a:ext>
            </a:extLst>
          </p:cNvPr>
          <p:cNvSpPr/>
          <p:nvPr/>
        </p:nvSpPr>
        <p:spPr>
          <a:xfrm>
            <a:off x="6428753" y="6151302"/>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0" name="Elipse 29">
            <a:extLst>
              <a:ext uri="{FF2B5EF4-FFF2-40B4-BE49-F238E27FC236}">
                <a16:creationId xmlns="" xmlns:a16="http://schemas.microsoft.com/office/drawing/2014/main" id="{0D59DA08-E2DE-4D39-98C5-D5094A5991A9}"/>
              </a:ext>
            </a:extLst>
          </p:cNvPr>
          <p:cNvSpPr/>
          <p:nvPr/>
        </p:nvSpPr>
        <p:spPr>
          <a:xfrm>
            <a:off x="2499989" y="6144433"/>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33" name="Conector recto de flecha 32">
            <a:extLst>
              <a:ext uri="{FF2B5EF4-FFF2-40B4-BE49-F238E27FC236}">
                <a16:creationId xmlns="" xmlns:a16="http://schemas.microsoft.com/office/drawing/2014/main" id="{9FBEFFCF-B6E2-4017-A78A-697C1DE36A74}"/>
              </a:ext>
            </a:extLst>
          </p:cNvPr>
          <p:cNvCxnSpPr>
            <a:stCxn id="30" idx="5"/>
            <a:endCxn id="29" idx="3"/>
          </p:cNvCxnSpPr>
          <p:nvPr/>
        </p:nvCxnSpPr>
        <p:spPr>
          <a:xfrm>
            <a:off x="2848207" y="6547419"/>
            <a:ext cx="3640291" cy="68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CuadroTexto 2">
            <a:extLst>
              <a:ext uri="{FF2B5EF4-FFF2-40B4-BE49-F238E27FC236}">
                <a16:creationId xmlns="" xmlns:a16="http://schemas.microsoft.com/office/drawing/2014/main" id="{84C10DAB-45F1-4538-BC95-D3B2BDFE947D}"/>
              </a:ext>
            </a:extLst>
          </p:cNvPr>
          <p:cNvSpPr txBox="1"/>
          <p:nvPr/>
        </p:nvSpPr>
        <p:spPr>
          <a:xfrm>
            <a:off x="1927205" y="1503236"/>
            <a:ext cx="9122586" cy="523220"/>
          </a:xfrm>
          <a:prstGeom prst="rect">
            <a:avLst/>
          </a:prstGeom>
          <a:noFill/>
        </p:spPr>
        <p:txBody>
          <a:bodyPr wrap="square">
            <a:spAutoFit/>
          </a:bodyPr>
          <a:lstStyle/>
          <a:p>
            <a:pPr lvl="0" algn="just"/>
            <a:r>
              <a:rPr lang="es-MX" sz="1400" dirty="0"/>
              <a:t>Todos los pastos cultivados y cultivos permanentes que se registren en la capítulo2, deben ser registrados también en el capítulo 3, estén o no  en edad productiva</a:t>
            </a:r>
            <a:endParaRPr lang="es-EC" sz="1400" dirty="0"/>
          </a:p>
        </p:txBody>
      </p:sp>
      <p:pic>
        <p:nvPicPr>
          <p:cNvPr id="11" name="Picture 2" descr="Visto PNG Images | Visto Transparent PNG - Vippng">
            <a:extLst>
              <a:ext uri="{FF2B5EF4-FFF2-40B4-BE49-F238E27FC236}">
                <a16:creationId xmlns="" xmlns:a16="http://schemas.microsoft.com/office/drawing/2014/main" id="{40040B56-C2F6-4E36-87EF-896F24821D52}"/>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63473" y="1603016"/>
            <a:ext cx="523221" cy="523221"/>
          </a:xfrm>
          <a:prstGeom prst="rect">
            <a:avLst/>
          </a:prstGeom>
          <a:noFill/>
          <a:extLst>
            <a:ext uri="{909E8E84-426E-40DD-AFC4-6F175D3DCCD1}">
              <a14:hiddenFill xmlns:a14="http://schemas.microsoft.com/office/drawing/2010/main">
                <a:solidFill>
                  <a:srgbClr val="FFFFFF"/>
                </a:solidFill>
              </a14:hiddenFill>
            </a:ext>
          </a:extLst>
        </p:spPr>
      </p:pic>
      <p:sp>
        <p:nvSpPr>
          <p:cNvPr id="25" name="CuadroTexto 24">
            <a:extLst>
              <a:ext uri="{FF2B5EF4-FFF2-40B4-BE49-F238E27FC236}">
                <a16:creationId xmlns="" xmlns:a16="http://schemas.microsoft.com/office/drawing/2014/main" id="{7BC51B60-EF3A-4DB8-8005-FD8C4B5D7F59}"/>
              </a:ext>
            </a:extLst>
          </p:cNvPr>
          <p:cNvSpPr txBox="1"/>
          <p:nvPr/>
        </p:nvSpPr>
        <p:spPr>
          <a:xfrm>
            <a:off x="1163473" y="2348809"/>
            <a:ext cx="9886318" cy="523220"/>
          </a:xfrm>
          <a:prstGeom prst="rect">
            <a:avLst/>
          </a:prstGeom>
          <a:noFill/>
        </p:spPr>
        <p:txBody>
          <a:bodyPr wrap="square">
            <a:spAutoFit/>
          </a:bodyPr>
          <a:lstStyle/>
          <a:p>
            <a:pPr marL="342900" indent="-342900" algn="just">
              <a:buFontTx/>
              <a:buAutoNum type="arabicPeriod"/>
            </a:pPr>
            <a:r>
              <a:rPr lang="es-MX" sz="1400" b="1" dirty="0">
                <a:cs typeface="Arial" pitchFamily="34" charset="0"/>
              </a:rPr>
              <a:t>ENTRE  EL 1 DE ENERO AL DÍA DE LA ENTREVISTA</a:t>
            </a:r>
            <a:r>
              <a:rPr lang="es-MX" sz="1400" dirty="0">
                <a:cs typeface="Arial" pitchFamily="34" charset="0"/>
              </a:rPr>
              <a:t>¿ Tuvo o tiene cultivos permanentes en plantaciones compactas y/o pastos cultivados?</a:t>
            </a:r>
          </a:p>
        </p:txBody>
      </p:sp>
      <p:sp>
        <p:nvSpPr>
          <p:cNvPr id="13" name="CuadroTexto 12">
            <a:extLst>
              <a:ext uri="{FF2B5EF4-FFF2-40B4-BE49-F238E27FC236}">
                <a16:creationId xmlns="" xmlns:a16="http://schemas.microsoft.com/office/drawing/2014/main" id="{23998C8B-2C5F-40AD-BF0D-4B68230DDB9E}"/>
              </a:ext>
            </a:extLst>
          </p:cNvPr>
          <p:cNvSpPr txBox="1"/>
          <p:nvPr/>
        </p:nvSpPr>
        <p:spPr>
          <a:xfrm>
            <a:off x="1152841" y="4037678"/>
            <a:ext cx="9886318" cy="307777"/>
          </a:xfrm>
          <a:prstGeom prst="rect">
            <a:avLst/>
          </a:prstGeom>
          <a:noFill/>
        </p:spPr>
        <p:txBody>
          <a:bodyPr wrap="square">
            <a:spAutoFit/>
          </a:bodyPr>
          <a:lstStyle/>
          <a:p>
            <a:pPr algn="just"/>
            <a:r>
              <a:rPr lang="es-MX" sz="1400" b="1" dirty="0">
                <a:cs typeface="Arial" pitchFamily="34" charset="0"/>
              </a:rPr>
              <a:t>Columna 01 Número de terreno</a:t>
            </a:r>
            <a:endParaRPr lang="es-MX" sz="1400" dirty="0">
              <a:cs typeface="Arial" pitchFamily="34" charset="0"/>
            </a:endParaRPr>
          </a:p>
        </p:txBody>
      </p:sp>
      <p:pic>
        <p:nvPicPr>
          <p:cNvPr id="4" name="Imagen 3"/>
          <p:cNvPicPr>
            <a:picLocks noChangeAspect="1"/>
          </p:cNvPicPr>
          <p:nvPr/>
        </p:nvPicPr>
        <p:blipFill>
          <a:blip r:embed="rId5"/>
          <a:stretch>
            <a:fillRect/>
          </a:stretch>
        </p:blipFill>
        <p:spPr>
          <a:xfrm>
            <a:off x="2571750" y="2933700"/>
            <a:ext cx="7048500" cy="990600"/>
          </a:xfrm>
          <a:prstGeom prst="rect">
            <a:avLst/>
          </a:prstGeom>
        </p:spPr>
      </p:pic>
    </p:spTree>
    <p:extLst>
      <p:ext uri="{BB962C8B-B14F-4D97-AF65-F5344CB8AC3E}">
        <p14:creationId xmlns:p14="http://schemas.microsoft.com/office/powerpoint/2010/main" val="24903319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435F4BA1-E456-4D4C-9562-E81534659725}"/>
              </a:ext>
            </a:extLst>
          </p:cNvPr>
          <p:cNvPicPr>
            <a:picLocks noChangeAspect="1"/>
          </p:cNvPicPr>
          <p:nvPr/>
        </p:nvPicPr>
        <p:blipFill rotWithShape="1">
          <a:blip r:embed="rId2"/>
          <a:srcRect l="19318" r="68638"/>
          <a:stretch/>
        </p:blipFill>
        <p:spPr>
          <a:xfrm>
            <a:off x="979529" y="4209051"/>
            <a:ext cx="927653" cy="2428875"/>
          </a:xfrm>
          <a:prstGeom prst="rect">
            <a:avLst/>
          </a:prstGeom>
        </p:spPr>
      </p:pic>
      <p:sp>
        <p:nvSpPr>
          <p:cNvPr id="14" name="CuadroTexto 13">
            <a:extLst>
              <a:ext uri="{FF2B5EF4-FFF2-40B4-BE49-F238E27FC236}">
                <a16:creationId xmlns="" xmlns:a16="http://schemas.microsoft.com/office/drawing/2014/main" id="{7382D167-7ACB-4C40-86AD-39E897821498}"/>
              </a:ext>
            </a:extLst>
          </p:cNvPr>
          <p:cNvSpPr txBox="1"/>
          <p:nvPr/>
        </p:nvSpPr>
        <p:spPr>
          <a:xfrm>
            <a:off x="979529" y="1723283"/>
            <a:ext cx="9886318" cy="307777"/>
          </a:xfrm>
          <a:prstGeom prst="rect">
            <a:avLst/>
          </a:prstGeom>
          <a:noFill/>
        </p:spPr>
        <p:txBody>
          <a:bodyPr wrap="square">
            <a:spAutoFit/>
          </a:bodyPr>
          <a:lstStyle/>
          <a:p>
            <a:pPr algn="just"/>
            <a:r>
              <a:rPr lang="es-MX" sz="1400" b="1" dirty="0">
                <a:cs typeface="Arial" pitchFamily="34" charset="0"/>
              </a:rPr>
              <a:t>Columna 02 Nombre completo del cultivo</a:t>
            </a:r>
            <a:endParaRPr lang="es-MX" sz="1400" dirty="0">
              <a:cs typeface="Arial" pitchFamily="34" charset="0"/>
            </a:endParaRPr>
          </a:p>
        </p:txBody>
      </p:sp>
      <p:sp>
        <p:nvSpPr>
          <p:cNvPr id="17" name="CuadroTexto 16">
            <a:extLst>
              <a:ext uri="{FF2B5EF4-FFF2-40B4-BE49-F238E27FC236}">
                <a16:creationId xmlns="" xmlns:a16="http://schemas.microsoft.com/office/drawing/2014/main" id="{6B6150E0-C5BE-42DB-9745-00DDB38DB234}"/>
              </a:ext>
            </a:extLst>
          </p:cNvPr>
          <p:cNvSpPr txBox="1"/>
          <p:nvPr/>
        </p:nvSpPr>
        <p:spPr>
          <a:xfrm>
            <a:off x="3656760" y="2259449"/>
            <a:ext cx="3021497" cy="1169551"/>
          </a:xfrm>
          <a:prstGeom prst="rect">
            <a:avLst/>
          </a:prstGeom>
          <a:noFill/>
        </p:spPr>
        <p:txBody>
          <a:bodyPr wrap="square" rtlCol="0">
            <a:spAutoFit/>
          </a:bodyPr>
          <a:lstStyle/>
          <a:p>
            <a:pPr algn="just"/>
            <a:r>
              <a:rPr lang="es-MX" sz="1400" dirty="0"/>
              <a:t>Se debe registrar el nombre completo del cultivo, especialmente en aquellos que tienen más de un estado primario</a:t>
            </a:r>
            <a:endParaRPr lang="es-EC" sz="1400" dirty="0"/>
          </a:p>
        </p:txBody>
      </p:sp>
      <p:pic>
        <p:nvPicPr>
          <p:cNvPr id="21" name="Imagen 20">
            <a:extLst>
              <a:ext uri="{FF2B5EF4-FFF2-40B4-BE49-F238E27FC236}">
                <a16:creationId xmlns="" xmlns:a16="http://schemas.microsoft.com/office/drawing/2014/main" id="{114881E7-FF02-4D2C-A537-377E98E4E22D}"/>
              </a:ext>
            </a:extLst>
          </p:cNvPr>
          <p:cNvPicPr>
            <a:picLocks noChangeAspect="1"/>
          </p:cNvPicPr>
          <p:nvPr/>
        </p:nvPicPr>
        <p:blipFill rotWithShape="1">
          <a:blip r:embed="rId3"/>
          <a:srcRect r="22819"/>
          <a:stretch/>
        </p:blipFill>
        <p:spPr>
          <a:xfrm>
            <a:off x="979529" y="2177474"/>
            <a:ext cx="2465279" cy="1333500"/>
          </a:xfrm>
          <a:prstGeom prst="rect">
            <a:avLst/>
          </a:prstGeom>
        </p:spPr>
      </p:pic>
      <p:sp>
        <p:nvSpPr>
          <p:cNvPr id="23" name="CuadroTexto 22">
            <a:extLst>
              <a:ext uri="{FF2B5EF4-FFF2-40B4-BE49-F238E27FC236}">
                <a16:creationId xmlns="" xmlns:a16="http://schemas.microsoft.com/office/drawing/2014/main" id="{92D6BBA7-02CB-41CC-95A5-9706D5F268F7}"/>
              </a:ext>
            </a:extLst>
          </p:cNvPr>
          <p:cNvSpPr txBox="1"/>
          <p:nvPr/>
        </p:nvSpPr>
        <p:spPr>
          <a:xfrm>
            <a:off x="797198" y="3770842"/>
            <a:ext cx="9886318" cy="307777"/>
          </a:xfrm>
          <a:prstGeom prst="rect">
            <a:avLst/>
          </a:prstGeom>
          <a:noFill/>
        </p:spPr>
        <p:txBody>
          <a:bodyPr wrap="square">
            <a:spAutoFit/>
          </a:bodyPr>
          <a:lstStyle/>
          <a:p>
            <a:pPr algn="just"/>
            <a:r>
              <a:rPr lang="es-MX" sz="1400" b="1" dirty="0">
                <a:cs typeface="Arial" pitchFamily="34" charset="0"/>
              </a:rPr>
              <a:t>Columna 03 y 04  Condición de cultivo</a:t>
            </a:r>
            <a:endParaRPr lang="es-MX" sz="1400" dirty="0">
              <a:cs typeface="Arial" pitchFamily="34" charset="0"/>
            </a:endParaRPr>
          </a:p>
        </p:txBody>
      </p:sp>
      <p:sp>
        <p:nvSpPr>
          <p:cNvPr id="25" name="CuadroTexto 24">
            <a:extLst>
              <a:ext uri="{FF2B5EF4-FFF2-40B4-BE49-F238E27FC236}">
                <a16:creationId xmlns="" xmlns:a16="http://schemas.microsoft.com/office/drawing/2014/main" id="{706FE12E-6D96-4253-B7E8-CF9EE8A1CA68}"/>
              </a:ext>
            </a:extLst>
          </p:cNvPr>
          <p:cNvSpPr txBox="1"/>
          <p:nvPr/>
        </p:nvSpPr>
        <p:spPr>
          <a:xfrm>
            <a:off x="1980360" y="4656884"/>
            <a:ext cx="4697897" cy="1815882"/>
          </a:xfrm>
          <a:prstGeom prst="rect">
            <a:avLst/>
          </a:prstGeom>
          <a:noFill/>
        </p:spPr>
        <p:txBody>
          <a:bodyPr wrap="square" rtlCol="0">
            <a:spAutoFit/>
          </a:bodyPr>
          <a:lstStyle/>
          <a:p>
            <a:pPr algn="just"/>
            <a:r>
              <a:rPr lang="es-MX" sz="1400" dirty="0"/>
              <a:t>Registrar si el cultivo está solo, asociado o bajo invernadero</a:t>
            </a:r>
          </a:p>
          <a:p>
            <a:pPr algn="just"/>
            <a:r>
              <a:rPr lang="es-MX" sz="1400" b="1" dirty="0"/>
              <a:t>Si es 1 </a:t>
            </a:r>
            <a:r>
              <a:rPr lang="es-MX" sz="1400" dirty="0"/>
              <a:t>salta a la columna 05</a:t>
            </a:r>
          </a:p>
          <a:p>
            <a:pPr algn="just"/>
            <a:r>
              <a:rPr lang="es-MX" sz="1400" b="1" dirty="0"/>
              <a:t>Si es 02 </a:t>
            </a:r>
            <a:r>
              <a:rPr lang="es-MX" sz="1400" dirty="0"/>
              <a:t>Registra el número de orden del asociamiento</a:t>
            </a:r>
          </a:p>
          <a:p>
            <a:pPr algn="just"/>
            <a:r>
              <a:rPr lang="es-MX" sz="1400" b="1" dirty="0"/>
              <a:t>Si es 3 de</a:t>
            </a:r>
            <a:r>
              <a:rPr lang="es-MX" sz="1400" dirty="0"/>
              <a:t>terminar si el cultivo está solo o asociado; si esta asociado registre en orden del asociamiento del 20 en adelante.</a:t>
            </a:r>
            <a:endParaRPr lang="es-EC" sz="1400" dirty="0"/>
          </a:p>
        </p:txBody>
      </p:sp>
      <p:sp>
        <p:nvSpPr>
          <p:cNvPr id="27" name="CuadroTexto 26">
            <a:extLst>
              <a:ext uri="{FF2B5EF4-FFF2-40B4-BE49-F238E27FC236}">
                <a16:creationId xmlns="" xmlns:a16="http://schemas.microsoft.com/office/drawing/2014/main" id="{5DF2262A-0B72-4DB7-B667-CB152483D52B}"/>
              </a:ext>
            </a:extLst>
          </p:cNvPr>
          <p:cNvSpPr txBox="1"/>
          <p:nvPr/>
        </p:nvSpPr>
        <p:spPr>
          <a:xfrm>
            <a:off x="6944140" y="1667700"/>
            <a:ext cx="4824166" cy="1384995"/>
          </a:xfrm>
          <a:prstGeom prst="rect">
            <a:avLst/>
          </a:prstGeom>
          <a:noFill/>
        </p:spPr>
        <p:txBody>
          <a:bodyPr wrap="square">
            <a:spAutoFit/>
          </a:bodyPr>
          <a:lstStyle/>
          <a:p>
            <a:pPr algn="just"/>
            <a:r>
              <a:rPr lang="es-MX" sz="1400" b="1" dirty="0">
                <a:cs typeface="Arial" pitchFamily="34" charset="0"/>
              </a:rPr>
              <a:t>Columna 05 Edad de la plantación.- </a:t>
            </a:r>
            <a:r>
              <a:rPr lang="es-MX" sz="1400" dirty="0">
                <a:cs typeface="Arial" pitchFamily="34" charset="0"/>
              </a:rPr>
              <a:t>Se registra en años cumplidos:</a:t>
            </a:r>
          </a:p>
          <a:p>
            <a:pPr algn="just"/>
            <a:endParaRPr lang="es-MX" sz="1400" dirty="0">
              <a:cs typeface="Arial" pitchFamily="34" charset="0"/>
            </a:endParaRPr>
          </a:p>
          <a:p>
            <a:pPr algn="just"/>
            <a:r>
              <a:rPr lang="es-MX" sz="1400" dirty="0">
                <a:cs typeface="Arial" pitchFamily="34" charset="0"/>
              </a:rPr>
              <a:t>Si es &lt; a 0= 0</a:t>
            </a:r>
          </a:p>
          <a:p>
            <a:pPr algn="just"/>
            <a:r>
              <a:rPr lang="es-MX" sz="1400" dirty="0">
                <a:cs typeface="Arial" pitchFamily="34" charset="0"/>
              </a:rPr>
              <a:t>Si es &gt; 100= 99</a:t>
            </a:r>
          </a:p>
          <a:p>
            <a:pPr algn="just"/>
            <a:r>
              <a:rPr lang="es-MX" sz="1400" dirty="0">
                <a:cs typeface="Arial" pitchFamily="34" charset="0"/>
              </a:rPr>
              <a:t>Si se desconoce la edad =98</a:t>
            </a:r>
          </a:p>
        </p:txBody>
      </p:sp>
      <p:sp>
        <p:nvSpPr>
          <p:cNvPr id="29" name="CuadroTexto 28">
            <a:extLst>
              <a:ext uri="{FF2B5EF4-FFF2-40B4-BE49-F238E27FC236}">
                <a16:creationId xmlns="" xmlns:a16="http://schemas.microsoft.com/office/drawing/2014/main" id="{170BD055-3978-46A4-B1EB-E487502C21C7}"/>
              </a:ext>
            </a:extLst>
          </p:cNvPr>
          <p:cNvSpPr txBox="1"/>
          <p:nvPr/>
        </p:nvSpPr>
        <p:spPr>
          <a:xfrm>
            <a:off x="6944140" y="3070644"/>
            <a:ext cx="4824166" cy="738664"/>
          </a:xfrm>
          <a:prstGeom prst="rect">
            <a:avLst/>
          </a:prstGeom>
          <a:noFill/>
        </p:spPr>
        <p:txBody>
          <a:bodyPr wrap="square">
            <a:spAutoFit/>
          </a:bodyPr>
          <a:lstStyle/>
          <a:p>
            <a:pPr algn="just"/>
            <a:r>
              <a:rPr lang="es-MX" sz="1400" b="1" dirty="0">
                <a:cs typeface="Arial" pitchFamily="34" charset="0"/>
              </a:rPr>
              <a:t>Columna 06 Distancia entre plantas.- </a:t>
            </a:r>
            <a:r>
              <a:rPr lang="es-MX" sz="1400" dirty="0">
                <a:cs typeface="Arial" pitchFamily="34" charset="0"/>
              </a:rPr>
              <a:t>Se registra el distanciamiento que existe entre planta y planta</a:t>
            </a:r>
          </a:p>
          <a:p>
            <a:pPr algn="just"/>
            <a:r>
              <a:rPr lang="es-MX" sz="1400" dirty="0">
                <a:cs typeface="Arial" pitchFamily="34" charset="0"/>
              </a:rPr>
              <a:t>Ejemplo: 2x2; 3x3 </a:t>
            </a:r>
          </a:p>
        </p:txBody>
      </p:sp>
      <p:sp>
        <p:nvSpPr>
          <p:cNvPr id="31" name="CuadroTexto 30">
            <a:extLst>
              <a:ext uri="{FF2B5EF4-FFF2-40B4-BE49-F238E27FC236}">
                <a16:creationId xmlns="" xmlns:a16="http://schemas.microsoft.com/office/drawing/2014/main" id="{50DC63CD-C328-4817-860E-E292102943EB}"/>
              </a:ext>
            </a:extLst>
          </p:cNvPr>
          <p:cNvSpPr txBox="1"/>
          <p:nvPr/>
        </p:nvSpPr>
        <p:spPr>
          <a:xfrm>
            <a:off x="6944139" y="3867560"/>
            <a:ext cx="4824166" cy="1600438"/>
          </a:xfrm>
          <a:prstGeom prst="rect">
            <a:avLst/>
          </a:prstGeom>
          <a:noFill/>
        </p:spPr>
        <p:txBody>
          <a:bodyPr wrap="square">
            <a:spAutoFit/>
          </a:bodyPr>
          <a:lstStyle/>
          <a:p>
            <a:pPr algn="just"/>
            <a:r>
              <a:rPr lang="es-MX" sz="1400" b="1" dirty="0">
                <a:cs typeface="Arial" pitchFamily="34" charset="0"/>
              </a:rPr>
              <a:t>Columna 07 Tipo de semilla.- </a:t>
            </a:r>
            <a:r>
              <a:rPr lang="es-MX" sz="1400" dirty="0">
                <a:cs typeface="Arial" pitchFamily="34" charset="0"/>
              </a:rPr>
              <a:t>Se registra el tipo de semilla que la PP utilizó para plantar el cultivo.</a:t>
            </a:r>
          </a:p>
          <a:p>
            <a:pPr marL="342900" indent="-342900" algn="just">
              <a:buAutoNum type="arabicPeriod"/>
            </a:pPr>
            <a:r>
              <a:rPr lang="es-MX" sz="1400" dirty="0">
                <a:cs typeface="Arial" pitchFamily="34" charset="0"/>
              </a:rPr>
              <a:t>Común</a:t>
            </a:r>
          </a:p>
          <a:p>
            <a:pPr marL="342900" indent="-342900" algn="just">
              <a:buAutoNum type="arabicPeriod"/>
            </a:pPr>
            <a:r>
              <a:rPr lang="es-MX" sz="1400" dirty="0">
                <a:cs typeface="Arial" pitchFamily="34" charset="0"/>
              </a:rPr>
              <a:t>Mejorada</a:t>
            </a:r>
          </a:p>
          <a:p>
            <a:pPr marL="342900" indent="-342900" algn="just">
              <a:buAutoNum type="arabicPeriod"/>
            </a:pPr>
            <a:r>
              <a:rPr lang="es-MX" sz="1400" dirty="0">
                <a:cs typeface="Arial" pitchFamily="34" charset="0"/>
              </a:rPr>
              <a:t>Híbrida Nacional</a:t>
            </a:r>
          </a:p>
          <a:p>
            <a:pPr marL="342900" indent="-342900" algn="just">
              <a:buAutoNum type="arabicPeriod"/>
            </a:pPr>
            <a:r>
              <a:rPr lang="es-MX" sz="1400" dirty="0">
                <a:cs typeface="Arial" pitchFamily="34" charset="0"/>
              </a:rPr>
              <a:t>Híbrida internacional</a:t>
            </a:r>
          </a:p>
          <a:p>
            <a:pPr marL="342900" indent="-342900" algn="just">
              <a:buAutoNum type="arabicPeriod"/>
            </a:pPr>
            <a:endParaRPr lang="es-MX" sz="1400" dirty="0">
              <a:cs typeface="Arial" pitchFamily="34" charset="0"/>
            </a:endParaRPr>
          </a:p>
        </p:txBody>
      </p:sp>
      <p:sp>
        <p:nvSpPr>
          <p:cNvPr id="35" name="Título 1">
            <a:extLst>
              <a:ext uri="{FF2B5EF4-FFF2-40B4-BE49-F238E27FC236}">
                <a16:creationId xmlns="" xmlns:a16="http://schemas.microsoft.com/office/drawing/2014/main" id="{01D4B45A-76BB-4AE1-ADA2-6EE1B67B576F}"/>
              </a:ext>
            </a:extLst>
          </p:cNvPr>
          <p:cNvSpPr>
            <a:spLocks noGrp="1"/>
          </p:cNvSpPr>
          <p:nvPr>
            <p:ph type="title"/>
          </p:nvPr>
        </p:nvSpPr>
        <p:spPr/>
        <p:txBody>
          <a:bodyPr>
            <a:normAutofit fontScale="90000"/>
          </a:bodyPr>
          <a:lstStyle/>
          <a:p>
            <a:r>
              <a:rPr lang="es-MX" dirty="0"/>
              <a:t>Cultivos permanentes</a:t>
            </a:r>
            <a:endParaRPr lang="es-EC" dirty="0"/>
          </a:p>
        </p:txBody>
      </p:sp>
      <p:sp>
        <p:nvSpPr>
          <p:cNvPr id="36" name="Marcador de contenido 8">
            <a:extLst>
              <a:ext uri="{FF2B5EF4-FFF2-40B4-BE49-F238E27FC236}">
                <a16:creationId xmlns="" xmlns:a16="http://schemas.microsoft.com/office/drawing/2014/main" id="{9CEEAF21-66F4-4315-99B6-0B970577F0DD}"/>
              </a:ext>
            </a:extLst>
          </p:cNvPr>
          <p:cNvSpPr>
            <a:spLocks noGrp="1"/>
          </p:cNvSpPr>
          <p:nvPr>
            <p:ph type="body" sz="quarter" idx="10"/>
          </p:nvPr>
        </p:nvSpPr>
        <p:spPr/>
        <p:txBody>
          <a:bodyPr>
            <a:normAutofit/>
          </a:bodyPr>
          <a:lstStyle/>
          <a:p>
            <a:r>
              <a:rPr lang="es-MX" dirty="0"/>
              <a:t>Variables</a:t>
            </a:r>
            <a:endParaRPr lang="es-EC" dirty="0"/>
          </a:p>
        </p:txBody>
      </p:sp>
      <p:pic>
        <p:nvPicPr>
          <p:cNvPr id="2" name="Imagen 1"/>
          <p:cNvPicPr>
            <a:picLocks noChangeAspect="1"/>
          </p:cNvPicPr>
          <p:nvPr/>
        </p:nvPicPr>
        <p:blipFill>
          <a:blip r:embed="rId4"/>
          <a:stretch>
            <a:fillRect/>
          </a:stretch>
        </p:blipFill>
        <p:spPr>
          <a:xfrm>
            <a:off x="9356222" y="4420461"/>
            <a:ext cx="1422268" cy="2412588"/>
          </a:xfrm>
          <a:prstGeom prst="rect">
            <a:avLst/>
          </a:prstGeom>
        </p:spPr>
      </p:pic>
    </p:spTree>
    <p:extLst>
      <p:ext uri="{BB962C8B-B14F-4D97-AF65-F5344CB8AC3E}">
        <p14:creationId xmlns:p14="http://schemas.microsoft.com/office/powerpoint/2010/main" val="2777430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1682ABFA-7134-4C26-8040-FD14F02E929D}"/>
              </a:ext>
            </a:extLst>
          </p:cNvPr>
          <p:cNvSpPr>
            <a:spLocks noGrp="1"/>
          </p:cNvSpPr>
          <p:nvPr>
            <p:ph type="title"/>
          </p:nvPr>
        </p:nvSpPr>
        <p:spPr/>
        <p:txBody>
          <a:bodyPr>
            <a:normAutofit fontScale="90000"/>
          </a:bodyPr>
          <a:lstStyle/>
          <a:p>
            <a:r>
              <a:rPr lang="es-MX" dirty="0"/>
              <a:t>Cultivos permanentes</a:t>
            </a:r>
            <a:endParaRPr lang="es-EC" dirty="0"/>
          </a:p>
        </p:txBody>
      </p:sp>
      <p:sp>
        <p:nvSpPr>
          <p:cNvPr id="8" name="Marcador de contenido 8">
            <a:extLst>
              <a:ext uri="{FF2B5EF4-FFF2-40B4-BE49-F238E27FC236}">
                <a16:creationId xmlns="" xmlns:a16="http://schemas.microsoft.com/office/drawing/2014/main" id="{040B403C-F26A-47D2-AD89-7905C5C245CD}"/>
              </a:ext>
            </a:extLst>
          </p:cNvPr>
          <p:cNvSpPr>
            <a:spLocks noGrp="1"/>
          </p:cNvSpPr>
          <p:nvPr>
            <p:ph type="body" sz="quarter" idx="10"/>
          </p:nvPr>
        </p:nvSpPr>
        <p:spPr/>
        <p:txBody>
          <a:bodyPr>
            <a:normAutofit/>
          </a:bodyPr>
          <a:lstStyle/>
          <a:p>
            <a:r>
              <a:rPr lang="es-MX" dirty="0"/>
              <a:t>Variables</a:t>
            </a:r>
            <a:endParaRPr lang="es-EC" dirty="0"/>
          </a:p>
        </p:txBody>
      </p:sp>
      <p:pic>
        <p:nvPicPr>
          <p:cNvPr id="9" name="Imagen 8">
            <a:extLst>
              <a:ext uri="{FF2B5EF4-FFF2-40B4-BE49-F238E27FC236}">
                <a16:creationId xmlns="" xmlns:a16="http://schemas.microsoft.com/office/drawing/2014/main" id="{66B9B487-6825-4676-9E1E-CBE08BE4D414}"/>
              </a:ext>
            </a:extLst>
          </p:cNvPr>
          <p:cNvPicPr>
            <a:picLocks noChangeAspect="1"/>
          </p:cNvPicPr>
          <p:nvPr/>
        </p:nvPicPr>
        <p:blipFill>
          <a:blip r:embed="rId2"/>
          <a:stretch>
            <a:fillRect/>
          </a:stretch>
        </p:blipFill>
        <p:spPr>
          <a:xfrm>
            <a:off x="3821594" y="1476567"/>
            <a:ext cx="4328491" cy="3324594"/>
          </a:xfrm>
          <a:prstGeom prst="rect">
            <a:avLst/>
          </a:prstGeom>
        </p:spPr>
      </p:pic>
      <p:sp>
        <p:nvSpPr>
          <p:cNvPr id="11" name="CuadroTexto 10">
            <a:extLst>
              <a:ext uri="{FF2B5EF4-FFF2-40B4-BE49-F238E27FC236}">
                <a16:creationId xmlns="" xmlns:a16="http://schemas.microsoft.com/office/drawing/2014/main" id="{2EBAB2D2-743C-4B55-AB71-5B3E425D44F9}"/>
              </a:ext>
            </a:extLst>
          </p:cNvPr>
          <p:cNvSpPr txBox="1"/>
          <p:nvPr/>
        </p:nvSpPr>
        <p:spPr>
          <a:xfrm>
            <a:off x="773594" y="2375828"/>
            <a:ext cx="2486441" cy="954107"/>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r>
              <a:rPr lang="es-EC"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egistre el tamaño del área que utilizan el o los cultivos del terreno que está investigando</a:t>
            </a:r>
            <a:endParaRPr lang="es-EC" sz="1400" dirty="0">
              <a:latin typeface="Century Gothic" panose="020B0502020202020204" pitchFamily="34" charset="0"/>
            </a:endParaRPr>
          </a:p>
        </p:txBody>
      </p:sp>
      <p:sp>
        <p:nvSpPr>
          <p:cNvPr id="13" name="CuadroTexto 12">
            <a:extLst>
              <a:ext uri="{FF2B5EF4-FFF2-40B4-BE49-F238E27FC236}">
                <a16:creationId xmlns="" xmlns:a16="http://schemas.microsoft.com/office/drawing/2014/main" id="{DAA5F253-5E84-4345-A326-B7ED64DE2920}"/>
              </a:ext>
            </a:extLst>
          </p:cNvPr>
          <p:cNvSpPr txBox="1"/>
          <p:nvPr/>
        </p:nvSpPr>
        <p:spPr>
          <a:xfrm>
            <a:off x="2992671" y="5878330"/>
            <a:ext cx="3432313" cy="73866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s-MX" sz="1400" dirty="0">
                <a:latin typeface="Century Gothic" panose="020B0502020202020204" pitchFamily="34" charset="0"/>
                <a:ea typeface="Calibri" panose="020F0502020204030204" pitchFamily="34" charset="0"/>
                <a:cs typeface="Times New Roman" panose="02020603050405020304" pitchFamily="18" charset="0"/>
              </a:rPr>
              <a:t>Registe la superficie que esta edad productiva, </a:t>
            </a:r>
            <a:r>
              <a:rPr lang="es-MX" sz="1400" dirty="0">
                <a:highlight>
                  <a:srgbClr val="FFFF00"/>
                </a:highlight>
                <a:latin typeface="Century Gothic" panose="020B0502020202020204" pitchFamily="34" charset="0"/>
                <a:ea typeface="Calibri" panose="020F0502020204030204" pitchFamily="34" charset="0"/>
                <a:cs typeface="Times New Roman" panose="02020603050405020304" pitchFamily="18" charset="0"/>
              </a:rPr>
              <a:t>esta puede ser igual o menor que la superficie plantada.</a:t>
            </a:r>
            <a:endParaRPr lang="es-EC" sz="1400" dirty="0">
              <a:highlight>
                <a:srgbClr val="FFFF00"/>
              </a:highlight>
              <a:latin typeface="Century Gothic" panose="020B0502020202020204" pitchFamily="34" charset="0"/>
            </a:endParaRPr>
          </a:p>
        </p:txBody>
      </p:sp>
      <p:sp>
        <p:nvSpPr>
          <p:cNvPr id="15" name="CuadroTexto 14">
            <a:extLst>
              <a:ext uri="{FF2B5EF4-FFF2-40B4-BE49-F238E27FC236}">
                <a16:creationId xmlns="" xmlns:a16="http://schemas.microsoft.com/office/drawing/2014/main" id="{D52BC3E5-0756-4BBD-B926-1AEE1615C5DF}"/>
              </a:ext>
            </a:extLst>
          </p:cNvPr>
          <p:cNvSpPr txBox="1"/>
          <p:nvPr/>
        </p:nvSpPr>
        <p:spPr>
          <a:xfrm>
            <a:off x="7297681" y="5662887"/>
            <a:ext cx="3171535" cy="954107"/>
          </a:xfrm>
          <a:prstGeom prst="rect">
            <a:avLst/>
          </a:prstGeom>
          <a:ln>
            <a:solidFill>
              <a:schemeClr val="accent6"/>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latin typeface="Century Gothic" panose="020B0502020202020204" pitchFamily="34" charset="0"/>
                <a:ea typeface="Calibri" panose="020F0502020204030204" pitchFamily="34" charset="0"/>
                <a:cs typeface="Times New Roman" panose="02020603050405020304" pitchFamily="18" charset="0"/>
              </a:rPr>
              <a:t>Registe la superficie que cosechó la </a:t>
            </a:r>
            <a:r>
              <a:rPr lang="es-MX" sz="1400" dirty="0">
                <a:latin typeface="Century Gothic" panose="020B0502020202020204" pitchFamily="34" charset="0"/>
                <a:cs typeface="Times New Roman" panose="02020603050405020304" pitchFamily="18" charset="0"/>
              </a:rPr>
              <a:t>PP, </a:t>
            </a:r>
            <a:r>
              <a:rPr lang="es-EC" sz="1400" dirty="0">
                <a:highlight>
                  <a:srgbClr val="FFFF00"/>
                </a:highlight>
                <a:latin typeface="Century Gothic" panose="020B0502020202020204" pitchFamily="34" charset="0"/>
                <a:cs typeface="Times New Roman" panose="02020603050405020304" pitchFamily="18" charset="0"/>
              </a:rPr>
              <a:t>que puede ser igual o menor a la superficie en edad productiva, NUNCA mayor.</a:t>
            </a:r>
          </a:p>
        </p:txBody>
      </p:sp>
      <p:sp>
        <p:nvSpPr>
          <p:cNvPr id="17" name="CuadroTexto 16">
            <a:extLst>
              <a:ext uri="{FF2B5EF4-FFF2-40B4-BE49-F238E27FC236}">
                <a16:creationId xmlns="" xmlns:a16="http://schemas.microsoft.com/office/drawing/2014/main" id="{C093693C-1099-4483-909D-2C2BB46D40F1}"/>
              </a:ext>
            </a:extLst>
          </p:cNvPr>
          <p:cNvSpPr txBox="1"/>
          <p:nvPr/>
        </p:nvSpPr>
        <p:spPr>
          <a:xfrm>
            <a:off x="8852452" y="2109825"/>
            <a:ext cx="2976428" cy="2246769"/>
          </a:xfrm>
          <a:prstGeom prst="rect">
            <a:avLst/>
          </a:prstGeom>
          <a:ln>
            <a:solidFill>
              <a:srgbClr val="7030A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un solo código de 1 a 6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siempre y cuando la superficie cosechada sea menor a la superficie en edad productiva. </a:t>
            </a:r>
          </a:p>
          <a:p>
            <a:pPr algn="just"/>
            <a:endParaRPr lang="es-EC" sz="1400" dirty="0">
              <a:latin typeface="Century Gothic" panose="020B0502020202020204" pitchFamily="34" charset="0"/>
              <a:ea typeface="Calibri" panose="020F0502020204030204" pitchFamily="34" charset="0"/>
              <a:cs typeface="Times New Roman" panose="02020603050405020304" pitchFamily="18" charset="0"/>
            </a:endParaRPr>
          </a:p>
          <a:p>
            <a:pPr algn="just"/>
            <a:r>
              <a:rPr lang="es-EC" sz="1400" dirty="0">
                <a:effectLst/>
                <a:latin typeface="Century Gothic" panose="020B0502020202020204" pitchFamily="34" charset="0"/>
                <a:ea typeface="Calibri" panose="020F0502020204030204" pitchFamily="34" charset="0"/>
                <a:cs typeface="Times New Roman" panose="02020603050405020304" pitchFamily="18" charset="0"/>
              </a:rPr>
              <a:t>Si la razón de pérdida no corresponde a ninguno de los códigos señalados, escriba en observaciones</a:t>
            </a:r>
            <a:endParaRPr lang="es-EC" sz="1100" dirty="0">
              <a:latin typeface="Century Gothic" panose="020B0502020202020204" pitchFamily="34" charset="0"/>
            </a:endParaRPr>
          </a:p>
        </p:txBody>
      </p:sp>
      <p:cxnSp>
        <p:nvCxnSpPr>
          <p:cNvPr id="19" name="Conector recto de flecha 18">
            <a:extLst>
              <a:ext uri="{FF2B5EF4-FFF2-40B4-BE49-F238E27FC236}">
                <a16:creationId xmlns="" xmlns:a16="http://schemas.microsoft.com/office/drawing/2014/main" id="{127DAC2B-1F3A-4064-B5F4-9029E15D878D}"/>
              </a:ext>
            </a:extLst>
          </p:cNvPr>
          <p:cNvCxnSpPr>
            <a:endCxn id="13" idx="0"/>
          </p:cNvCxnSpPr>
          <p:nvPr/>
        </p:nvCxnSpPr>
        <p:spPr>
          <a:xfrm flipH="1">
            <a:off x="4708828" y="4801161"/>
            <a:ext cx="684807" cy="1077169"/>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ector recto de flecha 20">
            <a:extLst>
              <a:ext uri="{FF2B5EF4-FFF2-40B4-BE49-F238E27FC236}">
                <a16:creationId xmlns="" xmlns:a16="http://schemas.microsoft.com/office/drawing/2014/main" id="{6B2565D7-B649-418A-BCF1-33F769BFAE09}"/>
              </a:ext>
            </a:extLst>
          </p:cNvPr>
          <p:cNvCxnSpPr/>
          <p:nvPr/>
        </p:nvCxnSpPr>
        <p:spPr>
          <a:xfrm>
            <a:off x="6997148" y="4801161"/>
            <a:ext cx="1351722" cy="861726"/>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a:extLst>
              <a:ext uri="{FF2B5EF4-FFF2-40B4-BE49-F238E27FC236}">
                <a16:creationId xmlns="" xmlns:a16="http://schemas.microsoft.com/office/drawing/2014/main" id="{DAA1E896-2505-442A-9586-75CE030836F4}"/>
              </a:ext>
            </a:extLst>
          </p:cNvPr>
          <p:cNvCxnSpPr/>
          <p:nvPr/>
        </p:nvCxnSpPr>
        <p:spPr>
          <a:xfrm flipH="1">
            <a:off x="3260035" y="2895765"/>
            <a:ext cx="56155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ector recto de flecha 24">
            <a:extLst>
              <a:ext uri="{FF2B5EF4-FFF2-40B4-BE49-F238E27FC236}">
                <a16:creationId xmlns="" xmlns:a16="http://schemas.microsoft.com/office/drawing/2014/main" id="{FDB84994-8720-433C-8737-B03F6C7ADE52}"/>
              </a:ext>
            </a:extLst>
          </p:cNvPr>
          <p:cNvCxnSpPr>
            <a:cxnSpLocks/>
          </p:cNvCxnSpPr>
          <p:nvPr/>
        </p:nvCxnSpPr>
        <p:spPr>
          <a:xfrm flipV="1">
            <a:off x="8089859" y="3266805"/>
            <a:ext cx="762593" cy="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0" name="CuadroTexto 29">
            <a:extLst>
              <a:ext uri="{FF2B5EF4-FFF2-40B4-BE49-F238E27FC236}">
                <a16:creationId xmlns="" xmlns:a16="http://schemas.microsoft.com/office/drawing/2014/main" id="{88F90E34-AE93-4DC4-BDED-FB35406E963B}"/>
              </a:ext>
            </a:extLst>
          </p:cNvPr>
          <p:cNvSpPr txBox="1"/>
          <p:nvPr/>
        </p:nvSpPr>
        <p:spPr>
          <a:xfrm>
            <a:off x="773594" y="3586616"/>
            <a:ext cx="2486441" cy="1169551"/>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MX" sz="1400" dirty="0"/>
              <a:t>Totalice en la línea 98, la superficie plantada, sumando una sola vez la superficie que registró para los asociados.</a:t>
            </a:r>
            <a:endParaRPr lang="es-EC" sz="1400" dirty="0"/>
          </a:p>
        </p:txBody>
      </p:sp>
      <p:cxnSp>
        <p:nvCxnSpPr>
          <p:cNvPr id="33" name="Conector recto de flecha 32">
            <a:extLst>
              <a:ext uri="{FF2B5EF4-FFF2-40B4-BE49-F238E27FC236}">
                <a16:creationId xmlns="" xmlns:a16="http://schemas.microsoft.com/office/drawing/2014/main" id="{0429E722-E91E-44BE-8D04-2C26499848B8}"/>
              </a:ext>
            </a:extLst>
          </p:cNvPr>
          <p:cNvCxnSpPr>
            <a:endCxn id="30" idx="3"/>
          </p:cNvCxnSpPr>
          <p:nvPr/>
        </p:nvCxnSpPr>
        <p:spPr>
          <a:xfrm flipH="1">
            <a:off x="3260035" y="2882513"/>
            <a:ext cx="561559" cy="128887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74440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530A3105-13AB-41AE-8FF5-AD843DCB3E89}"/>
              </a:ext>
            </a:extLst>
          </p:cNvPr>
          <p:cNvSpPr>
            <a:spLocks noGrp="1"/>
          </p:cNvSpPr>
          <p:nvPr>
            <p:ph type="title"/>
          </p:nvPr>
        </p:nvSpPr>
        <p:spPr/>
        <p:txBody>
          <a:bodyPr>
            <a:normAutofit fontScale="90000"/>
          </a:bodyPr>
          <a:lstStyle/>
          <a:p>
            <a:r>
              <a:rPr lang="es-MX" dirty="0"/>
              <a:t>Cultivos permanentes</a:t>
            </a:r>
            <a:endParaRPr lang="es-EC" dirty="0"/>
          </a:p>
        </p:txBody>
      </p:sp>
      <p:sp>
        <p:nvSpPr>
          <p:cNvPr id="8" name="Marcador de contenido 8">
            <a:extLst>
              <a:ext uri="{FF2B5EF4-FFF2-40B4-BE49-F238E27FC236}">
                <a16:creationId xmlns="" xmlns:a16="http://schemas.microsoft.com/office/drawing/2014/main" id="{C79B7ADE-BDC2-4287-91E9-F7CAAA4527FC}"/>
              </a:ext>
            </a:extLst>
          </p:cNvPr>
          <p:cNvSpPr>
            <a:spLocks noGrp="1"/>
          </p:cNvSpPr>
          <p:nvPr>
            <p:ph type="body" sz="quarter" idx="10"/>
          </p:nvPr>
        </p:nvSpPr>
        <p:spPr/>
        <p:txBody>
          <a:bodyPr>
            <a:normAutofit/>
          </a:bodyPr>
          <a:lstStyle/>
          <a:p>
            <a:r>
              <a:rPr lang="es-MX" dirty="0"/>
              <a:t>Variables</a:t>
            </a:r>
            <a:endParaRPr lang="es-EC" dirty="0"/>
          </a:p>
        </p:txBody>
      </p:sp>
      <p:pic>
        <p:nvPicPr>
          <p:cNvPr id="9" name="Imagen 8">
            <a:extLst>
              <a:ext uri="{FF2B5EF4-FFF2-40B4-BE49-F238E27FC236}">
                <a16:creationId xmlns="" xmlns:a16="http://schemas.microsoft.com/office/drawing/2014/main" id="{164C6B05-FF20-43E9-93AA-B48A9E42D621}"/>
              </a:ext>
            </a:extLst>
          </p:cNvPr>
          <p:cNvPicPr>
            <a:picLocks noChangeAspect="1"/>
          </p:cNvPicPr>
          <p:nvPr/>
        </p:nvPicPr>
        <p:blipFill>
          <a:blip r:embed="rId2"/>
          <a:stretch>
            <a:fillRect/>
          </a:stretch>
        </p:blipFill>
        <p:spPr>
          <a:xfrm>
            <a:off x="3609290" y="1573966"/>
            <a:ext cx="4988492" cy="3454921"/>
          </a:xfrm>
          <a:prstGeom prst="rect">
            <a:avLst/>
          </a:prstGeom>
        </p:spPr>
      </p:pic>
      <p:sp>
        <p:nvSpPr>
          <p:cNvPr id="10" name="CuadroTexto 9">
            <a:extLst>
              <a:ext uri="{FF2B5EF4-FFF2-40B4-BE49-F238E27FC236}">
                <a16:creationId xmlns="" xmlns:a16="http://schemas.microsoft.com/office/drawing/2014/main" id="{E4D217CF-9CDF-4B52-996E-E2801A430ADE}"/>
              </a:ext>
            </a:extLst>
          </p:cNvPr>
          <p:cNvSpPr txBox="1"/>
          <p:nvPr/>
        </p:nvSpPr>
        <p:spPr>
          <a:xfrm>
            <a:off x="601369" y="1998573"/>
            <a:ext cx="2658345" cy="1169551"/>
          </a:xfrm>
          <a:prstGeom prst="rect">
            <a:avLst/>
          </a:prstGeom>
          <a:ln>
            <a:solidFill>
              <a:srgbClr val="FF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s-MX" sz="1400" dirty="0"/>
              <a:t>Registre el total de la producción, se debe incluir el desperdicio o desecho de los cultivos que la PP obtiene de las cosechas</a:t>
            </a:r>
            <a:endParaRPr lang="es-EC" sz="1400" dirty="0"/>
          </a:p>
        </p:txBody>
      </p:sp>
      <p:cxnSp>
        <p:nvCxnSpPr>
          <p:cNvPr id="11" name="Conector recto de flecha 10">
            <a:extLst>
              <a:ext uri="{FF2B5EF4-FFF2-40B4-BE49-F238E27FC236}">
                <a16:creationId xmlns="" xmlns:a16="http://schemas.microsoft.com/office/drawing/2014/main" id="{6EB3BE6F-A378-4357-B2BB-BD88CA42E1AA}"/>
              </a:ext>
            </a:extLst>
          </p:cNvPr>
          <p:cNvCxnSpPr>
            <a:cxnSpLocks/>
            <a:stCxn id="9" idx="1"/>
          </p:cNvCxnSpPr>
          <p:nvPr/>
        </p:nvCxnSpPr>
        <p:spPr>
          <a:xfrm flipH="1" flipV="1">
            <a:off x="3259714" y="2696901"/>
            <a:ext cx="349576" cy="6045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12 Rectángulo">
            <a:extLst>
              <a:ext uri="{FF2B5EF4-FFF2-40B4-BE49-F238E27FC236}">
                <a16:creationId xmlns="" xmlns:a16="http://schemas.microsoft.com/office/drawing/2014/main" id="{955F74D0-EB19-4C14-8686-2B9136E3EF84}"/>
              </a:ext>
            </a:extLst>
          </p:cNvPr>
          <p:cNvSpPr/>
          <p:nvPr/>
        </p:nvSpPr>
        <p:spPr>
          <a:xfrm>
            <a:off x="8560903" y="5007641"/>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sp>
        <p:nvSpPr>
          <p:cNvPr id="21" name="CuadroTexto 20">
            <a:extLst>
              <a:ext uri="{FF2B5EF4-FFF2-40B4-BE49-F238E27FC236}">
                <a16:creationId xmlns="" xmlns:a16="http://schemas.microsoft.com/office/drawing/2014/main" id="{4FE002A4-D7BA-41FD-9E59-7828AC21FEB9}"/>
              </a:ext>
            </a:extLst>
          </p:cNvPr>
          <p:cNvSpPr txBox="1"/>
          <p:nvPr/>
        </p:nvSpPr>
        <p:spPr>
          <a:xfrm>
            <a:off x="6096000" y="6446736"/>
            <a:ext cx="4300025" cy="307777"/>
          </a:xfrm>
          <a:prstGeom prst="rect">
            <a:avLst/>
          </a:prstGeom>
          <a:noFill/>
        </p:spPr>
        <p:txBody>
          <a:bodyPr wrap="square" rtlCol="0">
            <a:spAutoFit/>
          </a:bodyPr>
          <a:lstStyle/>
          <a:p>
            <a:r>
              <a:rPr lang="es-MX" sz="1400" b="1" dirty="0"/>
              <a:t>Peso de un saco de café grano oro</a:t>
            </a:r>
            <a:endParaRPr lang="es-EC" sz="1400" b="1" dirty="0"/>
          </a:p>
        </p:txBody>
      </p:sp>
      <p:pic>
        <p:nvPicPr>
          <p:cNvPr id="23" name="Picture 8" descr="El Telégrafo - Noticias del Ecuador y del mundo - Exportaciones de ...">
            <a:extLst>
              <a:ext uri="{FF2B5EF4-FFF2-40B4-BE49-F238E27FC236}">
                <a16:creationId xmlns="" xmlns:a16="http://schemas.microsoft.com/office/drawing/2014/main" id="{30C0A515-109D-4DE5-965E-74EF50CBA4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0265" y="5141128"/>
            <a:ext cx="1218472" cy="1384996"/>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Conector recto de flecha 23">
            <a:extLst>
              <a:ext uri="{FF2B5EF4-FFF2-40B4-BE49-F238E27FC236}">
                <a16:creationId xmlns="" xmlns:a16="http://schemas.microsoft.com/office/drawing/2014/main" id="{47D5AFAA-2934-40F7-B24C-514D9D315E5A}"/>
              </a:ext>
            </a:extLst>
          </p:cNvPr>
          <p:cNvCxnSpPr>
            <a:cxnSpLocks/>
          </p:cNvCxnSpPr>
          <p:nvPr/>
        </p:nvCxnSpPr>
        <p:spPr>
          <a:xfrm>
            <a:off x="6540463" y="5028887"/>
            <a:ext cx="1210609" cy="344002"/>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ector recto de flecha 29">
            <a:extLst>
              <a:ext uri="{FF2B5EF4-FFF2-40B4-BE49-F238E27FC236}">
                <a16:creationId xmlns="" xmlns:a16="http://schemas.microsoft.com/office/drawing/2014/main" id="{AEC95FED-18E5-4D39-9C76-321057543CF4}"/>
              </a:ext>
            </a:extLst>
          </p:cNvPr>
          <p:cNvCxnSpPr>
            <a:cxnSpLocks/>
          </p:cNvCxnSpPr>
          <p:nvPr/>
        </p:nvCxnSpPr>
        <p:spPr>
          <a:xfrm flipV="1">
            <a:off x="8560904" y="3527989"/>
            <a:ext cx="720960" cy="1"/>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3" name="CuadroTexto 32">
            <a:extLst>
              <a:ext uri="{FF2B5EF4-FFF2-40B4-BE49-F238E27FC236}">
                <a16:creationId xmlns="" xmlns:a16="http://schemas.microsoft.com/office/drawing/2014/main" id="{8338DFEC-6775-4E63-B4F6-FA2139D599A2}"/>
              </a:ext>
            </a:extLst>
          </p:cNvPr>
          <p:cNvSpPr txBox="1"/>
          <p:nvPr/>
        </p:nvSpPr>
        <p:spPr>
          <a:xfrm>
            <a:off x="9316356" y="3168124"/>
            <a:ext cx="2658345" cy="82105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Registre en esta columna si la producción ha sido afectado por algún factor</a:t>
            </a:r>
          </a:p>
        </p:txBody>
      </p:sp>
      <p:cxnSp>
        <p:nvCxnSpPr>
          <p:cNvPr id="39" name="Conector recto de flecha 38">
            <a:extLst>
              <a:ext uri="{FF2B5EF4-FFF2-40B4-BE49-F238E27FC236}">
                <a16:creationId xmlns="" xmlns:a16="http://schemas.microsoft.com/office/drawing/2014/main" id="{1B327CB3-0F48-4589-B124-6968535E0989}"/>
              </a:ext>
            </a:extLst>
          </p:cNvPr>
          <p:cNvCxnSpPr>
            <a:cxnSpLocks/>
          </p:cNvCxnSpPr>
          <p:nvPr/>
        </p:nvCxnSpPr>
        <p:spPr>
          <a:xfrm flipH="1">
            <a:off x="4325214" y="5028887"/>
            <a:ext cx="935899" cy="56353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41" name="CuadroTexto 40">
            <a:extLst>
              <a:ext uri="{FF2B5EF4-FFF2-40B4-BE49-F238E27FC236}">
                <a16:creationId xmlns="" xmlns:a16="http://schemas.microsoft.com/office/drawing/2014/main" id="{6439A8EE-85FD-475E-AC4A-1B8F91A8D58C}"/>
              </a:ext>
            </a:extLst>
          </p:cNvPr>
          <p:cNvSpPr txBox="1"/>
          <p:nvPr/>
        </p:nvSpPr>
        <p:spPr>
          <a:xfrm>
            <a:off x="1697313" y="5716892"/>
            <a:ext cx="4150167" cy="813492"/>
          </a:xfrm>
          <a:prstGeom prst="rect">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15000"/>
              </a:lnSpc>
            </a:pPr>
            <a:r>
              <a:rPr lang="es-MX" sz="1400" dirty="0">
                <a:latin typeface="Century Gothic" panose="020B0502020202020204" pitchFamily="34" charset="0"/>
                <a:ea typeface="Calibri" panose="020F0502020204030204" pitchFamily="34" charset="0"/>
                <a:cs typeface="Times New Roman" panose="02020603050405020304" pitchFamily="18" charset="0"/>
              </a:rPr>
              <a:t>R</a:t>
            </a:r>
            <a:r>
              <a:rPr lang="es-EC" sz="1400" dirty="0">
                <a:latin typeface="Century Gothic" panose="020B0502020202020204" pitchFamily="34" charset="0"/>
                <a:ea typeface="Calibri" panose="020F0502020204030204" pitchFamily="34" charset="0"/>
                <a:cs typeface="Times New Roman" panose="02020603050405020304" pitchFamily="18" charset="0"/>
              </a:rPr>
              <a:t>registre el nombre de la unidad de medida de cosecha. Ejemplo saco, quintal, arroba ,</a:t>
            </a:r>
            <a:r>
              <a:rPr lang="es-EC" sz="1400" dirty="0" err="1">
                <a:latin typeface="Century Gothic" panose="020B0502020202020204" pitchFamily="34" charset="0"/>
                <a:ea typeface="Calibri" panose="020F0502020204030204" pitchFamily="34" charset="0"/>
                <a:cs typeface="Times New Roman" panose="02020603050405020304" pitchFamily="18" charset="0"/>
              </a:rPr>
              <a:t>etc</a:t>
            </a:r>
            <a:endParaRPr lang="es-EC" sz="1400" dirty="0">
              <a:effectLst/>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34586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6B0A257F-ED07-410D-AE7F-A046AA647BF5}"/>
              </a:ext>
            </a:extLst>
          </p:cNvPr>
          <p:cNvSpPr>
            <a:spLocks noGrp="1"/>
          </p:cNvSpPr>
          <p:nvPr>
            <p:ph type="title"/>
          </p:nvPr>
        </p:nvSpPr>
        <p:spPr/>
        <p:txBody>
          <a:bodyPr>
            <a:normAutofit fontScale="90000"/>
          </a:bodyPr>
          <a:lstStyle/>
          <a:p>
            <a:r>
              <a:rPr lang="es-MX" dirty="0"/>
              <a:t>Cultivos permanentes</a:t>
            </a:r>
            <a:endParaRPr lang="es-EC" dirty="0"/>
          </a:p>
        </p:txBody>
      </p:sp>
      <p:sp>
        <p:nvSpPr>
          <p:cNvPr id="8" name="Marcador de contenido 8">
            <a:extLst>
              <a:ext uri="{FF2B5EF4-FFF2-40B4-BE49-F238E27FC236}">
                <a16:creationId xmlns="" xmlns:a16="http://schemas.microsoft.com/office/drawing/2014/main" id="{F402F188-3503-43E3-86EA-B15AA68590E0}"/>
              </a:ext>
            </a:extLst>
          </p:cNvPr>
          <p:cNvSpPr>
            <a:spLocks noGrp="1"/>
          </p:cNvSpPr>
          <p:nvPr>
            <p:ph type="body" sz="quarter" idx="10"/>
          </p:nvPr>
        </p:nvSpPr>
        <p:spPr/>
        <p:txBody>
          <a:bodyPr>
            <a:normAutofit/>
          </a:bodyPr>
          <a:lstStyle/>
          <a:p>
            <a:r>
              <a:rPr lang="es-MX" dirty="0"/>
              <a:t>Variables</a:t>
            </a:r>
            <a:endParaRPr lang="es-EC" dirty="0"/>
          </a:p>
        </p:txBody>
      </p:sp>
      <p:pic>
        <p:nvPicPr>
          <p:cNvPr id="9" name="Imagen 8">
            <a:extLst>
              <a:ext uri="{FF2B5EF4-FFF2-40B4-BE49-F238E27FC236}">
                <a16:creationId xmlns="" xmlns:a16="http://schemas.microsoft.com/office/drawing/2014/main" id="{812C2485-B032-4EF1-A5CC-CB03406B0CF2}"/>
              </a:ext>
            </a:extLst>
          </p:cNvPr>
          <p:cNvPicPr>
            <a:picLocks noChangeAspect="1"/>
          </p:cNvPicPr>
          <p:nvPr/>
        </p:nvPicPr>
        <p:blipFill>
          <a:blip r:embed="rId2"/>
          <a:stretch>
            <a:fillRect/>
          </a:stretch>
        </p:blipFill>
        <p:spPr>
          <a:xfrm>
            <a:off x="3884015" y="1635607"/>
            <a:ext cx="4941933" cy="3254444"/>
          </a:xfrm>
          <a:prstGeom prst="rect">
            <a:avLst/>
          </a:prstGeom>
        </p:spPr>
      </p:pic>
      <p:cxnSp>
        <p:nvCxnSpPr>
          <p:cNvPr id="11" name="Conector recto de flecha 10">
            <a:extLst>
              <a:ext uri="{FF2B5EF4-FFF2-40B4-BE49-F238E27FC236}">
                <a16:creationId xmlns="" xmlns:a16="http://schemas.microsoft.com/office/drawing/2014/main" id="{ABFCFFCD-90E7-489D-BBC3-196F1D98A025}"/>
              </a:ext>
            </a:extLst>
          </p:cNvPr>
          <p:cNvCxnSpPr>
            <a:cxnSpLocks/>
          </p:cNvCxnSpPr>
          <p:nvPr/>
        </p:nvCxnSpPr>
        <p:spPr>
          <a:xfrm flipH="1">
            <a:off x="3604239" y="3429000"/>
            <a:ext cx="279776" cy="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 xmlns:a16="http://schemas.microsoft.com/office/drawing/2014/main" id="{AB08A2C4-698F-4FAE-980C-BC9F749081B5}"/>
              </a:ext>
            </a:extLst>
          </p:cNvPr>
          <p:cNvSpPr txBox="1"/>
          <p:nvPr/>
        </p:nvSpPr>
        <p:spPr>
          <a:xfrm>
            <a:off x="874291" y="1488011"/>
            <a:ext cx="2729948" cy="475668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sz="1400" dirty="0">
                <a:effectLst/>
                <a:latin typeface="+mj-lt"/>
                <a:ea typeface="Calibri" panose="020F0502020204030204" pitchFamily="34" charset="0"/>
                <a:cs typeface="Times New Roman" panose="02020603050405020304" pitchFamily="18" charset="0"/>
              </a:rPr>
              <a:t>T</a:t>
            </a:r>
            <a:r>
              <a:rPr lang="es-EC" sz="1400" dirty="0">
                <a:effectLst/>
                <a:latin typeface="+mj-lt"/>
                <a:ea typeface="Calibri" panose="020F0502020204030204" pitchFamily="34" charset="0"/>
                <a:cs typeface="Times New Roman" panose="02020603050405020304" pitchFamily="18" charset="0"/>
              </a:rPr>
              <a:t>enga en cuenta que las ventas no deben ser superiores a las producciones </a:t>
            </a:r>
          </a:p>
          <a:p>
            <a:endParaRPr lang="es-EC" sz="1400" dirty="0">
              <a:latin typeface="+mj-lt"/>
              <a:ea typeface="Calibri" panose="020F0502020204030204" pitchFamily="34" charset="0"/>
              <a:cs typeface="Times New Roman" panose="02020603050405020304" pitchFamily="18" charset="0"/>
            </a:endParaRPr>
          </a:p>
          <a:p>
            <a:pPr algn="just"/>
            <a:r>
              <a:rPr lang="es-EC" sz="1400" dirty="0">
                <a:effectLst/>
                <a:latin typeface="+mj-lt"/>
                <a:ea typeface="Calibri" panose="020F0502020204030204" pitchFamily="34" charset="0"/>
                <a:cs typeface="Times New Roman" panose="02020603050405020304" pitchFamily="18" charset="0"/>
              </a:rPr>
              <a:t>El estado primario de las ventas puede ser igual o diferente al estado primario de la producción.</a:t>
            </a:r>
          </a:p>
          <a:p>
            <a:endParaRPr lang="es-EC" sz="1400" dirty="0">
              <a:effectLst/>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Cuando se trate de productos para consumo de la familia, regalo a los familiares, vecinos, amigos e inclusive para consumo de los animales.</a:t>
            </a:r>
            <a:r>
              <a:rPr lang="es-EC" sz="1400" b="1" dirty="0">
                <a:effectLst/>
                <a:latin typeface="+mj-lt"/>
                <a:ea typeface="Calibri" panose="020F0502020204030204" pitchFamily="34" charset="0"/>
                <a:cs typeface="Times New Roman" panose="02020603050405020304" pitchFamily="18" charset="0"/>
              </a:rPr>
              <a:t> NO deben REGISTRARSE en ventas.</a:t>
            </a:r>
          </a:p>
          <a:p>
            <a:pPr algn="just">
              <a:lnSpc>
                <a:spcPct val="115000"/>
              </a:lnSpc>
            </a:pPr>
            <a:endParaRPr lang="es-EC" sz="1400" b="1" dirty="0">
              <a:latin typeface="+mj-lt"/>
              <a:ea typeface="Calibri" panose="020F0502020204030204" pitchFamily="34" charset="0"/>
              <a:cs typeface="Times New Roman" panose="02020603050405020304" pitchFamily="18" charset="0"/>
            </a:endParaRPr>
          </a:p>
          <a:p>
            <a:pPr algn="just">
              <a:lnSpc>
                <a:spcPct val="115000"/>
              </a:lnSpc>
            </a:pPr>
            <a:r>
              <a:rPr lang="es-EC" sz="1400" dirty="0">
                <a:effectLst/>
                <a:latin typeface="+mj-lt"/>
                <a:ea typeface="Calibri" panose="020F0502020204030204" pitchFamily="34" charset="0"/>
                <a:cs typeface="Times New Roman" panose="02020603050405020304" pitchFamily="18" charset="0"/>
              </a:rPr>
              <a:t>La producción dada como parte de pago </a:t>
            </a:r>
            <a:r>
              <a:rPr lang="es-EC" sz="1400" b="1" dirty="0">
                <a:effectLst/>
                <a:latin typeface="+mj-lt"/>
                <a:ea typeface="Calibri" panose="020F0502020204030204" pitchFamily="34" charset="0"/>
                <a:cs typeface="Times New Roman" panose="02020603050405020304" pitchFamily="18" charset="0"/>
              </a:rPr>
              <a:t>se registra como </a:t>
            </a:r>
            <a:r>
              <a:rPr lang="es-EC" sz="1400" b="1" dirty="0" smtClean="0">
                <a:effectLst/>
                <a:latin typeface="+mj-lt"/>
                <a:ea typeface="Calibri" panose="020F0502020204030204" pitchFamily="34" charset="0"/>
                <a:cs typeface="Times New Roman" panose="02020603050405020304" pitchFamily="18" charset="0"/>
              </a:rPr>
              <a:t>VENTAS</a:t>
            </a:r>
            <a:endParaRPr lang="es-EC" sz="1400" dirty="0">
              <a:effectLst/>
              <a:latin typeface="+mj-lt"/>
              <a:ea typeface="Calibri" panose="020F0502020204030204" pitchFamily="34" charset="0"/>
              <a:cs typeface="Times New Roman" panose="02020603050405020304" pitchFamily="18" charset="0"/>
            </a:endParaRPr>
          </a:p>
        </p:txBody>
      </p:sp>
      <p:sp>
        <p:nvSpPr>
          <p:cNvPr id="16" name="12 Rectángulo">
            <a:extLst>
              <a:ext uri="{FF2B5EF4-FFF2-40B4-BE49-F238E27FC236}">
                <a16:creationId xmlns="" xmlns:a16="http://schemas.microsoft.com/office/drawing/2014/main" id="{629F028E-ADA7-4DEF-B681-16D7E2764CE4}"/>
              </a:ext>
            </a:extLst>
          </p:cNvPr>
          <p:cNvSpPr/>
          <p:nvPr/>
        </p:nvSpPr>
        <p:spPr>
          <a:xfrm>
            <a:off x="8461898" y="4954633"/>
            <a:ext cx="3413797"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just"/>
            <a:r>
              <a:rPr lang="es-EC" sz="1400" b="1" dirty="0"/>
              <a:t>Equivalencia en libras.- </a:t>
            </a:r>
            <a:r>
              <a:rPr lang="es-EC" sz="1400" dirty="0"/>
              <a:t>Para registrar esta información se debe tener en cuenta que se refiere </a:t>
            </a:r>
            <a:r>
              <a:rPr lang="es-EC" sz="1400" b="1" dirty="0">
                <a:solidFill>
                  <a:srgbClr val="FF0000"/>
                </a:solidFill>
              </a:rPr>
              <a:t>al peso de una sola unidad de medida</a:t>
            </a:r>
            <a:r>
              <a:rPr lang="es-EC" sz="1400" dirty="0"/>
              <a:t>, NO el peso de toda la producción</a:t>
            </a:r>
          </a:p>
        </p:txBody>
      </p:sp>
      <p:sp>
        <p:nvSpPr>
          <p:cNvPr id="18" name="CuadroTexto 17">
            <a:extLst>
              <a:ext uri="{FF2B5EF4-FFF2-40B4-BE49-F238E27FC236}">
                <a16:creationId xmlns="" xmlns:a16="http://schemas.microsoft.com/office/drawing/2014/main" id="{21037573-24B3-4A6E-8892-FDA7ED165C62}"/>
              </a:ext>
            </a:extLst>
          </p:cNvPr>
          <p:cNvSpPr txBox="1"/>
          <p:nvPr/>
        </p:nvSpPr>
        <p:spPr>
          <a:xfrm>
            <a:off x="6013833" y="6464188"/>
            <a:ext cx="4300025" cy="307777"/>
          </a:xfrm>
          <a:prstGeom prst="rect">
            <a:avLst/>
          </a:prstGeom>
          <a:noFill/>
        </p:spPr>
        <p:txBody>
          <a:bodyPr wrap="square" rtlCol="0">
            <a:spAutoFit/>
          </a:bodyPr>
          <a:lstStyle/>
          <a:p>
            <a:r>
              <a:rPr lang="es-MX" sz="1400" b="1" dirty="0"/>
              <a:t>Peso de un saco de café grano oro</a:t>
            </a:r>
            <a:endParaRPr lang="es-EC" sz="1400" b="1" dirty="0"/>
          </a:p>
        </p:txBody>
      </p:sp>
      <p:pic>
        <p:nvPicPr>
          <p:cNvPr id="20" name="Picture 8" descr="El Telégrafo - Noticias del Ecuador y del mundo - Exportaciones de ...">
            <a:extLst>
              <a:ext uri="{FF2B5EF4-FFF2-40B4-BE49-F238E27FC236}">
                <a16:creationId xmlns="" xmlns:a16="http://schemas.microsoft.com/office/drawing/2014/main" id="{162B571A-D16A-4E42-88BE-36009A6FCA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8098" y="5158580"/>
            <a:ext cx="1218472" cy="1384996"/>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Conector recto de flecha 21">
            <a:extLst>
              <a:ext uri="{FF2B5EF4-FFF2-40B4-BE49-F238E27FC236}">
                <a16:creationId xmlns="" xmlns:a16="http://schemas.microsoft.com/office/drawing/2014/main" id="{F5E42EB2-EFF1-4A7E-B729-F00454553AD4}"/>
              </a:ext>
            </a:extLst>
          </p:cNvPr>
          <p:cNvCxnSpPr>
            <a:stCxn id="9" idx="2"/>
          </p:cNvCxnSpPr>
          <p:nvPr/>
        </p:nvCxnSpPr>
        <p:spPr>
          <a:xfrm>
            <a:off x="6354982" y="4890051"/>
            <a:ext cx="1393493" cy="649357"/>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3" name="Rectángulo 22">
            <a:extLst>
              <a:ext uri="{FF2B5EF4-FFF2-40B4-BE49-F238E27FC236}">
                <a16:creationId xmlns="" xmlns:a16="http://schemas.microsoft.com/office/drawing/2014/main" id="{1E94C06E-DDA2-4A9D-B2BD-870BF3A1CA35}"/>
              </a:ext>
            </a:extLst>
          </p:cNvPr>
          <p:cNvSpPr/>
          <p:nvPr/>
        </p:nvSpPr>
        <p:spPr>
          <a:xfrm>
            <a:off x="9267942" y="3386638"/>
            <a:ext cx="2747465" cy="9594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dirty="0">
                <a:solidFill>
                  <a:schemeClr val="tx1"/>
                </a:solidFill>
              </a:rPr>
              <a:t>Registre en porcentaje del total de las ventas cuanto esta destinado al mercado e internacional</a:t>
            </a:r>
            <a:endParaRPr lang="es-EC" sz="1400" dirty="0">
              <a:solidFill>
                <a:schemeClr val="tx1"/>
              </a:solidFill>
            </a:endParaRPr>
          </a:p>
        </p:txBody>
      </p:sp>
      <p:sp>
        <p:nvSpPr>
          <p:cNvPr id="24" name="Cerrar llave 23">
            <a:extLst>
              <a:ext uri="{FF2B5EF4-FFF2-40B4-BE49-F238E27FC236}">
                <a16:creationId xmlns="" xmlns:a16="http://schemas.microsoft.com/office/drawing/2014/main" id="{42C5EA2E-2216-4214-B839-637705DD1E45}"/>
              </a:ext>
            </a:extLst>
          </p:cNvPr>
          <p:cNvSpPr/>
          <p:nvPr/>
        </p:nvSpPr>
        <p:spPr>
          <a:xfrm>
            <a:off x="8825948" y="2822235"/>
            <a:ext cx="314005" cy="2067817"/>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p>
        </p:txBody>
      </p:sp>
    </p:spTree>
    <p:extLst>
      <p:ext uri="{BB962C8B-B14F-4D97-AF65-F5344CB8AC3E}">
        <p14:creationId xmlns:p14="http://schemas.microsoft.com/office/powerpoint/2010/main" val="31965023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A6A1866A-8AD7-4124-9817-1BE3658C7876}"/>
              </a:ext>
            </a:extLst>
          </p:cNvPr>
          <p:cNvSpPr>
            <a:spLocks noGrp="1"/>
          </p:cNvSpPr>
          <p:nvPr>
            <p:ph type="title"/>
          </p:nvPr>
        </p:nvSpPr>
        <p:spPr/>
        <p:txBody>
          <a:bodyPr>
            <a:normAutofit fontScale="90000"/>
          </a:bodyPr>
          <a:lstStyle/>
          <a:p>
            <a:r>
              <a:rPr lang="es-MX" dirty="0"/>
              <a:t>Cultivos permanentes</a:t>
            </a:r>
            <a:endParaRPr lang="es-EC" dirty="0"/>
          </a:p>
        </p:txBody>
      </p:sp>
      <p:sp>
        <p:nvSpPr>
          <p:cNvPr id="8" name="Marcador de contenido 8">
            <a:extLst>
              <a:ext uri="{FF2B5EF4-FFF2-40B4-BE49-F238E27FC236}">
                <a16:creationId xmlns="" xmlns:a16="http://schemas.microsoft.com/office/drawing/2014/main" id="{500340E3-1DF8-4ABA-8715-5FC4D289729A}"/>
              </a:ext>
            </a:extLst>
          </p:cNvPr>
          <p:cNvSpPr>
            <a:spLocks noGrp="1"/>
          </p:cNvSpPr>
          <p:nvPr>
            <p:ph type="body" sz="quarter" idx="10"/>
          </p:nvPr>
        </p:nvSpPr>
        <p:spPr/>
        <p:txBody>
          <a:bodyPr>
            <a:normAutofit/>
          </a:bodyPr>
          <a:lstStyle/>
          <a:p>
            <a:r>
              <a:rPr lang="es-MX" dirty="0"/>
              <a:t>Variables</a:t>
            </a:r>
            <a:endParaRPr lang="es-EC" dirty="0"/>
          </a:p>
        </p:txBody>
      </p:sp>
      <p:sp>
        <p:nvSpPr>
          <p:cNvPr id="11" name="CuadroTexto 10">
            <a:extLst>
              <a:ext uri="{FF2B5EF4-FFF2-40B4-BE49-F238E27FC236}">
                <a16:creationId xmlns="" xmlns:a16="http://schemas.microsoft.com/office/drawing/2014/main" id="{F915F001-AA2F-48D8-A585-45A092E2CD4F}"/>
              </a:ext>
            </a:extLst>
          </p:cNvPr>
          <p:cNvSpPr txBox="1"/>
          <p:nvPr/>
        </p:nvSpPr>
        <p:spPr>
          <a:xfrm>
            <a:off x="552733" y="2208171"/>
            <a:ext cx="2663687" cy="2246769"/>
          </a:xfrm>
          <a:prstGeom prst="rect">
            <a:avLst/>
          </a:prstGeom>
          <a:noFill/>
        </p:spPr>
        <p:txBody>
          <a:bodyPr wrap="square" rtlCol="0">
            <a:spAutoFit/>
          </a:bodyPr>
          <a:lstStyle/>
          <a:p>
            <a:pPr marL="285750" indent="-285750" algn="just">
              <a:buFont typeface="Arial" panose="020B0604020202020204" pitchFamily="34" charset="0"/>
              <a:buChar char="•"/>
            </a:pPr>
            <a:r>
              <a:rPr lang="es-MX" sz="1400" dirty="0"/>
              <a:t>Registre la cantidad de la producción que no haya sido considerada en ventas </a:t>
            </a:r>
          </a:p>
          <a:p>
            <a:pPr marL="285750" indent="-285750" algn="just">
              <a:buFont typeface="Arial" panose="020B0604020202020204" pitchFamily="34" charset="0"/>
              <a:buChar char="•"/>
            </a:pPr>
            <a:endParaRPr lang="es-MX" sz="1400" dirty="0"/>
          </a:p>
          <a:p>
            <a:pPr marL="285750" indent="-285750" algn="just">
              <a:buFont typeface="Arial" panose="020B0604020202020204" pitchFamily="34" charset="0"/>
              <a:buChar char="•"/>
            </a:pPr>
            <a:r>
              <a:rPr lang="es-MX" sz="1400" dirty="0"/>
              <a:t>La unidad de media es igual a las ventas, cuando no haya ventas la unidad de medida es igual a al producción</a:t>
            </a:r>
            <a:endParaRPr lang="es-EC" sz="1400" dirty="0"/>
          </a:p>
        </p:txBody>
      </p:sp>
      <p:sp>
        <p:nvSpPr>
          <p:cNvPr id="12" name="CuadroTexto 11">
            <a:extLst>
              <a:ext uri="{FF2B5EF4-FFF2-40B4-BE49-F238E27FC236}">
                <a16:creationId xmlns="" xmlns:a16="http://schemas.microsoft.com/office/drawing/2014/main" id="{661EA891-B33F-492A-8DFD-E8811D2212A6}"/>
              </a:ext>
            </a:extLst>
          </p:cNvPr>
          <p:cNvSpPr txBox="1"/>
          <p:nvPr/>
        </p:nvSpPr>
        <p:spPr>
          <a:xfrm>
            <a:off x="3369208" y="1544898"/>
            <a:ext cx="4922406" cy="307777"/>
          </a:xfrm>
          <a:prstGeom prst="rect">
            <a:avLst/>
          </a:prstGeom>
          <a:noFill/>
        </p:spPr>
        <p:txBody>
          <a:bodyPr wrap="square" rtlCol="0">
            <a:spAutoFit/>
          </a:bodyPr>
          <a:lstStyle/>
          <a:p>
            <a:r>
              <a:rPr lang="es-MX" sz="1400" b="1" dirty="0">
                <a:highlight>
                  <a:srgbClr val="FFFF00"/>
                </a:highlight>
              </a:rPr>
              <a:t>PRODUCCIÓN=VENTAS+OTROS DESTINOS</a:t>
            </a:r>
            <a:endParaRPr lang="es-EC" sz="1400" b="1" dirty="0">
              <a:highlight>
                <a:srgbClr val="FFFF00"/>
              </a:highlight>
            </a:endParaRPr>
          </a:p>
        </p:txBody>
      </p:sp>
      <p:sp>
        <p:nvSpPr>
          <p:cNvPr id="18" name="12 Rectángulo">
            <a:extLst>
              <a:ext uri="{FF2B5EF4-FFF2-40B4-BE49-F238E27FC236}">
                <a16:creationId xmlns="" xmlns:a16="http://schemas.microsoft.com/office/drawing/2014/main" id="{D6C1FC54-193D-4932-9868-836FA7C80DF7}"/>
              </a:ext>
            </a:extLst>
          </p:cNvPr>
          <p:cNvSpPr/>
          <p:nvPr/>
        </p:nvSpPr>
        <p:spPr>
          <a:xfrm>
            <a:off x="8455926" y="1456647"/>
            <a:ext cx="3467651" cy="2031325"/>
          </a:xfrm>
          <a:prstGeom prst="rect">
            <a:avLst/>
          </a:prstGeom>
        </p:spPr>
        <p:txBody>
          <a:bodyPr wrap="square">
            <a:spAutoFit/>
          </a:bodyPr>
          <a:lstStyle/>
          <a:p>
            <a:pPr lvl="0" algn="just"/>
            <a:r>
              <a:rPr lang="es-EC" sz="1400" b="1" dirty="0"/>
              <a:t>Precio de una unidad de medida.- </a:t>
            </a:r>
            <a:r>
              <a:rPr lang="es-EC" sz="1400" dirty="0"/>
              <a:t>Para registrar esta información se debe tener en cuenta que se refiere </a:t>
            </a:r>
            <a:r>
              <a:rPr lang="es-EC" sz="1400" b="1" dirty="0">
                <a:solidFill>
                  <a:srgbClr val="FF0000"/>
                </a:solidFill>
              </a:rPr>
              <a:t>al precio de venta de una sola unidad de medida</a:t>
            </a:r>
            <a:r>
              <a:rPr lang="es-EC" sz="1400" dirty="0"/>
              <a:t>, NO el peso de toda la venta. </a:t>
            </a:r>
            <a:r>
              <a:rPr lang="es-EC" sz="1400" dirty="0">
                <a:highlight>
                  <a:srgbClr val="FFFF00"/>
                </a:highlight>
              </a:rPr>
              <a:t>En caso de que no exista ventas, se debe hacer estimar al productor en cuanto vendería una unidad de medida de la producción</a:t>
            </a:r>
          </a:p>
        </p:txBody>
      </p:sp>
      <p:sp>
        <p:nvSpPr>
          <p:cNvPr id="20" name="CuadroTexto 19">
            <a:extLst>
              <a:ext uri="{FF2B5EF4-FFF2-40B4-BE49-F238E27FC236}">
                <a16:creationId xmlns="" xmlns:a16="http://schemas.microsoft.com/office/drawing/2014/main" id="{289EDAE9-2DDE-4BDC-9F8E-BE519EE69F6A}"/>
              </a:ext>
            </a:extLst>
          </p:cNvPr>
          <p:cNvSpPr txBox="1"/>
          <p:nvPr/>
        </p:nvSpPr>
        <p:spPr>
          <a:xfrm flipH="1">
            <a:off x="8497688" y="4648867"/>
            <a:ext cx="1550485" cy="646331"/>
          </a:xfrm>
          <a:prstGeom prst="rect">
            <a:avLst/>
          </a:prstGeom>
          <a:noFill/>
        </p:spPr>
        <p:txBody>
          <a:bodyPr wrap="square" rtlCol="0">
            <a:spAutoFit/>
          </a:bodyPr>
          <a:lstStyle/>
          <a:p>
            <a:pPr algn="ctr"/>
            <a:r>
              <a:rPr lang="es-MX" sz="1200" b="1" dirty="0"/>
              <a:t>Precio de una sola unidad de medida</a:t>
            </a:r>
            <a:endParaRPr lang="es-EC" sz="1200" b="1" dirty="0"/>
          </a:p>
        </p:txBody>
      </p:sp>
      <p:pic>
        <p:nvPicPr>
          <p:cNvPr id="22" name="Picture 2" descr="VISTO BUENO - TAXSTRATEGY S.A.">
            <a:extLst>
              <a:ext uri="{FF2B5EF4-FFF2-40B4-BE49-F238E27FC236}">
                <a16:creationId xmlns="" xmlns:a16="http://schemas.microsoft.com/office/drawing/2014/main" id="{3FD0B301-2D90-4077-8ED2-BC84F9D5E63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85994" y="3597412"/>
            <a:ext cx="657288" cy="915037"/>
          </a:xfrm>
          <a:prstGeom prst="rect">
            <a:avLst/>
          </a:prstGeom>
          <a:noFill/>
          <a:extLst>
            <a:ext uri="{909E8E84-426E-40DD-AFC4-6F175D3DCCD1}">
              <a14:hiddenFill xmlns:a14="http://schemas.microsoft.com/office/drawing/2010/main">
                <a:solidFill>
                  <a:srgbClr val="FFFFFF"/>
                </a:solidFill>
              </a14:hiddenFill>
            </a:ext>
          </a:extLst>
        </p:spPr>
      </p:pic>
      <p:sp>
        <p:nvSpPr>
          <p:cNvPr id="24" name="CuadroTexto 23">
            <a:extLst>
              <a:ext uri="{FF2B5EF4-FFF2-40B4-BE49-F238E27FC236}">
                <a16:creationId xmlns="" xmlns:a16="http://schemas.microsoft.com/office/drawing/2014/main" id="{CAA48836-D37D-42B5-B28D-17E53F3A1F5E}"/>
              </a:ext>
            </a:extLst>
          </p:cNvPr>
          <p:cNvSpPr txBox="1"/>
          <p:nvPr/>
        </p:nvSpPr>
        <p:spPr>
          <a:xfrm>
            <a:off x="10332358" y="4642738"/>
            <a:ext cx="1493239" cy="461665"/>
          </a:xfrm>
          <a:prstGeom prst="rect">
            <a:avLst/>
          </a:prstGeom>
          <a:noFill/>
        </p:spPr>
        <p:txBody>
          <a:bodyPr wrap="square" rtlCol="0">
            <a:spAutoFit/>
          </a:bodyPr>
          <a:lstStyle/>
          <a:p>
            <a:pPr algn="ctr"/>
            <a:r>
              <a:rPr lang="es-MX" sz="1200" b="1" dirty="0"/>
              <a:t>Precio del total de las ventas</a:t>
            </a:r>
            <a:endParaRPr lang="es-EC" sz="1200" b="1" dirty="0"/>
          </a:p>
        </p:txBody>
      </p:sp>
      <p:pic>
        <p:nvPicPr>
          <p:cNvPr id="26" name="Imagen 25">
            <a:extLst>
              <a:ext uri="{FF2B5EF4-FFF2-40B4-BE49-F238E27FC236}">
                <a16:creationId xmlns="" xmlns:a16="http://schemas.microsoft.com/office/drawing/2014/main" id="{BA711259-43B3-4E92-9746-9004C8CE177E}"/>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078978" y="3691557"/>
            <a:ext cx="852991" cy="835556"/>
          </a:xfrm>
          <a:prstGeom prst="rect">
            <a:avLst/>
          </a:prstGeom>
        </p:spPr>
      </p:pic>
      <p:pic>
        <p:nvPicPr>
          <p:cNvPr id="28" name="Picture 10" descr="Venta de Café Colombiano en Daabon para exportación">
            <a:extLst>
              <a:ext uri="{FF2B5EF4-FFF2-40B4-BE49-F238E27FC236}">
                <a16:creationId xmlns="" xmlns:a16="http://schemas.microsoft.com/office/drawing/2014/main" id="{2C3C8C5E-635D-4A47-B467-AC5F33F8C9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2996" y="3604542"/>
            <a:ext cx="416950" cy="92257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4" descr="café especial sancarlos colombia bogotá">
            <a:extLst>
              <a:ext uri="{FF2B5EF4-FFF2-40B4-BE49-F238E27FC236}">
                <a16:creationId xmlns="" xmlns:a16="http://schemas.microsoft.com/office/drawing/2014/main" id="{49D56DDD-F60D-4099-AC46-35F3AC60B7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25987" y="3764971"/>
            <a:ext cx="852991" cy="825169"/>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6"/>
          <a:stretch>
            <a:fillRect/>
          </a:stretch>
        </p:blipFill>
        <p:spPr>
          <a:xfrm>
            <a:off x="3434906" y="1936982"/>
            <a:ext cx="4802533" cy="3366909"/>
          </a:xfrm>
          <a:prstGeom prst="rect">
            <a:avLst/>
          </a:prstGeom>
        </p:spPr>
      </p:pic>
    </p:spTree>
    <p:extLst>
      <p:ext uri="{BB962C8B-B14F-4D97-AF65-F5344CB8AC3E}">
        <p14:creationId xmlns:p14="http://schemas.microsoft.com/office/powerpoint/2010/main" val="42661345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 xmlns:a16="http://schemas.microsoft.com/office/drawing/2014/main" id="{9D217806-ED1C-4182-8266-B30302A9E320}"/>
              </a:ext>
            </a:extLst>
          </p:cNvPr>
          <p:cNvSpPr>
            <a:spLocks noGrp="1"/>
          </p:cNvSpPr>
          <p:nvPr>
            <p:ph type="title"/>
          </p:nvPr>
        </p:nvSpPr>
        <p:spPr/>
        <p:txBody>
          <a:bodyPr>
            <a:normAutofit fontScale="90000"/>
          </a:bodyPr>
          <a:lstStyle/>
          <a:p>
            <a:r>
              <a:rPr lang="es-MX" dirty="0"/>
              <a:t>Cultivos permanentes</a:t>
            </a:r>
            <a:endParaRPr lang="es-EC" dirty="0"/>
          </a:p>
        </p:txBody>
      </p:sp>
      <p:sp>
        <p:nvSpPr>
          <p:cNvPr id="9" name="Marcador de contenido 8">
            <a:extLst>
              <a:ext uri="{FF2B5EF4-FFF2-40B4-BE49-F238E27FC236}">
                <a16:creationId xmlns="" xmlns:a16="http://schemas.microsoft.com/office/drawing/2014/main" id="{FA991333-8009-4A7E-B321-2FDFEA76E2DD}"/>
              </a:ext>
            </a:extLst>
          </p:cNvPr>
          <p:cNvSpPr>
            <a:spLocks noGrp="1"/>
          </p:cNvSpPr>
          <p:nvPr>
            <p:ph type="body" sz="quarter" idx="10"/>
          </p:nvPr>
        </p:nvSpPr>
        <p:spPr/>
        <p:txBody>
          <a:bodyPr>
            <a:normAutofit/>
          </a:bodyPr>
          <a:lstStyle/>
          <a:p>
            <a:r>
              <a:rPr lang="es-MX" dirty="0"/>
              <a:t>Variables</a:t>
            </a:r>
            <a:endParaRPr lang="es-EC" dirty="0"/>
          </a:p>
        </p:txBody>
      </p:sp>
      <p:sp>
        <p:nvSpPr>
          <p:cNvPr id="11" name="CuadroTexto 10">
            <a:extLst>
              <a:ext uri="{FF2B5EF4-FFF2-40B4-BE49-F238E27FC236}">
                <a16:creationId xmlns="" xmlns:a16="http://schemas.microsoft.com/office/drawing/2014/main" id="{8641EA7E-CD80-461D-9283-8D763A75F060}"/>
              </a:ext>
            </a:extLst>
          </p:cNvPr>
          <p:cNvSpPr txBox="1"/>
          <p:nvPr/>
        </p:nvSpPr>
        <p:spPr>
          <a:xfrm>
            <a:off x="4708828" y="2155541"/>
            <a:ext cx="6096000" cy="2971583"/>
          </a:xfrm>
          <a:prstGeom prst="rect">
            <a:avLst/>
          </a:prstGeom>
          <a:noFill/>
        </p:spPr>
        <p:txBody>
          <a:bodyPr wrap="square">
            <a:spAutoFit/>
          </a:bodyPr>
          <a:lstStyle/>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76  Empleo – Trabajadores ocasionales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pregunta se solicitará información exclusivamente sobre los trabajadores ocasionales contratados para el desarrollo del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cultivo en cuestión</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si existen trabajadores permanentes </a:t>
            </a:r>
            <a:r>
              <a:rPr lang="es-EC" sz="1400" b="1" dirty="0" smtClean="0">
                <a:effectLst/>
                <a:latin typeface="Century Gothic" panose="020B0502020202020204" pitchFamily="34" charset="0"/>
                <a:ea typeface="Calibri" panose="020F0502020204030204" pitchFamily="34" charset="0"/>
                <a:cs typeface="Times New Roman" panose="02020603050405020304" pitchFamily="18" charset="0"/>
              </a:rPr>
              <a:t>no </a:t>
            </a: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deberán registrarse en este apartado, sino en el capítulo 12 </a:t>
            </a:r>
          </a:p>
          <a:p>
            <a:pPr algn="just">
              <a:lnSpc>
                <a:spcPct val="115000"/>
              </a:lnSpc>
              <a:spcBef>
                <a:spcPts val="1200"/>
              </a:spcBef>
            </a:pPr>
            <a:r>
              <a:rPr lang="es-EC" sz="1400" b="1" dirty="0">
                <a:effectLst/>
                <a:latin typeface="Century Gothic" panose="020B0502020202020204" pitchFamily="34" charset="0"/>
                <a:ea typeface="Calibri" panose="020F0502020204030204" pitchFamily="34" charset="0"/>
                <a:cs typeface="Times New Roman" panose="02020603050405020304" pitchFamily="18" charset="0"/>
              </a:rPr>
              <a:t>Col 77  Empleo – Trabajadores familiares</a:t>
            </a:r>
          </a:p>
          <a:p>
            <a:pPr algn="just">
              <a:lnSpc>
                <a:spcPct val="115000"/>
              </a:lnSpc>
            </a:pPr>
            <a:r>
              <a:rPr lang="es-EC" sz="1400" dirty="0">
                <a:effectLst/>
                <a:latin typeface="Century Gothic" panose="020B0502020202020204" pitchFamily="34" charset="0"/>
                <a:ea typeface="Calibri" panose="020F0502020204030204" pitchFamily="34" charset="0"/>
                <a:cs typeface="Times New Roman" panose="02020603050405020304" pitchFamily="18" charset="0"/>
              </a:rPr>
              <a:t>En esta </a:t>
            </a:r>
            <a:r>
              <a:rPr lang="es-EC" sz="1400" dirty="0" smtClean="0">
                <a:effectLst/>
                <a:latin typeface="Century Gothic" panose="020B0502020202020204" pitchFamily="34" charset="0"/>
                <a:ea typeface="Calibri" panose="020F0502020204030204" pitchFamily="34" charset="0"/>
                <a:cs typeface="Times New Roman" panose="02020603050405020304" pitchFamily="18" charset="0"/>
              </a:rPr>
              <a:t>categoría </a:t>
            </a:r>
            <a:r>
              <a:rPr lang="es-EC" sz="1400" b="1" u="sng" dirty="0" smtClean="0">
                <a:solidFill>
                  <a:srgbClr val="FF0000"/>
                </a:solidFill>
              </a:rPr>
              <a:t>no </a:t>
            </a:r>
            <a:r>
              <a:rPr lang="es-EC" sz="1400" b="1" u="sng" dirty="0">
                <a:solidFill>
                  <a:srgbClr val="FF0000"/>
                </a:solidFill>
              </a:rPr>
              <a:t>se incluye a la Persona </a:t>
            </a:r>
            <a:r>
              <a:rPr lang="es-EC" sz="1400" b="1" u="sng" dirty="0" smtClean="0">
                <a:solidFill>
                  <a:srgbClr val="FF0000"/>
                </a:solidFill>
              </a:rPr>
              <a:t>Productora,</a:t>
            </a:r>
            <a:r>
              <a:rPr lang="es-EC" sz="1400"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se consideran a los familiares hombres y mujeres que tengan o no profesión, pero que hayan trabajado en los </a:t>
            </a:r>
            <a:r>
              <a:rPr lang="es-EC" sz="1400" dirty="0" smtClean="0">
                <a:effectLst/>
                <a:latin typeface="Century Gothic" panose="020B0502020202020204" pitchFamily="34" charset="0"/>
                <a:ea typeface="Calibri" panose="020F0502020204030204" pitchFamily="34" charset="0"/>
                <a:cs typeface="Times New Roman" panose="02020603050405020304" pitchFamily="18" charset="0"/>
              </a:rPr>
              <a:t>terrenos, en el cultivo especifico, sin </a:t>
            </a:r>
            <a:r>
              <a:rPr lang="es-EC" sz="1400" dirty="0">
                <a:effectLst/>
                <a:latin typeface="Century Gothic" panose="020B0502020202020204" pitchFamily="34" charset="0"/>
                <a:ea typeface="Calibri" panose="020F0502020204030204" pitchFamily="34" charset="0"/>
                <a:cs typeface="Times New Roman" panose="02020603050405020304" pitchFamily="18" charset="0"/>
              </a:rPr>
              <a:t>percibir remuneración alguna</a:t>
            </a:r>
            <a:r>
              <a:rPr lang="es-EC" sz="1400" dirty="0" smtClean="0">
                <a:effectLst/>
                <a:latin typeface="Century Gothic" panose="020B0502020202020204" pitchFamily="34" charset="0"/>
                <a:ea typeface="Calibri" panose="020F0502020204030204" pitchFamily="34" charset="0"/>
                <a:cs typeface="Times New Roman" panose="02020603050405020304" pitchFamily="18" charset="0"/>
              </a:rPr>
              <a:t>. </a:t>
            </a:r>
            <a:r>
              <a:rPr lang="es-EC" sz="1400" b="1" u="sng" dirty="0">
                <a:solidFill>
                  <a:srgbClr val="FF0000"/>
                </a:solidFill>
              </a:rPr>
              <a:t>Y que solo hayan trabajado en determinado cultivo</a:t>
            </a:r>
            <a:endParaRPr lang="es-EC" sz="1400" b="1" u="sng" dirty="0">
              <a:solidFill>
                <a:srgbClr val="FF0000"/>
              </a:solidFill>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2" name="Imagen 1"/>
          <p:cNvPicPr>
            <a:picLocks noChangeAspect="1"/>
          </p:cNvPicPr>
          <p:nvPr/>
        </p:nvPicPr>
        <p:blipFill>
          <a:blip r:embed="rId2"/>
          <a:stretch>
            <a:fillRect/>
          </a:stretch>
        </p:blipFill>
        <p:spPr>
          <a:xfrm>
            <a:off x="1417320" y="1706193"/>
            <a:ext cx="2857500" cy="3497239"/>
          </a:xfrm>
          <a:prstGeom prst="rect">
            <a:avLst/>
          </a:prstGeom>
        </p:spPr>
      </p:pic>
    </p:spTree>
    <p:extLst>
      <p:ext uri="{BB962C8B-B14F-4D97-AF65-F5344CB8AC3E}">
        <p14:creationId xmlns:p14="http://schemas.microsoft.com/office/powerpoint/2010/main" val="389214919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ítulo 1">
            <a:extLst>
              <a:ext uri="{FF2B5EF4-FFF2-40B4-BE49-F238E27FC236}">
                <a16:creationId xmlns="" xmlns:a16="http://schemas.microsoft.com/office/drawing/2014/main" id="{46927DB8-28C7-4213-B67A-40C343ED6E05}"/>
              </a:ext>
            </a:extLst>
          </p:cNvPr>
          <p:cNvSpPr>
            <a:spLocks noGrp="1"/>
          </p:cNvSpPr>
          <p:nvPr>
            <p:ph type="title"/>
          </p:nvPr>
        </p:nvSpPr>
        <p:spPr/>
        <p:txBody>
          <a:bodyPr>
            <a:normAutofit fontScale="90000"/>
          </a:bodyPr>
          <a:lstStyle/>
          <a:p>
            <a:r>
              <a:rPr lang="es-MX" dirty="0"/>
              <a:t>Casos especiales</a:t>
            </a:r>
            <a:endParaRPr lang="es-EC" dirty="0"/>
          </a:p>
        </p:txBody>
      </p:sp>
      <p:sp>
        <p:nvSpPr>
          <p:cNvPr id="17" name="Marcador de contenido 5">
            <a:extLst>
              <a:ext uri="{FF2B5EF4-FFF2-40B4-BE49-F238E27FC236}">
                <a16:creationId xmlns="" xmlns:a16="http://schemas.microsoft.com/office/drawing/2014/main" id="{4B917167-7754-4956-9F42-CFBA44F949E6}"/>
              </a:ext>
            </a:extLst>
          </p:cNvPr>
          <p:cNvSpPr>
            <a:spLocks noGrp="1"/>
          </p:cNvSpPr>
          <p:nvPr>
            <p:ph type="body" sz="quarter" idx="10"/>
          </p:nvPr>
        </p:nvSpPr>
        <p:spPr/>
        <p:txBody>
          <a:bodyPr>
            <a:normAutofit/>
          </a:bodyPr>
          <a:lstStyle/>
          <a:p>
            <a:r>
              <a:rPr lang="es-MX" dirty="0"/>
              <a:t>Cultivos permanentes</a:t>
            </a:r>
            <a:endParaRPr lang="es-EC" dirty="0"/>
          </a:p>
        </p:txBody>
      </p:sp>
      <p:graphicFrame>
        <p:nvGraphicFramePr>
          <p:cNvPr id="15" name="3 Diagrama">
            <a:extLst>
              <a:ext uri="{FF2B5EF4-FFF2-40B4-BE49-F238E27FC236}">
                <a16:creationId xmlns="" xmlns:a16="http://schemas.microsoft.com/office/drawing/2014/main" id="{A5642240-41F6-4FB5-9EE3-6D9EDC16C116}"/>
              </a:ext>
            </a:extLst>
          </p:cNvPr>
          <p:cNvGraphicFramePr/>
          <p:nvPr>
            <p:extLst>
              <p:ext uri="{D42A27DB-BD31-4B8C-83A1-F6EECF244321}">
                <p14:modId xmlns:p14="http://schemas.microsoft.com/office/powerpoint/2010/main" val="544807855"/>
              </p:ext>
            </p:extLst>
          </p:nvPr>
        </p:nvGraphicFramePr>
        <p:xfrm>
          <a:off x="618563" y="1627372"/>
          <a:ext cx="10314480" cy="4819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642879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3 Diagrama">
            <a:extLst>
              <a:ext uri="{FF2B5EF4-FFF2-40B4-BE49-F238E27FC236}">
                <a16:creationId xmlns="" xmlns:a16="http://schemas.microsoft.com/office/drawing/2014/main" id="{2F35A352-A6BA-4F1E-ABFB-335CED260AF3}"/>
              </a:ext>
            </a:extLst>
          </p:cNvPr>
          <p:cNvGraphicFramePr/>
          <p:nvPr>
            <p:extLst>
              <p:ext uri="{D42A27DB-BD31-4B8C-83A1-F6EECF244321}">
                <p14:modId xmlns:p14="http://schemas.microsoft.com/office/powerpoint/2010/main" val="3826965221"/>
              </p:ext>
            </p:extLst>
          </p:nvPr>
        </p:nvGraphicFramePr>
        <p:xfrm>
          <a:off x="516460" y="1648727"/>
          <a:ext cx="10677432" cy="46325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ítulo 1">
            <a:extLst>
              <a:ext uri="{FF2B5EF4-FFF2-40B4-BE49-F238E27FC236}">
                <a16:creationId xmlns="" xmlns:a16="http://schemas.microsoft.com/office/drawing/2014/main" id="{128D5E1C-C5AA-402B-AA93-650501ECF204}"/>
              </a:ext>
            </a:extLst>
          </p:cNvPr>
          <p:cNvSpPr>
            <a:spLocks noGrp="1"/>
          </p:cNvSpPr>
          <p:nvPr>
            <p:ph type="title"/>
          </p:nvPr>
        </p:nvSpPr>
        <p:spPr/>
        <p:txBody>
          <a:bodyPr>
            <a:normAutofit fontScale="90000"/>
          </a:bodyPr>
          <a:lstStyle/>
          <a:p>
            <a:r>
              <a:rPr lang="es-MX" dirty="0"/>
              <a:t>Casos especiales</a:t>
            </a:r>
            <a:endParaRPr lang="es-EC" dirty="0"/>
          </a:p>
        </p:txBody>
      </p:sp>
      <p:sp>
        <p:nvSpPr>
          <p:cNvPr id="10" name="Marcador de contenido 5">
            <a:extLst>
              <a:ext uri="{FF2B5EF4-FFF2-40B4-BE49-F238E27FC236}">
                <a16:creationId xmlns="" xmlns:a16="http://schemas.microsoft.com/office/drawing/2014/main" id="{5A7ECCF3-A92F-40D9-8E58-4C79A9377CC2}"/>
              </a:ext>
            </a:extLst>
          </p:cNvPr>
          <p:cNvSpPr>
            <a:spLocks noGrp="1"/>
          </p:cNvSpPr>
          <p:nvPr>
            <p:ph type="body" sz="quarter" idx="10"/>
          </p:nvPr>
        </p:nvSpPr>
        <p:spPr/>
        <p:txBody>
          <a:bodyPr>
            <a:normAutofit/>
          </a:bodyPr>
          <a:lstStyle/>
          <a:p>
            <a:r>
              <a:rPr lang="es-MX" dirty="0"/>
              <a:t>Cultivos permanentes</a:t>
            </a:r>
            <a:endParaRPr lang="es-EC" dirty="0"/>
          </a:p>
        </p:txBody>
      </p:sp>
    </p:spTree>
    <p:extLst>
      <p:ext uri="{BB962C8B-B14F-4D97-AF65-F5344CB8AC3E}">
        <p14:creationId xmlns:p14="http://schemas.microsoft.com/office/powerpoint/2010/main" val="717742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 xmlns:a16="http://schemas.microsoft.com/office/drawing/2014/main" id="{28974D56-6592-7447-8BED-9BF21731823F}"/>
              </a:ext>
            </a:extLst>
          </p:cNvPr>
          <p:cNvSpPr>
            <a:spLocks noGrp="1"/>
          </p:cNvSpPr>
          <p:nvPr>
            <p:ph type="title"/>
          </p:nvPr>
        </p:nvSpPr>
        <p:spPr>
          <a:xfrm>
            <a:off x="2838203" y="2710138"/>
            <a:ext cx="7984126" cy="957087"/>
          </a:xfrm>
        </p:spPr>
        <p:txBody>
          <a:bodyPr>
            <a:normAutofit fontScale="90000"/>
          </a:bodyPr>
          <a:lstStyle/>
          <a:p>
            <a:r>
              <a:rPr lang="es-ES_tradnl" dirty="0"/>
              <a:t>Generalidades de la ESPAC</a:t>
            </a:r>
            <a:endParaRPr lang="x-none"/>
          </a:p>
        </p:txBody>
      </p:sp>
    </p:spTree>
    <p:extLst>
      <p:ext uri="{BB962C8B-B14F-4D97-AF65-F5344CB8AC3E}">
        <p14:creationId xmlns:p14="http://schemas.microsoft.com/office/powerpoint/2010/main" val="27358156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a:extLst>
              <a:ext uri="{FF2B5EF4-FFF2-40B4-BE49-F238E27FC236}">
                <a16:creationId xmlns="" xmlns:a16="http://schemas.microsoft.com/office/drawing/2014/main" id="{1A6AB6EE-E6C2-4DE5-B63C-83120439C4EE}"/>
              </a:ext>
            </a:extLst>
          </p:cNvPr>
          <p:cNvSpPr>
            <a:spLocks noGrp="1"/>
          </p:cNvSpPr>
          <p:nvPr>
            <p:ph type="title"/>
          </p:nvPr>
        </p:nvSpPr>
        <p:spPr/>
        <p:txBody>
          <a:bodyPr>
            <a:normAutofit fontScale="90000"/>
          </a:bodyPr>
          <a:lstStyle/>
          <a:p>
            <a:r>
              <a:rPr lang="es-MX" dirty="0"/>
              <a:t>Casos especiales</a:t>
            </a:r>
            <a:endParaRPr lang="es-EC" dirty="0"/>
          </a:p>
        </p:txBody>
      </p:sp>
      <p:sp>
        <p:nvSpPr>
          <p:cNvPr id="10" name="Marcador de contenido 5">
            <a:extLst>
              <a:ext uri="{FF2B5EF4-FFF2-40B4-BE49-F238E27FC236}">
                <a16:creationId xmlns="" xmlns:a16="http://schemas.microsoft.com/office/drawing/2014/main" id="{F11A112E-0993-4719-9BB9-9BD61A2C8627}"/>
              </a:ext>
            </a:extLst>
          </p:cNvPr>
          <p:cNvSpPr>
            <a:spLocks noGrp="1"/>
          </p:cNvSpPr>
          <p:nvPr>
            <p:ph type="body" sz="quarter" idx="10"/>
          </p:nvPr>
        </p:nvSpPr>
        <p:spPr/>
        <p:txBody>
          <a:bodyPr>
            <a:normAutofit/>
          </a:bodyPr>
          <a:lstStyle/>
          <a:p>
            <a:r>
              <a:rPr lang="es-MX" dirty="0"/>
              <a:t>Cultivos permanentes</a:t>
            </a:r>
            <a:endParaRPr lang="es-EC" dirty="0"/>
          </a:p>
        </p:txBody>
      </p:sp>
      <p:graphicFrame>
        <p:nvGraphicFramePr>
          <p:cNvPr id="12" name="3 Diagrama">
            <a:extLst>
              <a:ext uri="{FF2B5EF4-FFF2-40B4-BE49-F238E27FC236}">
                <a16:creationId xmlns="" xmlns:a16="http://schemas.microsoft.com/office/drawing/2014/main" id="{DDA13AD5-A67A-43DD-BF90-18FAE9FCC179}"/>
              </a:ext>
            </a:extLst>
          </p:cNvPr>
          <p:cNvGraphicFramePr/>
          <p:nvPr>
            <p:extLst>
              <p:ext uri="{D42A27DB-BD31-4B8C-83A1-F6EECF244321}">
                <p14:modId xmlns:p14="http://schemas.microsoft.com/office/powerpoint/2010/main" val="2678468453"/>
              </p:ext>
            </p:extLst>
          </p:nvPr>
        </p:nvGraphicFramePr>
        <p:xfrm>
          <a:off x="1382159" y="1491851"/>
          <a:ext cx="9829180" cy="4846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01717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EF983A8-5CC3-42F4-B655-486136B1884E}"/>
              </a:ext>
            </a:extLst>
          </p:cNvPr>
          <p:cNvSpPr>
            <a:spLocks noGrp="1"/>
          </p:cNvSpPr>
          <p:nvPr>
            <p:ph type="title"/>
          </p:nvPr>
        </p:nvSpPr>
        <p:spPr/>
        <p:txBody>
          <a:bodyPr>
            <a:normAutofit fontScale="90000"/>
          </a:bodyPr>
          <a:lstStyle/>
          <a:p>
            <a:r>
              <a:rPr lang="es-MX" dirty="0"/>
              <a:t>Registro de caña guadua</a:t>
            </a:r>
            <a:endParaRPr lang="es-EC" dirty="0"/>
          </a:p>
        </p:txBody>
      </p:sp>
      <p:sp>
        <p:nvSpPr>
          <p:cNvPr id="7" name="Rectangle 2">
            <a:extLst>
              <a:ext uri="{FF2B5EF4-FFF2-40B4-BE49-F238E27FC236}">
                <a16:creationId xmlns="" xmlns:a16="http://schemas.microsoft.com/office/drawing/2014/main" id="{EE41DA44-2E4B-4DC6-BA1C-69CED6E04685}"/>
              </a:ext>
            </a:extLst>
          </p:cNvPr>
          <p:cNvSpPr>
            <a:spLocks noChangeArrowheads="1"/>
          </p:cNvSpPr>
          <p:nvPr/>
        </p:nvSpPr>
        <p:spPr bwMode="auto">
          <a:xfrm>
            <a:off x="797198" y="1256986"/>
            <a:ext cx="1088818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Para el registro del bambú (Guadua angustifolia o caña guadua) realice el registro en todas las columnas siguiendo las instrucciones de llenado del presente capitulo, siga las indicaciones para el registro de plantaciones permanentes con varios cortes al año (cacao, banano, entre otros). Es importante considerar que existen varios biotipos, denominaciones, y usos de la caña guadua, los más conocidos en nuestro país son los siguientes: </a:t>
            </a:r>
            <a:endPar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ndParaRPr>
          </a:p>
        </p:txBody>
      </p:sp>
      <p:pic>
        <p:nvPicPr>
          <p:cNvPr id="2049" name="Imagen 54" descr="La imagen puede contener: texto que dice &quot;DIFERENCIAS ENTRE LOS BIOTIPOS DE GUADUA CAÑA BRAVA CAÑA MANSA HUESO PALANCA MACANA INBAR Redinternacional delBambu elRatan&quot;">
            <a:extLst>
              <a:ext uri="{FF2B5EF4-FFF2-40B4-BE49-F238E27FC236}">
                <a16:creationId xmlns="" xmlns:a16="http://schemas.microsoft.com/office/drawing/2014/main" id="{DA5D3BEF-026A-45B5-9F01-75FEC9F8E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6" t="19656" r="3929" b="18715"/>
          <a:stretch>
            <a:fillRect/>
          </a:stretch>
        </p:blipFill>
        <p:spPr bwMode="auto">
          <a:xfrm>
            <a:off x="3214937" y="2439987"/>
            <a:ext cx="5048250" cy="26384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 xmlns:a16="http://schemas.microsoft.com/office/drawing/2014/main" id="{D09A42F9-4E56-4842-B1A6-8438A7C5B6A2}"/>
              </a:ext>
            </a:extLst>
          </p:cNvPr>
          <p:cNvSpPr>
            <a:spLocks noChangeArrowheads="1"/>
          </p:cNvSpPr>
          <p:nvPr/>
        </p:nvSpPr>
        <p:spPr bwMode="auto">
          <a:xfrm>
            <a:off x="797198" y="5203994"/>
            <a:ext cx="105944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chemeClr val="tx1">
                    <a:lumMod val="65000"/>
                    <a:lumOff val="35000"/>
                  </a:schemeClr>
                </a:solidFill>
                <a:effectLst/>
                <a:ea typeface="Calibri" panose="020F0502020204030204" pitchFamily="34" charset="0"/>
                <a:cs typeface="Times New Roman" panose="02020603050405020304" pitchFamily="18" charset="0"/>
              </a:rPr>
              <a:t>* Imagen tomada de INBAR LAC Organización Internacional del Bambú y Ratán  	</a:t>
            </a:r>
            <a:endParaRPr kumimoji="0" lang="es-EC" altLang="es-EC" sz="1400" b="0" i="0" u="none" strike="noStrike" cap="none" normalizeH="0" baseline="0" dirty="0">
              <a:ln>
                <a:noFill/>
              </a:ln>
              <a:solidFill>
                <a:schemeClr val="tx1">
                  <a:lumMod val="65000"/>
                  <a:lumOff val="35000"/>
                </a:schemeClr>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chemeClr val="tx1">
                    <a:lumMod val="65000"/>
                    <a:lumOff val="35000"/>
                  </a:schemeClr>
                </a:solidFill>
                <a:effectLst/>
                <a:ea typeface="Calibri" panose="020F0502020204030204" pitchFamily="34" charset="0"/>
                <a:cs typeface="Times New Roman" panose="02020603050405020304" pitchFamily="18" charset="0"/>
              </a:rPr>
              <a:t>Registre en nombre de cultivo bambú, y en observaciones indique si se trata de caña brava (con espinas), caña mansa, hueso palanca o macana.</a:t>
            </a:r>
            <a:endParaRPr kumimoji="0" lang="es-EC" altLang="es-EC" sz="1400" b="0" i="0" u="none" strike="noStrike" cap="none" normalizeH="0" baseline="0" dirty="0">
              <a:ln>
                <a:noFill/>
              </a:ln>
              <a:solidFill>
                <a:schemeClr val="tx1">
                  <a:lumMod val="65000"/>
                  <a:lumOff val="35000"/>
                </a:schemeClr>
              </a:solidFill>
              <a:effectLst/>
            </a:endParaRPr>
          </a:p>
        </p:txBody>
      </p:sp>
      <p:sp>
        <p:nvSpPr>
          <p:cNvPr id="9" name="CuadroTexto 8">
            <a:extLst>
              <a:ext uri="{FF2B5EF4-FFF2-40B4-BE49-F238E27FC236}">
                <a16:creationId xmlns="" xmlns:a16="http://schemas.microsoft.com/office/drawing/2014/main" id="{3332ED0A-A17F-4D8A-B6E9-D9B70F87DE4C}"/>
              </a:ext>
            </a:extLst>
          </p:cNvPr>
          <p:cNvSpPr txBox="1"/>
          <p:nvPr/>
        </p:nvSpPr>
        <p:spPr>
          <a:xfrm>
            <a:off x="8445500" y="3460425"/>
            <a:ext cx="3340100" cy="307777"/>
          </a:xfrm>
          <a:prstGeom prst="rect">
            <a:avLst/>
          </a:prstGeom>
          <a:noFill/>
        </p:spPr>
        <p:txBody>
          <a:bodyPr wrap="square" rtlCol="0">
            <a:spAutoFit/>
          </a:bodyPr>
          <a:lstStyle/>
          <a:p>
            <a:r>
              <a:rPr lang="es-MX" sz="1400" b="1" dirty="0">
                <a:solidFill>
                  <a:srgbClr val="FF0000"/>
                </a:solidFill>
              </a:rPr>
              <a:t>Código de cultivo= 489</a:t>
            </a:r>
            <a:endParaRPr lang="es-EC" sz="1400" b="1" dirty="0">
              <a:solidFill>
                <a:srgbClr val="FF0000"/>
              </a:solidFill>
            </a:endParaRPr>
          </a:p>
        </p:txBody>
      </p:sp>
    </p:spTree>
    <p:extLst>
      <p:ext uri="{BB962C8B-B14F-4D97-AF65-F5344CB8AC3E}">
        <p14:creationId xmlns:p14="http://schemas.microsoft.com/office/powerpoint/2010/main" val="30136901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BEF983A8-5CC3-42F4-B655-486136B1884E}"/>
              </a:ext>
            </a:extLst>
          </p:cNvPr>
          <p:cNvSpPr>
            <a:spLocks noGrp="1"/>
          </p:cNvSpPr>
          <p:nvPr>
            <p:ph type="title"/>
          </p:nvPr>
        </p:nvSpPr>
        <p:spPr>
          <a:xfrm>
            <a:off x="755183" y="398487"/>
            <a:ext cx="7227771" cy="530024"/>
          </a:xfrm>
        </p:spPr>
        <p:txBody>
          <a:bodyPr>
            <a:normAutofit/>
          </a:bodyPr>
          <a:lstStyle/>
          <a:p>
            <a:r>
              <a:rPr lang="es-MX" sz="2400" dirty="0"/>
              <a:t>Registro de </a:t>
            </a:r>
            <a:r>
              <a:rPr lang="es-MX" sz="2400" dirty="0" smtClean="0"/>
              <a:t>Plátano</a:t>
            </a:r>
            <a:endParaRPr lang="es-EC" sz="2400" dirty="0"/>
          </a:p>
        </p:txBody>
      </p:sp>
      <p:sp>
        <p:nvSpPr>
          <p:cNvPr id="6" name="Rectangle 2">
            <a:extLst>
              <a:ext uri="{FF2B5EF4-FFF2-40B4-BE49-F238E27FC236}">
                <a16:creationId xmlns="" xmlns:a16="http://schemas.microsoft.com/office/drawing/2014/main" id="{EE41DA44-2E4B-4DC6-BA1C-69CED6E04685}"/>
              </a:ext>
            </a:extLst>
          </p:cNvPr>
          <p:cNvSpPr>
            <a:spLocks noGrp="1" noChangeArrowheads="1"/>
          </p:cNvSpPr>
          <p:nvPr>
            <p:ph type="body" sz="quarter" idx="10"/>
          </p:nvPr>
        </p:nvSpPr>
        <p:spPr bwMode="auto">
          <a:xfrm>
            <a:off x="755183" y="1684416"/>
            <a:ext cx="1107849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Para el registro del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plátano el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registro en todas las columnas siguiendo las instrucciones de llenado del presente capitulo, siga las indicaciones para el registro de plantaciones permanentes con varios cortes al año (cacao, banano, entre otros). Es importante considerar que existen varios biotipos,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y denominaciones,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los más conocidos en nuestro país son los siguientes: </a:t>
            </a:r>
            <a:endPar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ndParaRPr>
          </a:p>
        </p:txBody>
      </p:sp>
      <p:sp>
        <p:nvSpPr>
          <p:cNvPr id="8" name="CuadroTexto 8">
            <a:extLst>
              <a:ext uri="{FF2B5EF4-FFF2-40B4-BE49-F238E27FC236}">
                <a16:creationId xmlns="" xmlns:a16="http://schemas.microsoft.com/office/drawing/2014/main" id="{3332ED0A-A17F-4D8A-B6E9-D9B70F87DE4C}"/>
              </a:ext>
            </a:extLst>
          </p:cNvPr>
          <p:cNvSpPr txBox="1"/>
          <p:nvPr/>
        </p:nvSpPr>
        <p:spPr>
          <a:xfrm>
            <a:off x="9533522" y="3385631"/>
            <a:ext cx="1971714" cy="276999"/>
          </a:xfrm>
          <a:prstGeom prst="rect">
            <a:avLst/>
          </a:prstGeom>
          <a:noFill/>
        </p:spPr>
        <p:txBody>
          <a:bodyPr wrap="square" rtlCol="0">
            <a:spAutoFit/>
          </a:bodyPr>
          <a:lstStyle/>
          <a:p>
            <a:r>
              <a:rPr lang="es-MX" sz="1200" b="1" dirty="0">
                <a:solidFill>
                  <a:srgbClr val="FF0000"/>
                </a:solidFill>
              </a:rPr>
              <a:t>Código de cultivo= </a:t>
            </a:r>
            <a:r>
              <a:rPr lang="es-MX" sz="1200" b="1" dirty="0" smtClean="0">
                <a:solidFill>
                  <a:srgbClr val="FF0000"/>
                </a:solidFill>
              </a:rPr>
              <a:t>466</a:t>
            </a:r>
            <a:endParaRPr lang="es-EC" sz="1200" b="1" dirty="0">
              <a:solidFill>
                <a:srgbClr val="FF0000"/>
              </a:solidFill>
            </a:endParaRPr>
          </a:p>
        </p:txBody>
      </p:sp>
      <p:sp>
        <p:nvSpPr>
          <p:cNvPr id="11" name="CuadroTexto 8">
            <a:extLst>
              <a:ext uri="{FF2B5EF4-FFF2-40B4-BE49-F238E27FC236}">
                <a16:creationId xmlns="" xmlns:a16="http://schemas.microsoft.com/office/drawing/2014/main" id="{3332ED0A-A17F-4D8A-B6E9-D9B70F87DE4C}"/>
              </a:ext>
            </a:extLst>
          </p:cNvPr>
          <p:cNvSpPr txBox="1"/>
          <p:nvPr/>
        </p:nvSpPr>
        <p:spPr>
          <a:xfrm>
            <a:off x="2122779" y="4725862"/>
            <a:ext cx="1017065" cy="276999"/>
          </a:xfrm>
          <a:prstGeom prst="rect">
            <a:avLst/>
          </a:prstGeom>
          <a:noFill/>
        </p:spPr>
        <p:txBody>
          <a:bodyPr wrap="square" rtlCol="0">
            <a:spAutoFit/>
          </a:bodyPr>
          <a:lstStyle/>
          <a:p>
            <a:r>
              <a:rPr lang="es-MX" sz="1200" b="1" dirty="0" smtClean="0">
                <a:solidFill>
                  <a:schemeClr val="accent1">
                    <a:lumMod val="50000"/>
                  </a:schemeClr>
                </a:solidFill>
              </a:rPr>
              <a:t>Maqueño</a:t>
            </a:r>
            <a:endParaRPr lang="es-EC" sz="1200" b="1" dirty="0">
              <a:solidFill>
                <a:schemeClr val="accent1">
                  <a:lumMod val="50000"/>
                </a:schemeClr>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3072" y="2733674"/>
            <a:ext cx="1747779" cy="1549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45" y="2753870"/>
            <a:ext cx="1864427" cy="1540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5153" y="2753871"/>
            <a:ext cx="2192318" cy="1536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7471" y="2733675"/>
            <a:ext cx="1781175"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CuadroTexto 8">
            <a:extLst>
              <a:ext uri="{FF2B5EF4-FFF2-40B4-BE49-F238E27FC236}">
                <a16:creationId xmlns="" xmlns:a16="http://schemas.microsoft.com/office/drawing/2014/main" id="{3332ED0A-A17F-4D8A-B6E9-D9B70F87DE4C}"/>
              </a:ext>
            </a:extLst>
          </p:cNvPr>
          <p:cNvSpPr txBox="1"/>
          <p:nvPr/>
        </p:nvSpPr>
        <p:spPr>
          <a:xfrm>
            <a:off x="4049854" y="4725866"/>
            <a:ext cx="1136408" cy="276999"/>
          </a:xfrm>
          <a:prstGeom prst="rect">
            <a:avLst/>
          </a:prstGeom>
          <a:noFill/>
        </p:spPr>
        <p:txBody>
          <a:bodyPr wrap="square" rtlCol="0">
            <a:spAutoFit/>
          </a:bodyPr>
          <a:lstStyle/>
          <a:p>
            <a:r>
              <a:rPr lang="es-MX" sz="1200" b="1" dirty="0" smtClean="0">
                <a:solidFill>
                  <a:schemeClr val="accent1">
                    <a:lumMod val="50000"/>
                  </a:schemeClr>
                </a:solidFill>
              </a:rPr>
              <a:t>Barraganete</a:t>
            </a:r>
            <a:endParaRPr lang="es-EC" sz="1200" b="1" dirty="0">
              <a:solidFill>
                <a:schemeClr val="accent1">
                  <a:lumMod val="50000"/>
                </a:schemeClr>
              </a:solidFill>
            </a:endParaRPr>
          </a:p>
        </p:txBody>
      </p:sp>
      <p:sp>
        <p:nvSpPr>
          <p:cNvPr id="17" name="CuadroTexto 8">
            <a:extLst>
              <a:ext uri="{FF2B5EF4-FFF2-40B4-BE49-F238E27FC236}">
                <a16:creationId xmlns="" xmlns:a16="http://schemas.microsoft.com/office/drawing/2014/main" id="{3332ED0A-A17F-4D8A-B6E9-D9B70F87DE4C}"/>
              </a:ext>
            </a:extLst>
          </p:cNvPr>
          <p:cNvSpPr txBox="1"/>
          <p:nvPr/>
        </p:nvSpPr>
        <p:spPr>
          <a:xfrm>
            <a:off x="6054326" y="4725863"/>
            <a:ext cx="773063" cy="276999"/>
          </a:xfrm>
          <a:prstGeom prst="rect">
            <a:avLst/>
          </a:prstGeom>
          <a:noFill/>
        </p:spPr>
        <p:txBody>
          <a:bodyPr wrap="square" rtlCol="0">
            <a:spAutoFit/>
          </a:bodyPr>
          <a:lstStyle/>
          <a:p>
            <a:r>
              <a:rPr lang="es-MX" sz="1200" b="1" dirty="0" smtClean="0">
                <a:solidFill>
                  <a:schemeClr val="accent1">
                    <a:lumMod val="50000"/>
                  </a:schemeClr>
                </a:solidFill>
              </a:rPr>
              <a:t>Verde</a:t>
            </a:r>
            <a:endParaRPr lang="es-EC" sz="1200" b="1" dirty="0">
              <a:solidFill>
                <a:schemeClr val="accent1">
                  <a:lumMod val="50000"/>
                </a:schemeClr>
              </a:solidFill>
            </a:endParaRPr>
          </a:p>
        </p:txBody>
      </p:sp>
      <p:sp>
        <p:nvSpPr>
          <p:cNvPr id="18" name="CuadroTexto 8">
            <a:extLst>
              <a:ext uri="{FF2B5EF4-FFF2-40B4-BE49-F238E27FC236}">
                <a16:creationId xmlns="" xmlns:a16="http://schemas.microsoft.com/office/drawing/2014/main" id="{3332ED0A-A17F-4D8A-B6E9-D9B70F87DE4C}"/>
              </a:ext>
            </a:extLst>
          </p:cNvPr>
          <p:cNvSpPr txBox="1"/>
          <p:nvPr/>
        </p:nvSpPr>
        <p:spPr>
          <a:xfrm>
            <a:off x="7830738" y="4725864"/>
            <a:ext cx="832446" cy="276999"/>
          </a:xfrm>
          <a:prstGeom prst="rect">
            <a:avLst/>
          </a:prstGeom>
          <a:noFill/>
        </p:spPr>
        <p:txBody>
          <a:bodyPr wrap="square" rtlCol="0">
            <a:spAutoFit/>
          </a:bodyPr>
          <a:lstStyle/>
          <a:p>
            <a:r>
              <a:rPr lang="es-MX" sz="1200" b="1" dirty="0" smtClean="0">
                <a:solidFill>
                  <a:schemeClr val="accent1">
                    <a:lumMod val="50000"/>
                  </a:schemeClr>
                </a:solidFill>
              </a:rPr>
              <a:t>Maduro</a:t>
            </a:r>
            <a:endParaRPr lang="es-EC" sz="1200" b="1" dirty="0">
              <a:solidFill>
                <a:schemeClr val="accent1">
                  <a:lumMod val="50000"/>
                </a:schemeClr>
              </a:solidFill>
            </a:endParaRPr>
          </a:p>
        </p:txBody>
      </p:sp>
    </p:spTree>
    <p:extLst>
      <p:ext uri="{BB962C8B-B14F-4D97-AF65-F5344CB8AC3E}">
        <p14:creationId xmlns:p14="http://schemas.microsoft.com/office/powerpoint/2010/main" val="32814696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BEF983A8-5CC3-42F4-B655-486136B1884E}"/>
              </a:ext>
            </a:extLst>
          </p:cNvPr>
          <p:cNvSpPr>
            <a:spLocks noGrp="1"/>
          </p:cNvSpPr>
          <p:nvPr>
            <p:ph type="title"/>
          </p:nvPr>
        </p:nvSpPr>
        <p:spPr>
          <a:xfrm>
            <a:off x="755183" y="467936"/>
            <a:ext cx="7227771" cy="530024"/>
          </a:xfrm>
        </p:spPr>
        <p:txBody>
          <a:bodyPr>
            <a:normAutofit/>
          </a:bodyPr>
          <a:lstStyle/>
          <a:p>
            <a:r>
              <a:rPr lang="es-MX" sz="2400" dirty="0"/>
              <a:t>Registro de </a:t>
            </a:r>
            <a:r>
              <a:rPr lang="es-MX" sz="2400" dirty="0" smtClean="0"/>
              <a:t>Arándano</a:t>
            </a:r>
            <a:endParaRPr lang="es-EC" sz="2400" dirty="0"/>
          </a:p>
        </p:txBody>
      </p:sp>
      <p:sp>
        <p:nvSpPr>
          <p:cNvPr id="6" name="Rectangle 2">
            <a:extLst>
              <a:ext uri="{FF2B5EF4-FFF2-40B4-BE49-F238E27FC236}">
                <a16:creationId xmlns="" xmlns:a16="http://schemas.microsoft.com/office/drawing/2014/main" id="{EE41DA44-2E4B-4DC6-BA1C-69CED6E04685}"/>
              </a:ext>
            </a:extLst>
          </p:cNvPr>
          <p:cNvSpPr>
            <a:spLocks noGrp="1" noChangeArrowheads="1"/>
          </p:cNvSpPr>
          <p:nvPr>
            <p:ph type="body" sz="quarter" idx="10"/>
          </p:nvPr>
        </p:nvSpPr>
        <p:spPr bwMode="auto">
          <a:xfrm>
            <a:off x="755183" y="1899859"/>
            <a:ext cx="1107849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Para el registro del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arándano se llenarán todas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las columnas siguiendo las instrucciones de llenado del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capitulo de permanentes,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siga las indicaciones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con varias recolecciones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al año (cacao, banano, entre otros). </a:t>
            </a:r>
            <a:endPar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ndParaRPr>
          </a:p>
        </p:txBody>
      </p:sp>
      <p:sp>
        <p:nvSpPr>
          <p:cNvPr id="8" name="CuadroTexto 8">
            <a:extLst>
              <a:ext uri="{FF2B5EF4-FFF2-40B4-BE49-F238E27FC236}">
                <a16:creationId xmlns="" xmlns:a16="http://schemas.microsoft.com/office/drawing/2014/main" id="{3332ED0A-A17F-4D8A-B6E9-D9B70F87DE4C}"/>
              </a:ext>
            </a:extLst>
          </p:cNvPr>
          <p:cNvSpPr txBox="1"/>
          <p:nvPr/>
        </p:nvSpPr>
        <p:spPr>
          <a:xfrm>
            <a:off x="9061019" y="3943445"/>
            <a:ext cx="1971714" cy="276999"/>
          </a:xfrm>
          <a:prstGeom prst="rect">
            <a:avLst/>
          </a:prstGeom>
          <a:noFill/>
        </p:spPr>
        <p:txBody>
          <a:bodyPr wrap="square" rtlCol="0">
            <a:spAutoFit/>
          </a:bodyPr>
          <a:lstStyle/>
          <a:p>
            <a:r>
              <a:rPr lang="es-MX" sz="1200" b="1" dirty="0">
                <a:solidFill>
                  <a:srgbClr val="FF0000"/>
                </a:solidFill>
              </a:rPr>
              <a:t>Código de cultivo= </a:t>
            </a:r>
            <a:r>
              <a:rPr lang="es-MX" sz="1200" b="1" dirty="0" smtClean="0">
                <a:solidFill>
                  <a:srgbClr val="FF0000"/>
                </a:solidFill>
              </a:rPr>
              <a:t>490</a:t>
            </a:r>
            <a:endParaRPr lang="es-EC" sz="1200" b="1"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785" y="3196120"/>
            <a:ext cx="3028950" cy="176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4638" y="3205645"/>
            <a:ext cx="3114675"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20940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BEF983A8-5CC3-42F4-B655-486136B1884E}"/>
              </a:ext>
            </a:extLst>
          </p:cNvPr>
          <p:cNvSpPr>
            <a:spLocks noGrp="1"/>
          </p:cNvSpPr>
          <p:nvPr>
            <p:ph type="title"/>
          </p:nvPr>
        </p:nvSpPr>
        <p:spPr>
          <a:xfrm>
            <a:off x="755183" y="467936"/>
            <a:ext cx="7227771" cy="530024"/>
          </a:xfrm>
        </p:spPr>
        <p:txBody>
          <a:bodyPr>
            <a:normAutofit/>
          </a:bodyPr>
          <a:lstStyle/>
          <a:p>
            <a:r>
              <a:rPr lang="es-MX" sz="2400" dirty="0"/>
              <a:t>Registro de </a:t>
            </a:r>
            <a:r>
              <a:rPr lang="es-MX" sz="2400" dirty="0" smtClean="0"/>
              <a:t>Pitahaya</a:t>
            </a:r>
            <a:endParaRPr lang="es-EC" sz="2400" dirty="0"/>
          </a:p>
        </p:txBody>
      </p:sp>
      <p:sp>
        <p:nvSpPr>
          <p:cNvPr id="6" name="Rectangle 2">
            <a:extLst>
              <a:ext uri="{FF2B5EF4-FFF2-40B4-BE49-F238E27FC236}">
                <a16:creationId xmlns="" xmlns:a16="http://schemas.microsoft.com/office/drawing/2014/main" id="{EE41DA44-2E4B-4DC6-BA1C-69CED6E04685}"/>
              </a:ext>
            </a:extLst>
          </p:cNvPr>
          <p:cNvSpPr>
            <a:spLocks noGrp="1" noChangeArrowheads="1"/>
          </p:cNvSpPr>
          <p:nvPr>
            <p:ph type="body" sz="quarter" idx="10"/>
          </p:nvPr>
        </p:nvSpPr>
        <p:spPr bwMode="auto">
          <a:xfrm>
            <a:off x="755183" y="1684416"/>
            <a:ext cx="1107849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El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registro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de la pitahaya se lo realizará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en todas las columnas siguiendo las instrucciones de llenado del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capítulo</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 siga las indicaciones para el registro de plantaciones permanentes con </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varias recolecciones </a:t>
            </a:r>
            <a:r>
              <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al año (cacao, banano, entre otros</a:t>
            </a: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C" altLang="es-EC" sz="1400" b="0" i="0" u="none" strike="noStrike" cap="none" normalizeH="0" baseline="0" dirty="0" smtClean="0">
                <a:ln>
                  <a:noFill/>
                </a:ln>
                <a:solidFill>
                  <a:schemeClr val="tx1">
                    <a:lumMod val="65000"/>
                    <a:lumOff val="35000"/>
                  </a:schemeClr>
                </a:solidFill>
                <a:effectLst/>
                <a:latin typeface="Century Gothic" panose="020B0502020202020204" pitchFamily="34" charset="0"/>
                <a:ea typeface="Calibri" panose="020F0502020204030204" pitchFamily="34" charset="0"/>
                <a:cs typeface="Times New Roman" panose="02020603050405020304" pitchFamily="18" charset="0"/>
              </a:rPr>
              <a:t> Existen dos variedades de pitahaya</a:t>
            </a:r>
            <a:r>
              <a:rPr lang="es-EC" altLang="es-EC" sz="1400" dirty="0" smtClean="0">
                <a:latin typeface="Century Gothic" panose="020B0502020202020204" pitchFamily="34" charset="0"/>
                <a:ea typeface="Calibri" panose="020F0502020204030204" pitchFamily="34" charset="0"/>
                <a:cs typeface="Times New Roman" panose="02020603050405020304" pitchFamily="18" charset="0"/>
              </a:rPr>
              <a:t>: Amarilla y Roja, las cuales deberán ser registradas de manera independiente en una línea del cuestionario.</a:t>
            </a:r>
            <a:endParaRPr kumimoji="0" lang="es-EC" altLang="es-EC" sz="1400" b="0" i="0" u="none" strike="noStrike" cap="none" normalizeH="0" baseline="0" dirty="0">
              <a:ln>
                <a:noFill/>
              </a:ln>
              <a:solidFill>
                <a:schemeClr val="tx1">
                  <a:lumMod val="65000"/>
                  <a:lumOff val="35000"/>
                </a:schemeClr>
              </a:solidFill>
              <a:effectLst/>
              <a:latin typeface="Century Gothic" panose="020B0502020202020204" pitchFamily="34" charset="0"/>
            </a:endParaRPr>
          </a:p>
        </p:txBody>
      </p:sp>
      <p:sp>
        <p:nvSpPr>
          <p:cNvPr id="8" name="CuadroTexto 8">
            <a:extLst>
              <a:ext uri="{FF2B5EF4-FFF2-40B4-BE49-F238E27FC236}">
                <a16:creationId xmlns="" xmlns:a16="http://schemas.microsoft.com/office/drawing/2014/main" id="{3332ED0A-A17F-4D8A-B6E9-D9B70F87DE4C}"/>
              </a:ext>
            </a:extLst>
          </p:cNvPr>
          <p:cNvSpPr txBox="1"/>
          <p:nvPr/>
        </p:nvSpPr>
        <p:spPr>
          <a:xfrm>
            <a:off x="8081923" y="5270664"/>
            <a:ext cx="1971714" cy="276999"/>
          </a:xfrm>
          <a:prstGeom prst="rect">
            <a:avLst/>
          </a:prstGeom>
          <a:noFill/>
        </p:spPr>
        <p:txBody>
          <a:bodyPr wrap="square" rtlCol="0">
            <a:spAutoFit/>
          </a:bodyPr>
          <a:lstStyle/>
          <a:p>
            <a:r>
              <a:rPr lang="es-MX" sz="1200" b="1" dirty="0">
                <a:solidFill>
                  <a:srgbClr val="FF0000"/>
                </a:solidFill>
              </a:rPr>
              <a:t>Código de cultivo= </a:t>
            </a:r>
            <a:r>
              <a:rPr lang="es-MX" sz="1200" b="1" dirty="0" smtClean="0">
                <a:solidFill>
                  <a:srgbClr val="FF0000"/>
                </a:solidFill>
              </a:rPr>
              <a:t>491</a:t>
            </a:r>
            <a:endParaRPr lang="es-EC" sz="1200" b="1" dirty="0">
              <a:solidFill>
                <a:srgbClr val="FF0000"/>
              </a:solidFill>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4653" y="3086886"/>
            <a:ext cx="3537984" cy="1990116"/>
          </a:xfrm>
          <a:prstGeom prst="rect">
            <a:avLst/>
          </a:prstGeom>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3738" y="3054962"/>
            <a:ext cx="3728085" cy="2053964"/>
          </a:xfrm>
          <a:prstGeom prst="rect">
            <a:avLst/>
          </a:prstGeom>
        </p:spPr>
      </p:pic>
      <p:sp>
        <p:nvSpPr>
          <p:cNvPr id="9" name="CuadroTexto 8">
            <a:extLst>
              <a:ext uri="{FF2B5EF4-FFF2-40B4-BE49-F238E27FC236}">
                <a16:creationId xmlns="" xmlns:a16="http://schemas.microsoft.com/office/drawing/2014/main" id="{3332ED0A-A17F-4D8A-B6E9-D9B70F87DE4C}"/>
              </a:ext>
            </a:extLst>
          </p:cNvPr>
          <p:cNvSpPr txBox="1"/>
          <p:nvPr/>
        </p:nvSpPr>
        <p:spPr>
          <a:xfrm>
            <a:off x="2677788" y="5266967"/>
            <a:ext cx="1971714" cy="276999"/>
          </a:xfrm>
          <a:prstGeom prst="rect">
            <a:avLst/>
          </a:prstGeom>
          <a:noFill/>
        </p:spPr>
        <p:txBody>
          <a:bodyPr wrap="square" rtlCol="0">
            <a:spAutoFit/>
          </a:bodyPr>
          <a:lstStyle/>
          <a:p>
            <a:r>
              <a:rPr lang="es-MX" sz="1200" b="1" dirty="0">
                <a:solidFill>
                  <a:srgbClr val="FF0000"/>
                </a:solidFill>
              </a:rPr>
              <a:t>Código de cultivo= </a:t>
            </a:r>
            <a:r>
              <a:rPr lang="es-MX" sz="1200" b="1" dirty="0" smtClean="0">
                <a:solidFill>
                  <a:srgbClr val="FF0000"/>
                </a:solidFill>
              </a:rPr>
              <a:t>465</a:t>
            </a:r>
            <a:endParaRPr lang="es-EC" sz="1200" b="1" dirty="0">
              <a:solidFill>
                <a:srgbClr val="FF0000"/>
              </a:solidFill>
            </a:endParaRPr>
          </a:p>
        </p:txBody>
      </p:sp>
    </p:spTree>
    <p:extLst>
      <p:ext uri="{BB962C8B-B14F-4D97-AF65-F5344CB8AC3E}">
        <p14:creationId xmlns:p14="http://schemas.microsoft.com/office/powerpoint/2010/main" val="3881899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extLst>
              <p:ext uri="{D42A27DB-BD31-4B8C-83A1-F6EECF244321}">
                <p14:modId xmlns:p14="http://schemas.microsoft.com/office/powerpoint/2010/main" val="425638502"/>
              </p:ext>
            </p:extLst>
          </p:nvPr>
        </p:nvGraphicFramePr>
        <p:xfrm>
          <a:off x="574189" y="764358"/>
          <a:ext cx="5289379" cy="36316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Rectángulo redondeado"/>
          <p:cNvSpPr/>
          <p:nvPr/>
        </p:nvSpPr>
        <p:spPr>
          <a:xfrm>
            <a:off x="5945276" y="1102744"/>
            <a:ext cx="5809402" cy="3756450"/>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buFont typeface="Wingdings" pitchFamily="2" charset="2"/>
              <a:buChar char="q"/>
            </a:pPr>
            <a:endParaRPr lang="es-EC" sz="1400" dirty="0">
              <a:latin typeface="+mj-lt"/>
            </a:endParaRPr>
          </a:p>
          <a:p>
            <a:pPr>
              <a:buFont typeface="Wingdings" pitchFamily="2" charset="2"/>
              <a:buChar char="q"/>
            </a:pPr>
            <a:endParaRPr lang="es-EC" sz="1400" dirty="0">
              <a:latin typeface="+mj-lt"/>
            </a:endParaRPr>
          </a:p>
          <a:p>
            <a:pPr>
              <a:buFont typeface="Wingdings" pitchFamily="2" charset="2"/>
              <a:buChar char="q"/>
            </a:pPr>
            <a:endParaRPr lang="es-EC" sz="1400" dirty="0">
              <a:latin typeface="+mj-lt"/>
            </a:endParaRPr>
          </a:p>
          <a:p>
            <a:pPr algn="just">
              <a:buFont typeface="Wingdings" pitchFamily="2" charset="2"/>
              <a:buChar char="q"/>
            </a:pPr>
            <a:r>
              <a:rPr lang="es-EC" sz="1400" dirty="0">
                <a:latin typeface="+mj-lt"/>
              </a:rPr>
              <a:t> </a:t>
            </a:r>
            <a:r>
              <a:rPr lang="es-ES" sz="1400" dirty="0">
                <a:highlight>
                  <a:srgbClr val="FFFF00"/>
                </a:highlight>
                <a:latin typeface="+mj-lt"/>
              </a:rPr>
              <a:t>Para el cultivo de caña de azúcar otros usos, debe registrarse como solo. Caso especial cuando la caña ha sido recién cortada, </a:t>
            </a:r>
            <a:endParaRPr lang="es-EC" sz="1400" b="1" dirty="0">
              <a:solidFill>
                <a:srgbClr val="FF0000"/>
              </a:solidFill>
              <a:highlight>
                <a:srgbClr val="FFFF00"/>
              </a:highlight>
              <a:latin typeface="+mj-lt"/>
            </a:endParaRPr>
          </a:p>
          <a:p>
            <a:pPr algn="just"/>
            <a:r>
              <a:rPr lang="es-ES" sz="1400" b="1" dirty="0">
                <a:solidFill>
                  <a:srgbClr val="FF0000"/>
                </a:solidFill>
                <a:highlight>
                  <a:srgbClr val="FFFF00"/>
                </a:highlight>
                <a:latin typeface="+mj-lt"/>
              </a:rPr>
              <a:t>en algunas zonas la asocian con algún cultivo transitorio hasta que la caña crezca.</a:t>
            </a:r>
            <a:endParaRPr lang="es-EC" sz="1400" dirty="0">
              <a:latin typeface="+mj-lt"/>
            </a:endParaRPr>
          </a:p>
          <a:p>
            <a:pPr lvl="0" algn="just">
              <a:buFont typeface="Wingdings" pitchFamily="2" charset="2"/>
              <a:buChar char="q"/>
            </a:pPr>
            <a:r>
              <a:rPr lang="es-EC" sz="1400" dirty="0">
                <a:highlight>
                  <a:srgbClr val="FFFF00"/>
                </a:highlight>
                <a:latin typeface="+mj-lt"/>
              </a:rPr>
              <a:t> Para el cultivo de caña de azúcar que es plantada y cosechada </a:t>
            </a:r>
            <a:r>
              <a:rPr lang="es-EC" sz="1400" b="1" dirty="0">
                <a:solidFill>
                  <a:srgbClr val="FF0000"/>
                </a:solidFill>
                <a:highlight>
                  <a:srgbClr val="FFFF00"/>
                </a:highlight>
                <a:latin typeface="+mj-lt"/>
              </a:rPr>
              <a:t>para combustible y otros usos, </a:t>
            </a:r>
            <a:r>
              <a:rPr lang="es-EC" sz="1400" dirty="0">
                <a:highlight>
                  <a:srgbClr val="FFFF00"/>
                </a:highlight>
                <a:latin typeface="+mj-lt"/>
              </a:rPr>
              <a:t>señor Encuestador, debe solicitar la  información de todas las columnas y de la producción como se lo hace para la caña de azúcar para azúcar.</a:t>
            </a:r>
          </a:p>
          <a:p>
            <a:pPr algn="just"/>
            <a:endParaRPr lang="es-EC" sz="1400" dirty="0">
              <a:latin typeface="+mj-lt"/>
            </a:endParaRPr>
          </a:p>
          <a:p>
            <a:pPr algn="just">
              <a:buFont typeface="Wingdings" pitchFamily="2" charset="2"/>
              <a:buChar char="q"/>
            </a:pPr>
            <a:r>
              <a:rPr lang="es-EC" sz="1400" dirty="0">
                <a:latin typeface="+mj-lt"/>
              </a:rPr>
              <a:t> Para el caso de Viveros frutícolas, registre en número de terreno, escriba en nombre del cultivo, VIVERO, en condición de cultivo el código 1 correspondiente a solo, en la columna 8 la superficie plantada y la información de la 32 a la 77 de prácticas en el cultivo.</a:t>
            </a:r>
          </a:p>
          <a:p>
            <a:endParaRPr lang="es-EC" sz="1400" dirty="0">
              <a:latin typeface="+mj-lt"/>
            </a:endParaRPr>
          </a:p>
          <a:p>
            <a:endParaRPr lang="es-EC" sz="1400" dirty="0">
              <a:latin typeface="+mj-lt"/>
            </a:endParaRPr>
          </a:p>
        </p:txBody>
      </p:sp>
      <p:sp>
        <p:nvSpPr>
          <p:cNvPr id="7" name="6 Rectángulo"/>
          <p:cNvSpPr/>
          <p:nvPr/>
        </p:nvSpPr>
        <p:spPr>
          <a:xfrm>
            <a:off x="819528" y="5211338"/>
            <a:ext cx="9094778" cy="95410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r>
              <a:rPr lang="es-EC" sz="1400" dirty="0">
                <a:latin typeface="+mj-lt"/>
                <a:cs typeface="Arial" pitchFamily="34" charset="0"/>
              </a:rPr>
              <a:t>Se incluirá la información de pastos cultivados sean solos  o asociados.</a:t>
            </a:r>
          </a:p>
          <a:p>
            <a:pPr algn="just"/>
            <a:r>
              <a:rPr lang="es-EC" sz="1400" dirty="0">
                <a:latin typeface="+mj-lt"/>
                <a:cs typeface="Arial" pitchFamily="34" charset="0"/>
              </a:rPr>
              <a:t>Registre la información solo en las columnas 1 a 5 (N° del terreno, nombre del cultivo, condición de cultivo, número de orden del asociamiento y edad), 7 y 8 (semilla de más uso y superficie plantada), y de la 32 a la 77 (prácticas de cultivo). </a:t>
            </a:r>
          </a:p>
        </p:txBody>
      </p:sp>
      <p:sp>
        <p:nvSpPr>
          <p:cNvPr id="8" name="7 Rectángulo redondeado"/>
          <p:cNvSpPr/>
          <p:nvPr/>
        </p:nvSpPr>
        <p:spPr>
          <a:xfrm>
            <a:off x="819528" y="4713286"/>
            <a:ext cx="2138260" cy="29181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EC" sz="1400" b="1" dirty="0">
                <a:solidFill>
                  <a:schemeClr val="tx1"/>
                </a:solidFill>
                <a:latin typeface="+mj-lt"/>
              </a:rPr>
              <a:t>PASTOS CULTIVADOS</a:t>
            </a:r>
          </a:p>
        </p:txBody>
      </p:sp>
    </p:spTree>
    <p:extLst>
      <p:ext uri="{BB962C8B-B14F-4D97-AF65-F5344CB8AC3E}">
        <p14:creationId xmlns:p14="http://schemas.microsoft.com/office/powerpoint/2010/main" val="7599659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92AC8D00-1409-4D26-982B-559B4E2AF89C}"/>
              </a:ext>
            </a:extLst>
          </p:cNvPr>
          <p:cNvSpPr>
            <a:spLocks noGrp="1"/>
          </p:cNvSpPr>
          <p:nvPr>
            <p:ph type="title"/>
          </p:nvPr>
        </p:nvSpPr>
        <p:spPr>
          <a:xfrm>
            <a:off x="693026" y="429770"/>
            <a:ext cx="7227771" cy="530024"/>
          </a:xfrm>
        </p:spPr>
        <p:txBody>
          <a:bodyPr>
            <a:normAutofit fontScale="90000"/>
          </a:bodyPr>
          <a:lstStyle/>
          <a:p>
            <a:r>
              <a:rPr lang="es-MX" dirty="0"/>
              <a:t>Consideraciones a tomar en cuenta</a:t>
            </a:r>
            <a:endParaRPr lang="es-EC" dirty="0"/>
          </a:p>
        </p:txBody>
      </p:sp>
      <p:sp>
        <p:nvSpPr>
          <p:cNvPr id="6" name="Marcador de contenido 5">
            <a:extLst>
              <a:ext uri="{FF2B5EF4-FFF2-40B4-BE49-F238E27FC236}">
                <a16:creationId xmlns="" xmlns:a16="http://schemas.microsoft.com/office/drawing/2014/main" id="{411CA2F9-1717-482E-AFF7-01FB5CA668DD}"/>
              </a:ext>
            </a:extLst>
          </p:cNvPr>
          <p:cNvSpPr txBox="1">
            <a:spLocks/>
          </p:cNvSpPr>
          <p:nvPr/>
        </p:nvSpPr>
        <p:spPr>
          <a:xfrm>
            <a:off x="797198" y="959794"/>
            <a:ext cx="3184493"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dirty="0" smtClean="0"/>
              <a:t>Cultivos permanentes</a:t>
            </a:r>
            <a:endParaRPr lang="es-EC" dirty="0"/>
          </a:p>
        </p:txBody>
      </p:sp>
      <p:sp>
        <p:nvSpPr>
          <p:cNvPr id="7" name="CuadroTexto 2">
            <a:extLst>
              <a:ext uri="{FF2B5EF4-FFF2-40B4-BE49-F238E27FC236}">
                <a16:creationId xmlns="" xmlns:a16="http://schemas.microsoft.com/office/drawing/2014/main" id="{84C10DAB-45F1-4538-BC95-D3B2BDFE947D}"/>
              </a:ext>
            </a:extLst>
          </p:cNvPr>
          <p:cNvSpPr txBox="1"/>
          <p:nvPr/>
        </p:nvSpPr>
        <p:spPr>
          <a:xfrm>
            <a:off x="2242350" y="1607258"/>
            <a:ext cx="9122586" cy="523220"/>
          </a:xfrm>
          <a:prstGeom prst="rect">
            <a:avLst/>
          </a:prstGeom>
          <a:noFill/>
        </p:spPr>
        <p:txBody>
          <a:bodyPr wrap="square">
            <a:spAutoFit/>
          </a:bodyPr>
          <a:lstStyle/>
          <a:p>
            <a:pPr lvl="0" algn="just"/>
            <a:r>
              <a:rPr lang="es-MX" sz="1400" dirty="0"/>
              <a:t>Todos los pastos cultivados y cultivos permanentes que se que se registren en la capítulo2, deben ser registrados también en el capítulo 3, estén o no  en edad productiva</a:t>
            </a:r>
            <a:endParaRPr lang="es-EC" sz="1400" dirty="0"/>
          </a:p>
        </p:txBody>
      </p:sp>
      <p:sp>
        <p:nvSpPr>
          <p:cNvPr id="9" name="CuadroTexto 14">
            <a:extLst>
              <a:ext uri="{FF2B5EF4-FFF2-40B4-BE49-F238E27FC236}">
                <a16:creationId xmlns="" xmlns:a16="http://schemas.microsoft.com/office/drawing/2014/main" id="{5EC39BDA-A1D5-4925-8773-1A922D4F2E7D}"/>
              </a:ext>
            </a:extLst>
          </p:cNvPr>
          <p:cNvSpPr txBox="1"/>
          <p:nvPr/>
        </p:nvSpPr>
        <p:spPr>
          <a:xfrm>
            <a:off x="2389444" y="2598635"/>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sp>
        <p:nvSpPr>
          <p:cNvPr id="10" name="CuadroTexto 25">
            <a:extLst>
              <a:ext uri="{FF2B5EF4-FFF2-40B4-BE49-F238E27FC236}">
                <a16:creationId xmlns="" xmlns:a16="http://schemas.microsoft.com/office/drawing/2014/main" id="{48120E38-BD02-4A69-A0F7-BA6B46E599C8}"/>
              </a:ext>
            </a:extLst>
          </p:cNvPr>
          <p:cNvSpPr txBox="1"/>
          <p:nvPr/>
        </p:nvSpPr>
        <p:spPr>
          <a:xfrm>
            <a:off x="2421475" y="3413000"/>
            <a:ext cx="2994587" cy="338554"/>
          </a:xfrm>
          <a:prstGeom prst="rect">
            <a:avLst/>
          </a:prstGeom>
          <a:noFill/>
        </p:spPr>
        <p:txBody>
          <a:bodyPr wrap="square" rtlCol="0">
            <a:spAutoFit/>
          </a:bodyPr>
          <a:lstStyle/>
          <a:p>
            <a:pPr algn="ctr"/>
            <a:r>
              <a:rPr lang="es-MX" sz="1600" b="1" dirty="0"/>
              <a:t>Capítulo 2</a:t>
            </a:r>
            <a:endParaRPr lang="es-EC" sz="1600" b="1" dirty="0"/>
          </a:p>
        </p:txBody>
      </p:sp>
      <p:sp>
        <p:nvSpPr>
          <p:cNvPr id="11" name="CuadroTexto 26">
            <a:extLst>
              <a:ext uri="{FF2B5EF4-FFF2-40B4-BE49-F238E27FC236}">
                <a16:creationId xmlns="" xmlns:a16="http://schemas.microsoft.com/office/drawing/2014/main" id="{D884480E-08A8-4345-96F3-598C6CC9CF26}"/>
              </a:ext>
            </a:extLst>
          </p:cNvPr>
          <p:cNvSpPr txBox="1"/>
          <p:nvPr/>
        </p:nvSpPr>
        <p:spPr>
          <a:xfrm>
            <a:off x="6370680" y="3436828"/>
            <a:ext cx="2994587" cy="338554"/>
          </a:xfrm>
          <a:prstGeom prst="rect">
            <a:avLst/>
          </a:prstGeom>
          <a:noFill/>
        </p:spPr>
        <p:txBody>
          <a:bodyPr wrap="square" rtlCol="0">
            <a:spAutoFit/>
          </a:bodyPr>
          <a:lstStyle/>
          <a:p>
            <a:pPr algn="ctr"/>
            <a:r>
              <a:rPr lang="es-MX" sz="1600" b="1" dirty="0"/>
              <a:t>Capítulo 3</a:t>
            </a:r>
            <a:endParaRPr lang="es-EC" sz="1600" b="1" dirty="0"/>
          </a:p>
        </p:txBody>
      </p:sp>
      <p:pic>
        <p:nvPicPr>
          <p:cNvPr id="12" name="Imagen 22">
            <a:extLst>
              <a:ext uri="{FF2B5EF4-FFF2-40B4-BE49-F238E27FC236}">
                <a16:creationId xmlns="" xmlns:a16="http://schemas.microsoft.com/office/drawing/2014/main" id="{4D40B675-FA3D-4760-9A1B-3E0E8CEFAC8B}"/>
              </a:ext>
            </a:extLst>
          </p:cNvPr>
          <p:cNvPicPr>
            <a:picLocks noChangeAspect="1"/>
          </p:cNvPicPr>
          <p:nvPr/>
        </p:nvPicPr>
        <p:blipFill>
          <a:blip r:embed="rId2"/>
          <a:stretch>
            <a:fillRect/>
          </a:stretch>
        </p:blipFill>
        <p:spPr>
          <a:xfrm>
            <a:off x="2421475" y="3808176"/>
            <a:ext cx="3177468" cy="1169551"/>
          </a:xfrm>
          <a:prstGeom prst="rect">
            <a:avLst/>
          </a:prstGeom>
        </p:spPr>
      </p:pic>
      <p:pic>
        <p:nvPicPr>
          <p:cNvPr id="13" name="Imagen 23">
            <a:extLst>
              <a:ext uri="{FF2B5EF4-FFF2-40B4-BE49-F238E27FC236}">
                <a16:creationId xmlns="" xmlns:a16="http://schemas.microsoft.com/office/drawing/2014/main" id="{A42A8797-ED6B-4B66-B536-63050295EAEE}"/>
              </a:ext>
            </a:extLst>
          </p:cNvPr>
          <p:cNvPicPr>
            <a:picLocks noChangeAspect="1"/>
          </p:cNvPicPr>
          <p:nvPr/>
        </p:nvPicPr>
        <p:blipFill>
          <a:blip r:embed="rId3"/>
          <a:stretch>
            <a:fillRect/>
          </a:stretch>
        </p:blipFill>
        <p:spPr>
          <a:xfrm>
            <a:off x="6370680" y="3808176"/>
            <a:ext cx="3177468" cy="1216776"/>
          </a:xfrm>
          <a:prstGeom prst="rect">
            <a:avLst/>
          </a:prstGeom>
        </p:spPr>
      </p:pic>
      <p:sp>
        <p:nvSpPr>
          <p:cNvPr id="14" name="Elipse 28">
            <a:extLst>
              <a:ext uri="{FF2B5EF4-FFF2-40B4-BE49-F238E27FC236}">
                <a16:creationId xmlns="" xmlns:a16="http://schemas.microsoft.com/office/drawing/2014/main" id="{CE387B75-6912-4D1F-B55B-D0A09D5B2A8B}"/>
              </a:ext>
            </a:extLst>
          </p:cNvPr>
          <p:cNvSpPr/>
          <p:nvPr/>
        </p:nvSpPr>
        <p:spPr>
          <a:xfrm>
            <a:off x="6458599" y="4661430"/>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cxnSp>
        <p:nvCxnSpPr>
          <p:cNvPr id="15" name="Conector recto de flecha 32">
            <a:extLst>
              <a:ext uri="{FF2B5EF4-FFF2-40B4-BE49-F238E27FC236}">
                <a16:creationId xmlns="" xmlns:a16="http://schemas.microsoft.com/office/drawing/2014/main" id="{9FBEFFCF-B6E2-4017-A78A-697C1DE36A74}"/>
              </a:ext>
            </a:extLst>
          </p:cNvPr>
          <p:cNvCxnSpPr/>
          <p:nvPr/>
        </p:nvCxnSpPr>
        <p:spPr>
          <a:xfrm>
            <a:off x="2878053" y="5057547"/>
            <a:ext cx="3640291" cy="686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Elipse 29">
            <a:extLst>
              <a:ext uri="{FF2B5EF4-FFF2-40B4-BE49-F238E27FC236}">
                <a16:creationId xmlns="" xmlns:a16="http://schemas.microsoft.com/office/drawing/2014/main" id="{0D59DA08-E2DE-4D39-98C5-D5094A5991A9}"/>
              </a:ext>
            </a:extLst>
          </p:cNvPr>
          <p:cNvSpPr/>
          <p:nvPr/>
        </p:nvSpPr>
        <p:spPr>
          <a:xfrm>
            <a:off x="2529835" y="4654561"/>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17" name="CuadroTexto 7">
            <a:extLst>
              <a:ext uri="{FF2B5EF4-FFF2-40B4-BE49-F238E27FC236}">
                <a16:creationId xmlns="" xmlns:a16="http://schemas.microsoft.com/office/drawing/2014/main" id="{5DC133CC-A010-4AB5-ACA4-9F784C802D01}"/>
              </a:ext>
            </a:extLst>
          </p:cNvPr>
          <p:cNvSpPr txBox="1"/>
          <p:nvPr/>
        </p:nvSpPr>
        <p:spPr>
          <a:xfrm>
            <a:off x="2242349" y="5384877"/>
            <a:ext cx="9459655" cy="738664"/>
          </a:xfrm>
          <a:prstGeom prst="rect">
            <a:avLst/>
          </a:prstGeom>
          <a:noFill/>
        </p:spPr>
        <p:txBody>
          <a:bodyPr wrap="square">
            <a:spAutoFit/>
          </a:bodyPr>
          <a:lstStyle/>
          <a:p>
            <a:pPr lvl="0" algn="just"/>
            <a:r>
              <a:rPr lang="es-EC" sz="1400" dirty="0"/>
              <a:t>Para los cultivos permanentes que </a:t>
            </a:r>
            <a:r>
              <a:rPr lang="es-EC" sz="1400" b="1" dirty="0"/>
              <a:t>no están en edad productiva</a:t>
            </a:r>
            <a:r>
              <a:rPr lang="es-EC" sz="1400" dirty="0"/>
              <a:t>, se debe registrar la información en la columnas de la 1 a la 8, y las columnas de la 32 a la 77, correspondiente a prácticas en el cultivo, empleo ocasional y familiar</a:t>
            </a:r>
          </a:p>
        </p:txBody>
      </p:sp>
      <p:pic>
        <p:nvPicPr>
          <p:cNvPr id="18" name="Picture 2" descr="Visto PNG Images | Visto Transparent PNG - Vippng">
            <a:extLst>
              <a:ext uri="{FF2B5EF4-FFF2-40B4-BE49-F238E27FC236}">
                <a16:creationId xmlns="" xmlns:a16="http://schemas.microsoft.com/office/drawing/2014/main" id="{55D8142B-4169-45DE-96AB-4C191E9911F3}"/>
              </a:ext>
            </a:extLst>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378242" y="1352851"/>
            <a:ext cx="864108" cy="86410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Visto PNG Images | Visto Transparent PNG - Vippng">
            <a:extLst>
              <a:ext uri="{FF2B5EF4-FFF2-40B4-BE49-F238E27FC236}">
                <a16:creationId xmlns="" xmlns:a16="http://schemas.microsoft.com/office/drawing/2014/main" id="{B7A982CB-0F5A-4DAB-89BB-68C4E508D609}"/>
              </a:ext>
            </a:extLst>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525336" y="2572720"/>
            <a:ext cx="864108" cy="8641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Visto PNG Images | Visto Transparent PNG - Vippng">
            <a:extLst>
              <a:ext uri="{FF2B5EF4-FFF2-40B4-BE49-F238E27FC236}">
                <a16:creationId xmlns="" xmlns:a16="http://schemas.microsoft.com/office/drawing/2014/main" id="{14BB6A7D-C3FC-41F3-BBB7-9E1BA3A8D3B8}"/>
              </a:ext>
            </a:extLst>
          </p:cNvPr>
          <p:cNvPicPr>
            <a:picLocks noChangeAspect="1" noChangeArrowheads="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378242" y="5169873"/>
            <a:ext cx="864108" cy="864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7417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CFEEB975-4D30-4EF6-A71C-FFAFFB620389}"/>
              </a:ext>
            </a:extLst>
          </p:cNvPr>
          <p:cNvSpPr>
            <a:spLocks noGrp="1"/>
          </p:cNvSpPr>
          <p:nvPr>
            <p:ph type="title"/>
          </p:nvPr>
        </p:nvSpPr>
        <p:spPr/>
        <p:txBody>
          <a:bodyPr>
            <a:normAutofit fontScale="90000"/>
          </a:bodyPr>
          <a:lstStyle/>
          <a:p>
            <a:r>
              <a:rPr lang="es-MX" dirty="0"/>
              <a:t>Consideraciones a tomar en cuenta</a:t>
            </a:r>
            <a:endParaRPr lang="es-EC" dirty="0"/>
          </a:p>
        </p:txBody>
      </p:sp>
      <p:sp>
        <p:nvSpPr>
          <p:cNvPr id="134" name="Marcador de contenido 5">
            <a:extLst>
              <a:ext uri="{FF2B5EF4-FFF2-40B4-BE49-F238E27FC236}">
                <a16:creationId xmlns="" xmlns:a16="http://schemas.microsoft.com/office/drawing/2014/main" id="{1CE8A683-DBB4-430A-9A54-40461BFFF91E}"/>
              </a:ext>
            </a:extLst>
          </p:cNvPr>
          <p:cNvSpPr>
            <a:spLocks noGrp="1"/>
          </p:cNvSpPr>
          <p:nvPr>
            <p:ph type="body" sz="quarter" idx="10"/>
          </p:nvPr>
        </p:nvSpPr>
        <p:spPr>
          <a:xfrm>
            <a:off x="797198" y="830067"/>
            <a:ext cx="7227614" cy="499155"/>
          </a:xfrm>
        </p:spPr>
        <p:txBody>
          <a:bodyPr>
            <a:normAutofit/>
          </a:bodyPr>
          <a:lstStyle/>
          <a:p>
            <a:r>
              <a:rPr lang="es-MX" dirty="0"/>
              <a:t>Cultivos permanentes</a:t>
            </a:r>
            <a:endParaRPr lang="es-EC" dirty="0"/>
          </a:p>
        </p:txBody>
      </p:sp>
      <p:sp>
        <p:nvSpPr>
          <p:cNvPr id="10" name="CuadroTexto 9">
            <a:extLst>
              <a:ext uri="{FF2B5EF4-FFF2-40B4-BE49-F238E27FC236}">
                <a16:creationId xmlns="" xmlns:a16="http://schemas.microsoft.com/office/drawing/2014/main" id="{CE36B1FE-B8B7-42E2-AF75-0F3A0D0BAC41}"/>
              </a:ext>
            </a:extLst>
          </p:cNvPr>
          <p:cNvSpPr txBox="1"/>
          <p:nvPr/>
        </p:nvSpPr>
        <p:spPr>
          <a:xfrm>
            <a:off x="1837973" y="1329222"/>
            <a:ext cx="9575815" cy="954107"/>
          </a:xfrm>
          <a:prstGeom prst="rect">
            <a:avLst/>
          </a:prstGeom>
          <a:noFill/>
        </p:spPr>
        <p:txBody>
          <a:bodyPr wrap="square">
            <a:spAutoFit/>
          </a:bodyPr>
          <a:lstStyle/>
          <a:p>
            <a:pPr lvl="0" algn="just"/>
            <a:r>
              <a:rPr lang="es-EC" sz="1400" b="1" dirty="0">
                <a:solidFill>
                  <a:srgbClr val="FF0000"/>
                </a:solidFill>
              </a:rPr>
              <a:t>Si el día de la entrevista el terreno está en barbecho en el capítulo 2, pero hubo alguna cosecha de cultivos permanentes en el período de referencia (de enero al día de la entrevista), entonces, se debe rectificar el barbecho registrando en el capítulo 2 por el cultivo permanente que fue cosechado, en el capítulo 3 con toda la información de superficies, producciones, etc.</a:t>
            </a:r>
          </a:p>
        </p:txBody>
      </p:sp>
      <p:pic>
        <p:nvPicPr>
          <p:cNvPr id="12" name="Picture 2" descr="Visto PNG Images | Visto Transparent PNG - Vippng">
            <a:extLst>
              <a:ext uri="{FF2B5EF4-FFF2-40B4-BE49-F238E27FC236}">
                <a16:creationId xmlns="" xmlns:a16="http://schemas.microsoft.com/office/drawing/2014/main" id="{FF992D3B-906C-4140-8F2A-96AACFEDB510}"/>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37087" y="1366427"/>
            <a:ext cx="907039" cy="864108"/>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upo 29">
            <a:extLst>
              <a:ext uri="{FF2B5EF4-FFF2-40B4-BE49-F238E27FC236}">
                <a16:creationId xmlns="" xmlns:a16="http://schemas.microsoft.com/office/drawing/2014/main" id="{F9B9BA6A-8AD7-40CD-A64E-381397D66BE9}"/>
              </a:ext>
            </a:extLst>
          </p:cNvPr>
          <p:cNvGrpSpPr/>
          <p:nvPr/>
        </p:nvGrpSpPr>
        <p:grpSpPr>
          <a:xfrm>
            <a:off x="905290" y="2460846"/>
            <a:ext cx="10728692" cy="1921045"/>
            <a:chOff x="359607" y="2723728"/>
            <a:chExt cx="11054181" cy="1598793"/>
          </a:xfrm>
        </p:grpSpPr>
        <p:pic>
          <p:nvPicPr>
            <p:cNvPr id="13" name="Imagen 12">
              <a:extLst>
                <a:ext uri="{FF2B5EF4-FFF2-40B4-BE49-F238E27FC236}">
                  <a16:creationId xmlns="" xmlns:a16="http://schemas.microsoft.com/office/drawing/2014/main" id="{7AE132D2-DD4F-4BED-9143-87F5E9883882}"/>
                </a:ext>
              </a:extLst>
            </p:cNvPr>
            <p:cNvPicPr>
              <a:picLocks noChangeAspect="1"/>
            </p:cNvPicPr>
            <p:nvPr/>
          </p:nvPicPr>
          <p:blipFill rotWithShape="1">
            <a:blip r:embed="rId4"/>
            <a:srcRect r="26316"/>
            <a:stretch/>
          </p:blipFill>
          <p:spPr>
            <a:xfrm>
              <a:off x="602054" y="2746975"/>
              <a:ext cx="3111818" cy="1031457"/>
            </a:xfrm>
            <a:prstGeom prst="rect">
              <a:avLst/>
            </a:prstGeom>
          </p:spPr>
        </p:pic>
        <p:pic>
          <p:nvPicPr>
            <p:cNvPr id="14" name="Imagen 13">
              <a:extLst>
                <a:ext uri="{FF2B5EF4-FFF2-40B4-BE49-F238E27FC236}">
                  <a16:creationId xmlns="" xmlns:a16="http://schemas.microsoft.com/office/drawing/2014/main" id="{CE67089F-5D27-48D6-8D63-84204C3C52E3}"/>
                </a:ext>
              </a:extLst>
            </p:cNvPr>
            <p:cNvPicPr>
              <a:picLocks noChangeAspect="1"/>
            </p:cNvPicPr>
            <p:nvPr/>
          </p:nvPicPr>
          <p:blipFill>
            <a:blip r:embed="rId5"/>
            <a:stretch>
              <a:fillRect/>
            </a:stretch>
          </p:blipFill>
          <p:spPr>
            <a:xfrm>
              <a:off x="4092914" y="2736836"/>
              <a:ext cx="3314700" cy="1086666"/>
            </a:xfrm>
            <a:prstGeom prst="rect">
              <a:avLst/>
            </a:prstGeom>
          </p:spPr>
        </p:pic>
        <p:pic>
          <p:nvPicPr>
            <p:cNvPr id="15" name="Imagen 14">
              <a:extLst>
                <a:ext uri="{FF2B5EF4-FFF2-40B4-BE49-F238E27FC236}">
                  <a16:creationId xmlns="" xmlns:a16="http://schemas.microsoft.com/office/drawing/2014/main" id="{F7E0FFBA-ED71-43B0-A4D6-3EBD7823D0B8}"/>
                </a:ext>
              </a:extLst>
            </p:cNvPr>
            <p:cNvPicPr>
              <a:picLocks noChangeAspect="1"/>
            </p:cNvPicPr>
            <p:nvPr/>
          </p:nvPicPr>
          <p:blipFill>
            <a:blip r:embed="rId6"/>
            <a:stretch>
              <a:fillRect/>
            </a:stretch>
          </p:blipFill>
          <p:spPr>
            <a:xfrm>
              <a:off x="8099087" y="2723728"/>
              <a:ext cx="3314701" cy="1082308"/>
            </a:xfrm>
            <a:prstGeom prst="rect">
              <a:avLst/>
            </a:prstGeom>
          </p:spPr>
        </p:pic>
        <p:sp>
          <p:nvSpPr>
            <p:cNvPr id="16" name="CuadroTexto 15">
              <a:extLst>
                <a:ext uri="{FF2B5EF4-FFF2-40B4-BE49-F238E27FC236}">
                  <a16:creationId xmlns="" xmlns:a16="http://schemas.microsoft.com/office/drawing/2014/main" id="{0F4DEB53-E525-495A-AE69-DF3672872F93}"/>
                </a:ext>
              </a:extLst>
            </p:cNvPr>
            <p:cNvSpPr txBox="1"/>
            <p:nvPr/>
          </p:nvSpPr>
          <p:spPr>
            <a:xfrm>
              <a:off x="1837973" y="3937675"/>
              <a:ext cx="2591312" cy="276999"/>
            </a:xfrm>
            <a:prstGeom prst="rect">
              <a:avLst/>
            </a:prstGeom>
            <a:noFill/>
          </p:spPr>
          <p:txBody>
            <a:bodyPr wrap="square" rtlCol="0">
              <a:spAutoFit/>
            </a:bodyPr>
            <a:lstStyle/>
            <a:p>
              <a:r>
                <a:rPr lang="es-MX" sz="1200" b="1" dirty="0"/>
                <a:t>Barbecho</a:t>
              </a:r>
              <a:endParaRPr lang="es-EC" sz="1200" b="1" dirty="0"/>
            </a:p>
          </p:txBody>
        </p:sp>
        <p:sp>
          <p:nvSpPr>
            <p:cNvPr id="18" name="CuadroTexto 17">
              <a:extLst>
                <a:ext uri="{FF2B5EF4-FFF2-40B4-BE49-F238E27FC236}">
                  <a16:creationId xmlns="" xmlns:a16="http://schemas.microsoft.com/office/drawing/2014/main" id="{701A38DC-0C3A-46B3-BC17-965D4F83210C}"/>
                </a:ext>
              </a:extLst>
            </p:cNvPr>
            <p:cNvSpPr txBox="1"/>
            <p:nvPr/>
          </p:nvSpPr>
          <p:spPr>
            <a:xfrm>
              <a:off x="4656599" y="3880456"/>
              <a:ext cx="2591312" cy="276999"/>
            </a:xfrm>
            <a:prstGeom prst="rect">
              <a:avLst/>
            </a:prstGeom>
            <a:noFill/>
          </p:spPr>
          <p:txBody>
            <a:bodyPr wrap="square" rtlCol="0">
              <a:spAutoFit/>
            </a:bodyPr>
            <a:lstStyle/>
            <a:p>
              <a:r>
                <a:rPr lang="es-MX" sz="1200" b="1" dirty="0"/>
                <a:t>Cosecha durante el 2020</a:t>
              </a:r>
              <a:endParaRPr lang="es-EC" sz="1200" b="1" dirty="0"/>
            </a:p>
          </p:txBody>
        </p:sp>
        <p:sp>
          <p:nvSpPr>
            <p:cNvPr id="19" name="CuadroTexto 18">
              <a:extLst>
                <a:ext uri="{FF2B5EF4-FFF2-40B4-BE49-F238E27FC236}">
                  <a16:creationId xmlns="" xmlns:a16="http://schemas.microsoft.com/office/drawing/2014/main" id="{355E68D0-BFCD-4156-86C4-2E49A1B5392A}"/>
                </a:ext>
              </a:extLst>
            </p:cNvPr>
            <p:cNvSpPr txBox="1"/>
            <p:nvPr/>
          </p:nvSpPr>
          <p:spPr>
            <a:xfrm>
              <a:off x="359607" y="3895845"/>
              <a:ext cx="1077907" cy="261610"/>
            </a:xfrm>
            <a:prstGeom prst="rect">
              <a:avLst/>
            </a:prstGeom>
            <a:noFill/>
          </p:spPr>
          <p:txBody>
            <a:bodyPr wrap="square" rtlCol="0">
              <a:spAutoFit/>
            </a:bodyPr>
            <a:lstStyle/>
            <a:p>
              <a:r>
                <a:rPr lang="es-MX" sz="1100" b="1" dirty="0">
                  <a:solidFill>
                    <a:srgbClr val="FF0000"/>
                  </a:solidFill>
                </a:rPr>
                <a:t>El día de hoy</a:t>
              </a:r>
              <a:endParaRPr lang="es-EC" sz="1100" b="1" dirty="0">
                <a:solidFill>
                  <a:srgbClr val="FF0000"/>
                </a:solidFill>
              </a:endParaRPr>
            </a:p>
          </p:txBody>
        </p:sp>
        <p:cxnSp>
          <p:nvCxnSpPr>
            <p:cNvPr id="21" name="Conector recto de flecha 20">
              <a:extLst>
                <a:ext uri="{FF2B5EF4-FFF2-40B4-BE49-F238E27FC236}">
                  <a16:creationId xmlns="" xmlns:a16="http://schemas.microsoft.com/office/drawing/2014/main" id="{985EC081-0594-4482-9D9C-FB2DE33C421A}"/>
                </a:ext>
              </a:extLst>
            </p:cNvPr>
            <p:cNvCxnSpPr/>
            <p:nvPr/>
          </p:nvCxnSpPr>
          <p:spPr>
            <a:xfrm>
              <a:off x="1223891" y="4109900"/>
              <a:ext cx="56270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CuadroTexto 22">
              <a:extLst>
                <a:ext uri="{FF2B5EF4-FFF2-40B4-BE49-F238E27FC236}">
                  <a16:creationId xmlns="" xmlns:a16="http://schemas.microsoft.com/office/drawing/2014/main" id="{1330ADE6-779D-4115-804B-1AEE5262CF9A}"/>
                </a:ext>
              </a:extLst>
            </p:cNvPr>
            <p:cNvSpPr txBox="1"/>
            <p:nvPr/>
          </p:nvSpPr>
          <p:spPr>
            <a:xfrm>
              <a:off x="8822476" y="3860856"/>
              <a:ext cx="2591312" cy="461665"/>
            </a:xfrm>
            <a:prstGeom prst="rect">
              <a:avLst/>
            </a:prstGeom>
            <a:noFill/>
          </p:spPr>
          <p:txBody>
            <a:bodyPr wrap="square" rtlCol="0">
              <a:spAutoFit/>
            </a:bodyPr>
            <a:lstStyle/>
            <a:p>
              <a:r>
                <a:rPr lang="es-MX" sz="1200" b="1" dirty="0"/>
                <a:t>Cambio en el cap.2 por el cultivo registrado en el cap.3</a:t>
              </a:r>
              <a:endParaRPr lang="es-EC" sz="1200" b="1" dirty="0"/>
            </a:p>
          </p:txBody>
        </p:sp>
        <p:sp>
          <p:nvSpPr>
            <p:cNvPr id="24" name="Flecha: curvada hacia arriba 23">
              <a:extLst>
                <a:ext uri="{FF2B5EF4-FFF2-40B4-BE49-F238E27FC236}">
                  <a16:creationId xmlns="" xmlns:a16="http://schemas.microsoft.com/office/drawing/2014/main" id="{4D5DE793-C6E8-445F-B337-E13702C40625}"/>
                </a:ext>
              </a:extLst>
            </p:cNvPr>
            <p:cNvSpPr/>
            <p:nvPr/>
          </p:nvSpPr>
          <p:spPr>
            <a:xfrm>
              <a:off x="6328314" y="3853088"/>
              <a:ext cx="3413760" cy="56954"/>
            </a:xfrm>
            <a:prstGeom prst="curvedUpArrow">
              <a:avLst/>
            </a:prstGeom>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
          <p:nvSpPr>
            <p:cNvPr id="25" name="Flecha: a la derecha 24">
              <a:extLst>
                <a:ext uri="{FF2B5EF4-FFF2-40B4-BE49-F238E27FC236}">
                  <a16:creationId xmlns="" xmlns:a16="http://schemas.microsoft.com/office/drawing/2014/main" id="{8BD7A725-EB34-421D-9E44-9117C7ABEC50}"/>
                </a:ext>
              </a:extLst>
            </p:cNvPr>
            <p:cNvSpPr/>
            <p:nvPr/>
          </p:nvSpPr>
          <p:spPr>
            <a:xfrm>
              <a:off x="3480284" y="3175397"/>
              <a:ext cx="533788" cy="175652"/>
            </a:xfrm>
            <a:prstGeom prs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27" name="Flecha: a la derecha 26">
              <a:extLst>
                <a:ext uri="{FF2B5EF4-FFF2-40B4-BE49-F238E27FC236}">
                  <a16:creationId xmlns="" xmlns:a16="http://schemas.microsoft.com/office/drawing/2014/main" id="{C8EE8DCA-DC8B-48BE-B18E-879944484560}"/>
                </a:ext>
              </a:extLst>
            </p:cNvPr>
            <p:cNvSpPr/>
            <p:nvPr/>
          </p:nvSpPr>
          <p:spPr>
            <a:xfrm>
              <a:off x="7541943" y="3231222"/>
              <a:ext cx="533788" cy="175652"/>
            </a:xfrm>
            <a:prstGeom prs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pic>
        <p:nvPicPr>
          <p:cNvPr id="29" name="Picture 2" descr="Visto PNG Images | Visto Transparent PNG - Vippng">
            <a:extLst>
              <a:ext uri="{FF2B5EF4-FFF2-40B4-BE49-F238E27FC236}">
                <a16:creationId xmlns="" xmlns:a16="http://schemas.microsoft.com/office/drawing/2014/main" id="{4BEAE552-EB57-4611-A945-B780D81B22F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0836" y="4305757"/>
            <a:ext cx="907039" cy="864108"/>
          </a:xfrm>
          <a:prstGeom prst="rect">
            <a:avLst/>
          </a:prstGeom>
          <a:noFill/>
          <a:extLst>
            <a:ext uri="{909E8E84-426E-40DD-AFC4-6F175D3DCCD1}">
              <a14:hiddenFill xmlns:a14="http://schemas.microsoft.com/office/drawing/2010/main">
                <a:solidFill>
                  <a:srgbClr val="FFFFFF"/>
                </a:solidFill>
              </a14:hiddenFill>
            </a:ext>
          </a:extLst>
        </p:spPr>
      </p:pic>
      <p:sp>
        <p:nvSpPr>
          <p:cNvPr id="96" name="AutoShape 6" descr="picture">
            <a:extLst>
              <a:ext uri="{FF2B5EF4-FFF2-40B4-BE49-F238E27FC236}">
                <a16:creationId xmlns="" xmlns:a16="http://schemas.microsoft.com/office/drawing/2014/main" id="{91CF48BC-00CD-4CAB-944F-13FDC460A76F}"/>
              </a:ext>
            </a:extLst>
          </p:cNvPr>
          <p:cNvSpPr>
            <a:spLocks noChangeAspect="1" noChangeArrowheads="1"/>
          </p:cNvSpPr>
          <p:nvPr/>
        </p:nvSpPr>
        <p:spPr bwMode="auto">
          <a:xfrm>
            <a:off x="5943600" y="3346940"/>
            <a:ext cx="304800" cy="44961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grpSp>
        <p:nvGrpSpPr>
          <p:cNvPr id="121" name="Grupo 120">
            <a:extLst>
              <a:ext uri="{FF2B5EF4-FFF2-40B4-BE49-F238E27FC236}">
                <a16:creationId xmlns="" xmlns:a16="http://schemas.microsoft.com/office/drawing/2014/main" id="{85068465-A7E9-41C7-9585-1AEB35D283FF}"/>
              </a:ext>
            </a:extLst>
          </p:cNvPr>
          <p:cNvGrpSpPr/>
          <p:nvPr/>
        </p:nvGrpSpPr>
        <p:grpSpPr>
          <a:xfrm>
            <a:off x="1837973" y="4309449"/>
            <a:ext cx="9273069" cy="1089990"/>
            <a:chOff x="2058095" y="4902092"/>
            <a:chExt cx="9273069" cy="1089990"/>
          </a:xfrm>
        </p:grpSpPr>
        <p:sp>
          <p:nvSpPr>
            <p:cNvPr id="8" name="12 Rectángulo">
              <a:extLst>
                <a:ext uri="{FF2B5EF4-FFF2-40B4-BE49-F238E27FC236}">
                  <a16:creationId xmlns="" xmlns:a16="http://schemas.microsoft.com/office/drawing/2014/main" id="{9F0C74F4-BB44-41F4-82A5-BC4B3FB738A2}"/>
                </a:ext>
              </a:extLst>
            </p:cNvPr>
            <p:cNvSpPr/>
            <p:nvPr/>
          </p:nvSpPr>
          <p:spPr>
            <a:xfrm>
              <a:off x="2058095" y="5253418"/>
              <a:ext cx="9273069" cy="738664"/>
            </a:xfrm>
            <a:prstGeom prst="rect">
              <a:avLst/>
            </a:prstGeom>
          </p:spPr>
          <p:txBody>
            <a:bodyPr wrap="square">
              <a:spAutoFit/>
            </a:bodyPr>
            <a:lstStyle/>
            <a:p>
              <a:pPr lvl="0"/>
              <a:r>
                <a:rPr lang="es-EC" sz="1400" dirty="0"/>
                <a:t>La edad de la plantación en cultivos permanentes divide terrenos</a:t>
              </a:r>
            </a:p>
            <a:p>
              <a:pPr lvl="0"/>
              <a:r>
                <a:rPr lang="es-EC" sz="1400" dirty="0"/>
                <a:t>La variedad de los cultivos de cacao, divide en terrenos</a:t>
              </a:r>
            </a:p>
            <a:p>
              <a:pPr lvl="0"/>
              <a:r>
                <a:rPr lang="es-EC" sz="1400" dirty="0"/>
                <a:t>La especie de los cultivos de café divide en terrenos.</a:t>
              </a:r>
            </a:p>
          </p:txBody>
        </p:sp>
        <p:sp>
          <p:nvSpPr>
            <p:cNvPr id="120" name="CuadroTexto 119">
              <a:extLst>
                <a:ext uri="{FF2B5EF4-FFF2-40B4-BE49-F238E27FC236}">
                  <a16:creationId xmlns="" xmlns:a16="http://schemas.microsoft.com/office/drawing/2014/main" id="{F9808635-A7E6-472E-B73B-63AD01CEFCF2}"/>
                </a:ext>
              </a:extLst>
            </p:cNvPr>
            <p:cNvSpPr txBox="1"/>
            <p:nvPr/>
          </p:nvSpPr>
          <p:spPr>
            <a:xfrm>
              <a:off x="2086231" y="4902092"/>
              <a:ext cx="3896751" cy="338554"/>
            </a:xfrm>
            <a:prstGeom prst="rect">
              <a:avLst/>
            </a:prstGeom>
            <a:noFill/>
          </p:spPr>
          <p:txBody>
            <a:bodyPr wrap="square" rtlCol="0">
              <a:spAutoFit/>
            </a:bodyPr>
            <a:lstStyle/>
            <a:p>
              <a:r>
                <a:rPr lang="es-MX" sz="1600" b="1" dirty="0"/>
                <a:t>División de terrenos</a:t>
              </a:r>
              <a:endParaRPr lang="es-EC" sz="1600" b="1" dirty="0"/>
            </a:p>
          </p:txBody>
        </p:sp>
      </p:grpSp>
      <p:pic>
        <p:nvPicPr>
          <p:cNvPr id="130" name="Picture 2" descr="Visto PNG Images | Visto Transparent PNG - Vippng">
            <a:extLst>
              <a:ext uri="{FF2B5EF4-FFF2-40B4-BE49-F238E27FC236}">
                <a16:creationId xmlns="" xmlns:a16="http://schemas.microsoft.com/office/drawing/2014/main" id="{6E18C20C-0AA9-4955-B6E6-C9D0CB416384}"/>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66988" y="5541594"/>
            <a:ext cx="907039" cy="864108"/>
          </a:xfrm>
          <a:prstGeom prst="rect">
            <a:avLst/>
          </a:prstGeom>
          <a:noFill/>
          <a:extLst>
            <a:ext uri="{909E8E84-426E-40DD-AFC4-6F175D3DCCD1}">
              <a14:hiddenFill xmlns:a14="http://schemas.microsoft.com/office/drawing/2010/main">
                <a:solidFill>
                  <a:srgbClr val="FFFFFF"/>
                </a:solidFill>
              </a14:hiddenFill>
            </a:ext>
          </a:extLst>
        </p:spPr>
      </p:pic>
      <p:grpSp>
        <p:nvGrpSpPr>
          <p:cNvPr id="131" name="Grupo 130">
            <a:extLst>
              <a:ext uri="{FF2B5EF4-FFF2-40B4-BE49-F238E27FC236}">
                <a16:creationId xmlns="" xmlns:a16="http://schemas.microsoft.com/office/drawing/2014/main" id="{9BD2B49A-9134-45C4-A730-45E25562C80A}"/>
              </a:ext>
            </a:extLst>
          </p:cNvPr>
          <p:cNvGrpSpPr/>
          <p:nvPr/>
        </p:nvGrpSpPr>
        <p:grpSpPr>
          <a:xfrm>
            <a:off x="1828532" y="5568531"/>
            <a:ext cx="10363467" cy="1052683"/>
            <a:chOff x="2058095" y="4939399"/>
            <a:chExt cx="9273069" cy="1052683"/>
          </a:xfrm>
        </p:grpSpPr>
        <p:sp>
          <p:nvSpPr>
            <p:cNvPr id="132" name="12 Rectángulo">
              <a:extLst>
                <a:ext uri="{FF2B5EF4-FFF2-40B4-BE49-F238E27FC236}">
                  <a16:creationId xmlns="" xmlns:a16="http://schemas.microsoft.com/office/drawing/2014/main" id="{1E87E0AF-4ED8-4F50-87F5-8CB31F902D5D}"/>
                </a:ext>
              </a:extLst>
            </p:cNvPr>
            <p:cNvSpPr/>
            <p:nvPr/>
          </p:nvSpPr>
          <p:spPr>
            <a:xfrm>
              <a:off x="2058095" y="5253418"/>
              <a:ext cx="9273069" cy="738664"/>
            </a:xfrm>
            <a:prstGeom prst="rect">
              <a:avLst/>
            </a:prstGeom>
          </p:spPr>
          <p:txBody>
            <a:bodyPr wrap="square">
              <a:spAutoFit/>
            </a:bodyPr>
            <a:lstStyle/>
            <a:p>
              <a:pPr lvl="0"/>
              <a:r>
                <a:rPr lang="es-EC" sz="1400" dirty="0"/>
                <a:t>Se debe procurar registrar tanto producción y ventas en un solo estado primario, y así evitar el factor de conversión.</a:t>
              </a:r>
            </a:p>
            <a:p>
              <a:pPr lvl="0"/>
              <a:endParaRPr lang="es-EC" sz="1400" dirty="0"/>
            </a:p>
            <a:p>
              <a:pPr lvl="0"/>
              <a:r>
                <a:rPr lang="es-EC" sz="1400" b="1" dirty="0"/>
                <a:t>Ejemplo:  </a:t>
              </a:r>
              <a:r>
                <a:rPr lang="es-EC" sz="1400" dirty="0"/>
                <a:t>Si las ventas son en almendra seca, procurar registrar la producción en almendra seca.</a:t>
              </a:r>
            </a:p>
          </p:txBody>
        </p:sp>
        <p:sp>
          <p:nvSpPr>
            <p:cNvPr id="133" name="CuadroTexto 132">
              <a:extLst>
                <a:ext uri="{FF2B5EF4-FFF2-40B4-BE49-F238E27FC236}">
                  <a16:creationId xmlns="" xmlns:a16="http://schemas.microsoft.com/office/drawing/2014/main" id="{F6A03FDA-9440-489D-B29B-E89F53F5398F}"/>
                </a:ext>
              </a:extLst>
            </p:cNvPr>
            <p:cNvSpPr txBox="1"/>
            <p:nvPr/>
          </p:nvSpPr>
          <p:spPr>
            <a:xfrm>
              <a:off x="2078017" y="4939399"/>
              <a:ext cx="8154822" cy="338554"/>
            </a:xfrm>
            <a:prstGeom prst="rect">
              <a:avLst/>
            </a:prstGeom>
            <a:noFill/>
          </p:spPr>
          <p:txBody>
            <a:bodyPr wrap="square" rtlCol="0">
              <a:spAutoFit/>
            </a:bodyPr>
            <a:lstStyle/>
            <a:p>
              <a:r>
                <a:rPr lang="es-MX" sz="1600" b="1" dirty="0"/>
                <a:t>Registro de cultivos con más de un estados primarios Cacao, café y pimienta</a:t>
              </a:r>
              <a:endParaRPr lang="es-EC" sz="1600" b="1" dirty="0"/>
            </a:p>
          </p:txBody>
        </p:sp>
      </p:grpSp>
    </p:spTree>
    <p:extLst>
      <p:ext uri="{BB962C8B-B14F-4D97-AF65-F5344CB8AC3E}">
        <p14:creationId xmlns:p14="http://schemas.microsoft.com/office/powerpoint/2010/main" val="37046582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a:extLst>
              <a:ext uri="{FF2B5EF4-FFF2-40B4-BE49-F238E27FC236}">
                <a16:creationId xmlns="" xmlns:a16="http://schemas.microsoft.com/office/drawing/2014/main" id="{56C399F6-31E1-425F-82B2-9CDC61C2EBD4}"/>
              </a:ext>
            </a:extLst>
          </p:cNvPr>
          <p:cNvSpPr>
            <a:spLocks noGrp="1"/>
          </p:cNvSpPr>
          <p:nvPr>
            <p:ph type="title"/>
          </p:nvPr>
        </p:nvSpPr>
        <p:spPr/>
        <p:txBody>
          <a:bodyPr>
            <a:normAutofit fontScale="90000"/>
          </a:bodyPr>
          <a:lstStyle/>
          <a:p>
            <a:r>
              <a:rPr lang="es-MX" dirty="0"/>
              <a:t>Consideraciones a tomar en cuenta</a:t>
            </a:r>
            <a:endParaRPr lang="es-EC" dirty="0"/>
          </a:p>
        </p:txBody>
      </p:sp>
      <p:sp>
        <p:nvSpPr>
          <p:cNvPr id="6" name="Marcador de contenido 5">
            <a:extLst>
              <a:ext uri="{FF2B5EF4-FFF2-40B4-BE49-F238E27FC236}">
                <a16:creationId xmlns="" xmlns:a16="http://schemas.microsoft.com/office/drawing/2014/main" id="{65E3F16D-7500-42A8-BC83-78C0A1F0663F}"/>
              </a:ext>
            </a:extLst>
          </p:cNvPr>
          <p:cNvSpPr txBox="1">
            <a:spLocks/>
          </p:cNvSpPr>
          <p:nvPr/>
        </p:nvSpPr>
        <p:spPr>
          <a:xfrm>
            <a:off x="898257" y="959794"/>
            <a:ext cx="2967687" cy="288305"/>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mtClean="0"/>
              <a:t>Cultivos permanentes</a:t>
            </a:r>
            <a:endParaRPr lang="es-EC" dirty="0"/>
          </a:p>
        </p:txBody>
      </p:sp>
      <p:sp>
        <p:nvSpPr>
          <p:cNvPr id="7" name="12 Rectángulo">
            <a:extLst>
              <a:ext uri="{FF2B5EF4-FFF2-40B4-BE49-F238E27FC236}">
                <a16:creationId xmlns="" xmlns:a16="http://schemas.microsoft.com/office/drawing/2014/main" id="{F8EF60C1-AB63-4D4C-8AD3-815472C4BA37}"/>
              </a:ext>
            </a:extLst>
          </p:cNvPr>
          <p:cNvSpPr/>
          <p:nvPr/>
        </p:nvSpPr>
        <p:spPr>
          <a:xfrm>
            <a:off x="1613656" y="1418197"/>
            <a:ext cx="7910561" cy="307777"/>
          </a:xfrm>
          <a:prstGeom prst="rect">
            <a:avLst/>
          </a:prstGeom>
        </p:spPr>
        <p:txBody>
          <a:bodyPr wrap="square">
            <a:spAutoFit/>
          </a:bodyPr>
          <a:lstStyle/>
          <a:p>
            <a:pPr lvl="0"/>
            <a:r>
              <a:rPr lang="es-EC" sz="1400" dirty="0"/>
              <a:t>Registro de huertos frutales y cultivos en superficies hasta 15000m2 (1,5 ha)</a:t>
            </a:r>
          </a:p>
        </p:txBody>
      </p:sp>
      <p:pic>
        <p:nvPicPr>
          <p:cNvPr id="8" name="Picture 2" descr="Visto PNG Images | Visto Transparent PNG - Vippng">
            <a:extLst>
              <a:ext uri="{FF2B5EF4-FFF2-40B4-BE49-F238E27FC236}">
                <a16:creationId xmlns="" xmlns:a16="http://schemas.microsoft.com/office/drawing/2014/main" id="{1373614C-3C91-49EE-9FAF-BEAB53533DF7}"/>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50118" y="1298675"/>
            <a:ext cx="587539" cy="559730"/>
          </a:xfrm>
          <a:prstGeom prst="rect">
            <a:avLst/>
          </a:prstGeom>
          <a:noFill/>
          <a:extLst>
            <a:ext uri="{909E8E84-426E-40DD-AFC4-6F175D3DCCD1}">
              <a14:hiddenFill xmlns:a14="http://schemas.microsoft.com/office/drawing/2010/main">
                <a:solidFill>
                  <a:srgbClr val="FFFFFF"/>
                </a:solidFill>
              </a14:hiddenFill>
            </a:ext>
          </a:extLst>
        </p:spPr>
      </p:pic>
      <p:sp>
        <p:nvSpPr>
          <p:cNvPr id="9" name="CuadroTexto 56">
            <a:extLst>
              <a:ext uri="{FF2B5EF4-FFF2-40B4-BE49-F238E27FC236}">
                <a16:creationId xmlns="" xmlns:a16="http://schemas.microsoft.com/office/drawing/2014/main" id="{52F1346D-3C63-4787-96CF-75BF4D795C46}"/>
              </a:ext>
            </a:extLst>
          </p:cNvPr>
          <p:cNvSpPr txBox="1"/>
          <p:nvPr/>
        </p:nvSpPr>
        <p:spPr>
          <a:xfrm>
            <a:off x="1954469" y="1864861"/>
            <a:ext cx="2796405" cy="369332"/>
          </a:xfrm>
          <a:prstGeom prst="rect">
            <a:avLst/>
          </a:prstGeom>
          <a:noFill/>
        </p:spPr>
        <p:txBody>
          <a:bodyPr wrap="square" rtlCol="0">
            <a:spAutoFit/>
          </a:bodyPr>
          <a:lstStyle/>
          <a:p>
            <a:pPr algn="ctr"/>
            <a:r>
              <a:rPr lang="es-MX" b="1" dirty="0"/>
              <a:t>Caso 1</a:t>
            </a:r>
            <a:endParaRPr lang="es-EC" b="1" dirty="0"/>
          </a:p>
        </p:txBody>
      </p:sp>
      <p:sp>
        <p:nvSpPr>
          <p:cNvPr id="10" name="CuadroTexto 57">
            <a:extLst>
              <a:ext uri="{FF2B5EF4-FFF2-40B4-BE49-F238E27FC236}">
                <a16:creationId xmlns="" xmlns:a16="http://schemas.microsoft.com/office/drawing/2014/main" id="{67AF569D-47BB-4575-8547-DE2AC6EB6D3E}"/>
              </a:ext>
            </a:extLst>
          </p:cNvPr>
          <p:cNvSpPr txBox="1"/>
          <p:nvPr/>
        </p:nvSpPr>
        <p:spPr>
          <a:xfrm>
            <a:off x="5261539" y="1866198"/>
            <a:ext cx="2796405" cy="369332"/>
          </a:xfrm>
          <a:prstGeom prst="rect">
            <a:avLst/>
          </a:prstGeom>
          <a:noFill/>
        </p:spPr>
        <p:txBody>
          <a:bodyPr wrap="square" rtlCol="0">
            <a:spAutoFit/>
          </a:bodyPr>
          <a:lstStyle/>
          <a:p>
            <a:pPr algn="ctr"/>
            <a:r>
              <a:rPr lang="es-MX" b="1" dirty="0"/>
              <a:t>Caso 2</a:t>
            </a:r>
            <a:endParaRPr lang="es-EC" b="1" dirty="0"/>
          </a:p>
        </p:txBody>
      </p:sp>
      <p:sp>
        <p:nvSpPr>
          <p:cNvPr id="11" name="CuadroTexto 58">
            <a:extLst>
              <a:ext uri="{FF2B5EF4-FFF2-40B4-BE49-F238E27FC236}">
                <a16:creationId xmlns="" xmlns:a16="http://schemas.microsoft.com/office/drawing/2014/main" id="{AE6CE905-AA7D-4BE9-BB73-E4056B17F62B}"/>
              </a:ext>
            </a:extLst>
          </p:cNvPr>
          <p:cNvSpPr txBox="1"/>
          <p:nvPr/>
        </p:nvSpPr>
        <p:spPr>
          <a:xfrm>
            <a:off x="8462204" y="1858405"/>
            <a:ext cx="2796405" cy="369332"/>
          </a:xfrm>
          <a:prstGeom prst="rect">
            <a:avLst/>
          </a:prstGeom>
          <a:noFill/>
        </p:spPr>
        <p:txBody>
          <a:bodyPr wrap="square" rtlCol="0">
            <a:spAutoFit/>
          </a:bodyPr>
          <a:lstStyle/>
          <a:p>
            <a:pPr algn="ctr"/>
            <a:r>
              <a:rPr lang="es-MX" b="1" dirty="0"/>
              <a:t>Caso 3</a:t>
            </a:r>
            <a:endParaRPr lang="es-EC" b="1" dirty="0"/>
          </a:p>
        </p:txBody>
      </p:sp>
      <p:grpSp>
        <p:nvGrpSpPr>
          <p:cNvPr id="12" name="Grupo 16">
            <a:extLst>
              <a:ext uri="{FF2B5EF4-FFF2-40B4-BE49-F238E27FC236}">
                <a16:creationId xmlns="" xmlns:a16="http://schemas.microsoft.com/office/drawing/2014/main" id="{3AA7E563-3C09-423D-BD45-A8A50F21418E}"/>
              </a:ext>
            </a:extLst>
          </p:cNvPr>
          <p:cNvGrpSpPr/>
          <p:nvPr/>
        </p:nvGrpSpPr>
        <p:grpSpPr>
          <a:xfrm>
            <a:off x="2192538" y="2293544"/>
            <a:ext cx="2320269" cy="1962029"/>
            <a:chOff x="6056287" y="4464562"/>
            <a:chExt cx="2876691" cy="2176908"/>
          </a:xfrm>
        </p:grpSpPr>
        <p:sp>
          <p:nvSpPr>
            <p:cNvPr id="13" name="7 Rectángulo">
              <a:extLst>
                <a:ext uri="{FF2B5EF4-FFF2-40B4-BE49-F238E27FC236}">
                  <a16:creationId xmlns="" xmlns:a16="http://schemas.microsoft.com/office/drawing/2014/main" id="{72FA1D02-D111-4700-A8D8-879CAB2AF51B}"/>
                </a:ext>
              </a:extLst>
            </p:cNvPr>
            <p:cNvSpPr/>
            <p:nvPr/>
          </p:nvSpPr>
          <p:spPr>
            <a:xfrm>
              <a:off x="6056287" y="4464562"/>
              <a:ext cx="2876691" cy="21769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14" name="Picture 4" descr="Resultado de imagen para ÃRBOLES CON FRUTOS">
              <a:extLst>
                <a:ext uri="{FF2B5EF4-FFF2-40B4-BE49-F238E27FC236}">
                  <a16:creationId xmlns="" xmlns:a16="http://schemas.microsoft.com/office/drawing/2014/main" id="{09E42B94-9233-4C88-BF13-8FF4F0FC45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474" y="457572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Free árbol de coco PNG with Transparent Background">
              <a:extLst>
                <a:ext uri="{FF2B5EF4-FFF2-40B4-BE49-F238E27FC236}">
                  <a16:creationId xmlns="" xmlns:a16="http://schemas.microsoft.com/office/drawing/2014/main" id="{7D00F28E-AA0D-46C8-B7A5-B71104AA60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1221" y="4518882"/>
              <a:ext cx="386303" cy="5709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Icono de arbol de parque - Descargar PNG/SVG transparente">
              <a:extLst>
                <a:ext uri="{FF2B5EF4-FFF2-40B4-BE49-F238E27FC236}">
                  <a16:creationId xmlns="" xmlns:a16="http://schemas.microsoft.com/office/drawing/2014/main" id="{DF228113-1D71-486A-A5F3-BF9021C917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7391" y="5309591"/>
              <a:ext cx="509044" cy="50904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Resultado de imagen para ÃRBOLES CON FRUTOS">
              <a:extLst>
                <a:ext uri="{FF2B5EF4-FFF2-40B4-BE49-F238E27FC236}">
                  <a16:creationId xmlns="" xmlns:a16="http://schemas.microsoft.com/office/drawing/2014/main" id="{5284A21E-99D9-4562-9E5A-788FEB1C62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7103" y="4544315"/>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Resultado de imagen para ÃRBOLES CON FRUTOS">
              <a:extLst>
                <a:ext uri="{FF2B5EF4-FFF2-40B4-BE49-F238E27FC236}">
                  <a16:creationId xmlns="" xmlns:a16="http://schemas.microsoft.com/office/drawing/2014/main" id="{1414A966-E4E9-4939-808D-A4D5110E47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786" y="5332336"/>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Resultado de imagen para ÃRBOLES CON FRUTOS">
              <a:extLst>
                <a:ext uri="{FF2B5EF4-FFF2-40B4-BE49-F238E27FC236}">
                  <a16:creationId xmlns="" xmlns:a16="http://schemas.microsoft.com/office/drawing/2014/main" id="{8899CAAD-5E1A-423A-BD3F-DCA21352E6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474" y="5347229"/>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Resultado de imagen para ÃRBOLES CON FRUTOS">
              <a:extLst>
                <a:ext uri="{FF2B5EF4-FFF2-40B4-BE49-F238E27FC236}">
                  <a16:creationId xmlns="" xmlns:a16="http://schemas.microsoft.com/office/drawing/2014/main" id="{1694A538-EFF8-45A2-81C7-3681CC6316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7549"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Resultado de imagen para ÃRBOLES CON FRUTOS">
              <a:extLst>
                <a:ext uri="{FF2B5EF4-FFF2-40B4-BE49-F238E27FC236}">
                  <a16:creationId xmlns="" xmlns:a16="http://schemas.microsoft.com/office/drawing/2014/main" id="{0D0666BF-6C04-45CF-8832-AF6FD5CE3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3336"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Resultado de imagen para ÃRBOLES CON FRUTOS">
              <a:extLst>
                <a:ext uri="{FF2B5EF4-FFF2-40B4-BE49-F238E27FC236}">
                  <a16:creationId xmlns="" xmlns:a16="http://schemas.microsoft.com/office/drawing/2014/main" id="{490F8705-BB44-4C52-A747-3DCB82F65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6022"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Free árbol de coco PNG with Transparent Background">
              <a:extLst>
                <a:ext uri="{FF2B5EF4-FFF2-40B4-BE49-F238E27FC236}">
                  <a16:creationId xmlns="" xmlns:a16="http://schemas.microsoft.com/office/drawing/2014/main" id="{6C19CF5F-3FA7-4235-851D-C0ABA3D40B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4808" y="5445436"/>
              <a:ext cx="386303" cy="5709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upo 38">
            <a:extLst>
              <a:ext uri="{FF2B5EF4-FFF2-40B4-BE49-F238E27FC236}">
                <a16:creationId xmlns="" xmlns:a16="http://schemas.microsoft.com/office/drawing/2014/main" id="{3E57B7A5-397D-40BF-9EC0-8B64574FEC77}"/>
              </a:ext>
            </a:extLst>
          </p:cNvPr>
          <p:cNvGrpSpPr/>
          <p:nvPr/>
        </p:nvGrpSpPr>
        <p:grpSpPr>
          <a:xfrm>
            <a:off x="5261539" y="2293544"/>
            <a:ext cx="2713030" cy="1919598"/>
            <a:chOff x="6056287" y="4464562"/>
            <a:chExt cx="2876691" cy="2176908"/>
          </a:xfrm>
        </p:grpSpPr>
        <p:sp>
          <p:nvSpPr>
            <p:cNvPr id="25" name="7 Rectángulo">
              <a:extLst>
                <a:ext uri="{FF2B5EF4-FFF2-40B4-BE49-F238E27FC236}">
                  <a16:creationId xmlns="" xmlns:a16="http://schemas.microsoft.com/office/drawing/2014/main" id="{6E2CC740-34F6-4BCA-AFB6-141B5D9E4DBD}"/>
                </a:ext>
              </a:extLst>
            </p:cNvPr>
            <p:cNvSpPr/>
            <p:nvPr/>
          </p:nvSpPr>
          <p:spPr>
            <a:xfrm>
              <a:off x="6056287" y="4464562"/>
              <a:ext cx="2876691" cy="21769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26" name="Picture 4" descr="Resultado de imagen para ÃRBOLES CON FRUTOS">
              <a:extLst>
                <a:ext uri="{FF2B5EF4-FFF2-40B4-BE49-F238E27FC236}">
                  <a16:creationId xmlns="" xmlns:a16="http://schemas.microsoft.com/office/drawing/2014/main" id="{C0711B7E-B07A-48B7-9BF4-8EA175C84D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474" y="457572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Free árbol de coco PNG with Transparent Background">
              <a:extLst>
                <a:ext uri="{FF2B5EF4-FFF2-40B4-BE49-F238E27FC236}">
                  <a16:creationId xmlns="" xmlns:a16="http://schemas.microsoft.com/office/drawing/2014/main" id="{B0AB3954-F900-4699-9276-E97229D994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65" y="4575154"/>
              <a:ext cx="386303" cy="57093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Icono de arbol de parque - Descargar PNG/SVG transparente">
              <a:extLst>
                <a:ext uri="{FF2B5EF4-FFF2-40B4-BE49-F238E27FC236}">
                  <a16:creationId xmlns="" xmlns:a16="http://schemas.microsoft.com/office/drawing/2014/main" id="{B0EAFB94-1C60-418A-B15C-61AC8E4092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22169" y="5469224"/>
              <a:ext cx="462775" cy="46277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Resultado de imagen para ÃRBOLES CON FRUTOS">
              <a:extLst>
                <a:ext uri="{FF2B5EF4-FFF2-40B4-BE49-F238E27FC236}">
                  <a16:creationId xmlns="" xmlns:a16="http://schemas.microsoft.com/office/drawing/2014/main" id="{E122BB7B-EA74-42CB-ACD6-483F917858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7103" y="4544315"/>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Resultado de imagen para ÃRBOLES CON FRUTOS">
              <a:extLst>
                <a:ext uri="{FF2B5EF4-FFF2-40B4-BE49-F238E27FC236}">
                  <a16:creationId xmlns="" xmlns:a16="http://schemas.microsoft.com/office/drawing/2014/main" id="{04460533-BB8E-48E8-B19F-247DB279F9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8786" y="520358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Resultado de imagen para ÃRBOLES CON FRUTOS">
              <a:extLst>
                <a:ext uri="{FF2B5EF4-FFF2-40B4-BE49-F238E27FC236}">
                  <a16:creationId xmlns="" xmlns:a16="http://schemas.microsoft.com/office/drawing/2014/main" id="{86887445-02E2-478C-B0AE-EC6C4903BA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474" y="5347229"/>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Resultado de imagen para ÃRBOLES CON FRUTOS">
              <a:extLst>
                <a:ext uri="{FF2B5EF4-FFF2-40B4-BE49-F238E27FC236}">
                  <a16:creationId xmlns="" xmlns:a16="http://schemas.microsoft.com/office/drawing/2014/main" id="{F16530EC-E0CF-4924-9470-FAEBE6E62F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2546" y="6038035"/>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Resultado de imagen para ÃRBOLES CON FRUTOS">
              <a:extLst>
                <a:ext uri="{FF2B5EF4-FFF2-40B4-BE49-F238E27FC236}">
                  <a16:creationId xmlns="" xmlns:a16="http://schemas.microsoft.com/office/drawing/2014/main" id="{4E34C3A9-FC50-46A2-A97A-ABA73D163E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6022" y="6049132"/>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Free árbol de coco PNG with Transparent Background">
              <a:extLst>
                <a:ext uri="{FF2B5EF4-FFF2-40B4-BE49-F238E27FC236}">
                  <a16:creationId xmlns="" xmlns:a16="http://schemas.microsoft.com/office/drawing/2014/main" id="{0C282D23-66C1-47EC-8217-F24027B58E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7486" y="5262834"/>
              <a:ext cx="386303" cy="5709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upo 11">
            <a:extLst>
              <a:ext uri="{FF2B5EF4-FFF2-40B4-BE49-F238E27FC236}">
                <a16:creationId xmlns="" xmlns:a16="http://schemas.microsoft.com/office/drawing/2014/main" id="{63B2FF01-0F2E-415F-BC08-CEBBE6EBFE1A}"/>
              </a:ext>
            </a:extLst>
          </p:cNvPr>
          <p:cNvGrpSpPr/>
          <p:nvPr/>
        </p:nvGrpSpPr>
        <p:grpSpPr>
          <a:xfrm>
            <a:off x="8655851" y="2235530"/>
            <a:ext cx="2432856" cy="1923084"/>
            <a:chOff x="8249076" y="2140142"/>
            <a:chExt cx="2876691" cy="2176908"/>
          </a:xfrm>
        </p:grpSpPr>
        <p:grpSp>
          <p:nvGrpSpPr>
            <p:cNvPr id="36" name="Grupo 28">
              <a:extLst>
                <a:ext uri="{FF2B5EF4-FFF2-40B4-BE49-F238E27FC236}">
                  <a16:creationId xmlns="" xmlns:a16="http://schemas.microsoft.com/office/drawing/2014/main" id="{BABFCF8B-67A0-465B-A6F9-1F3C88761C51}"/>
                </a:ext>
              </a:extLst>
            </p:cNvPr>
            <p:cNvGrpSpPr/>
            <p:nvPr/>
          </p:nvGrpSpPr>
          <p:grpSpPr>
            <a:xfrm>
              <a:off x="8249076" y="2140142"/>
              <a:ext cx="2876691" cy="2176908"/>
              <a:chOff x="6056287" y="4464562"/>
              <a:chExt cx="2876691" cy="2176908"/>
            </a:xfrm>
          </p:grpSpPr>
          <p:sp>
            <p:nvSpPr>
              <p:cNvPr id="43" name="7 Rectángulo">
                <a:extLst>
                  <a:ext uri="{FF2B5EF4-FFF2-40B4-BE49-F238E27FC236}">
                    <a16:creationId xmlns="" xmlns:a16="http://schemas.microsoft.com/office/drawing/2014/main" id="{B36CAAA2-BF44-46C9-91B7-1FD2FBC60448}"/>
                  </a:ext>
                </a:extLst>
              </p:cNvPr>
              <p:cNvSpPr/>
              <p:nvPr/>
            </p:nvSpPr>
            <p:spPr>
              <a:xfrm>
                <a:off x="6056287" y="4464562"/>
                <a:ext cx="2876691" cy="21769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44" name="Picture 2" descr="Free árbol de coco PNG with Transparent Background">
                <a:extLst>
                  <a:ext uri="{FF2B5EF4-FFF2-40B4-BE49-F238E27FC236}">
                    <a16:creationId xmlns="" xmlns:a16="http://schemas.microsoft.com/office/drawing/2014/main" id="{693CEE3F-E8E2-4D6C-A48E-922DCB9C30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5233" y="4575487"/>
                <a:ext cx="386303" cy="57093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Icono de arbol de parque - Descargar PNG/SVG transparente">
                <a:extLst>
                  <a:ext uri="{FF2B5EF4-FFF2-40B4-BE49-F238E27FC236}">
                    <a16:creationId xmlns="" xmlns:a16="http://schemas.microsoft.com/office/drawing/2014/main" id="{3F4689BB-CD09-4A3A-8402-59F5AB3158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1983" y="4863464"/>
                <a:ext cx="462775" cy="462775"/>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descr="Resultado de imagen para ÃRBOLES CON FRUTOS">
                <a:extLst>
                  <a:ext uri="{FF2B5EF4-FFF2-40B4-BE49-F238E27FC236}">
                    <a16:creationId xmlns="" xmlns:a16="http://schemas.microsoft.com/office/drawing/2014/main" id="{A4410C57-3572-474E-9D19-836ECED2C2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0494" y="4572770"/>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Resultado de imagen para ÃRBOLES CON FRUTOS">
                <a:extLst>
                  <a:ext uri="{FF2B5EF4-FFF2-40B4-BE49-F238E27FC236}">
                    <a16:creationId xmlns="" xmlns:a16="http://schemas.microsoft.com/office/drawing/2014/main" id="{99D12E65-663D-49CC-8B33-27E758CE6A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3770" y="6102967"/>
                <a:ext cx="462775" cy="44136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Free árbol de coco PNG with Transparent Background">
                <a:extLst>
                  <a:ext uri="{FF2B5EF4-FFF2-40B4-BE49-F238E27FC236}">
                    <a16:creationId xmlns="" xmlns:a16="http://schemas.microsoft.com/office/drawing/2014/main" id="{46503341-A8B9-474D-88A1-914CFA888F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9042" y="5532037"/>
                <a:ext cx="386303" cy="570930"/>
              </a:xfrm>
              <a:prstGeom prst="rect">
                <a:avLst/>
              </a:prstGeom>
              <a:noFill/>
              <a:extLst>
                <a:ext uri="{909E8E84-426E-40DD-AFC4-6F175D3DCCD1}">
                  <a14:hiddenFill xmlns:a14="http://schemas.microsoft.com/office/drawing/2010/main">
                    <a:solidFill>
                      <a:srgbClr val="FFFFFF"/>
                    </a:solidFill>
                  </a14:hiddenFill>
                </a:ext>
              </a:extLst>
            </p:spPr>
          </p:pic>
        </p:grpSp>
        <p:pic>
          <p:nvPicPr>
            <p:cNvPr id="37" name="Picture 4" descr="Icono de arbol de parque - Descargar PNG/SVG transparente">
              <a:extLst>
                <a:ext uri="{FF2B5EF4-FFF2-40B4-BE49-F238E27FC236}">
                  <a16:creationId xmlns="" xmlns:a16="http://schemas.microsoft.com/office/drawing/2014/main" id="{0C97DCA4-70C6-42DB-AEAE-24F5C71299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5765" y="3822792"/>
              <a:ext cx="462775" cy="46277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Silueta del árbol 18 - Descargar PNG/SVG transparente">
              <a:extLst>
                <a:ext uri="{FF2B5EF4-FFF2-40B4-BE49-F238E27FC236}">
                  <a16:creationId xmlns="" xmlns:a16="http://schemas.microsoft.com/office/drawing/2014/main" id="{27D56E7B-514B-417E-A38D-A79F7891A8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7284" y="3033554"/>
              <a:ext cx="547777" cy="54777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0" descr="Silueta del árbol 18 - Descargar PNG/SVG transparente">
              <a:extLst>
                <a:ext uri="{FF2B5EF4-FFF2-40B4-BE49-F238E27FC236}">
                  <a16:creationId xmlns="" xmlns:a16="http://schemas.microsoft.com/office/drawing/2014/main" id="{7FE3D40E-A28A-4AA7-AA88-9B9E88C0AC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61763" y="2411475"/>
              <a:ext cx="547777" cy="54777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descr="Dibujos de arboles para imprimir-Imágenes y dibujos para imprimir">
              <a:extLst>
                <a:ext uri="{FF2B5EF4-FFF2-40B4-BE49-F238E27FC236}">
                  <a16:creationId xmlns="" xmlns:a16="http://schemas.microsoft.com/office/drawing/2014/main" id="{4113D2B7-F028-4F80-A98D-D82A95A105C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38134" y="3559850"/>
              <a:ext cx="547777" cy="63974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Juego de Unir Puntos de Árboles para imprimir">
              <a:extLst>
                <a:ext uri="{FF2B5EF4-FFF2-40B4-BE49-F238E27FC236}">
                  <a16:creationId xmlns="" xmlns:a16="http://schemas.microsoft.com/office/drawing/2014/main" id="{B0B4F251-0C61-4A52-876F-106A1E1F033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19083" y="2847298"/>
              <a:ext cx="397077" cy="50136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El árbol de los acuerdos | Vanguardia.com">
              <a:extLst>
                <a:ext uri="{FF2B5EF4-FFF2-40B4-BE49-F238E27FC236}">
                  <a16:creationId xmlns="" xmlns:a16="http://schemas.microsoft.com/office/drawing/2014/main" id="{E40236C8-C495-47B1-AE6C-94F820BD7D2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07025" y="3151266"/>
              <a:ext cx="657479" cy="438013"/>
            </a:xfrm>
            <a:prstGeom prst="rect">
              <a:avLst/>
            </a:prstGeom>
            <a:noFill/>
            <a:extLst>
              <a:ext uri="{909E8E84-426E-40DD-AFC4-6F175D3DCCD1}">
                <a14:hiddenFill xmlns:a14="http://schemas.microsoft.com/office/drawing/2010/main">
                  <a:solidFill>
                    <a:srgbClr val="FFFFFF"/>
                  </a:solidFill>
                </a14:hiddenFill>
              </a:ext>
            </a:extLst>
          </p:spPr>
        </p:pic>
      </p:grpSp>
      <p:sp>
        <p:nvSpPr>
          <p:cNvPr id="49" name="CuadroTexto 59">
            <a:extLst>
              <a:ext uri="{FF2B5EF4-FFF2-40B4-BE49-F238E27FC236}">
                <a16:creationId xmlns="" xmlns:a16="http://schemas.microsoft.com/office/drawing/2014/main" id="{153F1FAB-4547-480B-AC54-3B2FF2E6B63A}"/>
              </a:ext>
            </a:extLst>
          </p:cNvPr>
          <p:cNvSpPr txBox="1"/>
          <p:nvPr/>
        </p:nvSpPr>
        <p:spPr>
          <a:xfrm>
            <a:off x="1966460" y="4421329"/>
            <a:ext cx="2796405" cy="523220"/>
          </a:xfrm>
          <a:prstGeom prst="rect">
            <a:avLst/>
          </a:prstGeom>
          <a:noFill/>
        </p:spPr>
        <p:txBody>
          <a:bodyPr wrap="square" rtlCol="0">
            <a:spAutoFit/>
          </a:bodyPr>
          <a:lstStyle/>
          <a:p>
            <a:pPr algn="ctr"/>
            <a:r>
              <a:rPr lang="es-MX" sz="1400" b="1" dirty="0"/>
              <a:t>Cultivo solo con árboles dispersos</a:t>
            </a:r>
            <a:endParaRPr lang="es-EC" sz="1400" b="1" dirty="0"/>
          </a:p>
        </p:txBody>
      </p:sp>
      <p:sp>
        <p:nvSpPr>
          <p:cNvPr id="50" name="CuadroTexto 61">
            <a:extLst>
              <a:ext uri="{FF2B5EF4-FFF2-40B4-BE49-F238E27FC236}">
                <a16:creationId xmlns="" xmlns:a16="http://schemas.microsoft.com/office/drawing/2014/main" id="{41ACDD3B-4724-4B5F-BC33-1805B717DEB8}"/>
              </a:ext>
            </a:extLst>
          </p:cNvPr>
          <p:cNvSpPr txBox="1"/>
          <p:nvPr/>
        </p:nvSpPr>
        <p:spPr>
          <a:xfrm>
            <a:off x="5219851" y="4421329"/>
            <a:ext cx="2796405" cy="523220"/>
          </a:xfrm>
          <a:prstGeom prst="rect">
            <a:avLst/>
          </a:prstGeom>
          <a:noFill/>
        </p:spPr>
        <p:txBody>
          <a:bodyPr wrap="square" rtlCol="0">
            <a:spAutoFit/>
          </a:bodyPr>
          <a:lstStyle/>
          <a:p>
            <a:pPr algn="ctr"/>
            <a:r>
              <a:rPr lang="es-MX" sz="1400" b="1" dirty="0"/>
              <a:t>Cultivo asociado con árboles dispersos</a:t>
            </a:r>
            <a:endParaRPr lang="es-EC" sz="1400" b="1" dirty="0"/>
          </a:p>
        </p:txBody>
      </p:sp>
      <p:sp>
        <p:nvSpPr>
          <p:cNvPr id="51" name="CuadroTexto 63">
            <a:extLst>
              <a:ext uri="{FF2B5EF4-FFF2-40B4-BE49-F238E27FC236}">
                <a16:creationId xmlns="" xmlns:a16="http://schemas.microsoft.com/office/drawing/2014/main" id="{511C914B-84BE-4D80-8CB3-55E7C08355C0}"/>
              </a:ext>
            </a:extLst>
          </p:cNvPr>
          <p:cNvSpPr txBox="1"/>
          <p:nvPr/>
        </p:nvSpPr>
        <p:spPr>
          <a:xfrm>
            <a:off x="8462203" y="4529050"/>
            <a:ext cx="2796405" cy="307777"/>
          </a:xfrm>
          <a:prstGeom prst="rect">
            <a:avLst/>
          </a:prstGeom>
          <a:noFill/>
        </p:spPr>
        <p:txBody>
          <a:bodyPr wrap="square" rtlCol="0">
            <a:spAutoFit/>
          </a:bodyPr>
          <a:lstStyle/>
          <a:p>
            <a:pPr algn="ctr"/>
            <a:r>
              <a:rPr lang="es-MX" sz="1400" b="1" dirty="0"/>
              <a:t>Huerto frutal</a:t>
            </a:r>
            <a:endParaRPr lang="es-EC" sz="1400" b="1" dirty="0"/>
          </a:p>
        </p:txBody>
      </p:sp>
      <p:pic>
        <p:nvPicPr>
          <p:cNvPr id="52" name="Picture 2" descr="Visto PNG Images | Visto Transparent PNG - Vippng">
            <a:extLst>
              <a:ext uri="{FF2B5EF4-FFF2-40B4-BE49-F238E27FC236}">
                <a16:creationId xmlns="" xmlns:a16="http://schemas.microsoft.com/office/drawing/2014/main" id="{1373614C-3C91-49EE-9FAF-BEAB53533DF7}"/>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26117" y="4977649"/>
            <a:ext cx="587539" cy="559730"/>
          </a:xfrm>
          <a:prstGeom prst="rect">
            <a:avLst/>
          </a:prstGeom>
          <a:noFill/>
          <a:extLst>
            <a:ext uri="{909E8E84-426E-40DD-AFC4-6F175D3DCCD1}">
              <a14:hiddenFill xmlns:a14="http://schemas.microsoft.com/office/drawing/2010/main">
                <a:solidFill>
                  <a:srgbClr val="FFFFFF"/>
                </a:solidFill>
              </a14:hiddenFill>
            </a:ext>
          </a:extLst>
        </p:spPr>
      </p:pic>
      <p:sp>
        <p:nvSpPr>
          <p:cNvPr id="53" name="12 Rectángulo">
            <a:extLst>
              <a:ext uri="{FF2B5EF4-FFF2-40B4-BE49-F238E27FC236}">
                <a16:creationId xmlns="" xmlns:a16="http://schemas.microsoft.com/office/drawing/2014/main" id="{F8EF60C1-AB63-4D4C-8AD3-815472C4BA37}"/>
              </a:ext>
            </a:extLst>
          </p:cNvPr>
          <p:cNvSpPr/>
          <p:nvPr/>
        </p:nvSpPr>
        <p:spPr>
          <a:xfrm>
            <a:off x="1613656" y="4977649"/>
            <a:ext cx="9221124" cy="523220"/>
          </a:xfrm>
          <a:prstGeom prst="rect">
            <a:avLst/>
          </a:prstGeom>
        </p:spPr>
        <p:txBody>
          <a:bodyPr wrap="square">
            <a:spAutoFit/>
          </a:bodyPr>
          <a:lstStyle/>
          <a:p>
            <a:r>
              <a:rPr lang="es-EC" sz="1400" dirty="0">
                <a:solidFill>
                  <a:srgbClr val="FF0000"/>
                </a:solidFill>
              </a:rPr>
              <a:t>Si la superficie cosechada es 0 en </a:t>
            </a:r>
            <a:r>
              <a:rPr lang="es-EC" sz="1400" b="1" dirty="0">
                <a:solidFill>
                  <a:srgbClr val="FF0000"/>
                </a:solidFill>
              </a:rPr>
              <a:t>cultivos con una cobertura extensa</a:t>
            </a:r>
            <a:r>
              <a:rPr lang="es-EC" sz="1400" dirty="0">
                <a:solidFill>
                  <a:srgbClr val="FF0000"/>
                </a:solidFill>
              </a:rPr>
              <a:t>, y ha registrado superficie en edad productiva, repreguntar ha que se debe por que no se cosecho.</a:t>
            </a:r>
          </a:p>
        </p:txBody>
      </p:sp>
      <p:pic>
        <p:nvPicPr>
          <p:cNvPr id="54" name="Picture 2" descr="Visto PNG Images | Visto Transparent PNG - Vippng">
            <a:extLst>
              <a:ext uri="{FF2B5EF4-FFF2-40B4-BE49-F238E27FC236}">
                <a16:creationId xmlns="" xmlns:a16="http://schemas.microsoft.com/office/drawing/2014/main" id="{1373614C-3C91-49EE-9FAF-BEAB53533DF7}"/>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89617" y="5882404"/>
            <a:ext cx="587539" cy="559730"/>
          </a:xfrm>
          <a:prstGeom prst="rect">
            <a:avLst/>
          </a:prstGeom>
          <a:noFill/>
          <a:extLst>
            <a:ext uri="{909E8E84-426E-40DD-AFC4-6F175D3DCCD1}">
              <a14:hiddenFill xmlns:a14="http://schemas.microsoft.com/office/drawing/2010/main">
                <a:solidFill>
                  <a:srgbClr val="FFFFFF"/>
                </a:solidFill>
              </a14:hiddenFill>
            </a:ext>
          </a:extLst>
        </p:spPr>
      </p:pic>
      <p:sp>
        <p:nvSpPr>
          <p:cNvPr id="55" name="12 Rectángulo">
            <a:extLst>
              <a:ext uri="{FF2B5EF4-FFF2-40B4-BE49-F238E27FC236}">
                <a16:creationId xmlns="" xmlns:a16="http://schemas.microsoft.com/office/drawing/2014/main" id="{F8EF60C1-AB63-4D4C-8AD3-815472C4BA37}"/>
              </a:ext>
            </a:extLst>
          </p:cNvPr>
          <p:cNvSpPr/>
          <p:nvPr/>
        </p:nvSpPr>
        <p:spPr>
          <a:xfrm>
            <a:off x="1681565" y="5685215"/>
            <a:ext cx="9270760" cy="954107"/>
          </a:xfrm>
          <a:prstGeom prst="rect">
            <a:avLst/>
          </a:prstGeom>
        </p:spPr>
        <p:txBody>
          <a:bodyPr wrap="square">
            <a:spAutoFit/>
          </a:bodyPr>
          <a:lstStyle/>
          <a:p>
            <a:pPr lvl="0"/>
            <a:r>
              <a:rPr lang="es-EC" sz="1400" dirty="0"/>
              <a:t>Un cultivo permanente en proceso de renovación mediante poda de restauración o cambio de copa (injertos), solicite la información de todo el cultivo, de ser posible la PP deberá estimar la superficie cosechada de las plantas que no han recibido ningún tratamiento; y tendrá que registrar en la columna 11 opción 6 y justificar</a:t>
            </a:r>
          </a:p>
        </p:txBody>
      </p:sp>
    </p:spTree>
    <p:extLst>
      <p:ext uri="{BB962C8B-B14F-4D97-AF65-F5344CB8AC3E}">
        <p14:creationId xmlns:p14="http://schemas.microsoft.com/office/powerpoint/2010/main" val="27066478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673EC659-B637-4351-9448-0AC9D19EEA5A}"/>
              </a:ext>
            </a:extLst>
          </p:cNvPr>
          <p:cNvSpPr>
            <a:spLocks noGrp="1"/>
          </p:cNvSpPr>
          <p:nvPr>
            <p:ph type="title"/>
          </p:nvPr>
        </p:nvSpPr>
        <p:spPr/>
        <p:txBody>
          <a:bodyPr>
            <a:normAutofit fontScale="90000"/>
          </a:bodyPr>
          <a:lstStyle/>
          <a:p>
            <a:r>
              <a:rPr lang="es-MX" dirty="0"/>
              <a:t>Errores en el sistema</a:t>
            </a:r>
            <a:endParaRPr lang="es-EC" dirty="0"/>
          </a:p>
        </p:txBody>
      </p:sp>
      <p:sp>
        <p:nvSpPr>
          <p:cNvPr id="37" name="Marcador de contenido 5">
            <a:extLst>
              <a:ext uri="{FF2B5EF4-FFF2-40B4-BE49-F238E27FC236}">
                <a16:creationId xmlns="" xmlns:a16="http://schemas.microsoft.com/office/drawing/2014/main" id="{5A43097E-B35D-4783-9517-E2657CD1759F}"/>
              </a:ext>
            </a:extLst>
          </p:cNvPr>
          <p:cNvSpPr>
            <a:spLocks noGrp="1"/>
          </p:cNvSpPr>
          <p:nvPr>
            <p:ph type="body" sz="quarter" idx="10"/>
          </p:nvPr>
        </p:nvSpPr>
        <p:spPr/>
        <p:txBody>
          <a:bodyPr>
            <a:normAutofit/>
          </a:bodyPr>
          <a:lstStyle/>
          <a:p>
            <a:r>
              <a:rPr lang="es-MX" dirty="0"/>
              <a:t>Cultivos permanentes</a:t>
            </a:r>
            <a:endParaRPr lang="es-EC" dirty="0"/>
          </a:p>
        </p:txBody>
      </p:sp>
      <p:pic>
        <p:nvPicPr>
          <p:cNvPr id="7" name="Imagen 6">
            <a:extLst>
              <a:ext uri="{FF2B5EF4-FFF2-40B4-BE49-F238E27FC236}">
                <a16:creationId xmlns="" xmlns:a16="http://schemas.microsoft.com/office/drawing/2014/main" id="{83D36637-3DB2-4DA2-9918-D371DFFD3C9E}"/>
              </a:ext>
            </a:extLst>
          </p:cNvPr>
          <p:cNvPicPr>
            <a:picLocks noChangeAspect="1"/>
          </p:cNvPicPr>
          <p:nvPr/>
        </p:nvPicPr>
        <p:blipFill>
          <a:blip r:embed="rId2"/>
          <a:stretch>
            <a:fillRect/>
          </a:stretch>
        </p:blipFill>
        <p:spPr>
          <a:xfrm>
            <a:off x="797198" y="1713830"/>
            <a:ext cx="7526787" cy="1354821"/>
          </a:xfrm>
          <a:prstGeom prst="rect">
            <a:avLst/>
          </a:prstGeom>
        </p:spPr>
      </p:pic>
      <p:sp>
        <p:nvSpPr>
          <p:cNvPr id="9" name="CuadroTexto 8">
            <a:extLst>
              <a:ext uri="{FF2B5EF4-FFF2-40B4-BE49-F238E27FC236}">
                <a16:creationId xmlns="" xmlns:a16="http://schemas.microsoft.com/office/drawing/2014/main" id="{8A0836F0-BADF-4CFB-B210-A4B6F326A22A}"/>
              </a:ext>
            </a:extLst>
          </p:cNvPr>
          <p:cNvSpPr txBox="1"/>
          <p:nvPr/>
        </p:nvSpPr>
        <p:spPr>
          <a:xfrm>
            <a:off x="8989872" y="1444456"/>
            <a:ext cx="2955344" cy="461665"/>
          </a:xfrm>
          <a:prstGeom prst="rect">
            <a:avLst/>
          </a:prstGeom>
          <a:noFill/>
        </p:spPr>
        <p:txBody>
          <a:bodyPr wrap="square" rtlCol="0">
            <a:spAutoFit/>
          </a:bodyPr>
          <a:lstStyle/>
          <a:p>
            <a:pPr algn="just"/>
            <a:r>
              <a:rPr lang="es-MX" sz="1200" dirty="0"/>
              <a:t>Error de registro: en el cap. 2 registra otros usos, y en el capitulo 3 Raygrass</a:t>
            </a:r>
            <a:endParaRPr lang="es-EC" sz="1200" dirty="0"/>
          </a:p>
        </p:txBody>
      </p:sp>
      <p:sp>
        <p:nvSpPr>
          <p:cNvPr id="16" name="CuadroTexto 15">
            <a:extLst>
              <a:ext uri="{FF2B5EF4-FFF2-40B4-BE49-F238E27FC236}">
                <a16:creationId xmlns="" xmlns:a16="http://schemas.microsoft.com/office/drawing/2014/main" id="{439ADF2B-D57A-4D80-AED5-AABF862D421D}"/>
              </a:ext>
            </a:extLst>
          </p:cNvPr>
          <p:cNvSpPr txBox="1"/>
          <p:nvPr/>
        </p:nvSpPr>
        <p:spPr>
          <a:xfrm>
            <a:off x="8989872" y="2140169"/>
            <a:ext cx="2955344" cy="461665"/>
          </a:xfrm>
          <a:prstGeom prst="rect">
            <a:avLst/>
          </a:prstGeom>
          <a:noFill/>
        </p:spPr>
        <p:txBody>
          <a:bodyPr wrap="square" rtlCol="0">
            <a:spAutoFit/>
          </a:bodyPr>
          <a:lstStyle/>
          <a:p>
            <a:pPr algn="just"/>
            <a:r>
              <a:rPr lang="es-MX" sz="1200" dirty="0"/>
              <a:t>Error de registro: en el cap. 2 registra montes, y en el capitulo 3 mandarina</a:t>
            </a:r>
            <a:endParaRPr lang="es-EC" sz="1200" dirty="0"/>
          </a:p>
        </p:txBody>
      </p:sp>
      <p:sp>
        <p:nvSpPr>
          <p:cNvPr id="20" name="CuadroTexto 19">
            <a:extLst>
              <a:ext uri="{FF2B5EF4-FFF2-40B4-BE49-F238E27FC236}">
                <a16:creationId xmlns="" xmlns:a16="http://schemas.microsoft.com/office/drawing/2014/main" id="{D4F2C6E4-92B7-472F-AA2D-F129C9B62654}"/>
              </a:ext>
            </a:extLst>
          </p:cNvPr>
          <p:cNvSpPr txBox="1"/>
          <p:nvPr/>
        </p:nvSpPr>
        <p:spPr>
          <a:xfrm>
            <a:off x="8985783" y="2813484"/>
            <a:ext cx="2955344" cy="1015663"/>
          </a:xfrm>
          <a:prstGeom prst="rect">
            <a:avLst/>
          </a:prstGeom>
          <a:noFill/>
        </p:spPr>
        <p:txBody>
          <a:bodyPr wrap="square" rtlCol="0">
            <a:spAutoFit/>
          </a:bodyPr>
          <a:lstStyle/>
          <a:p>
            <a:pPr algn="just"/>
            <a:r>
              <a:rPr lang="es-MX" sz="1200" dirty="0"/>
              <a:t>Error OK: En el capítulo 2 como solo se registra un cultivo el sistema indica que en el mismo terreno esta otro cultivo, pero la observación valida el dato</a:t>
            </a:r>
            <a:endParaRPr lang="es-EC" sz="1200" dirty="0"/>
          </a:p>
        </p:txBody>
      </p:sp>
      <p:cxnSp>
        <p:nvCxnSpPr>
          <p:cNvPr id="24" name="Conector recto de flecha 23">
            <a:extLst>
              <a:ext uri="{FF2B5EF4-FFF2-40B4-BE49-F238E27FC236}">
                <a16:creationId xmlns="" xmlns:a16="http://schemas.microsoft.com/office/drawing/2014/main" id="{5B0960D7-150D-4B6E-AF37-E14E75294084}"/>
              </a:ext>
            </a:extLst>
          </p:cNvPr>
          <p:cNvCxnSpPr>
            <a:endCxn id="9" idx="1"/>
          </p:cNvCxnSpPr>
          <p:nvPr/>
        </p:nvCxnSpPr>
        <p:spPr>
          <a:xfrm flipV="1">
            <a:off x="8319896" y="1675289"/>
            <a:ext cx="669976" cy="563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 xmlns:a16="http://schemas.microsoft.com/office/drawing/2014/main" id="{B0C70012-4F16-410E-8A61-CE1D8FD09D2D}"/>
              </a:ext>
            </a:extLst>
          </p:cNvPr>
          <p:cNvCxnSpPr>
            <a:endCxn id="16" idx="1"/>
          </p:cNvCxnSpPr>
          <p:nvPr/>
        </p:nvCxnSpPr>
        <p:spPr>
          <a:xfrm flipV="1">
            <a:off x="8319896" y="2371002"/>
            <a:ext cx="669976" cy="2308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a:extLst>
              <a:ext uri="{FF2B5EF4-FFF2-40B4-BE49-F238E27FC236}">
                <a16:creationId xmlns="" xmlns:a16="http://schemas.microsoft.com/office/drawing/2014/main" id="{BECFFE70-1F7A-4687-8DE9-14475C5DDFA0}"/>
              </a:ext>
            </a:extLst>
          </p:cNvPr>
          <p:cNvCxnSpPr>
            <a:cxnSpLocks/>
          </p:cNvCxnSpPr>
          <p:nvPr/>
        </p:nvCxnSpPr>
        <p:spPr>
          <a:xfrm>
            <a:off x="8323985" y="3003905"/>
            <a:ext cx="548640" cy="1772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Rectángulo 29">
            <a:extLst>
              <a:ext uri="{FF2B5EF4-FFF2-40B4-BE49-F238E27FC236}">
                <a16:creationId xmlns="" xmlns:a16="http://schemas.microsoft.com/office/drawing/2014/main" id="{28928789-566E-4B73-8D31-9CC3DC8E041F}"/>
              </a:ext>
            </a:extLst>
          </p:cNvPr>
          <p:cNvSpPr/>
          <p:nvPr/>
        </p:nvSpPr>
        <p:spPr>
          <a:xfrm>
            <a:off x="792332" y="2734177"/>
            <a:ext cx="7531653" cy="3344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pic>
        <p:nvPicPr>
          <p:cNvPr id="31" name="Imagen 30">
            <a:extLst>
              <a:ext uri="{FF2B5EF4-FFF2-40B4-BE49-F238E27FC236}">
                <a16:creationId xmlns="" xmlns:a16="http://schemas.microsoft.com/office/drawing/2014/main" id="{E44330A9-23A6-471B-890A-77856407FF5D}"/>
              </a:ext>
            </a:extLst>
          </p:cNvPr>
          <p:cNvPicPr>
            <a:picLocks noChangeAspect="1"/>
          </p:cNvPicPr>
          <p:nvPr/>
        </p:nvPicPr>
        <p:blipFill>
          <a:blip r:embed="rId3"/>
          <a:stretch>
            <a:fillRect/>
          </a:stretch>
        </p:blipFill>
        <p:spPr>
          <a:xfrm>
            <a:off x="807209" y="3520458"/>
            <a:ext cx="4958870" cy="2926278"/>
          </a:xfrm>
          <a:prstGeom prst="rect">
            <a:avLst/>
          </a:prstGeom>
        </p:spPr>
      </p:pic>
      <p:sp>
        <p:nvSpPr>
          <p:cNvPr id="32" name="Cerrar llave 31">
            <a:extLst>
              <a:ext uri="{FF2B5EF4-FFF2-40B4-BE49-F238E27FC236}">
                <a16:creationId xmlns="" xmlns:a16="http://schemas.microsoft.com/office/drawing/2014/main" id="{8C068E04-1D1B-4508-AF78-3CB098B810CB}"/>
              </a:ext>
            </a:extLst>
          </p:cNvPr>
          <p:cNvSpPr/>
          <p:nvPr/>
        </p:nvSpPr>
        <p:spPr>
          <a:xfrm>
            <a:off x="5837177" y="4376593"/>
            <a:ext cx="142196" cy="707448"/>
          </a:xfrm>
          <a:prstGeom prst="rightBrace">
            <a:avLst/>
          </a:prstGeom>
          <a:ln w="38100"/>
        </p:spPr>
        <p:style>
          <a:lnRef idx="3">
            <a:schemeClr val="accent2"/>
          </a:lnRef>
          <a:fillRef idx="0">
            <a:schemeClr val="accent2"/>
          </a:fillRef>
          <a:effectRef idx="2">
            <a:schemeClr val="accent2"/>
          </a:effectRef>
          <a:fontRef idx="minor">
            <a:schemeClr val="tx1"/>
          </a:fontRef>
        </p:style>
        <p:txBody>
          <a:bodyPr rtlCol="0" anchor="ctr"/>
          <a:lstStyle/>
          <a:p>
            <a:pPr algn="ctr"/>
            <a:endParaRPr lang="es-EC"/>
          </a:p>
        </p:txBody>
      </p:sp>
      <p:sp>
        <p:nvSpPr>
          <p:cNvPr id="33" name="CuadroTexto 32">
            <a:extLst>
              <a:ext uri="{FF2B5EF4-FFF2-40B4-BE49-F238E27FC236}">
                <a16:creationId xmlns="" xmlns:a16="http://schemas.microsoft.com/office/drawing/2014/main" id="{14A1AC7A-673F-4C38-80DE-BED56AEAAAC9}"/>
              </a:ext>
            </a:extLst>
          </p:cNvPr>
          <p:cNvSpPr txBox="1"/>
          <p:nvPr/>
        </p:nvSpPr>
        <p:spPr>
          <a:xfrm>
            <a:off x="6096000" y="4547886"/>
            <a:ext cx="4165718" cy="307777"/>
          </a:xfrm>
          <a:prstGeom prst="rect">
            <a:avLst/>
          </a:prstGeom>
          <a:noFill/>
        </p:spPr>
        <p:txBody>
          <a:bodyPr wrap="square" rtlCol="0">
            <a:spAutoFit/>
          </a:bodyPr>
          <a:lstStyle/>
          <a:p>
            <a:r>
              <a:rPr lang="es-MX" sz="1400" b="1" dirty="0"/>
              <a:t>Errores de rendimiento</a:t>
            </a:r>
            <a:endParaRPr lang="es-EC" sz="1400" b="1" dirty="0"/>
          </a:p>
        </p:txBody>
      </p:sp>
      <p:pic>
        <p:nvPicPr>
          <p:cNvPr id="34" name="Imagen 33">
            <a:extLst>
              <a:ext uri="{FF2B5EF4-FFF2-40B4-BE49-F238E27FC236}">
                <a16:creationId xmlns="" xmlns:a16="http://schemas.microsoft.com/office/drawing/2014/main" id="{DACC396C-4A2A-4F6E-A05A-815A773850C1}"/>
              </a:ext>
            </a:extLst>
          </p:cNvPr>
          <p:cNvPicPr>
            <a:picLocks noChangeAspect="1"/>
          </p:cNvPicPr>
          <p:nvPr/>
        </p:nvPicPr>
        <p:blipFill>
          <a:blip r:embed="rId4"/>
          <a:stretch>
            <a:fillRect/>
          </a:stretch>
        </p:blipFill>
        <p:spPr>
          <a:xfrm>
            <a:off x="2000489" y="5125845"/>
            <a:ext cx="7330440" cy="1123950"/>
          </a:xfrm>
          <a:prstGeom prst="rect">
            <a:avLst/>
          </a:prstGeom>
        </p:spPr>
      </p:pic>
      <p:sp>
        <p:nvSpPr>
          <p:cNvPr id="36" name="CuadroTexto 35">
            <a:extLst>
              <a:ext uri="{FF2B5EF4-FFF2-40B4-BE49-F238E27FC236}">
                <a16:creationId xmlns="" xmlns:a16="http://schemas.microsoft.com/office/drawing/2014/main" id="{E783B509-D4AF-4ADF-80B4-66A16F3B1375}"/>
              </a:ext>
            </a:extLst>
          </p:cNvPr>
          <p:cNvSpPr txBox="1"/>
          <p:nvPr/>
        </p:nvSpPr>
        <p:spPr>
          <a:xfrm>
            <a:off x="9330929" y="5379816"/>
            <a:ext cx="2618376" cy="523220"/>
          </a:xfrm>
          <a:prstGeom prst="rect">
            <a:avLst/>
          </a:prstGeom>
          <a:noFill/>
        </p:spPr>
        <p:txBody>
          <a:bodyPr wrap="square" rtlCol="0">
            <a:spAutoFit/>
          </a:bodyPr>
          <a:lstStyle/>
          <a:p>
            <a:r>
              <a:rPr lang="es-MX" sz="1400" b="1" dirty="0">
                <a:solidFill>
                  <a:srgbClr val="FF0000"/>
                </a:solidFill>
              </a:rPr>
              <a:t>Las buenas observaciones validan los errores</a:t>
            </a:r>
            <a:endParaRPr lang="es-EC" sz="1400" b="1" dirty="0">
              <a:solidFill>
                <a:srgbClr val="FF0000"/>
              </a:solidFill>
            </a:endParaRPr>
          </a:p>
        </p:txBody>
      </p:sp>
      <p:sp>
        <p:nvSpPr>
          <p:cNvPr id="39" name="Rectángulo 38">
            <a:extLst>
              <a:ext uri="{FF2B5EF4-FFF2-40B4-BE49-F238E27FC236}">
                <a16:creationId xmlns="" xmlns:a16="http://schemas.microsoft.com/office/drawing/2014/main" id="{EB531045-94AB-465A-8404-1F77DAF1915F}"/>
              </a:ext>
            </a:extLst>
          </p:cNvPr>
          <p:cNvSpPr/>
          <p:nvPr/>
        </p:nvSpPr>
        <p:spPr>
          <a:xfrm>
            <a:off x="792332" y="4288838"/>
            <a:ext cx="1208157" cy="175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1" name="Rectángulo 40">
            <a:extLst>
              <a:ext uri="{FF2B5EF4-FFF2-40B4-BE49-F238E27FC236}">
                <a16:creationId xmlns="" xmlns:a16="http://schemas.microsoft.com/office/drawing/2014/main" id="{3A8B33A1-1042-404D-BF70-641EC6A736B2}"/>
              </a:ext>
            </a:extLst>
          </p:cNvPr>
          <p:cNvSpPr/>
          <p:nvPr/>
        </p:nvSpPr>
        <p:spPr>
          <a:xfrm>
            <a:off x="690369" y="4950335"/>
            <a:ext cx="1208157" cy="175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3" name="Rectángulo 42">
            <a:extLst>
              <a:ext uri="{FF2B5EF4-FFF2-40B4-BE49-F238E27FC236}">
                <a16:creationId xmlns="" xmlns:a16="http://schemas.microsoft.com/office/drawing/2014/main" id="{DBEB3F17-366E-4AE3-9F42-F0A62F7705DA}"/>
              </a:ext>
            </a:extLst>
          </p:cNvPr>
          <p:cNvSpPr/>
          <p:nvPr/>
        </p:nvSpPr>
        <p:spPr>
          <a:xfrm>
            <a:off x="807209" y="5628256"/>
            <a:ext cx="1208157" cy="175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730987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C" dirty="0"/>
              <a:t>Estructura del trabajo en campo…</a:t>
            </a:r>
          </a:p>
        </p:txBody>
      </p:sp>
      <p:sp>
        <p:nvSpPr>
          <p:cNvPr id="6" name="5 Marcador de contenido"/>
          <p:cNvSpPr>
            <a:spLocks noGrp="1"/>
          </p:cNvSpPr>
          <p:nvPr>
            <p:ph type="body" sz="quarter" idx="10"/>
          </p:nvPr>
        </p:nvSpPr>
        <p:spPr/>
        <p:txBody>
          <a:bodyPr>
            <a:noAutofit/>
          </a:bodyPr>
          <a:lstStyle/>
          <a:p>
            <a:r>
              <a:rPr lang="es-EC" sz="1600" b="1" dirty="0"/>
              <a:t>Conformación de equipos</a:t>
            </a:r>
          </a:p>
        </p:txBody>
      </p:sp>
      <p:graphicFrame>
        <p:nvGraphicFramePr>
          <p:cNvPr id="8" name="7 Diagrama"/>
          <p:cNvGraphicFramePr/>
          <p:nvPr>
            <p:extLst>
              <p:ext uri="{D42A27DB-BD31-4B8C-83A1-F6EECF244321}">
                <p14:modId xmlns:p14="http://schemas.microsoft.com/office/powerpoint/2010/main" val="226836526"/>
              </p:ext>
            </p:extLst>
          </p:nvPr>
        </p:nvGraphicFramePr>
        <p:xfrm>
          <a:off x="669802" y="1668128"/>
          <a:ext cx="8657078" cy="4583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4" descr="http://us.cdn4.123rf.com/168nwm/johan2011/johan20111109/johan2011110900061/10695334-3d-little-human-character-the-inspector-holding-a-clip-board-and-a-pen-people-series.jpg"/>
          <p:cNvPicPr>
            <a:picLocks noChangeAspect="1" noChangeArrowheads="1"/>
          </p:cNvPicPr>
          <p:nvPr/>
        </p:nvPicPr>
        <p:blipFill>
          <a:blip r:embed="rId7"/>
          <a:srcRect/>
          <a:stretch>
            <a:fillRect/>
          </a:stretch>
        </p:blipFill>
        <p:spPr bwMode="auto">
          <a:xfrm>
            <a:off x="4934989" y="3526091"/>
            <a:ext cx="743067" cy="921668"/>
          </a:xfrm>
          <a:prstGeom prst="rect">
            <a:avLst/>
          </a:prstGeom>
          <a:noFill/>
        </p:spPr>
      </p:pic>
      <p:pic>
        <p:nvPicPr>
          <p:cNvPr id="10" name="Picture 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568238" y="3705136"/>
            <a:ext cx="1007312" cy="698174"/>
          </a:xfrm>
          <a:prstGeom prst="rect">
            <a:avLst/>
          </a:prstGeom>
          <a:noFill/>
          <a:ln w="9525">
            <a:noFill/>
            <a:miter lim="800000"/>
            <a:headEnd/>
            <a:tailEnd/>
          </a:ln>
        </p:spPr>
      </p:pic>
      <p:pic>
        <p:nvPicPr>
          <p:cNvPr id="11" name="Picture 4" descr="http://us.cdn4.123rf.com/168nwm/johan2011/johan20111109/johan2011110900061/10695334-3d-little-human-character-the-inspector-holding-a-clip-board-and-a-pen-people-series.jpg"/>
          <p:cNvPicPr>
            <a:picLocks noChangeAspect="1" noChangeArrowheads="1"/>
          </p:cNvPicPr>
          <p:nvPr/>
        </p:nvPicPr>
        <p:blipFill>
          <a:blip r:embed="rId7"/>
          <a:srcRect/>
          <a:stretch>
            <a:fillRect/>
          </a:stretch>
        </p:blipFill>
        <p:spPr bwMode="auto">
          <a:xfrm flipH="1">
            <a:off x="6141502" y="1906276"/>
            <a:ext cx="434048" cy="578731"/>
          </a:xfrm>
          <a:prstGeom prst="rect">
            <a:avLst/>
          </a:prstGeom>
          <a:noFill/>
        </p:spPr>
      </p:pic>
      <p:pic>
        <p:nvPicPr>
          <p:cNvPr id="12" name="Picture 5"/>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054731" y="1906276"/>
            <a:ext cx="776756" cy="578731"/>
          </a:xfrm>
          <a:prstGeom prst="rect">
            <a:avLst/>
          </a:prstGeom>
          <a:noFill/>
          <a:ln w="9525">
            <a:noFill/>
            <a:miter lim="800000"/>
            <a:headEnd/>
            <a:tailEnd/>
          </a:ln>
        </p:spPr>
      </p:pic>
      <p:pic>
        <p:nvPicPr>
          <p:cNvPr id="13" name="Picture 4" descr="http://us.cdn4.123rf.com/168nwm/johan2011/johan20111109/johan2011110900061/10695334-3d-little-human-character-the-inspector-holding-a-clip-board-and-a-pen-people-series.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flipH="1">
            <a:off x="6757533" y="1906275"/>
            <a:ext cx="407331" cy="543108"/>
          </a:xfrm>
          <a:prstGeom prst="rect">
            <a:avLst/>
          </a:prstGeom>
          <a:noFill/>
        </p:spPr>
      </p:pic>
      <p:pic>
        <p:nvPicPr>
          <p:cNvPr id="14" name="Picture 7"/>
          <p:cNvPicPr>
            <a:picLocks noChangeAspect="1" noChangeArrowheads="1"/>
          </p:cNvPicPr>
          <p:nvPr/>
        </p:nvPicPr>
        <p:blipFill>
          <a:blip r:embed="rId9"/>
          <a:srcRect/>
          <a:stretch>
            <a:fillRect/>
          </a:stretch>
        </p:blipFill>
        <p:spPr bwMode="auto">
          <a:xfrm>
            <a:off x="8446527" y="5189872"/>
            <a:ext cx="644248" cy="871382"/>
          </a:xfrm>
          <a:prstGeom prst="rect">
            <a:avLst/>
          </a:prstGeom>
          <a:noFill/>
          <a:ln w="9525">
            <a:noFill/>
            <a:miter lim="800000"/>
            <a:headEnd/>
            <a:tailEnd/>
          </a:ln>
        </p:spPr>
      </p:pic>
      <p:pic>
        <p:nvPicPr>
          <p:cNvPr id="15" name="Picture 2" descr="Resultado de imagen de superviso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09729" y="1906276"/>
            <a:ext cx="323916" cy="5787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us.cdn4.123rf.com/168nwm/johan2011/johan20111109/johan2011110900061/10695334-3d-little-human-character-the-inspector-holding-a-clip-board-and-a-pen-people-series.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flipH="1">
            <a:off x="6443473" y="1906276"/>
            <a:ext cx="422662" cy="563549"/>
          </a:xfrm>
          <a:prstGeom prst="rect">
            <a:avLst/>
          </a:prstGeom>
          <a:noFill/>
        </p:spPr>
      </p:pic>
    </p:spTree>
    <p:extLst>
      <p:ext uri="{BB962C8B-B14F-4D97-AF65-F5344CB8AC3E}">
        <p14:creationId xmlns:p14="http://schemas.microsoft.com/office/powerpoint/2010/main" val="22404418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838203" y="2629115"/>
            <a:ext cx="7077694" cy="957087"/>
          </a:xfrm>
        </p:spPr>
        <p:txBody>
          <a:bodyPr>
            <a:normAutofit/>
          </a:bodyPr>
          <a:lstStyle/>
          <a:p>
            <a:pPr algn="l"/>
            <a:r>
              <a:rPr lang="es-ES_tradnl" sz="2400" dirty="0"/>
              <a:t>Prácticas en el cultivo</a:t>
            </a:r>
          </a:p>
        </p:txBody>
      </p:sp>
    </p:spTree>
    <p:extLst>
      <p:ext uri="{BB962C8B-B14F-4D97-AF65-F5344CB8AC3E}">
        <p14:creationId xmlns:p14="http://schemas.microsoft.com/office/powerpoint/2010/main" val="4614695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sz="2600" dirty="0">
                <a:solidFill>
                  <a:schemeClr val="tx2"/>
                </a:solidFill>
                <a:latin typeface="Arial" panose="020B0604020202020204" pitchFamily="34" charset="0"/>
                <a:cs typeface="Arial" panose="020B0604020202020204" pitchFamily="34" charset="0"/>
              </a:rPr>
              <a:t>Prácticas en el cultivo</a:t>
            </a:r>
            <a:endParaRPr lang="es-EC" sz="2600" dirty="0">
              <a:solidFill>
                <a:schemeClr val="tx2"/>
              </a:solidFill>
              <a:latin typeface="Arial" panose="020B0604020202020204" pitchFamily="34" charset="0"/>
              <a:cs typeface="Arial" panose="020B0604020202020204" pitchFamily="34" charset="0"/>
            </a:endParaRPr>
          </a:p>
        </p:txBody>
      </p:sp>
      <p:sp>
        <p:nvSpPr>
          <p:cNvPr id="6" name="5 Marcador de contenido"/>
          <p:cNvSpPr>
            <a:spLocks noGrp="1"/>
          </p:cNvSpPr>
          <p:nvPr>
            <p:ph type="body" sz="quarter" idx="10"/>
          </p:nvPr>
        </p:nvSpPr>
        <p:spPr/>
        <p:txBody>
          <a:bodyPr>
            <a:noAutofit/>
          </a:bodyPr>
          <a:lstStyle/>
          <a:p>
            <a:r>
              <a:rPr lang="es-ES_tradnl" sz="1800" b="1" dirty="0"/>
              <a:t>¿Su cultivo dispone de?</a:t>
            </a:r>
            <a:endParaRPr lang="es-EC" sz="1600" b="1" dirty="0"/>
          </a:p>
        </p:txBody>
      </p:sp>
      <p:sp>
        <p:nvSpPr>
          <p:cNvPr id="7" name="6 Rectángulo"/>
          <p:cNvSpPr/>
          <p:nvPr/>
        </p:nvSpPr>
        <p:spPr>
          <a:xfrm>
            <a:off x="3490294" y="1318112"/>
            <a:ext cx="6944028" cy="523220"/>
          </a:xfrm>
          <a:prstGeom prst="rect">
            <a:avLst/>
          </a:prstGeom>
        </p:spPr>
        <p:txBody>
          <a:bodyPr wrap="square">
            <a:spAutoFit/>
          </a:bodyPr>
          <a:lstStyle/>
          <a:p>
            <a:r>
              <a:rPr lang="es-EC" sz="1400" b="1" dirty="0"/>
              <a:t>Drenaje: </a:t>
            </a:r>
            <a:r>
              <a:rPr lang="es-EC" sz="1400" dirty="0"/>
              <a:t>Remoción por medios naturales o artificiales del exceso de agua acumulada en la superficie o a lo largo del perfil del suelo.</a:t>
            </a:r>
          </a:p>
        </p:txBody>
      </p:sp>
      <p:sp>
        <p:nvSpPr>
          <p:cNvPr id="10" name="9 Rectángulo"/>
          <p:cNvSpPr/>
          <p:nvPr/>
        </p:nvSpPr>
        <p:spPr>
          <a:xfrm>
            <a:off x="3490294" y="3790131"/>
            <a:ext cx="4495756" cy="523220"/>
          </a:xfrm>
          <a:prstGeom prst="rect">
            <a:avLst/>
          </a:prstGeom>
        </p:spPr>
        <p:txBody>
          <a:bodyPr wrap="square">
            <a:spAutoFit/>
          </a:bodyPr>
          <a:lstStyle/>
          <a:p>
            <a:pPr algn="just"/>
            <a:r>
              <a:rPr lang="es-EC" sz="1400" b="1" dirty="0" smtClean="0"/>
              <a:t>Columna 31. </a:t>
            </a:r>
            <a:r>
              <a:rPr lang="es-EC" sz="1400" dirty="0" smtClean="0">
                <a:solidFill>
                  <a:prstClr val="black"/>
                </a:solidFill>
                <a:latin typeface="Century Gothic" panose="020B0502020202020204" pitchFamily="34" charset="0"/>
              </a:rPr>
              <a:t>Lea </a:t>
            </a:r>
            <a:r>
              <a:rPr lang="es-EC" sz="1400" dirty="0">
                <a:solidFill>
                  <a:prstClr val="black"/>
                </a:solidFill>
                <a:latin typeface="Century Gothic" panose="020B0502020202020204" pitchFamily="34" charset="0"/>
              </a:rPr>
              <a:t>la pregunta, seleccione la alternativa 1 Si o 2 No, según corresponda. </a:t>
            </a:r>
          </a:p>
        </p:txBody>
      </p:sp>
      <p:sp>
        <p:nvSpPr>
          <p:cNvPr id="9" name="Rectángulo 8"/>
          <p:cNvSpPr/>
          <p:nvPr/>
        </p:nvSpPr>
        <p:spPr>
          <a:xfrm>
            <a:off x="3525978" y="1862511"/>
            <a:ext cx="6908344" cy="1815882"/>
          </a:xfrm>
          <a:prstGeom prst="rect">
            <a:avLst/>
          </a:prstGeom>
        </p:spPr>
        <p:txBody>
          <a:bodyPr wrap="square">
            <a:spAutoFit/>
          </a:bodyPr>
          <a:lstStyle/>
          <a:p>
            <a:r>
              <a:rPr lang="es-EC" sz="1400" b="1" dirty="0"/>
              <a:t>Objetivos</a:t>
            </a:r>
            <a:r>
              <a:rPr lang="es-EC" sz="1400" dirty="0"/>
              <a:t>: Recuperar suelos con problemas de:</a:t>
            </a:r>
          </a:p>
          <a:p>
            <a:endParaRPr lang="es-EC" sz="1400" dirty="0" smtClean="0"/>
          </a:p>
          <a:p>
            <a:r>
              <a:rPr lang="es-EC" sz="1400" dirty="0" smtClean="0"/>
              <a:t>- Nivel </a:t>
            </a:r>
            <a:r>
              <a:rPr lang="es-EC" sz="1400" dirty="0"/>
              <a:t>freático alto: Distancia medida entre el agua subterránea y la superficie del suelo, se corresponde al nivel freático.</a:t>
            </a:r>
          </a:p>
          <a:p>
            <a:r>
              <a:rPr lang="es-EC" sz="1400" dirty="0" smtClean="0"/>
              <a:t>- Salinidad</a:t>
            </a:r>
            <a:r>
              <a:rPr lang="es-EC" sz="1400" dirty="0"/>
              <a:t>: Contenido salino en suelos o agua.</a:t>
            </a:r>
          </a:p>
          <a:p>
            <a:r>
              <a:rPr lang="es-EC" sz="1400" dirty="0" smtClean="0"/>
              <a:t>- Sujetos </a:t>
            </a:r>
            <a:r>
              <a:rPr lang="es-EC" sz="1400" dirty="0"/>
              <a:t>a inundaciones </a:t>
            </a:r>
          </a:p>
          <a:p>
            <a:r>
              <a:rPr lang="es-EC" sz="1400" dirty="0" smtClean="0"/>
              <a:t>- Sujetos </a:t>
            </a:r>
            <a:r>
              <a:rPr lang="es-EC" sz="1400" dirty="0"/>
              <a:t>a encharcamientos</a:t>
            </a:r>
          </a:p>
          <a:p>
            <a:r>
              <a:rPr lang="es-EC" sz="1400" dirty="0" smtClean="0"/>
              <a:t>- Con </a:t>
            </a:r>
            <a:r>
              <a:rPr lang="es-EC" sz="1400" dirty="0"/>
              <a:t>la finalidad de mejorar la rentabilidad del cultivo.</a:t>
            </a:r>
          </a:p>
        </p:txBody>
      </p:sp>
      <p:sp>
        <p:nvSpPr>
          <p:cNvPr id="11" name="10 Rectángulo"/>
          <p:cNvSpPr/>
          <p:nvPr/>
        </p:nvSpPr>
        <p:spPr>
          <a:xfrm>
            <a:off x="3529213" y="4555989"/>
            <a:ext cx="4495756" cy="523220"/>
          </a:xfrm>
          <a:prstGeom prst="rect">
            <a:avLst/>
          </a:prstGeom>
        </p:spPr>
        <p:txBody>
          <a:bodyPr wrap="square">
            <a:spAutoFit/>
          </a:bodyPr>
          <a:lstStyle/>
          <a:p>
            <a:r>
              <a:rPr lang="es-EC" sz="1400" b="1" dirty="0" smtClean="0"/>
              <a:t>Columna 32. </a:t>
            </a:r>
            <a:r>
              <a:rPr lang="es-EC" sz="1400" dirty="0"/>
              <a:t>Registre el porcentaje de la superficie del terreno que cubre el sistema. </a:t>
            </a: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4048" y="3462949"/>
            <a:ext cx="2004108" cy="2470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Imagen 2"/>
          <p:cNvPicPr>
            <a:picLocks noChangeAspect="1"/>
          </p:cNvPicPr>
          <p:nvPr/>
        </p:nvPicPr>
        <p:blipFill>
          <a:blip r:embed="rId3"/>
          <a:stretch>
            <a:fillRect/>
          </a:stretch>
        </p:blipFill>
        <p:spPr>
          <a:xfrm>
            <a:off x="1442752" y="1520164"/>
            <a:ext cx="1319544" cy="4023316"/>
          </a:xfrm>
          <a:prstGeom prst="rect">
            <a:avLst/>
          </a:prstGeom>
        </p:spPr>
      </p:pic>
    </p:spTree>
    <p:extLst>
      <p:ext uri="{BB962C8B-B14F-4D97-AF65-F5344CB8AC3E}">
        <p14:creationId xmlns:p14="http://schemas.microsoft.com/office/powerpoint/2010/main" val="81774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659421" y="1871543"/>
            <a:ext cx="8424921" cy="523220"/>
          </a:xfrm>
          <a:prstGeom prst="rect">
            <a:avLst/>
          </a:prstGeom>
          <a:ln w="19050">
            <a:solidFill>
              <a:schemeClr val="accent3"/>
            </a:solidFill>
          </a:ln>
        </p:spPr>
        <p:txBody>
          <a:bodyPr wrap="square">
            <a:spAutoFit/>
          </a:bodyPr>
          <a:lstStyle/>
          <a:p>
            <a:r>
              <a:rPr lang="es-EC" sz="1400" b="1" dirty="0">
                <a:solidFill>
                  <a:prstClr val="black"/>
                </a:solidFill>
                <a:latin typeface="Century Gothic" panose="020B0502020202020204" pitchFamily="34" charset="0"/>
              </a:rPr>
              <a:t>Objetivo: </a:t>
            </a:r>
            <a:r>
              <a:rPr lang="es-EC" sz="1400" dirty="0">
                <a:solidFill>
                  <a:prstClr val="black"/>
                </a:solidFill>
                <a:latin typeface="Century Gothic" panose="020B0502020202020204" pitchFamily="34" charset="0"/>
              </a:rPr>
              <a:t>Conocer </a:t>
            </a:r>
            <a:r>
              <a:rPr lang="es-ES" sz="1400" dirty="0">
                <a:solidFill>
                  <a:prstClr val="black"/>
                </a:solidFill>
                <a:latin typeface="Century Gothic" panose="020B0502020202020204" pitchFamily="34" charset="0"/>
              </a:rPr>
              <a:t>la superficie del terreno, por ciclo y por cultivo que en el periodo de referencia ha sido regada</a:t>
            </a:r>
            <a:r>
              <a:rPr lang="es-EC" sz="1400" dirty="0">
                <a:solidFill>
                  <a:prstClr val="black"/>
                </a:solidFill>
                <a:latin typeface="Century Gothic" panose="020B0502020202020204" pitchFamily="34" charset="0"/>
              </a:rPr>
              <a:t>.</a:t>
            </a:r>
          </a:p>
        </p:txBody>
      </p:sp>
      <p:sp>
        <p:nvSpPr>
          <p:cNvPr id="8" name="7 Rectángulo"/>
          <p:cNvSpPr/>
          <p:nvPr/>
        </p:nvSpPr>
        <p:spPr>
          <a:xfrm>
            <a:off x="1659421" y="1250446"/>
            <a:ext cx="8424921" cy="523220"/>
          </a:xfrm>
          <a:prstGeom prst="rect">
            <a:avLst/>
          </a:prstGeom>
          <a:ln w="19050">
            <a:solidFill>
              <a:schemeClr val="accent3"/>
            </a:solidFill>
          </a:ln>
        </p:spPr>
        <p:txBody>
          <a:bodyPr wrap="square">
            <a:spAutoFit/>
          </a:bodyPr>
          <a:lstStyle/>
          <a:p>
            <a:r>
              <a:rPr lang="es-ES" sz="1400" b="1" dirty="0">
                <a:solidFill>
                  <a:prstClr val="black"/>
                </a:solidFill>
                <a:latin typeface="Century Gothic" panose="020B0502020202020204" pitchFamily="34" charset="0"/>
              </a:rPr>
              <a:t>El Riego: </a:t>
            </a:r>
            <a:r>
              <a:rPr lang="es-ES" sz="1400" dirty="0">
                <a:solidFill>
                  <a:prstClr val="black"/>
                </a:solidFill>
                <a:latin typeface="Century Gothic" panose="020B0502020202020204" pitchFamily="34" charset="0"/>
              </a:rPr>
              <a:t>El riego es un procedimiento que consiste en el aporte artificial de agua a los cultivos mediante diversos métodos artificiales de riego.</a:t>
            </a:r>
            <a:endParaRPr lang="es-EC" sz="1400" dirty="0">
              <a:solidFill>
                <a:prstClr val="black"/>
              </a:solidFill>
              <a:latin typeface="Century Gothic" panose="020B0502020202020204" pitchFamily="34" charset="0"/>
            </a:endParaRPr>
          </a:p>
        </p:txBody>
      </p:sp>
      <p:sp>
        <p:nvSpPr>
          <p:cNvPr id="13" name="12 Rectángulo"/>
          <p:cNvSpPr/>
          <p:nvPr/>
        </p:nvSpPr>
        <p:spPr>
          <a:xfrm>
            <a:off x="1639469" y="2567787"/>
            <a:ext cx="8444871" cy="523220"/>
          </a:xfrm>
          <a:prstGeom prst="rect">
            <a:avLst/>
          </a:prstGeom>
          <a:ln w="19050">
            <a:solidFill>
              <a:schemeClr val="accent3">
                <a:lumMod val="75000"/>
              </a:schemeClr>
            </a:solidFill>
          </a:ln>
        </p:spPr>
        <p:txBody>
          <a:bodyPr wrap="square">
            <a:spAutoFit/>
          </a:bodyPr>
          <a:lstStyle/>
          <a:p>
            <a:r>
              <a:rPr lang="es-ES" sz="1400" b="1" dirty="0">
                <a:solidFill>
                  <a:prstClr val="black"/>
                </a:solidFill>
                <a:latin typeface="Century Gothic" panose="020B0502020202020204" pitchFamily="34" charset="0"/>
              </a:rPr>
              <a:t>Ejemplo: </a:t>
            </a:r>
            <a:r>
              <a:rPr lang="es-ES" sz="1400" dirty="0">
                <a:solidFill>
                  <a:prstClr val="black"/>
                </a:solidFill>
                <a:latin typeface="Century Gothic" panose="020B0502020202020204" pitchFamily="34" charset="0"/>
              </a:rPr>
              <a:t>La PP informa que cuenta con riego, además que tiene 2 ha plantadas con tomate de árbol, pero indica que el turno de agua que tiene le alcanza para regar 1,00 ha por surcos.</a:t>
            </a:r>
            <a:endParaRPr lang="es-EC" sz="1400" dirty="0">
              <a:solidFill>
                <a:prstClr val="black"/>
              </a:solidFill>
              <a:latin typeface="Century Gothic" panose="020B0502020202020204" pitchFamily="34" charset="0"/>
            </a:endParaRPr>
          </a:p>
        </p:txBody>
      </p:sp>
      <p:sp>
        <p:nvSpPr>
          <p:cNvPr id="15" name="Título 1"/>
          <p:cNvSpPr txBox="1">
            <a:spLocks/>
          </p:cNvSpPr>
          <p:nvPr/>
        </p:nvSpPr>
        <p:spPr>
          <a:xfrm>
            <a:off x="1012045" y="714060"/>
            <a:ext cx="2952328"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1800" dirty="0">
                <a:solidFill>
                  <a:prstClr val="black">
                    <a:lumMod val="65000"/>
                    <a:lumOff val="35000"/>
                  </a:prstClr>
                </a:solidFill>
                <a:latin typeface="Calibri"/>
              </a:rPr>
              <a:t>¿Aplica riego en sus cultivos?</a:t>
            </a:r>
            <a:endParaRPr lang="es-ES_tradnl" sz="1800" dirty="0">
              <a:solidFill>
                <a:prstClr val="black">
                  <a:lumMod val="65000"/>
                  <a:lumOff val="35000"/>
                </a:prstClr>
              </a:solidFill>
              <a:latin typeface="Calibri"/>
            </a:endParaRPr>
          </a:p>
        </p:txBody>
      </p:sp>
      <p:pic>
        <p:nvPicPr>
          <p:cNvPr id="18" name="Imagen 11"/>
          <p:cNvPicPr>
            <a:picLocks noChangeAspect="1"/>
          </p:cNvPicPr>
          <p:nvPr/>
        </p:nvPicPr>
        <p:blipFill>
          <a:blip r:embed="rId2"/>
          <a:stretch>
            <a:fillRect/>
          </a:stretch>
        </p:blipFill>
        <p:spPr>
          <a:xfrm>
            <a:off x="6347838" y="3284984"/>
            <a:ext cx="3824366" cy="2874860"/>
          </a:xfrm>
          <a:prstGeom prst="rect">
            <a:avLst/>
          </a:prstGeom>
        </p:spPr>
      </p:pic>
      <p:sp>
        <p:nvSpPr>
          <p:cNvPr id="19" name="18 Forma libre"/>
          <p:cNvSpPr/>
          <p:nvPr/>
        </p:nvSpPr>
        <p:spPr>
          <a:xfrm>
            <a:off x="6542775" y="3600452"/>
            <a:ext cx="1705194" cy="1268709"/>
          </a:xfrm>
          <a:custGeom>
            <a:avLst/>
            <a:gdLst>
              <a:gd name="connsiteX0" fmla="*/ 533400 w 2576513"/>
              <a:gd name="connsiteY0" fmla="*/ 0 h 1519237"/>
              <a:gd name="connsiteX1" fmla="*/ 1447800 w 2576513"/>
              <a:gd name="connsiteY1" fmla="*/ 328612 h 1519237"/>
              <a:gd name="connsiteX2" fmla="*/ 1862138 w 2576513"/>
              <a:gd name="connsiteY2" fmla="*/ 433387 h 1519237"/>
              <a:gd name="connsiteX3" fmla="*/ 2576513 w 2576513"/>
              <a:gd name="connsiteY3" fmla="*/ 638175 h 1519237"/>
              <a:gd name="connsiteX4" fmla="*/ 2328863 w 2576513"/>
              <a:gd name="connsiteY4" fmla="*/ 1519237 h 1519237"/>
              <a:gd name="connsiteX5" fmla="*/ 1152525 w 2576513"/>
              <a:gd name="connsiteY5" fmla="*/ 1185862 h 1519237"/>
              <a:gd name="connsiteX6" fmla="*/ 809625 w 2576513"/>
              <a:gd name="connsiteY6" fmla="*/ 1057275 h 1519237"/>
              <a:gd name="connsiteX7" fmla="*/ 519113 w 2576513"/>
              <a:gd name="connsiteY7" fmla="*/ 957262 h 1519237"/>
              <a:gd name="connsiteX8" fmla="*/ 147638 w 2576513"/>
              <a:gd name="connsiteY8" fmla="*/ 828675 h 1519237"/>
              <a:gd name="connsiteX9" fmla="*/ 0 w 2576513"/>
              <a:gd name="connsiteY9" fmla="*/ 714375 h 1519237"/>
              <a:gd name="connsiteX10" fmla="*/ 533400 w 2576513"/>
              <a:gd name="connsiteY10" fmla="*/ 0 h 1519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6513" h="1519237">
                <a:moveTo>
                  <a:pt x="533400" y="0"/>
                </a:moveTo>
                <a:lnTo>
                  <a:pt x="1447800" y="328612"/>
                </a:lnTo>
                <a:lnTo>
                  <a:pt x="1862138" y="433387"/>
                </a:lnTo>
                <a:lnTo>
                  <a:pt x="2576513" y="638175"/>
                </a:lnTo>
                <a:lnTo>
                  <a:pt x="2328863" y="1519237"/>
                </a:lnTo>
                <a:lnTo>
                  <a:pt x="1152525" y="1185862"/>
                </a:lnTo>
                <a:lnTo>
                  <a:pt x="809625" y="1057275"/>
                </a:lnTo>
                <a:lnTo>
                  <a:pt x="519113" y="957262"/>
                </a:lnTo>
                <a:lnTo>
                  <a:pt x="147638" y="828675"/>
                </a:lnTo>
                <a:lnTo>
                  <a:pt x="0" y="714375"/>
                </a:lnTo>
                <a:lnTo>
                  <a:pt x="533400" y="0"/>
                </a:lnTo>
                <a:close/>
              </a:path>
            </a:pathLst>
          </a:cu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12" name="Título 1"/>
          <p:cNvSpPr txBox="1">
            <a:spLocks/>
          </p:cNvSpPr>
          <p:nvPr/>
        </p:nvSpPr>
        <p:spPr>
          <a:xfrm>
            <a:off x="799352" y="311020"/>
            <a:ext cx="3979487"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S_tradnl" sz="2600" dirty="0">
                <a:solidFill>
                  <a:schemeClr val="tx2"/>
                </a:solidFill>
                <a:latin typeface="Arial" panose="020B0604020202020204" pitchFamily="34" charset="0"/>
                <a:cs typeface="Arial" panose="020B0604020202020204" pitchFamily="34" charset="0"/>
              </a:rPr>
              <a:t>Prácticas en el </a:t>
            </a:r>
            <a:r>
              <a:rPr lang="es-ES_tradnl" sz="2600" dirty="0" smtClean="0">
                <a:solidFill>
                  <a:schemeClr val="tx2"/>
                </a:solidFill>
                <a:latin typeface="Arial" panose="020B0604020202020204" pitchFamily="34" charset="0"/>
                <a:cs typeface="Arial" panose="020B0604020202020204" pitchFamily="34" charset="0"/>
              </a:rPr>
              <a:t>cultivo</a:t>
            </a:r>
            <a:endParaRPr lang="es-ES_tradnl" sz="2400" dirty="0">
              <a:solidFill>
                <a:schemeClr val="tx1">
                  <a:lumMod val="65000"/>
                  <a:lumOff val="35000"/>
                </a:schemeClr>
              </a:solidFill>
              <a:latin typeface="+mn-lt"/>
              <a:ea typeface="+mn-ea"/>
              <a:cs typeface="+mn-cs"/>
            </a:endParaRPr>
          </a:p>
        </p:txBody>
      </p:sp>
      <p:pic>
        <p:nvPicPr>
          <p:cNvPr id="3" name="Imagen 2"/>
          <p:cNvPicPr>
            <a:picLocks noChangeAspect="1"/>
          </p:cNvPicPr>
          <p:nvPr/>
        </p:nvPicPr>
        <p:blipFill>
          <a:blip r:embed="rId3"/>
          <a:stretch>
            <a:fillRect/>
          </a:stretch>
        </p:blipFill>
        <p:spPr>
          <a:xfrm>
            <a:off x="5217292" y="3368973"/>
            <a:ext cx="981075" cy="3000375"/>
          </a:xfrm>
          <a:prstGeom prst="rect">
            <a:avLst/>
          </a:prstGeom>
          <a:ln>
            <a:solidFill>
              <a:schemeClr val="tx1"/>
            </a:solidFill>
          </a:ln>
        </p:spPr>
      </p:pic>
      <p:pic>
        <p:nvPicPr>
          <p:cNvPr id="4" name="Imagen 3"/>
          <p:cNvPicPr>
            <a:picLocks noChangeAspect="1"/>
          </p:cNvPicPr>
          <p:nvPr/>
        </p:nvPicPr>
        <p:blipFill>
          <a:blip r:embed="rId4"/>
          <a:stretch>
            <a:fillRect/>
          </a:stretch>
        </p:blipFill>
        <p:spPr>
          <a:xfrm>
            <a:off x="1314660" y="3368973"/>
            <a:ext cx="3675828" cy="2698134"/>
          </a:xfrm>
          <a:prstGeom prst="rect">
            <a:avLst/>
          </a:prstGeom>
        </p:spPr>
      </p:pic>
    </p:spTree>
    <p:extLst>
      <p:ext uri="{BB962C8B-B14F-4D97-AF65-F5344CB8AC3E}">
        <p14:creationId xmlns:p14="http://schemas.microsoft.com/office/powerpoint/2010/main" val="24399495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2945" y="827861"/>
            <a:ext cx="8462549" cy="530024"/>
          </a:xfrm>
        </p:spPr>
        <p:txBody>
          <a:bodyPr>
            <a:noAutofit/>
          </a:bodyPr>
          <a:lstStyle/>
          <a:p>
            <a:r>
              <a:rPr lang="es-EC" sz="1600" dirty="0">
                <a:solidFill>
                  <a:schemeClr val="tx1">
                    <a:lumMod val="65000"/>
                    <a:lumOff val="35000"/>
                  </a:schemeClr>
                </a:solidFill>
                <a:latin typeface="+mn-lt"/>
                <a:ea typeface="+mn-ea"/>
                <a:cs typeface="+mn-cs"/>
              </a:rPr>
              <a:t>¿Qué método o métodos  de riego utiliza en su cultivo y en qué porcentaje: </a:t>
            </a:r>
            <a:endParaRPr lang="es-ES_tradnl" sz="1600" dirty="0">
              <a:solidFill>
                <a:schemeClr val="tx1">
                  <a:lumMod val="65000"/>
                  <a:lumOff val="35000"/>
                </a:schemeClr>
              </a:solidFill>
              <a:latin typeface="+mn-lt"/>
              <a:ea typeface="+mn-ea"/>
              <a:cs typeface="+mn-cs"/>
            </a:endParaRPr>
          </a:p>
        </p:txBody>
      </p:sp>
      <p:sp>
        <p:nvSpPr>
          <p:cNvPr id="6" name="5 Rectángulo redondeado"/>
          <p:cNvSpPr/>
          <p:nvPr/>
        </p:nvSpPr>
        <p:spPr>
          <a:xfrm>
            <a:off x="5920739" y="5258016"/>
            <a:ext cx="4578223" cy="1532334"/>
          </a:xfrm>
          <a:prstGeom prst="roundRect">
            <a:avLst/>
          </a:prstGeom>
          <a:ln w="15875"/>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1491"/>
            <a:r>
              <a:rPr lang="es-ES" sz="1400" b="1" dirty="0">
                <a:solidFill>
                  <a:prstClr val="black"/>
                </a:solidFill>
                <a:latin typeface="Century Gothic" panose="020B0502020202020204" pitchFamily="34" charset="0"/>
              </a:rPr>
              <a:t>E</a:t>
            </a:r>
            <a:r>
              <a:rPr lang="es-EC" sz="1400" b="1" dirty="0">
                <a:solidFill>
                  <a:prstClr val="black"/>
                </a:solidFill>
                <a:latin typeface="Century Gothic" panose="020B0502020202020204" pitchFamily="34" charset="0"/>
              </a:rPr>
              <a:t>l registro se realizaría distribuyendo los porcentajes en cada una de las opciones descritas.</a:t>
            </a:r>
          </a:p>
          <a:p>
            <a:pPr algn="just" defTabSz="451491"/>
            <a:r>
              <a:rPr lang="es-ES" sz="1400" b="1" dirty="0">
                <a:solidFill>
                  <a:prstClr val="black"/>
                </a:solidFill>
                <a:latin typeface="Century Gothic" panose="020B0502020202020204" pitchFamily="34" charset="0"/>
              </a:rPr>
              <a:t>Las opciones descritas deben sumar el 100%.</a:t>
            </a:r>
          </a:p>
          <a:p>
            <a:pPr algn="just" defTabSz="451491"/>
            <a:r>
              <a:rPr lang="es-ES" sz="1400" b="1" dirty="0">
                <a:solidFill>
                  <a:prstClr val="black"/>
                </a:solidFill>
                <a:latin typeface="Century Gothic" panose="020B0502020202020204" pitchFamily="34" charset="0"/>
              </a:rPr>
              <a:t>Si selecciona OTRO debe describir el otro en observaciones en el formulario y en el aplicativo</a:t>
            </a:r>
            <a:endParaRPr lang="es-EC" sz="1400" b="1" dirty="0">
              <a:solidFill>
                <a:prstClr val="black"/>
              </a:solidFill>
              <a:latin typeface="Century Gothic" panose="020B0502020202020204" pitchFamily="34" charset="0"/>
            </a:endParaRPr>
          </a:p>
        </p:txBody>
      </p:sp>
      <p:sp>
        <p:nvSpPr>
          <p:cNvPr id="7" name="6 Rectángulo"/>
          <p:cNvSpPr/>
          <p:nvPr/>
        </p:nvSpPr>
        <p:spPr>
          <a:xfrm>
            <a:off x="1162472" y="1438908"/>
            <a:ext cx="10071921" cy="307777"/>
          </a:xfrm>
          <a:prstGeom prst="rect">
            <a:avLst/>
          </a:prstGeom>
          <a:ln w="19050">
            <a:solidFill>
              <a:schemeClr val="accent3"/>
            </a:solidFill>
          </a:ln>
        </p:spPr>
        <p:txBody>
          <a:bodyPr wrap="square">
            <a:spAutoFit/>
          </a:bodyPr>
          <a:lstStyle/>
          <a:p>
            <a:r>
              <a:rPr lang="es-EC" sz="1400" b="1" dirty="0">
                <a:solidFill>
                  <a:prstClr val="black"/>
                </a:solidFill>
                <a:latin typeface="Century Gothic" panose="020B0502020202020204" pitchFamily="34" charset="0"/>
              </a:rPr>
              <a:t>Objetivo: </a:t>
            </a:r>
            <a:r>
              <a:rPr lang="es-EC" sz="1400" dirty="0">
                <a:solidFill>
                  <a:prstClr val="black"/>
                </a:solidFill>
                <a:latin typeface="Century Gothic" panose="020B0502020202020204" pitchFamily="34" charset="0"/>
              </a:rPr>
              <a:t>Conocer el porcentaje de el o de los métodos de riego usado/os en el total del área cultivada (terreno)</a:t>
            </a:r>
            <a:r>
              <a:rPr lang="es-EC" sz="1400" b="1" dirty="0">
                <a:solidFill>
                  <a:prstClr val="black"/>
                </a:solidFill>
                <a:latin typeface="Century Gothic" panose="020B0502020202020204" pitchFamily="34" charset="0"/>
              </a:rPr>
              <a:t> </a:t>
            </a:r>
          </a:p>
        </p:txBody>
      </p:sp>
      <p:sp>
        <p:nvSpPr>
          <p:cNvPr id="8" name="7 Rectángulo"/>
          <p:cNvSpPr/>
          <p:nvPr/>
        </p:nvSpPr>
        <p:spPr>
          <a:xfrm>
            <a:off x="1162473" y="1872116"/>
            <a:ext cx="10071921" cy="738664"/>
          </a:xfrm>
          <a:prstGeom prst="rect">
            <a:avLst/>
          </a:prstGeom>
          <a:ln w="19050">
            <a:solidFill>
              <a:schemeClr val="accent3"/>
            </a:solidFill>
          </a:ln>
        </p:spPr>
        <p:txBody>
          <a:bodyPr wrap="square">
            <a:spAutoFit/>
          </a:bodyPr>
          <a:lstStyle/>
          <a:p>
            <a:r>
              <a:rPr lang="es-ES" sz="1400" b="1" dirty="0">
                <a:solidFill>
                  <a:prstClr val="black"/>
                </a:solidFill>
                <a:latin typeface="Century Gothic" panose="020B0502020202020204" pitchFamily="34" charset="0"/>
              </a:rPr>
              <a:t>Ejemplo: </a:t>
            </a:r>
            <a:r>
              <a:rPr lang="es-ES" sz="1400" dirty="0">
                <a:solidFill>
                  <a:prstClr val="black"/>
                </a:solidFill>
                <a:latin typeface="Century Gothic" panose="020B0502020202020204" pitchFamily="34" charset="0"/>
              </a:rPr>
              <a:t>La PP informa que cuenta con riego, además afirma que durante el año regó todo su terreno de 50 ha el mismo que estuvo ocupado por Tomate de árbol, indica que  en el 80% de su terreno utiliza riego por surcos y en el 20% restante riega utilizando aspersión.</a:t>
            </a:r>
            <a:endParaRPr lang="es-EC" sz="1400" dirty="0">
              <a:solidFill>
                <a:prstClr val="black"/>
              </a:solidFill>
              <a:latin typeface="Century Gothic" panose="020B0502020202020204" pitchFamily="34" charset="0"/>
            </a:endParaRPr>
          </a:p>
        </p:txBody>
      </p:sp>
      <p:pic>
        <p:nvPicPr>
          <p:cNvPr id="14" name="Imagen 8"/>
          <p:cNvPicPr>
            <a:picLocks noChangeAspect="1"/>
          </p:cNvPicPr>
          <p:nvPr/>
        </p:nvPicPr>
        <p:blipFill>
          <a:blip r:embed="rId2"/>
          <a:stretch>
            <a:fillRect/>
          </a:stretch>
        </p:blipFill>
        <p:spPr>
          <a:xfrm>
            <a:off x="6529122" y="2762345"/>
            <a:ext cx="3798443" cy="2358791"/>
          </a:xfrm>
          <a:prstGeom prst="rect">
            <a:avLst/>
          </a:prstGeom>
        </p:spPr>
      </p:pic>
      <p:sp>
        <p:nvSpPr>
          <p:cNvPr id="10" name="Título 1"/>
          <p:cNvSpPr txBox="1">
            <a:spLocks/>
          </p:cNvSpPr>
          <p:nvPr/>
        </p:nvSpPr>
        <p:spPr>
          <a:xfrm>
            <a:off x="815233" y="413745"/>
            <a:ext cx="3979487"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S_tradnl" sz="2600" dirty="0">
                <a:solidFill>
                  <a:schemeClr val="tx2"/>
                </a:solidFill>
                <a:latin typeface="Arial" panose="020B0604020202020204" pitchFamily="34" charset="0"/>
                <a:cs typeface="Arial" panose="020B0604020202020204" pitchFamily="34" charset="0"/>
              </a:rPr>
              <a:t>Prácticas en el </a:t>
            </a:r>
            <a:r>
              <a:rPr lang="es-ES_tradnl" sz="2600" dirty="0" smtClean="0">
                <a:solidFill>
                  <a:schemeClr val="tx2"/>
                </a:solidFill>
                <a:latin typeface="Arial" panose="020B0604020202020204" pitchFamily="34" charset="0"/>
                <a:cs typeface="Arial" panose="020B0604020202020204" pitchFamily="34" charset="0"/>
              </a:rPr>
              <a:t>cultivo</a:t>
            </a:r>
            <a:endParaRPr lang="es-ES_tradnl" sz="1800" dirty="0">
              <a:solidFill>
                <a:prstClr val="black">
                  <a:lumMod val="65000"/>
                  <a:lumOff val="35000"/>
                </a:prstClr>
              </a:solidFill>
              <a:latin typeface="Calibri"/>
            </a:endParaRPr>
          </a:p>
        </p:txBody>
      </p:sp>
      <p:pic>
        <p:nvPicPr>
          <p:cNvPr id="4" name="Imagen 3"/>
          <p:cNvPicPr>
            <a:picLocks noChangeAspect="1"/>
          </p:cNvPicPr>
          <p:nvPr/>
        </p:nvPicPr>
        <p:blipFill>
          <a:blip r:embed="rId3"/>
          <a:stretch>
            <a:fillRect/>
          </a:stretch>
        </p:blipFill>
        <p:spPr>
          <a:xfrm>
            <a:off x="1162845" y="2887980"/>
            <a:ext cx="4489860" cy="3295650"/>
          </a:xfrm>
          <a:prstGeom prst="rect">
            <a:avLst/>
          </a:prstGeom>
        </p:spPr>
      </p:pic>
    </p:spTree>
    <p:extLst>
      <p:ext uri="{BB962C8B-B14F-4D97-AF65-F5344CB8AC3E}">
        <p14:creationId xmlns:p14="http://schemas.microsoft.com/office/powerpoint/2010/main" val="35245789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Diagrama"/>
          <p:cNvGraphicFramePr/>
          <p:nvPr/>
        </p:nvGraphicFramePr>
        <p:xfrm>
          <a:off x="1343472" y="1772816"/>
          <a:ext cx="3672408"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7 Diagrama"/>
          <p:cNvGraphicFramePr/>
          <p:nvPr/>
        </p:nvGraphicFramePr>
        <p:xfrm>
          <a:off x="4799857" y="1844824"/>
          <a:ext cx="5472607" cy="46805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Título 1"/>
          <p:cNvSpPr txBox="1">
            <a:spLocks/>
          </p:cNvSpPr>
          <p:nvPr/>
        </p:nvSpPr>
        <p:spPr>
          <a:xfrm>
            <a:off x="649872" y="393731"/>
            <a:ext cx="3979487"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S_tradnl" sz="2600" dirty="0">
                <a:solidFill>
                  <a:schemeClr val="tx2"/>
                </a:solidFill>
                <a:latin typeface="Arial" panose="020B0604020202020204" pitchFamily="34" charset="0"/>
                <a:cs typeface="Arial" panose="020B0604020202020204" pitchFamily="34" charset="0"/>
              </a:rPr>
              <a:t>Métodos de </a:t>
            </a:r>
            <a:r>
              <a:rPr lang="es-ES_tradnl" sz="2600" dirty="0" smtClean="0">
                <a:solidFill>
                  <a:schemeClr val="tx2"/>
                </a:solidFill>
                <a:latin typeface="Arial" panose="020B0604020202020204" pitchFamily="34" charset="0"/>
                <a:cs typeface="Arial" panose="020B0604020202020204" pitchFamily="34" charset="0"/>
              </a:rPr>
              <a:t>riego</a:t>
            </a:r>
            <a:endParaRPr lang="es-ES_tradnl" sz="1800" dirty="0">
              <a:solidFill>
                <a:prstClr val="black">
                  <a:lumMod val="65000"/>
                  <a:lumOff val="35000"/>
                </a:prstClr>
              </a:solidFill>
              <a:latin typeface="Calibri"/>
            </a:endParaRPr>
          </a:p>
        </p:txBody>
      </p:sp>
      <p:sp>
        <p:nvSpPr>
          <p:cNvPr id="10" name="Título 1"/>
          <p:cNvSpPr txBox="1">
            <a:spLocks/>
          </p:cNvSpPr>
          <p:nvPr/>
        </p:nvSpPr>
        <p:spPr>
          <a:xfrm>
            <a:off x="2639616" y="1124744"/>
            <a:ext cx="1728192"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1700" dirty="0">
                <a:solidFill>
                  <a:prstClr val="black">
                    <a:lumMod val="65000"/>
                    <a:lumOff val="35000"/>
                  </a:prstClr>
                </a:solidFill>
                <a:latin typeface="Calibri"/>
              </a:rPr>
              <a:t>GRAVEDAD</a:t>
            </a:r>
            <a:endParaRPr lang="es-ES_tradnl" sz="1700" dirty="0">
              <a:solidFill>
                <a:prstClr val="black">
                  <a:lumMod val="65000"/>
                  <a:lumOff val="35000"/>
                </a:prstClr>
              </a:solidFill>
              <a:latin typeface="Calibri"/>
            </a:endParaRPr>
          </a:p>
        </p:txBody>
      </p:sp>
      <p:sp>
        <p:nvSpPr>
          <p:cNvPr id="11" name="Título 1"/>
          <p:cNvSpPr txBox="1">
            <a:spLocks/>
          </p:cNvSpPr>
          <p:nvPr/>
        </p:nvSpPr>
        <p:spPr>
          <a:xfrm>
            <a:off x="6600056" y="1070668"/>
            <a:ext cx="1728192"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1" kern="1200">
                <a:solidFill>
                  <a:srgbClr val="2D4B88"/>
                </a:solidFill>
                <a:latin typeface="+mj-lt"/>
                <a:ea typeface="+mj-ea"/>
                <a:cs typeface="+mj-cs"/>
              </a:defRPr>
            </a:lvl1pPr>
          </a:lstStyle>
          <a:p>
            <a:r>
              <a:rPr lang="es-EC" sz="1800" dirty="0">
                <a:solidFill>
                  <a:prstClr val="black">
                    <a:lumMod val="65000"/>
                    <a:lumOff val="35000"/>
                  </a:prstClr>
                </a:solidFill>
                <a:latin typeface="Calibri"/>
              </a:rPr>
              <a:t>PRESURIZADOS</a:t>
            </a:r>
            <a:endParaRPr lang="es-ES_tradnl" sz="1800" dirty="0">
              <a:solidFill>
                <a:prstClr val="black">
                  <a:lumMod val="65000"/>
                  <a:lumOff val="35000"/>
                </a:prstClr>
              </a:solidFill>
              <a:latin typeface="Calibri"/>
            </a:endParaRPr>
          </a:p>
        </p:txBody>
      </p:sp>
      <p:sp>
        <p:nvSpPr>
          <p:cNvPr id="12" name="11 Abrir llave"/>
          <p:cNvSpPr/>
          <p:nvPr/>
        </p:nvSpPr>
        <p:spPr>
          <a:xfrm rot="5400000">
            <a:off x="3047090" y="291823"/>
            <a:ext cx="265172" cy="2664296"/>
          </a:xfrm>
          <a:prstGeom prst="leftBrac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latin typeface="Calibri"/>
            </a:endParaRPr>
          </a:p>
        </p:txBody>
      </p:sp>
      <p:sp>
        <p:nvSpPr>
          <p:cNvPr id="13" name="12 Abrir llave"/>
          <p:cNvSpPr/>
          <p:nvPr/>
        </p:nvSpPr>
        <p:spPr>
          <a:xfrm rot="5400000">
            <a:off x="7367570" y="-794898"/>
            <a:ext cx="265172" cy="4824536"/>
          </a:xfrm>
          <a:prstGeom prst="leftBrac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C">
              <a:solidFill>
                <a:prstClr val="black"/>
              </a:solidFill>
              <a:latin typeface="Calibri"/>
            </a:endParaRPr>
          </a:p>
        </p:txBody>
      </p:sp>
    </p:spTree>
    <p:extLst>
      <p:ext uri="{BB962C8B-B14F-4D97-AF65-F5344CB8AC3E}">
        <p14:creationId xmlns:p14="http://schemas.microsoft.com/office/powerpoint/2010/main" val="29125500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stretch>
            <a:fillRect/>
          </a:stretch>
        </p:blipFill>
        <p:spPr>
          <a:xfrm>
            <a:off x="3942139" y="2632504"/>
            <a:ext cx="6572250" cy="3619500"/>
          </a:xfrm>
          <a:prstGeom prst="rect">
            <a:avLst/>
          </a:prstGeom>
        </p:spPr>
      </p:pic>
      <p:sp>
        <p:nvSpPr>
          <p:cNvPr id="12" name="Rectángulo 5"/>
          <p:cNvSpPr>
            <a:spLocks noChangeArrowheads="1"/>
          </p:cNvSpPr>
          <p:nvPr/>
        </p:nvSpPr>
        <p:spPr bwMode="auto">
          <a:xfrm>
            <a:off x="1841526" y="1465040"/>
            <a:ext cx="8255533" cy="307777"/>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p>
            <a:pPr algn="ctr" defTabSz="451491"/>
            <a:r>
              <a:rPr lang="es-EC" sz="1400" b="1" dirty="0">
                <a:solidFill>
                  <a:prstClr val="white"/>
                </a:solidFill>
                <a:latin typeface="Calibri"/>
              </a:rPr>
              <a:t>Fertilizante: Material cuya función principal es proporcionar elementos nutrientes a las plantas.</a:t>
            </a:r>
            <a:endParaRPr lang="es-EC" altLang="es-EC" sz="1400" b="1" dirty="0">
              <a:solidFill>
                <a:prstClr val="white"/>
              </a:solidFill>
              <a:latin typeface="Calibri"/>
            </a:endParaRPr>
          </a:p>
        </p:txBody>
      </p:sp>
      <p:sp>
        <p:nvSpPr>
          <p:cNvPr id="24" name="Título 1"/>
          <p:cNvSpPr txBox="1">
            <a:spLocks/>
          </p:cNvSpPr>
          <p:nvPr/>
        </p:nvSpPr>
        <p:spPr>
          <a:xfrm>
            <a:off x="1000438" y="407221"/>
            <a:ext cx="3195783"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pPr algn="l"/>
            <a:r>
              <a:rPr lang="es-ES_tradnl" sz="2600" dirty="0" smtClean="0">
                <a:solidFill>
                  <a:schemeClr val="tx2"/>
                </a:solidFill>
                <a:latin typeface="Arial" panose="020B0604020202020204" pitchFamily="34" charset="0"/>
                <a:cs typeface="Arial" panose="020B0604020202020204" pitchFamily="34" charset="0"/>
              </a:rPr>
              <a:t>Fertilizantes</a:t>
            </a:r>
            <a:endParaRPr lang="es-ES_tradnl" sz="1800" dirty="0">
              <a:solidFill>
                <a:schemeClr val="tx2"/>
              </a:solidFill>
              <a:latin typeface="Calibri"/>
            </a:endParaRPr>
          </a:p>
        </p:txBody>
      </p:sp>
      <p:sp>
        <p:nvSpPr>
          <p:cNvPr id="3" name="2 Rectángulo"/>
          <p:cNvSpPr/>
          <p:nvPr/>
        </p:nvSpPr>
        <p:spPr>
          <a:xfrm>
            <a:off x="978983" y="820871"/>
            <a:ext cx="4939173" cy="400110"/>
          </a:xfrm>
          <a:prstGeom prst="rect">
            <a:avLst/>
          </a:prstGeom>
        </p:spPr>
        <p:txBody>
          <a:bodyPr wrap="none">
            <a:spAutoFit/>
          </a:bodyPr>
          <a:lstStyle/>
          <a:p>
            <a:pPr marL="277920" indent="-277920" algn="ctr" defTabSz="451491"/>
            <a:r>
              <a:rPr lang="es-MX" sz="2000" dirty="0">
                <a:solidFill>
                  <a:schemeClr val="tx1">
                    <a:lumMod val="65000"/>
                    <a:lumOff val="35000"/>
                  </a:schemeClr>
                </a:solidFill>
              </a:rPr>
              <a:t>Entre </a:t>
            </a:r>
            <a:r>
              <a:rPr lang="es-MX" sz="2000" dirty="0" smtClean="0">
                <a:solidFill>
                  <a:schemeClr val="tx1">
                    <a:lumMod val="65000"/>
                    <a:lumOff val="35000"/>
                  </a:schemeClr>
                </a:solidFill>
              </a:rPr>
              <a:t>el </a:t>
            </a:r>
            <a:r>
              <a:rPr lang="es-MX" sz="2000" dirty="0">
                <a:solidFill>
                  <a:schemeClr val="tx1">
                    <a:lumMod val="65000"/>
                    <a:lumOff val="35000"/>
                  </a:schemeClr>
                </a:solidFill>
              </a:rPr>
              <a:t>1 de enero al 31 de diciembre</a:t>
            </a:r>
          </a:p>
        </p:txBody>
      </p:sp>
      <p:pic>
        <p:nvPicPr>
          <p:cNvPr id="5" name="Imagen 4"/>
          <p:cNvPicPr>
            <a:picLocks noChangeAspect="1"/>
          </p:cNvPicPr>
          <p:nvPr/>
        </p:nvPicPr>
        <p:blipFill>
          <a:blip r:embed="rId3"/>
          <a:stretch>
            <a:fillRect/>
          </a:stretch>
        </p:blipFill>
        <p:spPr>
          <a:xfrm>
            <a:off x="1572256" y="2046622"/>
            <a:ext cx="4739769" cy="2102459"/>
          </a:xfrm>
          <a:prstGeom prst="rect">
            <a:avLst/>
          </a:prstGeom>
        </p:spPr>
      </p:pic>
      <p:sp>
        <p:nvSpPr>
          <p:cNvPr id="6" name="Flecha abajo 5"/>
          <p:cNvSpPr/>
          <p:nvPr/>
        </p:nvSpPr>
        <p:spPr>
          <a:xfrm>
            <a:off x="5401290" y="3992716"/>
            <a:ext cx="360040" cy="576064"/>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EC">
              <a:solidFill>
                <a:prstClr val="white"/>
              </a:solidFill>
              <a:latin typeface="Calibri"/>
            </a:endParaRPr>
          </a:p>
        </p:txBody>
      </p:sp>
      <p:pic>
        <p:nvPicPr>
          <p:cNvPr id="7" name="Imagen 6"/>
          <p:cNvPicPr>
            <a:picLocks noChangeAspect="1"/>
          </p:cNvPicPr>
          <p:nvPr/>
        </p:nvPicPr>
        <p:blipFill>
          <a:blip r:embed="rId4"/>
          <a:stretch>
            <a:fillRect/>
          </a:stretch>
        </p:blipFill>
        <p:spPr>
          <a:xfrm>
            <a:off x="1585812" y="3717032"/>
            <a:ext cx="2448850" cy="2763012"/>
          </a:xfrm>
          <a:prstGeom prst="rect">
            <a:avLst/>
          </a:prstGeom>
        </p:spPr>
      </p:pic>
      <p:sp>
        <p:nvSpPr>
          <p:cNvPr id="9" name="Forma libre 8"/>
          <p:cNvSpPr/>
          <p:nvPr/>
        </p:nvSpPr>
        <p:spPr>
          <a:xfrm>
            <a:off x="2447027" y="4477110"/>
            <a:ext cx="1052423" cy="1207699"/>
          </a:xfrm>
          <a:custGeom>
            <a:avLst/>
            <a:gdLst>
              <a:gd name="connsiteX0" fmla="*/ 86265 w 1052423"/>
              <a:gd name="connsiteY0" fmla="*/ 43133 h 1207699"/>
              <a:gd name="connsiteX1" fmla="*/ 86265 w 1052423"/>
              <a:gd name="connsiteY1" fmla="*/ 43133 h 1207699"/>
              <a:gd name="connsiteX2" fmla="*/ 51759 w 1052423"/>
              <a:gd name="connsiteY2" fmla="*/ 120770 h 1207699"/>
              <a:gd name="connsiteX3" fmla="*/ 34506 w 1052423"/>
              <a:gd name="connsiteY3" fmla="*/ 172529 h 1207699"/>
              <a:gd name="connsiteX4" fmla="*/ 0 w 1052423"/>
              <a:gd name="connsiteY4" fmla="*/ 250166 h 1207699"/>
              <a:gd name="connsiteX5" fmla="*/ 8627 w 1052423"/>
              <a:gd name="connsiteY5" fmla="*/ 465827 h 1207699"/>
              <a:gd name="connsiteX6" fmla="*/ 25880 w 1052423"/>
              <a:gd name="connsiteY6" fmla="*/ 500333 h 1207699"/>
              <a:gd name="connsiteX7" fmla="*/ 43132 w 1052423"/>
              <a:gd name="connsiteY7" fmla="*/ 526212 h 1207699"/>
              <a:gd name="connsiteX8" fmla="*/ 103517 w 1052423"/>
              <a:gd name="connsiteY8" fmla="*/ 577970 h 1207699"/>
              <a:gd name="connsiteX9" fmla="*/ 129397 w 1052423"/>
              <a:gd name="connsiteY9" fmla="*/ 595223 h 1207699"/>
              <a:gd name="connsiteX10" fmla="*/ 163902 w 1052423"/>
              <a:gd name="connsiteY10" fmla="*/ 603849 h 1207699"/>
              <a:gd name="connsiteX11" fmla="*/ 155276 w 1052423"/>
              <a:gd name="connsiteY11" fmla="*/ 681487 h 1207699"/>
              <a:gd name="connsiteX12" fmla="*/ 138023 w 1052423"/>
              <a:gd name="connsiteY12" fmla="*/ 741872 h 1207699"/>
              <a:gd name="connsiteX13" fmla="*/ 129397 w 1052423"/>
              <a:gd name="connsiteY13" fmla="*/ 776378 h 1207699"/>
              <a:gd name="connsiteX14" fmla="*/ 138023 w 1052423"/>
              <a:gd name="connsiteY14" fmla="*/ 948906 h 1207699"/>
              <a:gd name="connsiteX15" fmla="*/ 155276 w 1052423"/>
              <a:gd name="connsiteY15" fmla="*/ 1017917 h 1207699"/>
              <a:gd name="connsiteX16" fmla="*/ 172529 w 1052423"/>
              <a:gd name="connsiteY16" fmla="*/ 1043797 h 1207699"/>
              <a:gd name="connsiteX17" fmla="*/ 189782 w 1052423"/>
              <a:gd name="connsiteY17" fmla="*/ 1104182 h 1207699"/>
              <a:gd name="connsiteX18" fmla="*/ 241540 w 1052423"/>
              <a:gd name="connsiteY18" fmla="*/ 1155940 h 1207699"/>
              <a:gd name="connsiteX19" fmla="*/ 276046 w 1052423"/>
              <a:gd name="connsiteY19" fmla="*/ 1164566 h 1207699"/>
              <a:gd name="connsiteX20" fmla="*/ 301925 w 1052423"/>
              <a:gd name="connsiteY20" fmla="*/ 1181819 h 1207699"/>
              <a:gd name="connsiteX21" fmla="*/ 345057 w 1052423"/>
              <a:gd name="connsiteY21" fmla="*/ 1190446 h 1207699"/>
              <a:gd name="connsiteX22" fmla="*/ 370936 w 1052423"/>
              <a:gd name="connsiteY22" fmla="*/ 1199072 h 1207699"/>
              <a:gd name="connsiteX23" fmla="*/ 422695 w 1052423"/>
              <a:gd name="connsiteY23" fmla="*/ 1207699 h 1207699"/>
              <a:gd name="connsiteX24" fmla="*/ 517585 w 1052423"/>
              <a:gd name="connsiteY24" fmla="*/ 1173193 h 1207699"/>
              <a:gd name="connsiteX25" fmla="*/ 569344 w 1052423"/>
              <a:gd name="connsiteY25" fmla="*/ 1138687 h 1207699"/>
              <a:gd name="connsiteX26" fmla="*/ 621102 w 1052423"/>
              <a:gd name="connsiteY26" fmla="*/ 1061049 h 1207699"/>
              <a:gd name="connsiteX27" fmla="*/ 638355 w 1052423"/>
              <a:gd name="connsiteY27" fmla="*/ 1035170 h 1207699"/>
              <a:gd name="connsiteX28" fmla="*/ 664234 w 1052423"/>
              <a:gd name="connsiteY28" fmla="*/ 983412 h 1207699"/>
              <a:gd name="connsiteX29" fmla="*/ 681487 w 1052423"/>
              <a:gd name="connsiteY29" fmla="*/ 862642 h 1207699"/>
              <a:gd name="connsiteX30" fmla="*/ 690114 w 1052423"/>
              <a:gd name="connsiteY30" fmla="*/ 836763 h 1207699"/>
              <a:gd name="connsiteX31" fmla="*/ 767751 w 1052423"/>
              <a:gd name="connsiteY31" fmla="*/ 793631 h 1207699"/>
              <a:gd name="connsiteX32" fmla="*/ 845389 w 1052423"/>
              <a:gd name="connsiteY32" fmla="*/ 785004 h 1207699"/>
              <a:gd name="connsiteX33" fmla="*/ 905774 w 1052423"/>
              <a:gd name="connsiteY33" fmla="*/ 767751 h 1207699"/>
              <a:gd name="connsiteX34" fmla="*/ 957532 w 1052423"/>
              <a:gd name="connsiteY34" fmla="*/ 733246 h 1207699"/>
              <a:gd name="connsiteX35" fmla="*/ 1000665 w 1052423"/>
              <a:gd name="connsiteY35" fmla="*/ 672861 h 1207699"/>
              <a:gd name="connsiteX36" fmla="*/ 1035170 w 1052423"/>
              <a:gd name="connsiteY36" fmla="*/ 621102 h 1207699"/>
              <a:gd name="connsiteX37" fmla="*/ 1052423 w 1052423"/>
              <a:gd name="connsiteY37" fmla="*/ 569344 h 1207699"/>
              <a:gd name="connsiteX38" fmla="*/ 1035170 w 1052423"/>
              <a:gd name="connsiteY38" fmla="*/ 465827 h 1207699"/>
              <a:gd name="connsiteX39" fmla="*/ 1017917 w 1052423"/>
              <a:gd name="connsiteY39" fmla="*/ 439948 h 1207699"/>
              <a:gd name="connsiteX40" fmla="*/ 1009291 w 1052423"/>
              <a:gd name="connsiteY40" fmla="*/ 414068 h 1207699"/>
              <a:gd name="connsiteX41" fmla="*/ 966159 w 1052423"/>
              <a:gd name="connsiteY41" fmla="*/ 362310 h 1207699"/>
              <a:gd name="connsiteX42" fmla="*/ 914400 w 1052423"/>
              <a:gd name="connsiteY42" fmla="*/ 327804 h 1207699"/>
              <a:gd name="connsiteX43" fmla="*/ 888521 w 1052423"/>
              <a:gd name="connsiteY43" fmla="*/ 310551 h 1207699"/>
              <a:gd name="connsiteX44" fmla="*/ 845389 w 1052423"/>
              <a:gd name="connsiteY44" fmla="*/ 293299 h 1207699"/>
              <a:gd name="connsiteX45" fmla="*/ 819510 w 1052423"/>
              <a:gd name="connsiteY45" fmla="*/ 276046 h 1207699"/>
              <a:gd name="connsiteX46" fmla="*/ 767751 w 1052423"/>
              <a:gd name="connsiteY46" fmla="*/ 258793 h 1207699"/>
              <a:gd name="connsiteX47" fmla="*/ 741872 w 1052423"/>
              <a:gd name="connsiteY47" fmla="*/ 250166 h 1207699"/>
              <a:gd name="connsiteX48" fmla="*/ 707366 w 1052423"/>
              <a:gd name="connsiteY48" fmla="*/ 232914 h 1207699"/>
              <a:gd name="connsiteX49" fmla="*/ 681487 w 1052423"/>
              <a:gd name="connsiteY49" fmla="*/ 224287 h 1207699"/>
              <a:gd name="connsiteX50" fmla="*/ 621102 w 1052423"/>
              <a:gd name="connsiteY50" fmla="*/ 189782 h 1207699"/>
              <a:gd name="connsiteX51" fmla="*/ 595223 w 1052423"/>
              <a:gd name="connsiteY51" fmla="*/ 181155 h 1207699"/>
              <a:gd name="connsiteX52" fmla="*/ 569344 w 1052423"/>
              <a:gd name="connsiteY52" fmla="*/ 163902 h 1207699"/>
              <a:gd name="connsiteX53" fmla="*/ 500332 w 1052423"/>
              <a:gd name="connsiteY53" fmla="*/ 120770 h 1207699"/>
              <a:gd name="connsiteX54" fmla="*/ 474453 w 1052423"/>
              <a:gd name="connsiteY54" fmla="*/ 94891 h 1207699"/>
              <a:gd name="connsiteX55" fmla="*/ 439948 w 1052423"/>
              <a:gd name="connsiteY55" fmla="*/ 77638 h 1207699"/>
              <a:gd name="connsiteX56" fmla="*/ 405442 w 1052423"/>
              <a:gd name="connsiteY56" fmla="*/ 51759 h 1207699"/>
              <a:gd name="connsiteX57" fmla="*/ 353683 w 1052423"/>
              <a:gd name="connsiteY57" fmla="*/ 34506 h 1207699"/>
              <a:gd name="connsiteX58" fmla="*/ 327804 w 1052423"/>
              <a:gd name="connsiteY58" fmla="*/ 17253 h 1207699"/>
              <a:gd name="connsiteX59" fmla="*/ 215661 w 1052423"/>
              <a:gd name="connsiteY59" fmla="*/ 8627 h 1207699"/>
              <a:gd name="connsiteX60" fmla="*/ 181155 w 1052423"/>
              <a:gd name="connsiteY60" fmla="*/ 0 h 1207699"/>
              <a:gd name="connsiteX61" fmla="*/ 69012 w 1052423"/>
              <a:gd name="connsiteY61" fmla="*/ 17253 h 1207699"/>
              <a:gd name="connsiteX62" fmla="*/ 86265 w 1052423"/>
              <a:gd name="connsiteY62" fmla="*/ 43133 h 120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52423" h="1207699">
                <a:moveTo>
                  <a:pt x="86265" y="43133"/>
                </a:moveTo>
                <a:lnTo>
                  <a:pt x="86265" y="43133"/>
                </a:lnTo>
                <a:cubicBezTo>
                  <a:pt x="74763" y="69012"/>
                  <a:pt x="62277" y="94476"/>
                  <a:pt x="51759" y="120770"/>
                </a:cubicBezTo>
                <a:cubicBezTo>
                  <a:pt x="45005" y="137655"/>
                  <a:pt x="44594" y="157397"/>
                  <a:pt x="34506" y="172529"/>
                </a:cubicBezTo>
                <a:cubicBezTo>
                  <a:pt x="7165" y="213540"/>
                  <a:pt x="20532" y="188572"/>
                  <a:pt x="0" y="250166"/>
                </a:cubicBezTo>
                <a:cubicBezTo>
                  <a:pt x="2876" y="322053"/>
                  <a:pt x="1224" y="394264"/>
                  <a:pt x="8627" y="465827"/>
                </a:cubicBezTo>
                <a:cubicBezTo>
                  <a:pt x="9950" y="478618"/>
                  <a:pt x="19500" y="489168"/>
                  <a:pt x="25880" y="500333"/>
                </a:cubicBezTo>
                <a:cubicBezTo>
                  <a:pt x="31024" y="509335"/>
                  <a:pt x="36495" y="518248"/>
                  <a:pt x="43132" y="526212"/>
                </a:cubicBezTo>
                <a:cubicBezTo>
                  <a:pt x="61571" y="548338"/>
                  <a:pt x="80003" y="561174"/>
                  <a:pt x="103517" y="577970"/>
                </a:cubicBezTo>
                <a:cubicBezTo>
                  <a:pt x="111954" y="583996"/>
                  <a:pt x="119867" y="591139"/>
                  <a:pt x="129397" y="595223"/>
                </a:cubicBezTo>
                <a:cubicBezTo>
                  <a:pt x="140294" y="599893"/>
                  <a:pt x="152400" y="600974"/>
                  <a:pt x="163902" y="603849"/>
                </a:cubicBezTo>
                <a:cubicBezTo>
                  <a:pt x="161027" y="629728"/>
                  <a:pt x="159235" y="655751"/>
                  <a:pt x="155276" y="681487"/>
                </a:cubicBezTo>
                <a:cubicBezTo>
                  <a:pt x="150782" y="710697"/>
                  <a:pt x="145537" y="715573"/>
                  <a:pt x="138023" y="741872"/>
                </a:cubicBezTo>
                <a:cubicBezTo>
                  <a:pt x="134766" y="753272"/>
                  <a:pt x="132272" y="764876"/>
                  <a:pt x="129397" y="776378"/>
                </a:cubicBezTo>
                <a:cubicBezTo>
                  <a:pt x="132272" y="833887"/>
                  <a:pt x="131889" y="891653"/>
                  <a:pt x="138023" y="948906"/>
                </a:cubicBezTo>
                <a:cubicBezTo>
                  <a:pt x="140549" y="972483"/>
                  <a:pt x="142123" y="998188"/>
                  <a:pt x="155276" y="1017917"/>
                </a:cubicBezTo>
                <a:lnTo>
                  <a:pt x="172529" y="1043797"/>
                </a:lnTo>
                <a:cubicBezTo>
                  <a:pt x="173171" y="1046363"/>
                  <a:pt x="185221" y="1098318"/>
                  <a:pt x="189782" y="1104182"/>
                </a:cubicBezTo>
                <a:cubicBezTo>
                  <a:pt x="204761" y="1123441"/>
                  <a:pt x="217869" y="1150023"/>
                  <a:pt x="241540" y="1155940"/>
                </a:cubicBezTo>
                <a:lnTo>
                  <a:pt x="276046" y="1164566"/>
                </a:lnTo>
                <a:cubicBezTo>
                  <a:pt x="284672" y="1170317"/>
                  <a:pt x="292218" y="1178179"/>
                  <a:pt x="301925" y="1181819"/>
                </a:cubicBezTo>
                <a:cubicBezTo>
                  <a:pt x="315653" y="1186967"/>
                  <a:pt x="330833" y="1186890"/>
                  <a:pt x="345057" y="1190446"/>
                </a:cubicBezTo>
                <a:cubicBezTo>
                  <a:pt x="353878" y="1192651"/>
                  <a:pt x="362060" y="1197099"/>
                  <a:pt x="370936" y="1199072"/>
                </a:cubicBezTo>
                <a:cubicBezTo>
                  <a:pt x="388010" y="1202866"/>
                  <a:pt x="405442" y="1204823"/>
                  <a:pt x="422695" y="1207699"/>
                </a:cubicBezTo>
                <a:cubicBezTo>
                  <a:pt x="531158" y="1194140"/>
                  <a:pt x="460923" y="1217264"/>
                  <a:pt x="517585" y="1173193"/>
                </a:cubicBezTo>
                <a:cubicBezTo>
                  <a:pt x="533953" y="1160463"/>
                  <a:pt x="569344" y="1138687"/>
                  <a:pt x="569344" y="1138687"/>
                </a:cubicBezTo>
                <a:lnTo>
                  <a:pt x="621102" y="1061049"/>
                </a:lnTo>
                <a:cubicBezTo>
                  <a:pt x="626853" y="1052423"/>
                  <a:pt x="635076" y="1045006"/>
                  <a:pt x="638355" y="1035170"/>
                </a:cubicBezTo>
                <a:cubicBezTo>
                  <a:pt x="650261" y="999456"/>
                  <a:pt x="641938" y="1016857"/>
                  <a:pt x="664234" y="983412"/>
                </a:cubicBezTo>
                <a:cubicBezTo>
                  <a:pt x="669601" y="935114"/>
                  <a:pt x="670502" y="906581"/>
                  <a:pt x="681487" y="862642"/>
                </a:cubicBezTo>
                <a:cubicBezTo>
                  <a:pt x="683692" y="853820"/>
                  <a:pt x="683684" y="843193"/>
                  <a:pt x="690114" y="836763"/>
                </a:cubicBezTo>
                <a:cubicBezTo>
                  <a:pt x="704937" y="821940"/>
                  <a:pt x="741716" y="797970"/>
                  <a:pt x="767751" y="793631"/>
                </a:cubicBezTo>
                <a:cubicBezTo>
                  <a:pt x="793435" y="789350"/>
                  <a:pt x="819510" y="787880"/>
                  <a:pt x="845389" y="785004"/>
                </a:cubicBezTo>
                <a:cubicBezTo>
                  <a:pt x="849995" y="783853"/>
                  <a:pt x="898346" y="772703"/>
                  <a:pt x="905774" y="767751"/>
                </a:cubicBezTo>
                <a:cubicBezTo>
                  <a:pt x="970388" y="724674"/>
                  <a:pt x="896001" y="753756"/>
                  <a:pt x="957532" y="733246"/>
                </a:cubicBezTo>
                <a:cubicBezTo>
                  <a:pt x="1013630" y="649097"/>
                  <a:pt x="925756" y="779873"/>
                  <a:pt x="1000665" y="672861"/>
                </a:cubicBezTo>
                <a:cubicBezTo>
                  <a:pt x="1012556" y="655874"/>
                  <a:pt x="1028613" y="640773"/>
                  <a:pt x="1035170" y="621102"/>
                </a:cubicBezTo>
                <a:lnTo>
                  <a:pt x="1052423" y="569344"/>
                </a:lnTo>
                <a:cubicBezTo>
                  <a:pt x="1049689" y="544738"/>
                  <a:pt x="1049623" y="494733"/>
                  <a:pt x="1035170" y="465827"/>
                </a:cubicBezTo>
                <a:cubicBezTo>
                  <a:pt x="1030533" y="456554"/>
                  <a:pt x="1023668" y="448574"/>
                  <a:pt x="1017917" y="439948"/>
                </a:cubicBezTo>
                <a:cubicBezTo>
                  <a:pt x="1015042" y="431321"/>
                  <a:pt x="1013358" y="422201"/>
                  <a:pt x="1009291" y="414068"/>
                </a:cubicBezTo>
                <a:cubicBezTo>
                  <a:pt x="1000230" y="395945"/>
                  <a:pt x="981767" y="374450"/>
                  <a:pt x="966159" y="362310"/>
                </a:cubicBezTo>
                <a:cubicBezTo>
                  <a:pt x="949791" y="349580"/>
                  <a:pt x="931653" y="339306"/>
                  <a:pt x="914400" y="327804"/>
                </a:cubicBezTo>
                <a:cubicBezTo>
                  <a:pt x="905774" y="322053"/>
                  <a:pt x="898147" y="314401"/>
                  <a:pt x="888521" y="310551"/>
                </a:cubicBezTo>
                <a:cubicBezTo>
                  <a:pt x="874144" y="304800"/>
                  <a:pt x="859239" y="300224"/>
                  <a:pt x="845389" y="293299"/>
                </a:cubicBezTo>
                <a:cubicBezTo>
                  <a:pt x="836116" y="288663"/>
                  <a:pt x="828984" y="280257"/>
                  <a:pt x="819510" y="276046"/>
                </a:cubicBezTo>
                <a:cubicBezTo>
                  <a:pt x="802891" y="268660"/>
                  <a:pt x="785004" y="264544"/>
                  <a:pt x="767751" y="258793"/>
                </a:cubicBezTo>
                <a:cubicBezTo>
                  <a:pt x="759125" y="255917"/>
                  <a:pt x="750005" y="254232"/>
                  <a:pt x="741872" y="250166"/>
                </a:cubicBezTo>
                <a:cubicBezTo>
                  <a:pt x="730370" y="244415"/>
                  <a:pt x="719186" y="237980"/>
                  <a:pt x="707366" y="232914"/>
                </a:cubicBezTo>
                <a:cubicBezTo>
                  <a:pt x="699008" y="229332"/>
                  <a:pt x="689620" y="228354"/>
                  <a:pt x="681487" y="224287"/>
                </a:cubicBezTo>
                <a:cubicBezTo>
                  <a:pt x="594862" y="180973"/>
                  <a:pt x="726956" y="235147"/>
                  <a:pt x="621102" y="189782"/>
                </a:cubicBezTo>
                <a:cubicBezTo>
                  <a:pt x="612744" y="186200"/>
                  <a:pt x="603356" y="185222"/>
                  <a:pt x="595223" y="181155"/>
                </a:cubicBezTo>
                <a:cubicBezTo>
                  <a:pt x="585950" y="176518"/>
                  <a:pt x="578346" y="169046"/>
                  <a:pt x="569344" y="163902"/>
                </a:cubicBezTo>
                <a:cubicBezTo>
                  <a:pt x="525162" y="138655"/>
                  <a:pt x="541567" y="156114"/>
                  <a:pt x="500332" y="120770"/>
                </a:cubicBezTo>
                <a:cubicBezTo>
                  <a:pt x="491069" y="112831"/>
                  <a:pt x="484380" y="101982"/>
                  <a:pt x="474453" y="94891"/>
                </a:cubicBezTo>
                <a:cubicBezTo>
                  <a:pt x="463989" y="87417"/>
                  <a:pt x="450853" y="84453"/>
                  <a:pt x="439948" y="77638"/>
                </a:cubicBezTo>
                <a:cubicBezTo>
                  <a:pt x="427756" y="70018"/>
                  <a:pt x="418302" y="58189"/>
                  <a:pt x="405442" y="51759"/>
                </a:cubicBezTo>
                <a:cubicBezTo>
                  <a:pt x="389176" y="43626"/>
                  <a:pt x="368815" y="44594"/>
                  <a:pt x="353683" y="34506"/>
                </a:cubicBezTo>
                <a:cubicBezTo>
                  <a:pt x="345057" y="28755"/>
                  <a:pt x="337994" y="19164"/>
                  <a:pt x="327804" y="17253"/>
                </a:cubicBezTo>
                <a:cubicBezTo>
                  <a:pt x="290955" y="10344"/>
                  <a:pt x="253042" y="11502"/>
                  <a:pt x="215661" y="8627"/>
                </a:cubicBezTo>
                <a:cubicBezTo>
                  <a:pt x="204159" y="5751"/>
                  <a:pt x="193011" y="0"/>
                  <a:pt x="181155" y="0"/>
                </a:cubicBezTo>
                <a:cubicBezTo>
                  <a:pt x="114440" y="0"/>
                  <a:pt x="113308" y="2488"/>
                  <a:pt x="69012" y="17253"/>
                </a:cubicBezTo>
                <a:lnTo>
                  <a:pt x="86265" y="43133"/>
                </a:lnTo>
                <a:close/>
              </a:path>
            </a:pathLst>
          </a:cu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
        <p:nvSpPr>
          <p:cNvPr id="11" name="Elipse 10"/>
          <p:cNvSpPr/>
          <p:nvPr/>
        </p:nvSpPr>
        <p:spPr>
          <a:xfrm>
            <a:off x="4799856" y="5080958"/>
            <a:ext cx="288032" cy="29225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cxnSp>
        <p:nvCxnSpPr>
          <p:cNvPr id="14" name="Conector recto 13"/>
          <p:cNvCxnSpPr>
            <a:endCxn id="11" idx="0"/>
          </p:cNvCxnSpPr>
          <p:nvPr/>
        </p:nvCxnSpPr>
        <p:spPr>
          <a:xfrm>
            <a:off x="3575720" y="4280748"/>
            <a:ext cx="1368152" cy="80021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 name="Conector recto 19"/>
          <p:cNvCxnSpPr>
            <a:endCxn id="11" idx="4"/>
          </p:cNvCxnSpPr>
          <p:nvPr/>
        </p:nvCxnSpPr>
        <p:spPr>
          <a:xfrm flipV="1">
            <a:off x="3448570" y="5373216"/>
            <a:ext cx="1495302" cy="746012"/>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7" name="Elipse 16"/>
          <p:cNvSpPr/>
          <p:nvPr/>
        </p:nvSpPr>
        <p:spPr>
          <a:xfrm>
            <a:off x="1676618" y="4050032"/>
            <a:ext cx="2331150" cy="2259288"/>
          </a:xfrm>
          <a:prstGeom prst="ellipse">
            <a:avLst/>
          </a:prstGeom>
          <a:noFill/>
          <a:ln w="349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Tree>
    <p:extLst>
      <p:ext uri="{BB962C8B-B14F-4D97-AF65-F5344CB8AC3E}">
        <p14:creationId xmlns:p14="http://schemas.microsoft.com/office/powerpoint/2010/main" val="1983198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692253" y="2831782"/>
            <a:ext cx="3771900" cy="3686175"/>
          </a:xfrm>
          <a:prstGeom prst="rect">
            <a:avLst/>
          </a:prstGeom>
        </p:spPr>
      </p:pic>
      <p:sp>
        <p:nvSpPr>
          <p:cNvPr id="2" name="Título 1"/>
          <p:cNvSpPr>
            <a:spLocks noGrp="1"/>
          </p:cNvSpPr>
          <p:nvPr>
            <p:ph type="title"/>
          </p:nvPr>
        </p:nvSpPr>
        <p:spPr/>
        <p:txBody>
          <a:bodyPr>
            <a:normAutofit/>
          </a:bodyPr>
          <a:lstStyle/>
          <a:p>
            <a:pPr algn="l"/>
            <a:r>
              <a:rPr lang="es-EC" sz="2000" dirty="0">
                <a:solidFill>
                  <a:schemeClr val="tx2"/>
                </a:solidFill>
                <a:latin typeface="Arial" panose="020B0604020202020204" pitchFamily="34" charset="0"/>
                <a:cs typeface="Arial" panose="020B0604020202020204" pitchFamily="34" charset="0"/>
              </a:rPr>
              <a:t>¿Utiliza en sus cultivos fertilizantes orgánicos </a:t>
            </a:r>
            <a:r>
              <a:rPr lang="es-EC" sz="2000" dirty="0" smtClean="0">
                <a:solidFill>
                  <a:schemeClr val="tx2"/>
                </a:solidFill>
                <a:latin typeface="Arial" panose="020B0604020202020204" pitchFamily="34" charset="0"/>
                <a:cs typeface="Arial" panose="020B0604020202020204" pitchFamily="34" charset="0"/>
              </a:rPr>
              <a:t>?</a:t>
            </a:r>
            <a:endParaRPr lang="es-ES_tradnl" sz="2000" dirty="0">
              <a:solidFill>
                <a:schemeClr val="tx2"/>
              </a:solidFill>
              <a:latin typeface="Arial" panose="020B0604020202020204" pitchFamily="34" charset="0"/>
              <a:cs typeface="Arial" panose="020B0604020202020204" pitchFamily="34" charset="0"/>
            </a:endParaRPr>
          </a:p>
        </p:txBody>
      </p:sp>
      <p:sp>
        <p:nvSpPr>
          <p:cNvPr id="19" name="18 Rectángulo"/>
          <p:cNvSpPr/>
          <p:nvPr/>
        </p:nvSpPr>
        <p:spPr>
          <a:xfrm>
            <a:off x="1780731" y="1484784"/>
            <a:ext cx="8563743" cy="523220"/>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p>
            <a:pPr algn="ctr" defTabSz="451491"/>
            <a:r>
              <a:rPr lang="es-EC" sz="1400" b="1" dirty="0">
                <a:solidFill>
                  <a:prstClr val="white"/>
                </a:solidFill>
                <a:latin typeface="Century Gothic" panose="020B0502020202020204" pitchFamily="34" charset="0"/>
              </a:rPr>
              <a:t>Fertilizante Orgánico </a:t>
            </a:r>
            <a:r>
              <a:rPr lang="es-EC" altLang="es-EC" sz="1400" dirty="0">
                <a:solidFill>
                  <a:prstClr val="white"/>
                </a:solidFill>
                <a:latin typeface="Century Gothic" panose="020B0502020202020204" pitchFamily="34" charset="0"/>
              </a:rPr>
              <a:t>materiales de origen animal o vegetal que sirven para mejorar la calidad del suelo y para fertilizar los cultivos</a:t>
            </a:r>
            <a:endParaRPr lang="es-EC" sz="1400" dirty="0">
              <a:solidFill>
                <a:prstClr val="white"/>
              </a:solidFill>
              <a:latin typeface="Century Gothic" panose="020B0502020202020204" pitchFamily="34" charset="0"/>
            </a:endParaRPr>
          </a:p>
        </p:txBody>
      </p:sp>
      <p:sp>
        <p:nvSpPr>
          <p:cNvPr id="22" name="Rectángulo 5"/>
          <p:cNvSpPr>
            <a:spLocks noChangeArrowheads="1"/>
          </p:cNvSpPr>
          <p:nvPr/>
        </p:nvSpPr>
        <p:spPr bwMode="auto">
          <a:xfrm>
            <a:off x="1780731" y="2204864"/>
            <a:ext cx="8563742" cy="523220"/>
          </a:xfrm>
          <a:prstGeom prst="rect">
            <a:avLst/>
          </a:prstGeom>
          <a:ln w="15875"/>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1491"/>
            <a:r>
              <a:rPr lang="es-EC" sz="1400" b="1" dirty="0">
                <a:solidFill>
                  <a:prstClr val="black"/>
                </a:solidFill>
                <a:latin typeface="Century Gothic" panose="020B0502020202020204" pitchFamily="34" charset="0"/>
              </a:rPr>
              <a:t>EL OBJETIVO</a:t>
            </a:r>
            <a:r>
              <a:rPr lang="es-EC" sz="1400" dirty="0">
                <a:solidFill>
                  <a:prstClr val="black"/>
                </a:solidFill>
                <a:latin typeface="Century Gothic" panose="020B0502020202020204" pitchFamily="34" charset="0"/>
              </a:rPr>
              <a:t>: Conocer </a:t>
            </a:r>
            <a:r>
              <a:rPr lang="es-ES" sz="1400" dirty="0">
                <a:solidFill>
                  <a:prstClr val="black"/>
                </a:solidFill>
                <a:latin typeface="Century Gothic" panose="020B0502020202020204" pitchFamily="34" charset="0"/>
              </a:rPr>
              <a:t>la cantidad TOTAL de abono o abonos de origen  animal (ESTIÉRCOL /ES) con o sin desperdicios usados en cada uno de los cultivos. </a:t>
            </a:r>
          </a:p>
        </p:txBody>
      </p:sp>
      <p:sp>
        <p:nvSpPr>
          <p:cNvPr id="3" name="2 Rectángulo"/>
          <p:cNvSpPr/>
          <p:nvPr/>
        </p:nvSpPr>
        <p:spPr>
          <a:xfrm>
            <a:off x="889795" y="927975"/>
            <a:ext cx="404950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a:t>
            </a:r>
            <a:r>
              <a:rPr lang="es-MX" sz="1600" b="1" dirty="0" smtClean="0">
                <a:solidFill>
                  <a:schemeClr val="bg2">
                    <a:lumMod val="50000"/>
                  </a:schemeClr>
                </a:solidFill>
                <a:latin typeface="Century Gothic" panose="020B0502020202020204" pitchFamily="34" charset="0"/>
              </a:rPr>
              <a:t>el </a:t>
            </a:r>
            <a:r>
              <a:rPr lang="es-MX" sz="1600" b="1" dirty="0">
                <a:solidFill>
                  <a:schemeClr val="bg2">
                    <a:lumMod val="50000"/>
                  </a:schemeClr>
                </a:solidFill>
                <a:latin typeface="Century Gothic" panose="020B0502020202020204" pitchFamily="34" charset="0"/>
              </a:rPr>
              <a:t>1 de enero al 31 de diciembre</a:t>
            </a:r>
          </a:p>
        </p:txBody>
      </p:sp>
      <p:sp>
        <p:nvSpPr>
          <p:cNvPr id="6" name="5 Rectángulo"/>
          <p:cNvSpPr/>
          <p:nvPr/>
        </p:nvSpPr>
        <p:spPr>
          <a:xfrm>
            <a:off x="682905" y="4143737"/>
            <a:ext cx="2896581" cy="12271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smtClean="0">
                <a:solidFill>
                  <a:prstClr val="black"/>
                </a:solidFill>
                <a:latin typeface="Century Gothic" panose="020B0502020202020204" pitchFamily="34" charset="0"/>
              </a:rPr>
              <a:t>Registre el tipo y </a:t>
            </a:r>
            <a:r>
              <a:rPr lang="es-EC" sz="1600" dirty="0">
                <a:solidFill>
                  <a:prstClr val="black"/>
                </a:solidFill>
                <a:latin typeface="Century Gothic" panose="020B0502020202020204" pitchFamily="34" charset="0"/>
              </a:rPr>
              <a:t>la cantidad total de abono usada en el cultivo y su respectiva unidad de medida</a:t>
            </a:r>
          </a:p>
        </p:txBody>
      </p:sp>
      <p:sp>
        <p:nvSpPr>
          <p:cNvPr id="31" name="30 Rectángulo"/>
          <p:cNvSpPr/>
          <p:nvPr/>
        </p:nvSpPr>
        <p:spPr>
          <a:xfrm>
            <a:off x="8267210" y="3183038"/>
            <a:ext cx="3029682" cy="7726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Ejemplos de distintos abonos </a:t>
            </a:r>
          </a:p>
        </p:txBody>
      </p:sp>
      <p:sp>
        <p:nvSpPr>
          <p:cNvPr id="33" name="32 Rectángulo"/>
          <p:cNvSpPr/>
          <p:nvPr/>
        </p:nvSpPr>
        <p:spPr>
          <a:xfrm>
            <a:off x="8267210" y="4959999"/>
            <a:ext cx="3511689" cy="91354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usada es decir la suma de todas las aplicaciones realizadas</a:t>
            </a:r>
          </a:p>
        </p:txBody>
      </p:sp>
      <p:cxnSp>
        <p:nvCxnSpPr>
          <p:cNvPr id="49" name="48 Conector recto de flecha"/>
          <p:cNvCxnSpPr>
            <a:cxnSpLocks/>
          </p:cNvCxnSpPr>
          <p:nvPr/>
        </p:nvCxnSpPr>
        <p:spPr>
          <a:xfrm>
            <a:off x="3588340" y="4959999"/>
            <a:ext cx="1271237" cy="1344975"/>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50 Conector recto de flecha"/>
          <p:cNvCxnSpPr/>
          <p:nvPr/>
        </p:nvCxnSpPr>
        <p:spPr>
          <a:xfrm>
            <a:off x="3367232" y="5399118"/>
            <a:ext cx="852300" cy="905856"/>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48 Conector recto de flecha"/>
          <p:cNvCxnSpPr/>
          <p:nvPr/>
        </p:nvCxnSpPr>
        <p:spPr>
          <a:xfrm flipH="1">
            <a:off x="7320136" y="3717032"/>
            <a:ext cx="929368" cy="0"/>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48 Conector recto de flecha"/>
          <p:cNvCxnSpPr/>
          <p:nvPr/>
        </p:nvCxnSpPr>
        <p:spPr>
          <a:xfrm flipH="1">
            <a:off x="6880860" y="5497830"/>
            <a:ext cx="1368644" cy="1"/>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36306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1543010" y="1408596"/>
            <a:ext cx="9191250" cy="829835"/>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s-EC">
              <a:solidFill>
                <a:prstClr val="white"/>
              </a:solidFill>
              <a:latin typeface="Calibri"/>
            </a:endParaRPr>
          </a:p>
        </p:txBody>
      </p:sp>
      <p:sp>
        <p:nvSpPr>
          <p:cNvPr id="2" name="Título 1"/>
          <p:cNvSpPr>
            <a:spLocks noGrp="1"/>
          </p:cNvSpPr>
          <p:nvPr>
            <p:ph type="title"/>
          </p:nvPr>
        </p:nvSpPr>
        <p:spPr/>
        <p:txBody>
          <a:bodyPr>
            <a:normAutofit fontScale="90000"/>
          </a:bodyPr>
          <a:lstStyle/>
          <a:p>
            <a:r>
              <a:rPr lang="es-EC" sz="2600" dirty="0">
                <a:solidFill>
                  <a:schemeClr val="tx2"/>
                </a:solidFill>
                <a:latin typeface="Arial" panose="020B0604020202020204" pitchFamily="34" charset="0"/>
                <a:cs typeface="Arial" panose="020B0604020202020204" pitchFamily="34" charset="0"/>
              </a:rPr>
              <a:t>¿Utiliza en sus cultivos fertilizantes orgánicos ?</a:t>
            </a:r>
            <a:r>
              <a:rPr lang="es-EC" sz="1800" dirty="0">
                <a:solidFill>
                  <a:schemeClr val="tx2"/>
                </a:solidFill>
              </a:rPr>
              <a:t/>
            </a:r>
            <a:br>
              <a:rPr lang="es-EC" sz="1800" dirty="0">
                <a:solidFill>
                  <a:schemeClr val="tx2"/>
                </a:solidFill>
              </a:rPr>
            </a:br>
            <a:endParaRPr lang="es-ES_tradnl" sz="1800" dirty="0">
              <a:solidFill>
                <a:schemeClr val="tx2"/>
              </a:solidFill>
              <a:latin typeface="Arial" panose="020B0604020202020204" pitchFamily="34" charset="0"/>
              <a:cs typeface="Arial" panose="020B0604020202020204" pitchFamily="34" charset="0"/>
            </a:endParaRPr>
          </a:p>
        </p:txBody>
      </p:sp>
      <p:sp>
        <p:nvSpPr>
          <p:cNvPr id="8" name="7 Rectángulo"/>
          <p:cNvSpPr/>
          <p:nvPr/>
        </p:nvSpPr>
        <p:spPr>
          <a:xfrm>
            <a:off x="2869735" y="5066600"/>
            <a:ext cx="4043551" cy="954107"/>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Guano: </a:t>
            </a:r>
            <a:r>
              <a:rPr lang="es-EC" sz="1400" dirty="0">
                <a:solidFill>
                  <a:prstClr val="black"/>
                </a:solidFill>
                <a:latin typeface="Century Gothic" panose="020B0502020202020204" pitchFamily="34" charset="0"/>
              </a:rPr>
              <a:t>se refiere a cualquier excremento de aves, focas o murciélagos que tenga valor para los seres humanos como fertilizante.</a:t>
            </a:r>
          </a:p>
        </p:txBody>
      </p:sp>
      <p:sp>
        <p:nvSpPr>
          <p:cNvPr id="9" name="8 Rectángulo"/>
          <p:cNvSpPr/>
          <p:nvPr/>
        </p:nvSpPr>
        <p:spPr>
          <a:xfrm>
            <a:off x="2771764" y="2636912"/>
            <a:ext cx="4260340" cy="738664"/>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Estiércol de ganado: </a:t>
            </a:r>
            <a:r>
              <a:rPr lang="es-EC" sz="1400" dirty="0">
                <a:solidFill>
                  <a:prstClr val="black"/>
                </a:solidFill>
                <a:latin typeface="Century Gothic" panose="020B0502020202020204" pitchFamily="34" charset="0"/>
              </a:rPr>
              <a:t>se refiere a la cantidad total de abono animal con o sin desperdicios derivado de distintas especies de ganado</a:t>
            </a:r>
          </a:p>
        </p:txBody>
      </p:sp>
      <p:sp>
        <p:nvSpPr>
          <p:cNvPr id="10" name="9 Rectángulo"/>
          <p:cNvSpPr/>
          <p:nvPr/>
        </p:nvSpPr>
        <p:spPr>
          <a:xfrm>
            <a:off x="2771764" y="3771038"/>
            <a:ext cx="4260340" cy="954107"/>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Gallinaza </a:t>
            </a:r>
            <a:r>
              <a:rPr lang="es-EC" sz="1400" dirty="0">
                <a:solidFill>
                  <a:prstClr val="black"/>
                </a:solidFill>
                <a:latin typeface="Century Gothic" panose="020B0502020202020204" pitchFamily="34" charset="0"/>
              </a:rPr>
              <a:t>es el estiércol de las gallinas que se crían para la producción de huevo. La Pollinaza se compone de estiércol de los pollos que se crían para consumo de carne.</a:t>
            </a:r>
          </a:p>
        </p:txBody>
      </p:sp>
      <p:sp>
        <p:nvSpPr>
          <p:cNvPr id="14" name="13 Rectángulo"/>
          <p:cNvSpPr/>
          <p:nvPr/>
        </p:nvSpPr>
        <p:spPr>
          <a:xfrm>
            <a:off x="2274091" y="2492897"/>
            <a:ext cx="5081565" cy="994412"/>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sz="1400">
              <a:solidFill>
                <a:prstClr val="white"/>
              </a:solidFill>
              <a:latin typeface="Century Gothic" panose="020B0502020202020204" pitchFamily="34" charset="0"/>
            </a:endParaRPr>
          </a:p>
        </p:txBody>
      </p:sp>
      <p:sp>
        <p:nvSpPr>
          <p:cNvPr id="15" name="Elipse 16"/>
          <p:cNvSpPr/>
          <p:nvPr/>
        </p:nvSpPr>
        <p:spPr>
          <a:xfrm>
            <a:off x="1786680" y="2541155"/>
            <a:ext cx="974825" cy="946154"/>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6" name="15 Rectángulo"/>
          <p:cNvSpPr/>
          <p:nvPr/>
        </p:nvSpPr>
        <p:spPr>
          <a:xfrm>
            <a:off x="2274091" y="3681016"/>
            <a:ext cx="5081565" cy="1116136"/>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sz="1400">
              <a:solidFill>
                <a:prstClr val="white"/>
              </a:solidFill>
              <a:latin typeface="Century Gothic" panose="020B0502020202020204" pitchFamily="34" charset="0"/>
            </a:endParaRPr>
          </a:p>
        </p:txBody>
      </p:sp>
      <p:sp>
        <p:nvSpPr>
          <p:cNvPr id="17" name="Elipse 18"/>
          <p:cNvSpPr/>
          <p:nvPr/>
        </p:nvSpPr>
        <p:spPr>
          <a:xfrm>
            <a:off x="1786679" y="3771038"/>
            <a:ext cx="974825" cy="954107"/>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8" name="17 Rectángulo"/>
          <p:cNvSpPr/>
          <p:nvPr/>
        </p:nvSpPr>
        <p:spPr>
          <a:xfrm>
            <a:off x="2317625" y="4975188"/>
            <a:ext cx="5036438" cy="974093"/>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sz="1400">
              <a:solidFill>
                <a:prstClr val="white"/>
              </a:solidFill>
              <a:latin typeface="Century Gothic" panose="020B0502020202020204" pitchFamily="34" charset="0"/>
            </a:endParaRPr>
          </a:p>
        </p:txBody>
      </p:sp>
      <p:sp>
        <p:nvSpPr>
          <p:cNvPr id="20" name="Elipse 14"/>
          <p:cNvSpPr/>
          <p:nvPr/>
        </p:nvSpPr>
        <p:spPr>
          <a:xfrm>
            <a:off x="1821307" y="4988577"/>
            <a:ext cx="950457" cy="906690"/>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2 Rectángulo"/>
          <p:cNvSpPr/>
          <p:nvPr/>
        </p:nvSpPr>
        <p:spPr>
          <a:xfrm>
            <a:off x="933973" y="831480"/>
            <a:ext cx="404950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a:t>
            </a:r>
            <a:r>
              <a:rPr lang="es-MX" sz="1600" b="1" dirty="0" smtClean="0">
                <a:solidFill>
                  <a:schemeClr val="bg2">
                    <a:lumMod val="50000"/>
                  </a:schemeClr>
                </a:solidFill>
                <a:latin typeface="Century Gothic" panose="020B0502020202020204" pitchFamily="34" charset="0"/>
              </a:rPr>
              <a:t>el </a:t>
            </a:r>
            <a:r>
              <a:rPr lang="es-MX" sz="1600" b="1" dirty="0">
                <a:solidFill>
                  <a:schemeClr val="bg2">
                    <a:lumMod val="50000"/>
                  </a:schemeClr>
                </a:solidFill>
                <a:latin typeface="Century Gothic" panose="020B0502020202020204" pitchFamily="34" charset="0"/>
              </a:rPr>
              <a:t>1 de enero al 31 de diciembre</a:t>
            </a:r>
          </a:p>
        </p:txBody>
      </p:sp>
      <p:sp>
        <p:nvSpPr>
          <p:cNvPr id="7" name="6 Rectángulo"/>
          <p:cNvSpPr/>
          <p:nvPr/>
        </p:nvSpPr>
        <p:spPr>
          <a:xfrm>
            <a:off x="1739876" y="1395287"/>
            <a:ext cx="8994384" cy="738664"/>
          </a:xfrm>
          <a:prstGeom prst="rect">
            <a:avLst/>
          </a:prstGeom>
        </p:spPr>
        <p:txBody>
          <a:bodyPr wrap="square">
            <a:spAutoFit/>
          </a:bodyPr>
          <a:lstStyle/>
          <a:p>
            <a:r>
              <a:rPr lang="es-EC" sz="1400" b="1" dirty="0">
                <a:solidFill>
                  <a:prstClr val="white"/>
                </a:solidFill>
                <a:latin typeface="Century Gothic" panose="020B0502020202020204" pitchFamily="34" charset="0"/>
              </a:rPr>
              <a:t>Estiércol</a:t>
            </a:r>
            <a:r>
              <a:rPr lang="es-EC" sz="1400" dirty="0">
                <a:solidFill>
                  <a:prstClr val="white"/>
                </a:solidFill>
                <a:latin typeface="Century Gothic" panose="020B0502020202020204" pitchFamily="34" charset="0"/>
              </a:rPr>
              <a:t>. Es el nombre con el que se denominan los excrementos de los animales que se utilizan para fertilizar los cultivos.  Este es un subproducto de las granjas pecuaria de gran valor; los que son recogidos y usados como abono</a:t>
            </a:r>
          </a:p>
        </p:txBody>
      </p:sp>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5831" y="2996953"/>
            <a:ext cx="2990078" cy="1623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332985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2706698" y="2492896"/>
            <a:ext cx="7565766" cy="954107"/>
          </a:xfrm>
          <a:prstGeom prst="rect">
            <a:avLst/>
          </a:prstGeom>
        </p:spPr>
        <p:txBody>
          <a:bodyPr wrap="square">
            <a:spAutoFit/>
          </a:bodyPr>
          <a:lstStyle/>
          <a:p>
            <a:pPr algn="just"/>
            <a:r>
              <a:rPr lang="es-EC" sz="1400" b="1" dirty="0">
                <a:solidFill>
                  <a:prstClr val="black"/>
                </a:solidFill>
                <a:latin typeface="Century Gothic" panose="020B0502020202020204" pitchFamily="34" charset="0"/>
              </a:rPr>
              <a:t>Compost: </a:t>
            </a:r>
            <a:r>
              <a:rPr lang="es-EC" sz="1400" dirty="0">
                <a:solidFill>
                  <a:prstClr val="black"/>
                </a:solidFill>
                <a:latin typeface="Century Gothic" panose="020B0502020202020204" pitchFamily="34" charset="0"/>
              </a:rPr>
              <a:t>es un abono que es el resultado de un proceso controlado de descomposición de materiales orgánicos debido a la actividad de alimentación de diferentes organismos del suelo (bacterias, hongos, lombrices, ácaros, insectos, etc.) en presencia de oxigeno.</a:t>
            </a:r>
            <a:endParaRPr lang="es-EC" sz="1400" b="1" dirty="0">
              <a:solidFill>
                <a:prstClr val="black"/>
              </a:solidFill>
              <a:latin typeface="Century Gothic" panose="020B0502020202020204" pitchFamily="34" charset="0"/>
            </a:endParaRPr>
          </a:p>
        </p:txBody>
      </p:sp>
      <p:sp>
        <p:nvSpPr>
          <p:cNvPr id="8" name="7 Rectángulo"/>
          <p:cNvSpPr/>
          <p:nvPr/>
        </p:nvSpPr>
        <p:spPr>
          <a:xfrm>
            <a:off x="2148078" y="2374953"/>
            <a:ext cx="8734438" cy="1054047"/>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9" name="Elipse 8"/>
          <p:cNvSpPr/>
          <p:nvPr/>
        </p:nvSpPr>
        <p:spPr>
          <a:xfrm>
            <a:off x="1631504" y="2361951"/>
            <a:ext cx="1033148" cy="1030396"/>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9 Rectángulo"/>
          <p:cNvSpPr/>
          <p:nvPr/>
        </p:nvSpPr>
        <p:spPr>
          <a:xfrm>
            <a:off x="2192095" y="3706771"/>
            <a:ext cx="8687939" cy="1018374"/>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11" name="10 Rectángulo"/>
          <p:cNvSpPr/>
          <p:nvPr/>
        </p:nvSpPr>
        <p:spPr>
          <a:xfrm>
            <a:off x="2192095" y="5088902"/>
            <a:ext cx="8687939" cy="1004394"/>
          </a:xfrm>
          <a:prstGeom prst="rect">
            <a:avLst/>
          </a:prstGeom>
          <a:noFill/>
          <a:ln w="15875">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12" name="Elipse 7"/>
          <p:cNvSpPr/>
          <p:nvPr/>
        </p:nvSpPr>
        <p:spPr>
          <a:xfrm>
            <a:off x="1661425" y="3716836"/>
            <a:ext cx="990015" cy="1008308"/>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Elipse 9"/>
          <p:cNvSpPr/>
          <p:nvPr/>
        </p:nvSpPr>
        <p:spPr>
          <a:xfrm>
            <a:off x="1666427" y="5088902"/>
            <a:ext cx="963302" cy="1004394"/>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2 Rectángulo"/>
          <p:cNvSpPr/>
          <p:nvPr/>
        </p:nvSpPr>
        <p:spPr>
          <a:xfrm>
            <a:off x="2755886" y="3819492"/>
            <a:ext cx="7516578" cy="954107"/>
          </a:xfrm>
          <a:prstGeom prst="rect">
            <a:avLst/>
          </a:prstGeom>
        </p:spPr>
        <p:txBody>
          <a:bodyPr wrap="square">
            <a:spAutoFit/>
          </a:bodyPr>
          <a:lstStyle/>
          <a:p>
            <a:pPr algn="just" defTabSz="451491"/>
            <a:r>
              <a:rPr lang="es-EC" sz="1400" b="1" dirty="0">
                <a:solidFill>
                  <a:prstClr val="black"/>
                </a:solidFill>
                <a:latin typeface="Century Gothic" panose="020B0502020202020204" pitchFamily="34" charset="0"/>
              </a:rPr>
              <a:t>El humus </a:t>
            </a:r>
            <a:r>
              <a:rPr lang="es-EC" sz="1400" dirty="0">
                <a:solidFill>
                  <a:prstClr val="black"/>
                </a:solidFill>
                <a:latin typeface="Century Gothic" panose="020B0502020202020204" pitchFamily="34" charset="0"/>
              </a:rPr>
              <a:t>es un abono orgánico emerge naturalmente en cualquier tipo de tierra en su estado natural. Se diferencia del compost porque este es resultado de un proceso de descomposición más avanzado debido a la acción de hongos y bacterias.</a:t>
            </a:r>
          </a:p>
        </p:txBody>
      </p:sp>
      <p:sp>
        <p:nvSpPr>
          <p:cNvPr id="15" name="14 Rectángulo"/>
          <p:cNvSpPr/>
          <p:nvPr/>
        </p:nvSpPr>
        <p:spPr>
          <a:xfrm>
            <a:off x="2680403" y="5346351"/>
            <a:ext cx="7576652" cy="954107"/>
          </a:xfrm>
          <a:prstGeom prst="rect">
            <a:avLst/>
          </a:prstGeom>
        </p:spPr>
        <p:txBody>
          <a:bodyPr wrap="square">
            <a:spAutoFit/>
          </a:bodyPr>
          <a:lstStyle/>
          <a:p>
            <a:pPr algn="just" defTabSz="451491"/>
            <a:r>
              <a:rPr lang="es-EC" sz="1400" b="1" dirty="0" err="1">
                <a:solidFill>
                  <a:prstClr val="black"/>
                </a:solidFill>
                <a:latin typeface="Century Gothic" panose="020B0502020202020204" pitchFamily="34" charset="0"/>
              </a:rPr>
              <a:t>Bocashi</a:t>
            </a:r>
            <a:r>
              <a:rPr lang="es-EC" sz="1400" dirty="0">
                <a:solidFill>
                  <a:prstClr val="black"/>
                </a:solidFill>
                <a:latin typeface="Century Gothic" panose="020B0502020202020204" pitchFamily="34" charset="0"/>
              </a:rPr>
              <a:t> abono orgánico fermentado, significa cocer al vapor los materiales del abono, aprovechando el calor que se genera con la fermentación aeróbica de los mismos.</a:t>
            </a:r>
          </a:p>
          <a:p>
            <a:pPr algn="just" defTabSz="451491"/>
            <a:endParaRPr lang="es-EC" sz="1400" dirty="0">
              <a:solidFill>
                <a:prstClr val="black"/>
              </a:solidFill>
              <a:latin typeface="Century Gothic" panose="020B0502020202020204" pitchFamily="34" charset="0"/>
            </a:endParaRPr>
          </a:p>
        </p:txBody>
      </p:sp>
      <p:sp>
        <p:nvSpPr>
          <p:cNvPr id="19" name="Rectángulo 18"/>
          <p:cNvSpPr/>
          <p:nvPr/>
        </p:nvSpPr>
        <p:spPr>
          <a:xfrm>
            <a:off x="1631504" y="1412776"/>
            <a:ext cx="8784976" cy="738664"/>
          </a:xfrm>
          <a:prstGeom prst="rect">
            <a:avLst/>
          </a:prstGeom>
        </p:spPr>
        <p:txBody>
          <a:bodyPr wrap="square">
            <a:spAutoFit/>
          </a:bodyPr>
          <a:lstStyle/>
          <a:p>
            <a:pPr algn="just"/>
            <a:r>
              <a:rPr lang="es-ES" sz="1400" dirty="0">
                <a:solidFill>
                  <a:prstClr val="black"/>
                </a:solidFill>
                <a:latin typeface="Century Gothic" panose="020B0502020202020204" pitchFamily="34" charset="0"/>
              </a:rPr>
              <a:t>Esta pregunta tiene como objetivo conocer la cantidad total de abonos orgánicos utilizados en el cultivo, estos abonos (fermentados), para su elaboración han sufrido un proceso de descomposición por medio de microorganismos, en condiciones controladas </a:t>
            </a:r>
            <a:endParaRPr lang="es-EC" sz="1400" dirty="0">
              <a:solidFill>
                <a:prstClr val="black"/>
              </a:solidFill>
              <a:latin typeface="Century Gothic" panose="020B0502020202020204" pitchFamily="34" charset="0"/>
            </a:endParaRPr>
          </a:p>
        </p:txBody>
      </p:sp>
      <p:sp>
        <p:nvSpPr>
          <p:cNvPr id="22" name="Título 1"/>
          <p:cNvSpPr>
            <a:spLocks noGrp="1"/>
          </p:cNvSpPr>
          <p:nvPr>
            <p:ph type="title"/>
          </p:nvPr>
        </p:nvSpPr>
        <p:spPr/>
        <p:txBody>
          <a:bodyPr>
            <a:normAutofit fontScale="90000"/>
          </a:bodyPr>
          <a:lstStyle/>
          <a:p>
            <a:r>
              <a:rPr lang="es-EC" sz="2600" dirty="0">
                <a:solidFill>
                  <a:schemeClr val="tx2"/>
                </a:solidFill>
                <a:latin typeface="Century Gothic" panose="020B0502020202020204" pitchFamily="34" charset="0"/>
                <a:cs typeface="Arial" panose="020B0604020202020204" pitchFamily="34" charset="0"/>
              </a:rPr>
              <a:t>¿Utiliza en sus cultivos fertilizantes orgánicos </a:t>
            </a:r>
            <a:r>
              <a:rPr lang="es-EC" sz="2600" dirty="0" smtClean="0">
                <a:solidFill>
                  <a:schemeClr val="tx2"/>
                </a:solidFill>
                <a:latin typeface="Century Gothic" panose="020B0502020202020204" pitchFamily="34" charset="0"/>
                <a:cs typeface="Arial" panose="020B0604020202020204" pitchFamily="34" charset="0"/>
              </a:rPr>
              <a:t>?</a:t>
            </a:r>
            <a:endParaRPr lang="es-ES_tradnl" sz="1800" dirty="0">
              <a:solidFill>
                <a:schemeClr val="tx2"/>
              </a:solidFill>
              <a:latin typeface="Century Gothic" panose="020B0502020202020204" pitchFamily="34" charset="0"/>
              <a:cs typeface="Arial" panose="020B0604020202020204" pitchFamily="34" charset="0"/>
            </a:endParaRPr>
          </a:p>
        </p:txBody>
      </p:sp>
      <p:sp>
        <p:nvSpPr>
          <p:cNvPr id="23" name="22 Rectángulo"/>
          <p:cNvSpPr/>
          <p:nvPr/>
        </p:nvSpPr>
        <p:spPr>
          <a:xfrm>
            <a:off x="922399" y="915400"/>
            <a:ext cx="4049507"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a:t>
            </a:r>
            <a:r>
              <a:rPr lang="es-MX" sz="1600" b="1" dirty="0" smtClean="0">
                <a:solidFill>
                  <a:schemeClr val="bg2">
                    <a:lumMod val="50000"/>
                  </a:schemeClr>
                </a:solidFill>
                <a:latin typeface="Century Gothic" panose="020B0502020202020204" pitchFamily="34" charset="0"/>
              </a:rPr>
              <a:t>el </a:t>
            </a:r>
            <a:r>
              <a:rPr lang="es-MX" sz="1600" b="1" dirty="0">
                <a:solidFill>
                  <a:schemeClr val="bg2">
                    <a:lumMod val="50000"/>
                  </a:schemeClr>
                </a:solidFill>
                <a:latin typeface="Century Gothic" panose="020B0502020202020204" pitchFamily="34" charset="0"/>
              </a:rPr>
              <a:t>1 de enero al 31 de diciembre</a:t>
            </a:r>
          </a:p>
        </p:txBody>
      </p:sp>
    </p:spTree>
    <p:extLst>
      <p:ext uri="{BB962C8B-B14F-4D97-AF65-F5344CB8AC3E}">
        <p14:creationId xmlns:p14="http://schemas.microsoft.com/office/powerpoint/2010/main" val="276231744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2759734" y="1826956"/>
            <a:ext cx="4128354" cy="1169551"/>
          </a:xfrm>
          <a:prstGeom prst="rect">
            <a:avLst/>
          </a:prstGeom>
        </p:spPr>
        <p:txBody>
          <a:bodyPr wrap="square">
            <a:spAutoFit/>
          </a:bodyPr>
          <a:lstStyle/>
          <a:p>
            <a:pPr algn="just" defTabSz="451491"/>
            <a:r>
              <a:rPr lang="es-ES" sz="1400" b="1" dirty="0" err="1">
                <a:solidFill>
                  <a:prstClr val="black"/>
                </a:solidFill>
                <a:latin typeface="Century Gothic" panose="020B0502020202020204" pitchFamily="34" charset="0"/>
              </a:rPr>
              <a:t>Biól</a:t>
            </a:r>
            <a:r>
              <a:rPr lang="es-ES" sz="1400" b="1" dirty="0">
                <a:solidFill>
                  <a:prstClr val="black"/>
                </a:solidFill>
                <a:latin typeface="Century Gothic" panose="020B0502020202020204" pitchFamily="34" charset="0"/>
              </a:rPr>
              <a:t>: </a:t>
            </a:r>
            <a:r>
              <a:rPr lang="es-ES" sz="1400" dirty="0">
                <a:solidFill>
                  <a:prstClr val="black"/>
                </a:solidFill>
                <a:latin typeface="Century Gothic" panose="020B0502020202020204" pitchFamily="34" charset="0"/>
              </a:rPr>
              <a:t>abono orgánico líquido resultado de la fermentación de estiércol y agua a través de la descomposición y transformaciones químicas de residuos orgánicos en un ambiente anaerobio.</a:t>
            </a:r>
          </a:p>
        </p:txBody>
      </p:sp>
      <p:sp>
        <p:nvSpPr>
          <p:cNvPr id="9" name="10 Rectángulo"/>
          <p:cNvSpPr/>
          <p:nvPr/>
        </p:nvSpPr>
        <p:spPr>
          <a:xfrm>
            <a:off x="2250800" y="3175571"/>
            <a:ext cx="4781304" cy="1104833"/>
          </a:xfrm>
          <a:prstGeom prst="rect">
            <a:avLst/>
          </a:prstGeom>
          <a:noFill/>
          <a:ln w="19050">
            <a:solidFill>
              <a:srgbClr val="63646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10" name="10 Rectángulo"/>
          <p:cNvSpPr/>
          <p:nvPr/>
        </p:nvSpPr>
        <p:spPr>
          <a:xfrm>
            <a:off x="2291272" y="1764795"/>
            <a:ext cx="4740832" cy="1226227"/>
          </a:xfrm>
          <a:prstGeom prst="rect">
            <a:avLst/>
          </a:prstGeom>
          <a:noFill/>
          <a:ln w="19050">
            <a:solidFill>
              <a:srgbClr val="63646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11" name="10 Rectángulo"/>
          <p:cNvSpPr/>
          <p:nvPr/>
        </p:nvSpPr>
        <p:spPr>
          <a:xfrm>
            <a:off x="2434602" y="4501368"/>
            <a:ext cx="4597502" cy="1104833"/>
          </a:xfrm>
          <a:prstGeom prst="rect">
            <a:avLst/>
          </a:prstGeom>
          <a:noFill/>
          <a:ln w="19050">
            <a:solidFill>
              <a:srgbClr val="63646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12" name="Elipse 13"/>
          <p:cNvSpPr/>
          <p:nvPr/>
        </p:nvSpPr>
        <p:spPr>
          <a:xfrm>
            <a:off x="1716807" y="4488576"/>
            <a:ext cx="1052814" cy="1112847"/>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Elipse 14"/>
          <p:cNvSpPr/>
          <p:nvPr/>
        </p:nvSpPr>
        <p:spPr>
          <a:xfrm>
            <a:off x="1762037" y="3186663"/>
            <a:ext cx="894410" cy="1104833"/>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4" name="Elipse 15"/>
          <p:cNvSpPr/>
          <p:nvPr/>
        </p:nvSpPr>
        <p:spPr>
          <a:xfrm>
            <a:off x="1762038" y="1856063"/>
            <a:ext cx="949587" cy="1104834"/>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 name="Rectángulo 2"/>
          <p:cNvSpPr/>
          <p:nvPr/>
        </p:nvSpPr>
        <p:spPr>
          <a:xfrm>
            <a:off x="2712648" y="3343158"/>
            <a:ext cx="4175440" cy="954107"/>
          </a:xfrm>
          <a:prstGeom prst="rect">
            <a:avLst/>
          </a:prstGeom>
        </p:spPr>
        <p:txBody>
          <a:bodyPr wrap="square">
            <a:spAutoFit/>
          </a:bodyPr>
          <a:lstStyle/>
          <a:p>
            <a:pPr algn="just"/>
            <a:r>
              <a:rPr lang="es-EC" sz="1400" b="1" dirty="0">
                <a:solidFill>
                  <a:prstClr val="black"/>
                </a:solidFill>
                <a:latin typeface="Century Gothic" panose="020B0502020202020204" pitchFamily="34" charset="0"/>
              </a:rPr>
              <a:t>Purines</a:t>
            </a:r>
            <a:r>
              <a:rPr lang="es-EC" sz="1400" dirty="0">
                <a:solidFill>
                  <a:prstClr val="black"/>
                </a:solidFill>
                <a:latin typeface="Century Gothic" panose="020B0502020202020204" pitchFamily="34" charset="0"/>
              </a:rPr>
              <a:t>: están constituido por los orines que fluyen de los alojamientos del ganado o los líquidos que escurren del montón de estiércol, recogidos en una fosa</a:t>
            </a:r>
          </a:p>
        </p:txBody>
      </p:sp>
      <p:sp>
        <p:nvSpPr>
          <p:cNvPr id="15" name="Rectángulo 14"/>
          <p:cNvSpPr/>
          <p:nvPr/>
        </p:nvSpPr>
        <p:spPr>
          <a:xfrm>
            <a:off x="2769621" y="4325942"/>
            <a:ext cx="4118467" cy="1231106"/>
          </a:xfrm>
          <a:prstGeom prst="rect">
            <a:avLst/>
          </a:prstGeom>
        </p:spPr>
        <p:txBody>
          <a:bodyPr wrap="square">
            <a:spAutoFit/>
          </a:bodyPr>
          <a:lstStyle/>
          <a:p>
            <a:pPr algn="just" defTabSz="451491"/>
            <a:endParaRPr lang="es-EC" b="1" dirty="0">
              <a:solidFill>
                <a:prstClr val="black"/>
              </a:solidFill>
              <a:latin typeface="Century Gothic" panose="020B0502020202020204" pitchFamily="34" charset="0"/>
            </a:endParaRPr>
          </a:p>
          <a:p>
            <a:pPr algn="just" defTabSz="451491"/>
            <a:r>
              <a:rPr lang="es-EC" sz="1400" b="1" dirty="0">
                <a:solidFill>
                  <a:prstClr val="black"/>
                </a:solidFill>
                <a:latin typeface="Century Gothic" panose="020B0502020202020204" pitchFamily="34" charset="0"/>
              </a:rPr>
              <a:t>Tés: </a:t>
            </a:r>
            <a:r>
              <a:rPr lang="es-EC" sz="1400" dirty="0">
                <a:solidFill>
                  <a:prstClr val="black"/>
                </a:solidFill>
                <a:latin typeface="Century Gothic" panose="020B0502020202020204" pitchFamily="34" charset="0"/>
              </a:rPr>
              <a:t>es un extracto acuoso de alta actividad biológica que se consigue por una fermentación aeróbica de materiales como el compost humus o estiércol</a:t>
            </a:r>
          </a:p>
        </p:txBody>
      </p:sp>
      <p:sp>
        <p:nvSpPr>
          <p:cNvPr id="16" name="Rectángulo 15"/>
          <p:cNvSpPr/>
          <p:nvPr/>
        </p:nvSpPr>
        <p:spPr>
          <a:xfrm>
            <a:off x="2008935" y="5857528"/>
            <a:ext cx="4451789" cy="523220"/>
          </a:xfrm>
          <a:prstGeom prst="rect">
            <a:avLst/>
          </a:prstGeom>
        </p:spPr>
        <p:txBody>
          <a:bodyPr wrap="square">
            <a:spAutoFit/>
          </a:bodyPr>
          <a:lstStyle/>
          <a:p>
            <a:pPr algn="just" defTabSz="451491"/>
            <a:r>
              <a:rPr lang="es-ES" sz="1400" b="1" dirty="0">
                <a:solidFill>
                  <a:prstClr val="black"/>
                </a:solidFill>
                <a:latin typeface="Century Gothic" panose="020B0502020202020204" pitchFamily="34" charset="0"/>
              </a:rPr>
              <a:t>Otros: </a:t>
            </a:r>
            <a:r>
              <a:rPr lang="es-ES" sz="1400" dirty="0">
                <a:solidFill>
                  <a:prstClr val="black"/>
                </a:solidFill>
                <a:latin typeface="Century Gothic" panose="020B0502020202020204" pitchFamily="34" charset="0"/>
              </a:rPr>
              <a:t>todos los demás abonos de origen natural líquidos.</a:t>
            </a:r>
            <a:endParaRPr lang="es-EC" sz="1400" dirty="0">
              <a:solidFill>
                <a:prstClr val="black"/>
              </a:solidFill>
              <a:latin typeface="Century Gothic" panose="020B0502020202020204" pitchFamily="34" charset="0"/>
            </a:endParaRPr>
          </a:p>
        </p:txBody>
      </p:sp>
      <p:sp>
        <p:nvSpPr>
          <p:cNvPr id="18" name="Rectángulo 17"/>
          <p:cNvSpPr/>
          <p:nvPr/>
        </p:nvSpPr>
        <p:spPr>
          <a:xfrm>
            <a:off x="7367123" y="5256034"/>
            <a:ext cx="4073686" cy="738664"/>
          </a:xfrm>
          <a:prstGeom prst="rect">
            <a:avLst/>
          </a:prstGeom>
          <a:ln w="15875">
            <a:solidFill>
              <a:schemeClr val="accent3"/>
            </a:solidFill>
          </a:ln>
        </p:spPr>
        <p:txBody>
          <a:bodyPr wrap="square">
            <a:spAutoFit/>
          </a:bodyPr>
          <a:lstStyle/>
          <a:p>
            <a:pPr algn="just"/>
            <a:r>
              <a:rPr lang="es-ES" sz="1400" dirty="0">
                <a:solidFill>
                  <a:prstClr val="black"/>
                </a:solidFill>
                <a:latin typeface="Century Gothic" panose="020B0502020202020204" pitchFamily="34" charset="0"/>
              </a:rPr>
              <a:t>Registre la cantidad total de abonos orgánicos líquidos usados en el cultivo, así también su procedencia y costo unitario. </a:t>
            </a:r>
            <a:endParaRPr lang="es-EC" sz="1400" dirty="0">
              <a:solidFill>
                <a:prstClr val="black"/>
              </a:solidFill>
              <a:latin typeface="Century Gothic" panose="020B0502020202020204" pitchFamily="34" charset="0"/>
            </a:endParaRPr>
          </a:p>
        </p:txBody>
      </p:sp>
      <p:sp>
        <p:nvSpPr>
          <p:cNvPr id="19" name="Título 1"/>
          <p:cNvSpPr>
            <a:spLocks noGrp="1"/>
          </p:cNvSpPr>
          <p:nvPr>
            <p:ph type="title"/>
          </p:nvPr>
        </p:nvSpPr>
        <p:spPr/>
        <p:txBody>
          <a:bodyPr>
            <a:normAutofit fontScale="90000"/>
          </a:bodyPr>
          <a:lstStyle/>
          <a:p>
            <a:r>
              <a:rPr lang="es-EC" sz="2600" dirty="0">
                <a:solidFill>
                  <a:schemeClr val="tx2"/>
                </a:solidFill>
                <a:latin typeface="Arial" panose="020B0604020202020204" pitchFamily="34" charset="0"/>
                <a:cs typeface="Arial" panose="020B0604020202020204" pitchFamily="34" charset="0"/>
              </a:rPr>
              <a:t>¿Utiliza en sus cultivos fertilizantes orgánicos </a:t>
            </a:r>
            <a:r>
              <a:rPr lang="es-EC" sz="2600" dirty="0" smtClean="0">
                <a:solidFill>
                  <a:schemeClr val="tx2"/>
                </a:solidFill>
                <a:latin typeface="Arial" panose="020B0604020202020204" pitchFamily="34" charset="0"/>
                <a:cs typeface="Arial" panose="020B0604020202020204" pitchFamily="34" charset="0"/>
              </a:rPr>
              <a:t>?</a:t>
            </a:r>
            <a:endParaRPr lang="es-ES_tradnl" sz="1800" dirty="0">
              <a:solidFill>
                <a:schemeClr val="tx2"/>
              </a:solidFill>
              <a:latin typeface="Arial" panose="020B0604020202020204" pitchFamily="34" charset="0"/>
              <a:cs typeface="Arial" panose="020B0604020202020204" pitchFamily="34" charset="0"/>
            </a:endParaRPr>
          </a:p>
        </p:txBody>
      </p:sp>
      <p:sp>
        <p:nvSpPr>
          <p:cNvPr id="20" name="19 Rectángulo"/>
          <p:cNvSpPr/>
          <p:nvPr/>
        </p:nvSpPr>
        <p:spPr>
          <a:xfrm>
            <a:off x="926765" y="832937"/>
            <a:ext cx="3991798"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el 1 de enero al 31 de diciembre</a:t>
            </a:r>
          </a:p>
        </p:txBody>
      </p:sp>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8128" y="2213956"/>
            <a:ext cx="3227930" cy="25476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9997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Diagrama"/>
          <p:cNvGraphicFramePr/>
          <p:nvPr>
            <p:extLst>
              <p:ext uri="{D42A27DB-BD31-4B8C-83A1-F6EECF244321}">
                <p14:modId xmlns:p14="http://schemas.microsoft.com/office/powerpoint/2010/main" val="1134962102"/>
              </p:ext>
            </p:extLst>
          </p:nvPr>
        </p:nvGraphicFramePr>
        <p:xfrm>
          <a:off x="2230169" y="1372513"/>
          <a:ext cx="9474150" cy="5331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ítulo 7">
            <a:extLst>
              <a:ext uri="{FF2B5EF4-FFF2-40B4-BE49-F238E27FC236}">
                <a16:creationId xmlns="" xmlns:a16="http://schemas.microsoft.com/office/drawing/2014/main" id="{CD7A9AB4-E213-4757-9B5A-0279FC23EE69}"/>
              </a:ext>
            </a:extLst>
          </p:cNvPr>
          <p:cNvSpPr>
            <a:spLocks noGrp="1"/>
          </p:cNvSpPr>
          <p:nvPr>
            <p:ph type="title"/>
          </p:nvPr>
        </p:nvSpPr>
        <p:spPr/>
        <p:txBody>
          <a:bodyPr>
            <a:normAutofit fontScale="90000"/>
          </a:bodyPr>
          <a:lstStyle/>
          <a:p>
            <a:r>
              <a:rPr lang="es-EC" sz="3200" b="1" dirty="0"/>
              <a:t>Responsabilidades Generales</a:t>
            </a:r>
            <a:endParaRPr lang="es-EC" dirty="0"/>
          </a:p>
        </p:txBody>
      </p:sp>
      <p:sp>
        <p:nvSpPr>
          <p:cNvPr id="10" name="Marcador de contenido 9">
            <a:extLst>
              <a:ext uri="{FF2B5EF4-FFF2-40B4-BE49-F238E27FC236}">
                <a16:creationId xmlns="" xmlns:a16="http://schemas.microsoft.com/office/drawing/2014/main" id="{78B0E25B-84F3-4985-A779-53CBEB4F0E0A}"/>
              </a:ext>
            </a:extLst>
          </p:cNvPr>
          <p:cNvSpPr>
            <a:spLocks noGrp="1"/>
          </p:cNvSpPr>
          <p:nvPr>
            <p:ph type="body" sz="quarter" idx="10"/>
          </p:nvPr>
        </p:nvSpPr>
        <p:spPr>
          <a:xfrm>
            <a:off x="797198" y="873358"/>
            <a:ext cx="7227614" cy="499155"/>
          </a:xfrm>
        </p:spPr>
        <p:txBody>
          <a:bodyPr>
            <a:normAutofit/>
          </a:bodyPr>
          <a:lstStyle/>
          <a:p>
            <a:r>
              <a:rPr lang="es-MX" dirty="0"/>
              <a:t>Del personal participante</a:t>
            </a:r>
            <a:endParaRPr lang="es-EC" dirty="0"/>
          </a:p>
        </p:txBody>
      </p:sp>
    </p:spTree>
    <p:extLst>
      <p:ext uri="{BB962C8B-B14F-4D97-AF65-F5344CB8AC3E}">
        <p14:creationId xmlns:p14="http://schemas.microsoft.com/office/powerpoint/2010/main" val="13362095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p:cNvSpPr>
            <a:spLocks noGrp="1"/>
          </p:cNvSpPr>
          <p:nvPr>
            <p:ph type="title"/>
          </p:nvPr>
        </p:nvSpPr>
        <p:spPr/>
        <p:txBody>
          <a:bodyPr>
            <a:normAutofit fontScale="90000"/>
          </a:bodyPr>
          <a:lstStyle/>
          <a:p>
            <a:r>
              <a:rPr lang="es-EC" sz="2600" dirty="0">
                <a:solidFill>
                  <a:schemeClr val="tx2"/>
                </a:solidFill>
                <a:latin typeface="Arial" panose="020B0604020202020204" pitchFamily="34" charset="0"/>
                <a:cs typeface="Arial" panose="020B0604020202020204" pitchFamily="34" charset="0"/>
              </a:rPr>
              <a:t>¿Utiliza en sus cultivos fertilizantes orgánicos </a:t>
            </a:r>
            <a:r>
              <a:rPr lang="es-EC" sz="2600" dirty="0" smtClean="0">
                <a:solidFill>
                  <a:schemeClr val="tx2"/>
                </a:solidFill>
                <a:latin typeface="Arial" panose="020B0604020202020204" pitchFamily="34" charset="0"/>
                <a:cs typeface="Arial" panose="020B0604020202020204" pitchFamily="34" charset="0"/>
              </a:rPr>
              <a:t>?</a:t>
            </a:r>
            <a:endParaRPr lang="es-ES_tradnl" sz="1800" dirty="0">
              <a:solidFill>
                <a:schemeClr val="tx2"/>
              </a:solidFill>
              <a:latin typeface="Arial" panose="020B0604020202020204" pitchFamily="34" charset="0"/>
              <a:cs typeface="Arial" panose="020B0604020202020204" pitchFamily="34" charset="0"/>
            </a:endParaRPr>
          </a:p>
        </p:txBody>
      </p:sp>
      <p:sp>
        <p:nvSpPr>
          <p:cNvPr id="6" name="5 Rectángulo"/>
          <p:cNvSpPr/>
          <p:nvPr/>
        </p:nvSpPr>
        <p:spPr>
          <a:xfrm>
            <a:off x="1506105" y="1476434"/>
            <a:ext cx="8644208" cy="954107"/>
          </a:xfrm>
          <a:prstGeom prst="rect">
            <a:avLst/>
          </a:prstGeom>
        </p:spPr>
        <p:txBody>
          <a:bodyPr wrap="square">
            <a:spAutoFit/>
          </a:bodyPr>
          <a:lstStyle/>
          <a:p>
            <a:pPr algn="just"/>
            <a:r>
              <a:rPr lang="es-EC" sz="1400" dirty="0" smtClean="0">
                <a:solidFill>
                  <a:prstClr val="black"/>
                </a:solidFill>
                <a:latin typeface="Century Gothic" panose="020B0502020202020204" pitchFamily="34" charset="0"/>
              </a:rPr>
              <a:t>La </a:t>
            </a:r>
            <a:r>
              <a:rPr lang="es-EC" sz="1400" dirty="0">
                <a:solidFill>
                  <a:prstClr val="black"/>
                </a:solidFill>
                <a:latin typeface="Century Gothic" panose="020B0502020202020204" pitchFamily="34" charset="0"/>
              </a:rPr>
              <a:t>PP indica que en una hectárea (ha) de frutilla al momento de preparar el suelo (preparar las camas) aplicó ½ tonelada de estiércol de borrego y vacas y 1 tonelada de compost y para complementar la nutrición realizó aplicaciones de biol a razón de 20 litros por cada 200 </a:t>
            </a:r>
            <a:r>
              <a:rPr lang="es-EC" sz="1400" dirty="0" err="1">
                <a:solidFill>
                  <a:prstClr val="black"/>
                </a:solidFill>
                <a:latin typeface="Century Gothic" panose="020B0502020202020204" pitchFamily="34" charset="0"/>
              </a:rPr>
              <a:t>lt</a:t>
            </a:r>
            <a:r>
              <a:rPr lang="es-EC" sz="1400" dirty="0">
                <a:solidFill>
                  <a:prstClr val="black"/>
                </a:solidFill>
                <a:latin typeface="Century Gothic" panose="020B0502020202020204" pitchFamily="34" charset="0"/>
              </a:rPr>
              <a:t> de solución durante 6 meses  cada 15 días.</a:t>
            </a:r>
          </a:p>
        </p:txBody>
      </p:sp>
      <p:sp>
        <p:nvSpPr>
          <p:cNvPr id="7" name="5 Rectángulo"/>
          <p:cNvSpPr/>
          <p:nvPr/>
        </p:nvSpPr>
        <p:spPr>
          <a:xfrm>
            <a:off x="1703512" y="6093296"/>
            <a:ext cx="7509936" cy="523220"/>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Registre la cantidad o el volumen TOTAL de  abono /s utilizado/s en cada uno de el/los cultivos descritos por la PP</a:t>
            </a:r>
          </a:p>
        </p:txBody>
      </p:sp>
      <p:sp>
        <p:nvSpPr>
          <p:cNvPr id="13" name="12 Rectángulo"/>
          <p:cNvSpPr/>
          <p:nvPr/>
        </p:nvSpPr>
        <p:spPr>
          <a:xfrm>
            <a:off x="1067311" y="912280"/>
            <a:ext cx="1128386" cy="400110"/>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Ejercicio</a:t>
            </a:r>
            <a:r>
              <a:rPr lang="es-MX" sz="2000" b="1" dirty="0">
                <a:solidFill>
                  <a:prstClr val="black"/>
                </a:solidFill>
                <a:latin typeface="Calibri"/>
              </a:rPr>
              <a:t> </a:t>
            </a:r>
          </a:p>
        </p:txBody>
      </p:sp>
      <p:sp>
        <p:nvSpPr>
          <p:cNvPr id="3" name="2 Rectángulo"/>
          <p:cNvSpPr/>
          <p:nvPr/>
        </p:nvSpPr>
        <p:spPr>
          <a:xfrm>
            <a:off x="1631504" y="5013176"/>
            <a:ext cx="2088232" cy="36004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900" dirty="0">
                <a:solidFill>
                  <a:prstClr val="black"/>
                </a:solidFill>
                <a:latin typeface="Calibri"/>
              </a:rPr>
              <a:t>½ tonelada de estiércol</a:t>
            </a:r>
          </a:p>
        </p:txBody>
      </p:sp>
      <p:sp>
        <p:nvSpPr>
          <p:cNvPr id="15" name="14 Rectángulo"/>
          <p:cNvSpPr/>
          <p:nvPr/>
        </p:nvSpPr>
        <p:spPr>
          <a:xfrm>
            <a:off x="4723715" y="5020292"/>
            <a:ext cx="1440160" cy="36004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s-EC" sz="900" dirty="0">
                <a:solidFill>
                  <a:prstClr val="black"/>
                </a:solidFill>
                <a:latin typeface="Calibri"/>
              </a:rPr>
              <a:t>1 tonelada de compost</a:t>
            </a:r>
          </a:p>
        </p:txBody>
      </p:sp>
      <p:sp>
        <p:nvSpPr>
          <p:cNvPr id="16" name="15 Rectángulo"/>
          <p:cNvSpPr/>
          <p:nvPr/>
        </p:nvSpPr>
        <p:spPr>
          <a:xfrm>
            <a:off x="2832415" y="5645542"/>
            <a:ext cx="6480720" cy="18002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s-EC" sz="1200" dirty="0">
                <a:solidFill>
                  <a:prstClr val="white"/>
                </a:solidFill>
                <a:latin typeface="Calibri"/>
              </a:rPr>
              <a:t>Biol a razón de 20 litros por cada 200 </a:t>
            </a:r>
            <a:r>
              <a:rPr lang="es-EC" sz="1200" dirty="0" err="1">
                <a:solidFill>
                  <a:prstClr val="white"/>
                </a:solidFill>
                <a:latin typeface="Calibri"/>
              </a:rPr>
              <a:t>lt</a:t>
            </a:r>
            <a:r>
              <a:rPr lang="es-EC" sz="1200" dirty="0">
                <a:solidFill>
                  <a:prstClr val="white"/>
                </a:solidFill>
                <a:latin typeface="Calibri"/>
              </a:rPr>
              <a:t> de solución cada 15</a:t>
            </a:r>
          </a:p>
        </p:txBody>
      </p:sp>
      <p:pic>
        <p:nvPicPr>
          <p:cNvPr id="2" name="Imagen 1"/>
          <p:cNvPicPr>
            <a:picLocks noChangeAspect="1"/>
          </p:cNvPicPr>
          <p:nvPr/>
        </p:nvPicPr>
        <p:blipFill>
          <a:blip r:embed="rId2"/>
          <a:stretch>
            <a:fillRect/>
          </a:stretch>
        </p:blipFill>
        <p:spPr>
          <a:xfrm>
            <a:off x="1631504" y="3140968"/>
            <a:ext cx="1152128" cy="1618938"/>
          </a:xfrm>
          <a:prstGeom prst="rect">
            <a:avLst/>
          </a:prstGeom>
        </p:spPr>
      </p:pic>
      <p:pic>
        <p:nvPicPr>
          <p:cNvPr id="8" name="Imagen 7"/>
          <p:cNvPicPr>
            <a:picLocks noChangeAspect="1"/>
          </p:cNvPicPr>
          <p:nvPr/>
        </p:nvPicPr>
        <p:blipFill>
          <a:blip r:embed="rId3"/>
          <a:stretch>
            <a:fillRect/>
          </a:stretch>
        </p:blipFill>
        <p:spPr>
          <a:xfrm>
            <a:off x="2832416" y="2668719"/>
            <a:ext cx="7134225" cy="2095500"/>
          </a:xfrm>
          <a:prstGeom prst="rect">
            <a:avLst/>
          </a:prstGeom>
        </p:spPr>
      </p:pic>
      <p:sp>
        <p:nvSpPr>
          <p:cNvPr id="10" name="Rectángulo 9"/>
          <p:cNvSpPr/>
          <p:nvPr/>
        </p:nvSpPr>
        <p:spPr>
          <a:xfrm>
            <a:off x="4030433" y="4899525"/>
            <a:ext cx="389850" cy="584775"/>
          </a:xfrm>
          <a:prstGeom prst="rect">
            <a:avLst/>
          </a:prstGeom>
        </p:spPr>
        <p:txBody>
          <a:bodyPr wrap="none">
            <a:spAutoFit/>
          </a:bodyPr>
          <a:lstStyle/>
          <a:p>
            <a:r>
              <a:rPr lang="es-EC" sz="3200" b="1" dirty="0">
                <a:solidFill>
                  <a:prstClr val="black"/>
                </a:solidFill>
                <a:latin typeface="Calibri"/>
              </a:rPr>
              <a:t>+</a:t>
            </a:r>
            <a:endParaRPr lang="es-EC" b="1" dirty="0">
              <a:solidFill>
                <a:prstClr val="black"/>
              </a:solidFill>
              <a:latin typeface="Calibri"/>
            </a:endParaRPr>
          </a:p>
        </p:txBody>
      </p:sp>
    </p:spTree>
    <p:extLst>
      <p:ext uri="{BB962C8B-B14F-4D97-AF65-F5344CB8AC3E}">
        <p14:creationId xmlns:p14="http://schemas.microsoft.com/office/powerpoint/2010/main" val="1462836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1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5 Rectángulo"/>
          <p:cNvSpPr/>
          <p:nvPr/>
        </p:nvSpPr>
        <p:spPr>
          <a:xfrm>
            <a:off x="1703511" y="6093296"/>
            <a:ext cx="7533085" cy="523220"/>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Registre la cantidad o el volumen TOTAL de  abono /s utilizado/s en cada uno de el/los cultivos descritos por la PP</a:t>
            </a:r>
          </a:p>
        </p:txBody>
      </p:sp>
      <p:sp>
        <p:nvSpPr>
          <p:cNvPr id="12" name="Título 1"/>
          <p:cNvSpPr>
            <a:spLocks noGrp="1"/>
          </p:cNvSpPr>
          <p:nvPr>
            <p:ph type="title"/>
          </p:nvPr>
        </p:nvSpPr>
        <p:spPr/>
        <p:txBody>
          <a:bodyPr>
            <a:normAutofit fontScale="90000"/>
          </a:bodyPr>
          <a:lstStyle/>
          <a:p>
            <a:r>
              <a:rPr lang="es-EC" sz="2600" dirty="0">
                <a:solidFill>
                  <a:schemeClr val="tx2"/>
                </a:solidFill>
                <a:latin typeface="Arial" panose="020B0604020202020204" pitchFamily="34" charset="0"/>
                <a:cs typeface="Arial" panose="020B0604020202020204" pitchFamily="34" charset="0"/>
              </a:rPr>
              <a:t>¿Utiliza en sus cultivos fertilizantes orgánicos </a:t>
            </a:r>
            <a:r>
              <a:rPr lang="es-EC" sz="2600" dirty="0" smtClean="0">
                <a:solidFill>
                  <a:schemeClr val="tx2"/>
                </a:solidFill>
                <a:latin typeface="Arial" panose="020B0604020202020204" pitchFamily="34" charset="0"/>
                <a:cs typeface="Arial" panose="020B0604020202020204" pitchFamily="34" charset="0"/>
              </a:rPr>
              <a:t>?</a:t>
            </a:r>
            <a:endParaRPr lang="es-ES_tradnl" sz="1800" dirty="0">
              <a:solidFill>
                <a:schemeClr val="tx2"/>
              </a:solidFill>
              <a:latin typeface="Arial" panose="020B0604020202020204" pitchFamily="34" charset="0"/>
              <a:cs typeface="Arial" panose="020B0604020202020204" pitchFamily="34" charset="0"/>
            </a:endParaRPr>
          </a:p>
        </p:txBody>
      </p:sp>
      <p:sp>
        <p:nvSpPr>
          <p:cNvPr id="13" name="12 Rectángulo"/>
          <p:cNvSpPr/>
          <p:nvPr/>
        </p:nvSpPr>
        <p:spPr>
          <a:xfrm>
            <a:off x="1007174" y="915400"/>
            <a:ext cx="1128386" cy="400110"/>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Ejercicio</a:t>
            </a:r>
            <a:r>
              <a:rPr lang="es-MX" sz="2000" b="1" dirty="0">
                <a:solidFill>
                  <a:prstClr val="black"/>
                </a:solidFill>
                <a:latin typeface="Calibri"/>
              </a:rPr>
              <a:t> </a:t>
            </a:r>
          </a:p>
        </p:txBody>
      </p:sp>
      <p:sp>
        <p:nvSpPr>
          <p:cNvPr id="10" name="5 Rectángulo"/>
          <p:cNvSpPr/>
          <p:nvPr/>
        </p:nvSpPr>
        <p:spPr>
          <a:xfrm>
            <a:off x="1247275" y="1419925"/>
            <a:ext cx="10373707" cy="738664"/>
          </a:xfrm>
          <a:prstGeom prst="rect">
            <a:avLst/>
          </a:prstGeom>
        </p:spPr>
        <p:txBody>
          <a:bodyPr wrap="square">
            <a:spAutoFit/>
          </a:bodyPr>
          <a:lstStyle/>
          <a:p>
            <a:pPr algn="just"/>
            <a:r>
              <a:rPr lang="es-EC" sz="1400" dirty="0" smtClean="0">
                <a:solidFill>
                  <a:prstClr val="black"/>
                </a:solidFill>
                <a:latin typeface="Century Gothic" panose="020B0502020202020204" pitchFamily="34" charset="0"/>
              </a:rPr>
              <a:t>La </a:t>
            </a:r>
            <a:r>
              <a:rPr lang="es-EC" sz="1400" dirty="0">
                <a:solidFill>
                  <a:prstClr val="black"/>
                </a:solidFill>
                <a:latin typeface="Century Gothic" panose="020B0502020202020204" pitchFamily="34" charset="0"/>
              </a:rPr>
              <a:t>PP indica que en una hectárea (ha) de frutilla al momento de preparar el suelo (preparar las camas) aplicó ½ tonelada de estiércol de borrego y vacas y 1 tonelada de compost y para complementar la nutrición realizó aplicaciones de biol a razón de 20 litros por cada 200 </a:t>
            </a:r>
            <a:r>
              <a:rPr lang="es-EC" sz="1400" dirty="0" err="1">
                <a:solidFill>
                  <a:prstClr val="black"/>
                </a:solidFill>
                <a:latin typeface="Century Gothic" panose="020B0502020202020204" pitchFamily="34" charset="0"/>
              </a:rPr>
              <a:t>lt</a:t>
            </a:r>
            <a:r>
              <a:rPr lang="es-EC" sz="1400" dirty="0">
                <a:solidFill>
                  <a:prstClr val="black"/>
                </a:solidFill>
                <a:latin typeface="Century Gothic" panose="020B0502020202020204" pitchFamily="34" charset="0"/>
              </a:rPr>
              <a:t> de solución durante 6 meses  cada 15 días.</a:t>
            </a:r>
          </a:p>
        </p:txBody>
      </p:sp>
      <p:pic>
        <p:nvPicPr>
          <p:cNvPr id="8" name="Imagen 7"/>
          <p:cNvPicPr>
            <a:picLocks noChangeAspect="1"/>
          </p:cNvPicPr>
          <p:nvPr/>
        </p:nvPicPr>
        <p:blipFill>
          <a:blip r:embed="rId2"/>
          <a:stretch>
            <a:fillRect/>
          </a:stretch>
        </p:blipFill>
        <p:spPr>
          <a:xfrm>
            <a:off x="3359697" y="2267768"/>
            <a:ext cx="4755629" cy="3735719"/>
          </a:xfrm>
          <a:prstGeom prst="rect">
            <a:avLst/>
          </a:prstGeom>
          <a:ln>
            <a:solidFill>
              <a:schemeClr val="tx1"/>
            </a:solidFill>
          </a:ln>
        </p:spPr>
      </p:pic>
    </p:spTree>
    <p:extLst>
      <p:ext uri="{BB962C8B-B14F-4D97-AF65-F5344CB8AC3E}">
        <p14:creationId xmlns:p14="http://schemas.microsoft.com/office/powerpoint/2010/main" val="1361802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030505" y="3154512"/>
            <a:ext cx="5369751" cy="3097493"/>
          </a:xfrm>
          <a:prstGeom prst="rect">
            <a:avLst/>
          </a:prstGeom>
          <a:ln>
            <a:solidFill>
              <a:schemeClr val="tx1"/>
            </a:solidFill>
          </a:ln>
        </p:spPr>
      </p:pic>
      <p:sp>
        <p:nvSpPr>
          <p:cNvPr id="6" name="5 Rectángulo"/>
          <p:cNvSpPr/>
          <p:nvPr/>
        </p:nvSpPr>
        <p:spPr>
          <a:xfrm>
            <a:off x="1703512" y="1471836"/>
            <a:ext cx="8657350" cy="523220"/>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Para el registro de fertilizantes y plaguicidas en cultivos asociados </a:t>
            </a:r>
            <a:r>
              <a:rPr lang="es-EC" sz="1400" b="1" dirty="0">
                <a:solidFill>
                  <a:prstClr val="black"/>
                </a:solidFill>
                <a:latin typeface="Century Gothic" panose="020B0502020202020204" pitchFamily="34" charset="0"/>
              </a:rPr>
              <a:t>divida la cantidad  de plaguicidas y fertilizantes para el número de cultivos que componen el asocio. </a:t>
            </a:r>
          </a:p>
        </p:txBody>
      </p:sp>
      <p:sp>
        <p:nvSpPr>
          <p:cNvPr id="7" name="6 Rectángulo"/>
          <p:cNvSpPr/>
          <p:nvPr/>
        </p:nvSpPr>
        <p:spPr>
          <a:xfrm>
            <a:off x="1703512" y="2092662"/>
            <a:ext cx="8619578" cy="307777"/>
          </a:xfrm>
          <a:prstGeom prst="rect">
            <a:avLst/>
          </a:prstGeom>
        </p:spPr>
        <p:style>
          <a:lnRef idx="3">
            <a:schemeClr val="lt1"/>
          </a:lnRef>
          <a:fillRef idx="1">
            <a:schemeClr val="accent3"/>
          </a:fillRef>
          <a:effectRef idx="1">
            <a:schemeClr val="accent3"/>
          </a:effectRef>
          <a:fontRef idx="minor">
            <a:schemeClr val="lt1"/>
          </a:fontRef>
        </p:style>
        <p:txBody>
          <a:bodyPr wrap="square">
            <a:spAutoFit/>
          </a:bodyPr>
          <a:lstStyle/>
          <a:p>
            <a:r>
              <a:rPr lang="es-EC" sz="1400" dirty="0">
                <a:solidFill>
                  <a:prstClr val="white"/>
                </a:solidFill>
                <a:latin typeface="Calibri"/>
              </a:rPr>
              <a:t>Registre la cantidad o el volumen </a:t>
            </a:r>
            <a:r>
              <a:rPr lang="es-EC" sz="1400" b="1" dirty="0">
                <a:solidFill>
                  <a:prstClr val="white"/>
                </a:solidFill>
                <a:latin typeface="Calibri"/>
              </a:rPr>
              <a:t>TOTAL</a:t>
            </a:r>
            <a:r>
              <a:rPr lang="es-EC" sz="1400" dirty="0">
                <a:solidFill>
                  <a:prstClr val="white"/>
                </a:solidFill>
                <a:latin typeface="Calibri"/>
              </a:rPr>
              <a:t> de  abonos /s utilizado/s en cada uno de el/los cultivos descritos por la PP.</a:t>
            </a:r>
            <a:endParaRPr lang="es-EC" sz="1400" b="1" dirty="0">
              <a:solidFill>
                <a:prstClr val="white"/>
              </a:solidFill>
              <a:latin typeface="Calibri"/>
            </a:endParaRPr>
          </a:p>
        </p:txBody>
      </p:sp>
      <p:sp>
        <p:nvSpPr>
          <p:cNvPr id="15" name="Título 1"/>
          <p:cNvSpPr>
            <a:spLocks noGrp="1"/>
          </p:cNvSpPr>
          <p:nvPr>
            <p:ph type="title"/>
          </p:nvPr>
        </p:nvSpPr>
        <p:spPr/>
        <p:txBody>
          <a:bodyPr>
            <a:normAutofit fontScale="90000"/>
          </a:bodyPr>
          <a:lstStyle/>
          <a:p>
            <a:r>
              <a:rPr lang="es-EC" sz="2600" dirty="0">
                <a:solidFill>
                  <a:schemeClr val="tx2"/>
                </a:solidFill>
                <a:latin typeface="Arial" panose="020B0604020202020204" pitchFamily="34" charset="0"/>
                <a:cs typeface="Arial" panose="020B0604020202020204" pitchFamily="34" charset="0"/>
              </a:rPr>
              <a:t>¿Utiliza en sus cultivos fertilizantes orgánicos </a:t>
            </a:r>
            <a:r>
              <a:rPr lang="es-EC" sz="2600" dirty="0" smtClean="0">
                <a:solidFill>
                  <a:schemeClr val="tx2"/>
                </a:solidFill>
                <a:latin typeface="Arial" panose="020B0604020202020204" pitchFamily="34" charset="0"/>
                <a:cs typeface="Arial" panose="020B0604020202020204" pitchFamily="34" charset="0"/>
              </a:rPr>
              <a:t>?</a:t>
            </a:r>
            <a:endParaRPr lang="es-ES_tradnl" sz="1800" dirty="0">
              <a:solidFill>
                <a:schemeClr val="tx2"/>
              </a:solidFill>
              <a:latin typeface="Arial" panose="020B0604020202020204" pitchFamily="34" charset="0"/>
              <a:cs typeface="Arial" panose="020B0604020202020204" pitchFamily="34" charset="0"/>
            </a:endParaRPr>
          </a:p>
        </p:txBody>
      </p:sp>
      <p:sp>
        <p:nvSpPr>
          <p:cNvPr id="18" name="17 Rectángulo"/>
          <p:cNvSpPr/>
          <p:nvPr/>
        </p:nvSpPr>
        <p:spPr>
          <a:xfrm>
            <a:off x="2135561" y="1066455"/>
            <a:ext cx="1008609" cy="338554"/>
          </a:xfrm>
          <a:prstGeom prst="rect">
            <a:avLst/>
          </a:prstGeom>
        </p:spPr>
        <p:txBody>
          <a:bodyPr wrap="none">
            <a:spAutoFit/>
          </a:bodyPr>
          <a:lstStyle/>
          <a:p>
            <a:r>
              <a:rPr lang="es-EC" sz="1600" b="1" dirty="0">
                <a:solidFill>
                  <a:schemeClr val="bg2">
                    <a:lumMod val="50000"/>
                  </a:schemeClr>
                </a:solidFill>
                <a:latin typeface="Century Gothic" panose="020B0502020202020204" pitchFamily="34" charset="0"/>
              </a:rPr>
              <a:t>ASOCIO</a:t>
            </a:r>
          </a:p>
        </p:txBody>
      </p:sp>
      <p:sp>
        <p:nvSpPr>
          <p:cNvPr id="19" name="18 Rectángulo"/>
          <p:cNvSpPr/>
          <p:nvPr/>
        </p:nvSpPr>
        <p:spPr>
          <a:xfrm>
            <a:off x="3431704" y="5960314"/>
            <a:ext cx="5110694" cy="276999"/>
          </a:xfrm>
          <a:prstGeom prst="rect">
            <a:avLst/>
          </a:prstGeom>
        </p:spPr>
        <p:txBody>
          <a:bodyPr wrap="none">
            <a:spAutoFit/>
          </a:bodyPr>
          <a:lstStyle/>
          <a:p>
            <a:r>
              <a:rPr lang="es-EC" sz="1200" b="1" dirty="0">
                <a:solidFill>
                  <a:prstClr val="black"/>
                </a:solidFill>
                <a:latin typeface="Calibri"/>
              </a:rPr>
              <a:t>13500                      1                   -                         -                    60                         1    </a:t>
            </a:r>
          </a:p>
        </p:txBody>
      </p:sp>
      <p:graphicFrame>
        <p:nvGraphicFramePr>
          <p:cNvPr id="11" name="10 Tabla"/>
          <p:cNvGraphicFramePr>
            <a:graphicFrameLocks noGrp="1"/>
          </p:cNvGraphicFramePr>
          <p:nvPr/>
        </p:nvGraphicFramePr>
        <p:xfrm>
          <a:off x="4312646" y="2538566"/>
          <a:ext cx="3295523" cy="558165"/>
        </p:xfrm>
        <a:graphic>
          <a:graphicData uri="http://schemas.openxmlformats.org/drawingml/2006/table">
            <a:tbl>
              <a:tblPr firstRow="1" bandRow="1">
                <a:tableStyleId>{F5AB1C69-6EDB-4FF4-983F-18BD219EF322}</a:tableStyleId>
              </a:tblPr>
              <a:tblGrid>
                <a:gridCol w="1520761">
                  <a:extLst>
                    <a:ext uri="{9D8B030D-6E8A-4147-A177-3AD203B41FA5}">
                      <a16:colId xmlns="" xmlns:a16="http://schemas.microsoft.com/office/drawing/2014/main" val="20000"/>
                    </a:ext>
                  </a:extLst>
                </a:gridCol>
                <a:gridCol w="1774762">
                  <a:extLst>
                    <a:ext uri="{9D8B030D-6E8A-4147-A177-3AD203B41FA5}">
                      <a16:colId xmlns="" xmlns:a16="http://schemas.microsoft.com/office/drawing/2014/main" val="20001"/>
                    </a:ext>
                  </a:extLst>
                </a:gridCol>
              </a:tblGrid>
              <a:tr h="161925">
                <a:tc>
                  <a:txBody>
                    <a:bodyPr/>
                    <a:lstStyle/>
                    <a:p>
                      <a:pPr algn="ctr" fontAlgn="ctr"/>
                      <a:r>
                        <a:rPr lang="es-EC" sz="1100" u="none" strike="noStrike" dirty="0">
                          <a:effectLst/>
                        </a:rPr>
                        <a:t>Abonos </a:t>
                      </a:r>
                      <a:endParaRPr lang="es-EC" sz="1100" b="1" i="0" u="none" strike="noStrike" dirty="0">
                        <a:solidFill>
                          <a:srgbClr val="595959"/>
                        </a:solidFill>
                        <a:effectLst/>
                        <a:latin typeface="Calibri"/>
                      </a:endParaRPr>
                    </a:p>
                  </a:txBody>
                  <a:tcPr marL="9525" marR="9525" marT="9525" marB="0" anchor="ctr"/>
                </a:tc>
                <a:tc>
                  <a:txBody>
                    <a:bodyPr/>
                    <a:lstStyle/>
                    <a:p>
                      <a:pPr algn="ctr" fontAlgn="ctr"/>
                      <a:r>
                        <a:rPr lang="es-EC" sz="1100" u="none" strike="noStrike" dirty="0">
                          <a:effectLst/>
                        </a:rPr>
                        <a:t>Cantidad</a:t>
                      </a:r>
                      <a:endParaRPr lang="es-EC" sz="1100" b="1" i="0" u="none" strike="noStrike" dirty="0">
                        <a:solidFill>
                          <a:srgbClr val="595959"/>
                        </a:solidFill>
                        <a:effectLst/>
                        <a:latin typeface="Calibri"/>
                      </a:endParaRPr>
                    </a:p>
                  </a:txBody>
                  <a:tcPr marL="9525" marR="9525" marT="9525" marB="0" anchor="ctr"/>
                </a:tc>
                <a:extLst>
                  <a:ext uri="{0D108BD9-81ED-4DB2-BD59-A6C34878D82A}">
                    <a16:rowId xmlns="" xmlns:a16="http://schemas.microsoft.com/office/drawing/2014/main" val="10000"/>
                  </a:ext>
                </a:extLst>
              </a:tr>
              <a:tr h="190500">
                <a:tc>
                  <a:txBody>
                    <a:bodyPr/>
                    <a:lstStyle/>
                    <a:p>
                      <a:pPr algn="ctr" fontAlgn="ctr"/>
                      <a:r>
                        <a:rPr lang="es-EC" sz="1100" u="none" strike="noStrike">
                          <a:effectLst/>
                        </a:rPr>
                        <a:t>Vaca</a:t>
                      </a:r>
                      <a:endParaRPr lang="es-EC" sz="1100" b="0" i="0" u="none" strike="noStrike">
                        <a:solidFill>
                          <a:schemeClr val="tx1"/>
                        </a:solidFill>
                        <a:effectLst/>
                        <a:latin typeface="Calibri"/>
                      </a:endParaRPr>
                    </a:p>
                  </a:txBody>
                  <a:tcPr marL="9525" marR="9525" marT="9525" marB="0" anchor="ctr"/>
                </a:tc>
                <a:tc>
                  <a:txBody>
                    <a:bodyPr/>
                    <a:lstStyle/>
                    <a:p>
                      <a:pPr algn="ctr" fontAlgn="ctr"/>
                      <a:r>
                        <a:rPr lang="es-EC" sz="1100" u="none" strike="noStrike" dirty="0">
                          <a:effectLst/>
                        </a:rPr>
                        <a:t>300 sacos/90lb</a:t>
                      </a:r>
                      <a:endParaRPr lang="es-EC" sz="1100" b="0" i="0" u="none" strike="noStrike" dirty="0">
                        <a:solidFill>
                          <a:schemeClr val="tx1"/>
                        </a:solidFill>
                        <a:effectLst/>
                        <a:latin typeface="Calibri"/>
                      </a:endParaRPr>
                    </a:p>
                  </a:txBody>
                  <a:tcPr marL="9525" marR="9525" marT="9525" marB="0" anchor="ctr"/>
                </a:tc>
                <a:extLst>
                  <a:ext uri="{0D108BD9-81ED-4DB2-BD59-A6C34878D82A}">
                    <a16:rowId xmlns="" xmlns:a16="http://schemas.microsoft.com/office/drawing/2014/main" val="10001"/>
                  </a:ext>
                </a:extLst>
              </a:tr>
              <a:tr h="190500">
                <a:tc>
                  <a:txBody>
                    <a:bodyPr/>
                    <a:lstStyle/>
                    <a:p>
                      <a:pPr algn="ctr" fontAlgn="ctr"/>
                      <a:r>
                        <a:rPr lang="es-EC" sz="1100" u="none" strike="noStrike" dirty="0">
                          <a:effectLst/>
                        </a:rPr>
                        <a:t>Biol </a:t>
                      </a:r>
                      <a:endParaRPr lang="es-EC" sz="1100" b="0" i="0" u="none" strike="noStrike" dirty="0">
                        <a:solidFill>
                          <a:schemeClr val="tx1"/>
                        </a:solidFill>
                        <a:effectLst/>
                        <a:latin typeface="Calibri"/>
                      </a:endParaRPr>
                    </a:p>
                  </a:txBody>
                  <a:tcPr marL="9525" marR="9525" marT="9525" marB="0" anchor="ctr"/>
                </a:tc>
                <a:tc>
                  <a:txBody>
                    <a:bodyPr/>
                    <a:lstStyle/>
                    <a:p>
                      <a:pPr algn="ctr" fontAlgn="ctr"/>
                      <a:r>
                        <a:rPr lang="es-EC" sz="1100" u="none" strike="noStrike" dirty="0">
                          <a:effectLst/>
                        </a:rPr>
                        <a:t>120 litros en</a:t>
                      </a:r>
                      <a:r>
                        <a:rPr lang="es-EC" sz="1100" u="none" strike="noStrike" baseline="0" dirty="0">
                          <a:effectLst/>
                        </a:rPr>
                        <a:t> </a:t>
                      </a:r>
                      <a:r>
                        <a:rPr lang="es-EC" sz="1100" u="none" strike="noStrike" dirty="0">
                          <a:effectLst/>
                        </a:rPr>
                        <a:t>12 meses </a:t>
                      </a:r>
                      <a:endParaRPr lang="es-EC" sz="1100" b="0" i="0" u="none" strike="noStrike" dirty="0">
                        <a:solidFill>
                          <a:schemeClr val="tx1"/>
                        </a:solidFill>
                        <a:effectLst/>
                        <a:latin typeface="Calibri"/>
                      </a:endParaRPr>
                    </a:p>
                  </a:txBody>
                  <a:tcPr marL="9525" marR="9525" marT="9525" marB="0" anchor="ctr"/>
                </a:tc>
                <a:extLst>
                  <a:ext uri="{0D108BD9-81ED-4DB2-BD59-A6C34878D82A}">
                    <a16:rowId xmlns="" xmlns:a16="http://schemas.microsoft.com/office/drawing/2014/main" val="10002"/>
                  </a:ext>
                </a:extLst>
              </a:tr>
            </a:tbl>
          </a:graphicData>
        </a:graphic>
      </p:graphicFrame>
      <p:sp>
        <p:nvSpPr>
          <p:cNvPr id="17" name="17 Rectángulo"/>
          <p:cNvSpPr/>
          <p:nvPr/>
        </p:nvSpPr>
        <p:spPr>
          <a:xfrm>
            <a:off x="991016" y="2648816"/>
            <a:ext cx="3054041" cy="307777"/>
          </a:xfrm>
          <a:prstGeom prst="rect">
            <a:avLst/>
          </a:prstGeom>
        </p:spPr>
        <p:txBody>
          <a:bodyPr wrap="none">
            <a:spAutoFit/>
          </a:bodyPr>
          <a:lstStyle/>
          <a:p>
            <a:r>
              <a:rPr lang="es-EC" sz="1400" b="1" dirty="0">
                <a:solidFill>
                  <a:prstClr val="black"/>
                </a:solidFill>
                <a:latin typeface="Century Gothic" panose="020B0502020202020204" pitchFamily="34" charset="0"/>
              </a:rPr>
              <a:t>En un cultivo asociado se aplica:</a:t>
            </a:r>
            <a:endParaRPr lang="es-EC" sz="1400" dirty="0">
              <a:solidFill>
                <a:prstClr val="black"/>
              </a:solidFill>
              <a:latin typeface="Century Gothic" panose="020B0502020202020204" pitchFamily="34" charset="0"/>
            </a:endParaRPr>
          </a:p>
        </p:txBody>
      </p:sp>
      <p:sp>
        <p:nvSpPr>
          <p:cNvPr id="20" name="18 Rectángulo"/>
          <p:cNvSpPr/>
          <p:nvPr/>
        </p:nvSpPr>
        <p:spPr>
          <a:xfrm>
            <a:off x="3431704" y="5733257"/>
            <a:ext cx="5110694" cy="276999"/>
          </a:xfrm>
          <a:prstGeom prst="rect">
            <a:avLst/>
          </a:prstGeom>
        </p:spPr>
        <p:txBody>
          <a:bodyPr wrap="none">
            <a:spAutoFit/>
          </a:bodyPr>
          <a:lstStyle/>
          <a:p>
            <a:r>
              <a:rPr lang="es-EC" sz="1200" b="1" dirty="0">
                <a:solidFill>
                  <a:prstClr val="black"/>
                </a:solidFill>
                <a:latin typeface="Calibri"/>
              </a:rPr>
              <a:t>13500                      1                   -                         -                    60                         1    </a:t>
            </a:r>
          </a:p>
        </p:txBody>
      </p:sp>
      <p:sp>
        <p:nvSpPr>
          <p:cNvPr id="21" name="17 Rectángulo"/>
          <p:cNvSpPr/>
          <p:nvPr/>
        </p:nvSpPr>
        <p:spPr>
          <a:xfrm>
            <a:off x="8602212" y="3659211"/>
            <a:ext cx="1938278" cy="2031325"/>
          </a:xfrm>
          <a:prstGeom prst="rect">
            <a:avLst/>
          </a:prstGeom>
          <a:ln>
            <a:solidFill>
              <a:schemeClr val="accent6"/>
            </a:solidFill>
          </a:ln>
        </p:spPr>
        <p:txBody>
          <a:bodyPr wrap="square">
            <a:spAutoFit/>
          </a:bodyPr>
          <a:lstStyle/>
          <a:p>
            <a:r>
              <a:rPr lang="es-EC" sz="1400" b="1" dirty="0">
                <a:solidFill>
                  <a:prstClr val="black"/>
                </a:solidFill>
                <a:latin typeface="Century Gothic" panose="020B0502020202020204" pitchFamily="34" charset="0"/>
              </a:rPr>
              <a:t>Aplica para el registro de cultivos permanentes, transitorios y flores.</a:t>
            </a:r>
          </a:p>
          <a:p>
            <a:endParaRPr lang="es-EC" sz="1400" b="1" dirty="0">
              <a:solidFill>
                <a:prstClr val="black"/>
              </a:solidFill>
              <a:latin typeface="Century Gothic" panose="020B0502020202020204" pitchFamily="34" charset="0"/>
            </a:endParaRPr>
          </a:p>
          <a:p>
            <a:r>
              <a:rPr lang="es-EC" sz="1400" b="1" dirty="0">
                <a:solidFill>
                  <a:prstClr val="black"/>
                </a:solidFill>
                <a:latin typeface="Century Gothic" panose="020B0502020202020204" pitchFamily="34" charset="0"/>
              </a:rPr>
              <a:t>Fertilizantes y plaguicidas orgánicos y químicos </a:t>
            </a:r>
            <a:endParaRPr lang="es-EC" sz="1400" dirty="0">
              <a:solidFill>
                <a:prstClr val="black"/>
              </a:solidFill>
              <a:latin typeface="Century Gothic" panose="020B0502020202020204" pitchFamily="34" charset="0"/>
            </a:endParaRPr>
          </a:p>
        </p:txBody>
      </p:sp>
    </p:spTree>
    <p:extLst>
      <p:ext uri="{BB962C8B-B14F-4D97-AF65-F5344CB8AC3E}">
        <p14:creationId xmlns:p14="http://schemas.microsoft.com/office/powerpoint/2010/main" val="255806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80">
                                          <p:stCondLst>
                                            <p:cond delay="0"/>
                                          </p:stCondLst>
                                        </p:cTn>
                                        <p:tgtEl>
                                          <p:spTgt spid="19"/>
                                        </p:tgtEl>
                                      </p:cBhvr>
                                    </p:animEffect>
                                    <p:anim calcmode="lin" valueType="num">
                                      <p:cBhvr>
                                        <p:cTn id="19"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4" dur="26">
                                          <p:stCondLst>
                                            <p:cond delay="650"/>
                                          </p:stCondLst>
                                        </p:cTn>
                                        <p:tgtEl>
                                          <p:spTgt spid="19"/>
                                        </p:tgtEl>
                                      </p:cBhvr>
                                      <p:to x="100000" y="60000"/>
                                    </p:animScale>
                                    <p:animScale>
                                      <p:cBhvr>
                                        <p:cTn id="25" dur="166" decel="50000">
                                          <p:stCondLst>
                                            <p:cond delay="676"/>
                                          </p:stCondLst>
                                        </p:cTn>
                                        <p:tgtEl>
                                          <p:spTgt spid="19"/>
                                        </p:tgtEl>
                                      </p:cBhvr>
                                      <p:to x="100000" y="100000"/>
                                    </p:animScale>
                                    <p:animScale>
                                      <p:cBhvr>
                                        <p:cTn id="26" dur="26">
                                          <p:stCondLst>
                                            <p:cond delay="1312"/>
                                          </p:stCondLst>
                                        </p:cTn>
                                        <p:tgtEl>
                                          <p:spTgt spid="19"/>
                                        </p:tgtEl>
                                      </p:cBhvr>
                                      <p:to x="100000" y="80000"/>
                                    </p:animScale>
                                    <p:animScale>
                                      <p:cBhvr>
                                        <p:cTn id="27" dur="166" decel="50000">
                                          <p:stCondLst>
                                            <p:cond delay="1338"/>
                                          </p:stCondLst>
                                        </p:cTn>
                                        <p:tgtEl>
                                          <p:spTgt spid="19"/>
                                        </p:tgtEl>
                                      </p:cBhvr>
                                      <p:to x="100000" y="100000"/>
                                    </p:animScale>
                                    <p:animScale>
                                      <p:cBhvr>
                                        <p:cTn id="28" dur="26">
                                          <p:stCondLst>
                                            <p:cond delay="1642"/>
                                          </p:stCondLst>
                                        </p:cTn>
                                        <p:tgtEl>
                                          <p:spTgt spid="19"/>
                                        </p:tgtEl>
                                      </p:cBhvr>
                                      <p:to x="100000" y="90000"/>
                                    </p:animScale>
                                    <p:animScale>
                                      <p:cBhvr>
                                        <p:cTn id="29" dur="166" decel="50000">
                                          <p:stCondLst>
                                            <p:cond delay="1668"/>
                                          </p:stCondLst>
                                        </p:cTn>
                                        <p:tgtEl>
                                          <p:spTgt spid="19"/>
                                        </p:tgtEl>
                                      </p:cBhvr>
                                      <p:to x="100000" y="100000"/>
                                    </p:animScale>
                                    <p:animScale>
                                      <p:cBhvr>
                                        <p:cTn id="30" dur="26">
                                          <p:stCondLst>
                                            <p:cond delay="1808"/>
                                          </p:stCondLst>
                                        </p:cTn>
                                        <p:tgtEl>
                                          <p:spTgt spid="19"/>
                                        </p:tgtEl>
                                      </p:cBhvr>
                                      <p:to x="100000" y="95000"/>
                                    </p:animScale>
                                    <p:animScale>
                                      <p:cBhvr>
                                        <p:cTn id="31" dur="166" decel="50000">
                                          <p:stCondLst>
                                            <p:cond delay="1834"/>
                                          </p:stCondLst>
                                        </p:cTn>
                                        <p:tgtEl>
                                          <p:spTgt spid="19"/>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80">
                                          <p:stCondLst>
                                            <p:cond delay="0"/>
                                          </p:stCondLst>
                                        </p:cTn>
                                        <p:tgtEl>
                                          <p:spTgt spid="20"/>
                                        </p:tgtEl>
                                      </p:cBhvr>
                                    </p:animEffect>
                                    <p:anim calcmode="lin" valueType="num">
                                      <p:cBhvr>
                                        <p:cTn id="4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6" dur="26">
                                          <p:stCondLst>
                                            <p:cond delay="650"/>
                                          </p:stCondLst>
                                        </p:cTn>
                                        <p:tgtEl>
                                          <p:spTgt spid="20"/>
                                        </p:tgtEl>
                                      </p:cBhvr>
                                      <p:to x="100000" y="60000"/>
                                    </p:animScale>
                                    <p:animScale>
                                      <p:cBhvr>
                                        <p:cTn id="47" dur="166" decel="50000">
                                          <p:stCondLst>
                                            <p:cond delay="676"/>
                                          </p:stCondLst>
                                        </p:cTn>
                                        <p:tgtEl>
                                          <p:spTgt spid="20"/>
                                        </p:tgtEl>
                                      </p:cBhvr>
                                      <p:to x="100000" y="100000"/>
                                    </p:animScale>
                                    <p:animScale>
                                      <p:cBhvr>
                                        <p:cTn id="48" dur="26">
                                          <p:stCondLst>
                                            <p:cond delay="1312"/>
                                          </p:stCondLst>
                                        </p:cTn>
                                        <p:tgtEl>
                                          <p:spTgt spid="20"/>
                                        </p:tgtEl>
                                      </p:cBhvr>
                                      <p:to x="100000" y="80000"/>
                                    </p:animScale>
                                    <p:animScale>
                                      <p:cBhvr>
                                        <p:cTn id="49" dur="166" decel="50000">
                                          <p:stCondLst>
                                            <p:cond delay="1338"/>
                                          </p:stCondLst>
                                        </p:cTn>
                                        <p:tgtEl>
                                          <p:spTgt spid="20"/>
                                        </p:tgtEl>
                                      </p:cBhvr>
                                      <p:to x="100000" y="100000"/>
                                    </p:animScale>
                                    <p:animScale>
                                      <p:cBhvr>
                                        <p:cTn id="50" dur="26">
                                          <p:stCondLst>
                                            <p:cond delay="1642"/>
                                          </p:stCondLst>
                                        </p:cTn>
                                        <p:tgtEl>
                                          <p:spTgt spid="20"/>
                                        </p:tgtEl>
                                      </p:cBhvr>
                                      <p:to x="100000" y="90000"/>
                                    </p:animScale>
                                    <p:animScale>
                                      <p:cBhvr>
                                        <p:cTn id="51" dur="166" decel="50000">
                                          <p:stCondLst>
                                            <p:cond delay="1668"/>
                                          </p:stCondLst>
                                        </p:cTn>
                                        <p:tgtEl>
                                          <p:spTgt spid="20"/>
                                        </p:tgtEl>
                                      </p:cBhvr>
                                      <p:to x="100000" y="100000"/>
                                    </p:animScale>
                                    <p:animScale>
                                      <p:cBhvr>
                                        <p:cTn id="52" dur="26">
                                          <p:stCondLst>
                                            <p:cond delay="1808"/>
                                          </p:stCondLst>
                                        </p:cTn>
                                        <p:tgtEl>
                                          <p:spTgt spid="20"/>
                                        </p:tgtEl>
                                      </p:cBhvr>
                                      <p:to x="100000" y="95000"/>
                                    </p:animScale>
                                    <p:animScale>
                                      <p:cBhvr>
                                        <p:cTn id="53" dur="166" decel="50000">
                                          <p:stCondLst>
                                            <p:cond delay="1834"/>
                                          </p:stCondLst>
                                        </p:cTn>
                                        <p:tgtEl>
                                          <p:spTgt spid="20"/>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P spid="17" grpId="0"/>
      <p:bldP spid="20" grpId="0"/>
      <p:bldP spid="2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fertilizantes Químicos? </a:t>
            </a:r>
          </a:p>
        </p:txBody>
      </p:sp>
      <p:sp>
        <p:nvSpPr>
          <p:cNvPr id="25" name="24 Rectángulo"/>
          <p:cNvSpPr/>
          <p:nvPr/>
        </p:nvSpPr>
        <p:spPr>
          <a:xfrm>
            <a:off x="4542966" y="5058448"/>
            <a:ext cx="2037481" cy="307777"/>
          </a:xfrm>
          <a:prstGeom prst="rect">
            <a:avLst/>
          </a:prstGeom>
        </p:spPr>
        <p:txBody>
          <a:bodyPr wrap="none">
            <a:spAutoFit/>
          </a:bodyPr>
          <a:lstStyle/>
          <a:p>
            <a:r>
              <a:rPr lang="es-EC" sz="1400" dirty="0">
                <a:solidFill>
                  <a:prstClr val="black"/>
                </a:solidFill>
                <a:latin typeface="Calibri"/>
              </a:rPr>
              <a:t>NITROGENADOS SIMPLES</a:t>
            </a:r>
          </a:p>
        </p:txBody>
      </p:sp>
      <p:sp>
        <p:nvSpPr>
          <p:cNvPr id="26" name="25 Rectángulo"/>
          <p:cNvSpPr/>
          <p:nvPr/>
        </p:nvSpPr>
        <p:spPr>
          <a:xfrm>
            <a:off x="4528620" y="5406393"/>
            <a:ext cx="1773434" cy="307777"/>
          </a:xfrm>
          <a:prstGeom prst="rect">
            <a:avLst/>
          </a:prstGeom>
        </p:spPr>
        <p:txBody>
          <a:bodyPr wrap="none">
            <a:spAutoFit/>
          </a:bodyPr>
          <a:lstStyle/>
          <a:p>
            <a:r>
              <a:rPr lang="es-EC" sz="1400" dirty="0">
                <a:solidFill>
                  <a:prstClr val="black"/>
                </a:solidFill>
                <a:latin typeface="Calibri"/>
              </a:rPr>
              <a:t>FOSFATADOS SIMPLES</a:t>
            </a:r>
          </a:p>
        </p:txBody>
      </p:sp>
      <p:sp>
        <p:nvSpPr>
          <p:cNvPr id="27" name="26 Rectángulo"/>
          <p:cNvSpPr/>
          <p:nvPr/>
        </p:nvSpPr>
        <p:spPr>
          <a:xfrm>
            <a:off x="4532297" y="5778067"/>
            <a:ext cx="1648465" cy="307777"/>
          </a:xfrm>
          <a:prstGeom prst="rect">
            <a:avLst/>
          </a:prstGeom>
        </p:spPr>
        <p:txBody>
          <a:bodyPr wrap="none">
            <a:spAutoFit/>
          </a:bodyPr>
          <a:lstStyle/>
          <a:p>
            <a:r>
              <a:rPr lang="es-EC" sz="1400" dirty="0">
                <a:solidFill>
                  <a:prstClr val="black"/>
                </a:solidFill>
                <a:latin typeface="Calibri"/>
              </a:rPr>
              <a:t>POTÁSICOS SIMPLES</a:t>
            </a:r>
          </a:p>
        </p:txBody>
      </p:sp>
      <p:sp>
        <p:nvSpPr>
          <p:cNvPr id="28" name="27 Rectángulo"/>
          <p:cNvSpPr/>
          <p:nvPr/>
        </p:nvSpPr>
        <p:spPr>
          <a:xfrm>
            <a:off x="4538285" y="3859360"/>
            <a:ext cx="2469203" cy="307777"/>
          </a:xfrm>
          <a:prstGeom prst="rect">
            <a:avLst/>
          </a:prstGeom>
        </p:spPr>
        <p:txBody>
          <a:bodyPr wrap="square">
            <a:spAutoFit/>
          </a:bodyPr>
          <a:lstStyle/>
          <a:p>
            <a:pPr fontAlgn="ctr"/>
            <a:r>
              <a:rPr lang="es-EC" sz="1400" dirty="0">
                <a:solidFill>
                  <a:prstClr val="black"/>
                </a:solidFill>
                <a:latin typeface="Calibri"/>
              </a:rPr>
              <a:t>FOSFATO DIAMÓNICO (DAP) </a:t>
            </a:r>
          </a:p>
        </p:txBody>
      </p:sp>
      <p:sp>
        <p:nvSpPr>
          <p:cNvPr id="29" name="28 Rectángulo"/>
          <p:cNvSpPr/>
          <p:nvPr/>
        </p:nvSpPr>
        <p:spPr>
          <a:xfrm>
            <a:off x="4550179" y="3517145"/>
            <a:ext cx="2623732" cy="307777"/>
          </a:xfrm>
          <a:prstGeom prst="rect">
            <a:avLst/>
          </a:prstGeom>
        </p:spPr>
        <p:txBody>
          <a:bodyPr wrap="none">
            <a:spAutoFit/>
          </a:bodyPr>
          <a:lstStyle/>
          <a:p>
            <a:pPr fontAlgn="ctr"/>
            <a:r>
              <a:rPr lang="es-EC" sz="1400" dirty="0">
                <a:solidFill>
                  <a:prstClr val="black"/>
                </a:solidFill>
                <a:latin typeface="Calibri"/>
              </a:rPr>
              <a:t>FOSFATO MONOAMÓNICO (MAP)</a:t>
            </a:r>
          </a:p>
        </p:txBody>
      </p:sp>
      <p:sp>
        <p:nvSpPr>
          <p:cNvPr id="30" name="29 Rectángulo"/>
          <p:cNvSpPr/>
          <p:nvPr/>
        </p:nvSpPr>
        <p:spPr>
          <a:xfrm>
            <a:off x="4550179" y="4536356"/>
            <a:ext cx="1997535" cy="307777"/>
          </a:xfrm>
          <a:prstGeom prst="rect">
            <a:avLst/>
          </a:prstGeom>
        </p:spPr>
        <p:txBody>
          <a:bodyPr wrap="none">
            <a:spAutoFit/>
          </a:bodyPr>
          <a:lstStyle/>
          <a:p>
            <a:pPr fontAlgn="ctr"/>
            <a:r>
              <a:rPr lang="es-EC" sz="1400" dirty="0">
                <a:solidFill>
                  <a:prstClr val="black"/>
                </a:solidFill>
                <a:latin typeface="Calibri"/>
              </a:rPr>
              <a:t>OTROS COMPUESTOS NP</a:t>
            </a:r>
          </a:p>
        </p:txBody>
      </p:sp>
      <p:sp>
        <p:nvSpPr>
          <p:cNvPr id="31" name="30 Rectángulo"/>
          <p:cNvSpPr/>
          <p:nvPr/>
        </p:nvSpPr>
        <p:spPr>
          <a:xfrm>
            <a:off x="4547413" y="2649247"/>
            <a:ext cx="1407758" cy="307777"/>
          </a:xfrm>
          <a:prstGeom prst="rect">
            <a:avLst/>
          </a:prstGeom>
        </p:spPr>
        <p:txBody>
          <a:bodyPr wrap="none">
            <a:spAutoFit/>
          </a:bodyPr>
          <a:lstStyle/>
          <a:p>
            <a:pPr fontAlgn="ctr"/>
            <a:r>
              <a:rPr lang="es-EC" sz="1400" dirty="0">
                <a:solidFill>
                  <a:prstClr val="black"/>
                </a:solidFill>
                <a:latin typeface="Calibri"/>
              </a:rPr>
              <a:t>COMPLEJOS NPK</a:t>
            </a:r>
          </a:p>
        </p:txBody>
      </p:sp>
      <p:sp>
        <p:nvSpPr>
          <p:cNvPr id="32" name="31 Rectángulo"/>
          <p:cNvSpPr/>
          <p:nvPr/>
        </p:nvSpPr>
        <p:spPr>
          <a:xfrm>
            <a:off x="4572292" y="2917866"/>
            <a:ext cx="1205908" cy="307777"/>
          </a:xfrm>
          <a:prstGeom prst="rect">
            <a:avLst/>
          </a:prstGeom>
        </p:spPr>
        <p:txBody>
          <a:bodyPr wrap="none">
            <a:spAutoFit/>
          </a:bodyPr>
          <a:lstStyle/>
          <a:p>
            <a:pPr fontAlgn="ctr"/>
            <a:r>
              <a:rPr lang="es-EC" sz="1400" dirty="0">
                <a:solidFill>
                  <a:prstClr val="black"/>
                </a:solidFill>
                <a:latin typeface="Calibri"/>
              </a:rPr>
              <a:t>MEZCLAS NPK</a:t>
            </a:r>
          </a:p>
        </p:txBody>
      </p:sp>
      <p:sp>
        <p:nvSpPr>
          <p:cNvPr id="33" name="32 Rectángulo"/>
          <p:cNvSpPr/>
          <p:nvPr/>
        </p:nvSpPr>
        <p:spPr>
          <a:xfrm>
            <a:off x="4538466" y="3219923"/>
            <a:ext cx="2361992" cy="307777"/>
          </a:xfrm>
          <a:prstGeom prst="rect">
            <a:avLst/>
          </a:prstGeom>
        </p:spPr>
        <p:txBody>
          <a:bodyPr wrap="square">
            <a:spAutoFit/>
          </a:bodyPr>
          <a:lstStyle/>
          <a:p>
            <a:pPr fontAlgn="ctr"/>
            <a:r>
              <a:rPr lang="es-EC" sz="1400" dirty="0">
                <a:solidFill>
                  <a:prstClr val="black"/>
                </a:solidFill>
                <a:latin typeface="Calibri"/>
              </a:rPr>
              <a:t>COMPUESTOS PK</a:t>
            </a:r>
          </a:p>
        </p:txBody>
      </p:sp>
      <p:sp>
        <p:nvSpPr>
          <p:cNvPr id="34" name="33 Rectángulo"/>
          <p:cNvSpPr/>
          <p:nvPr/>
        </p:nvSpPr>
        <p:spPr>
          <a:xfrm>
            <a:off x="4593190" y="4177798"/>
            <a:ext cx="1732077" cy="307777"/>
          </a:xfrm>
          <a:prstGeom prst="rect">
            <a:avLst/>
          </a:prstGeom>
        </p:spPr>
        <p:txBody>
          <a:bodyPr wrap="none">
            <a:spAutoFit/>
          </a:bodyPr>
          <a:lstStyle/>
          <a:p>
            <a:pPr fontAlgn="ctr"/>
            <a:r>
              <a:rPr lang="es-EC" sz="1400" dirty="0">
                <a:solidFill>
                  <a:prstClr val="black"/>
                </a:solidFill>
                <a:latin typeface="Calibri"/>
              </a:rPr>
              <a:t>NITRATO DE POTASIO</a:t>
            </a:r>
          </a:p>
        </p:txBody>
      </p:sp>
      <p:sp>
        <p:nvSpPr>
          <p:cNvPr id="35" name="34 Abrir llave"/>
          <p:cNvSpPr/>
          <p:nvPr/>
        </p:nvSpPr>
        <p:spPr>
          <a:xfrm>
            <a:off x="4251995" y="2611108"/>
            <a:ext cx="320604" cy="2263800"/>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600" dirty="0">
              <a:solidFill>
                <a:prstClr val="black"/>
              </a:solidFill>
              <a:latin typeface="Calibri"/>
            </a:endParaRPr>
          </a:p>
        </p:txBody>
      </p:sp>
      <p:sp>
        <p:nvSpPr>
          <p:cNvPr id="36" name="35 Rectángulo"/>
          <p:cNvSpPr/>
          <p:nvPr/>
        </p:nvSpPr>
        <p:spPr>
          <a:xfrm>
            <a:off x="2836908" y="5314223"/>
            <a:ext cx="1362693" cy="523220"/>
          </a:xfrm>
          <a:prstGeom prst="rect">
            <a:avLst/>
          </a:prstGeom>
        </p:spPr>
        <p:txBody>
          <a:bodyPr wrap="square">
            <a:spAutoFit/>
          </a:bodyPr>
          <a:lstStyle/>
          <a:p>
            <a:pPr algn="ctr" defTabSz="451491"/>
            <a:r>
              <a:rPr lang="es-EC" sz="1400" b="1" dirty="0">
                <a:solidFill>
                  <a:prstClr val="black"/>
                </a:solidFill>
                <a:latin typeface="Calibri"/>
              </a:rPr>
              <a:t>FERTILIZANTES SIMPLES</a:t>
            </a:r>
          </a:p>
        </p:txBody>
      </p:sp>
      <p:sp>
        <p:nvSpPr>
          <p:cNvPr id="38" name="37 Rectángulo"/>
          <p:cNvSpPr/>
          <p:nvPr/>
        </p:nvSpPr>
        <p:spPr>
          <a:xfrm>
            <a:off x="954033" y="1066044"/>
            <a:ext cx="4402496" cy="338554"/>
          </a:xfrm>
          <a:prstGeom prst="rect">
            <a:avLst/>
          </a:prstGeom>
          <a:ln w="19050">
            <a:noFill/>
          </a:ln>
        </p:spPr>
        <p:style>
          <a:lnRef idx="2">
            <a:schemeClr val="accent3"/>
          </a:lnRef>
          <a:fillRef idx="1">
            <a:schemeClr val="lt1"/>
          </a:fillRef>
          <a:effectRef idx="0">
            <a:schemeClr val="accent3"/>
          </a:effectRef>
          <a:fontRef idx="minor">
            <a:schemeClr val="dk1"/>
          </a:fontRef>
        </p:style>
        <p:txBody>
          <a:bodyPr wrap="square">
            <a:spAutoFit/>
          </a:bodyPr>
          <a:lstStyle/>
          <a:p>
            <a:pPr defTabSz="451491"/>
            <a:r>
              <a:rPr lang="es-MX" sz="1600" b="1" dirty="0">
                <a:solidFill>
                  <a:schemeClr val="bg2">
                    <a:lumMod val="50000"/>
                  </a:schemeClr>
                </a:solidFill>
                <a:latin typeface="Century Gothic" panose="020B0502020202020204" pitchFamily="34" charset="0"/>
              </a:rPr>
              <a:t>ENTRE  EL 1 DE ENERO AL 31 DE DICIEMBRE </a:t>
            </a:r>
          </a:p>
        </p:txBody>
      </p:sp>
      <p:sp>
        <p:nvSpPr>
          <p:cNvPr id="39" name="38 Rectángulo"/>
          <p:cNvSpPr/>
          <p:nvPr/>
        </p:nvSpPr>
        <p:spPr>
          <a:xfrm>
            <a:off x="1615441" y="1754232"/>
            <a:ext cx="8972551" cy="95410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EC" sz="1400" b="1" dirty="0">
                <a:solidFill>
                  <a:prstClr val="black"/>
                </a:solidFill>
                <a:latin typeface="Century Gothic" panose="020B0502020202020204" pitchFamily="34" charset="0"/>
              </a:rPr>
              <a:t>Fertilizante Químico: </a:t>
            </a:r>
            <a:r>
              <a:rPr lang="es-EC" sz="1400" dirty="0">
                <a:solidFill>
                  <a:prstClr val="black"/>
                </a:solidFill>
                <a:latin typeface="Century Gothic" panose="020B0502020202020204" pitchFamily="34" charset="0"/>
              </a:rPr>
              <a:t>O abono químico es un producto que contiene, por los menos, un elemento químico que la planta necesita para su ciclo de vida, son productos obtenidos mediante procesos químicos, elaborados en laboratorios o fábricas, se los llama también minerales y se los clasifica en simples y compuestos.</a:t>
            </a:r>
          </a:p>
        </p:txBody>
      </p:sp>
      <p:sp>
        <p:nvSpPr>
          <p:cNvPr id="40" name="39 Rectángulo"/>
          <p:cNvSpPr/>
          <p:nvPr/>
        </p:nvSpPr>
        <p:spPr>
          <a:xfrm>
            <a:off x="1524001" y="4212683"/>
            <a:ext cx="1239157" cy="523220"/>
          </a:xfrm>
          <a:prstGeom prst="rect">
            <a:avLst/>
          </a:prstGeom>
        </p:spPr>
        <p:txBody>
          <a:bodyPr wrap="square">
            <a:spAutoFit/>
          </a:bodyPr>
          <a:lstStyle/>
          <a:p>
            <a:pPr algn="ctr"/>
            <a:r>
              <a:rPr lang="es-EC" sz="1400" b="1" dirty="0">
                <a:solidFill>
                  <a:prstClr val="black"/>
                </a:solidFill>
                <a:latin typeface="Calibri"/>
              </a:rPr>
              <a:t>FERTILIZANTE QUÍMICO</a:t>
            </a:r>
          </a:p>
        </p:txBody>
      </p:sp>
      <p:sp>
        <p:nvSpPr>
          <p:cNvPr id="41" name="40 Rectángulo"/>
          <p:cNvSpPr/>
          <p:nvPr/>
        </p:nvSpPr>
        <p:spPr>
          <a:xfrm>
            <a:off x="2792240" y="3181093"/>
            <a:ext cx="1489020" cy="523220"/>
          </a:xfrm>
          <a:prstGeom prst="rect">
            <a:avLst/>
          </a:prstGeom>
        </p:spPr>
        <p:txBody>
          <a:bodyPr wrap="square">
            <a:spAutoFit/>
          </a:bodyPr>
          <a:lstStyle/>
          <a:p>
            <a:pPr algn="ctr"/>
            <a:r>
              <a:rPr lang="es-EC" sz="1400" b="1" dirty="0">
                <a:solidFill>
                  <a:prstClr val="black"/>
                </a:solidFill>
                <a:latin typeface="Calibri"/>
              </a:rPr>
              <a:t>FERTILIZANTES COMPUESTOS</a:t>
            </a:r>
          </a:p>
        </p:txBody>
      </p:sp>
      <p:sp>
        <p:nvSpPr>
          <p:cNvPr id="42" name="41 Abrir llave"/>
          <p:cNvSpPr/>
          <p:nvPr/>
        </p:nvSpPr>
        <p:spPr>
          <a:xfrm>
            <a:off x="2763157" y="2889753"/>
            <a:ext cx="311719" cy="3211455"/>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600" dirty="0">
              <a:solidFill>
                <a:prstClr val="black"/>
              </a:solidFill>
              <a:latin typeface="Calibri"/>
            </a:endParaRPr>
          </a:p>
        </p:txBody>
      </p:sp>
      <p:sp>
        <p:nvSpPr>
          <p:cNvPr id="43" name="42 Abrir llave"/>
          <p:cNvSpPr/>
          <p:nvPr/>
        </p:nvSpPr>
        <p:spPr>
          <a:xfrm>
            <a:off x="4258770" y="4988913"/>
            <a:ext cx="320604" cy="117533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sz="1600" dirty="0">
              <a:solidFill>
                <a:prstClr val="black"/>
              </a:solidFill>
              <a:latin typeface="Calibri"/>
            </a:endParaRPr>
          </a:p>
        </p:txBody>
      </p:sp>
      <p:pic>
        <p:nvPicPr>
          <p:cNvPr id="6" name="Imagen 5"/>
          <p:cNvPicPr>
            <a:picLocks noChangeAspect="1"/>
          </p:cNvPicPr>
          <p:nvPr/>
        </p:nvPicPr>
        <p:blipFill>
          <a:blip r:embed="rId2"/>
          <a:stretch>
            <a:fillRect/>
          </a:stretch>
        </p:blipFill>
        <p:spPr>
          <a:xfrm>
            <a:off x="7403222" y="2757246"/>
            <a:ext cx="2566449" cy="2412978"/>
          </a:xfrm>
          <a:prstGeom prst="rect">
            <a:avLst/>
          </a:prstGeom>
        </p:spPr>
      </p:pic>
      <p:sp>
        <p:nvSpPr>
          <p:cNvPr id="37" name="38 Rectángulo"/>
          <p:cNvSpPr/>
          <p:nvPr/>
        </p:nvSpPr>
        <p:spPr>
          <a:xfrm>
            <a:off x="7098462" y="5278230"/>
            <a:ext cx="3438729" cy="73866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s-EC" sz="1400" dirty="0">
                <a:solidFill>
                  <a:prstClr val="black"/>
                </a:solidFill>
                <a:latin typeface="Century Gothic" panose="020B0502020202020204" pitchFamily="34" charset="0"/>
              </a:rPr>
              <a:t>El objetivo es conocer la cantidad de fertilizantes químicos utilizados en el cultivo por ciclo o por año.</a:t>
            </a:r>
          </a:p>
        </p:txBody>
      </p:sp>
    </p:spTree>
    <p:extLst>
      <p:ext uri="{BB962C8B-B14F-4D97-AF65-F5344CB8AC3E}">
        <p14:creationId xmlns:p14="http://schemas.microsoft.com/office/powerpoint/2010/main" val="5449775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36237" y="3284984"/>
            <a:ext cx="1244253" cy="183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ángulo 6"/>
          <p:cNvSpPr>
            <a:spLocks noChangeArrowheads="1"/>
          </p:cNvSpPr>
          <p:nvPr/>
        </p:nvSpPr>
        <p:spPr bwMode="auto">
          <a:xfrm>
            <a:off x="1253749" y="1720863"/>
            <a:ext cx="9925570" cy="1008891"/>
          </a:xfrm>
          <a:prstGeom prst="rect">
            <a:avLst/>
          </a:prstGeom>
          <a:ln/>
        </p:spPr>
        <p:style>
          <a:lnRef idx="2">
            <a:schemeClr val="accent3"/>
          </a:lnRef>
          <a:fillRef idx="1">
            <a:schemeClr val="lt1"/>
          </a:fillRef>
          <a:effectRef idx="0">
            <a:schemeClr val="accent3"/>
          </a:effectRef>
          <a:fontRef idx="minor">
            <a:schemeClr val="dk1"/>
          </a:fontRef>
        </p:style>
        <p:txBody>
          <a:bodyPr wrap="square" lIns="115214" tIns="57607" rIns="115214" bIns="57607">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a:spcBef>
                <a:spcPts val="1229"/>
              </a:spcBef>
              <a:spcAft>
                <a:spcPts val="756"/>
              </a:spcAft>
              <a:buNone/>
            </a:pPr>
            <a:r>
              <a:rPr lang="es-EC" altLang="es-EC" sz="1400" b="1" dirty="0">
                <a:solidFill>
                  <a:prstClr val="black">
                    <a:lumMod val="65000"/>
                    <a:lumOff val="35000"/>
                  </a:prstClr>
                </a:solidFill>
                <a:latin typeface="Century Gothic" panose="020B0502020202020204" pitchFamily="34" charset="0"/>
              </a:rPr>
              <a:t>Fertilizantes Compuestos: </a:t>
            </a:r>
            <a:r>
              <a:rPr lang="es-EC" altLang="es-EC" sz="1400" dirty="0">
                <a:solidFill>
                  <a:prstClr val="black">
                    <a:lumMod val="65000"/>
                    <a:lumOff val="35000"/>
                  </a:prstClr>
                </a:solidFill>
                <a:latin typeface="Century Gothic" panose="020B0502020202020204" pitchFamily="34" charset="0"/>
              </a:rPr>
              <a:t>Aquellos que </a:t>
            </a:r>
            <a:r>
              <a:rPr lang="es-EC" altLang="es-EC" sz="1400" b="1" dirty="0">
                <a:solidFill>
                  <a:srgbClr val="FF0000"/>
                </a:solidFill>
                <a:latin typeface="Century Gothic" panose="020B0502020202020204" pitchFamily="34" charset="0"/>
              </a:rPr>
              <a:t>contienen más de uno de los principales nutrientes</a:t>
            </a:r>
            <a:r>
              <a:rPr lang="es-EC" altLang="es-EC" sz="1400" dirty="0">
                <a:solidFill>
                  <a:prstClr val="black">
                    <a:lumMod val="65000"/>
                    <a:lumOff val="35000"/>
                  </a:prstClr>
                </a:solidFill>
                <a:latin typeface="Century Gothic" panose="020B0502020202020204" pitchFamily="34" charset="0"/>
              </a:rPr>
              <a:t> de las plantas, pueden ser tanto líquidos como sólidos, se pueden dividir en mezclas de fertilizantes, que son producidos mediante un proceso de mezclado, y los fertilizantes complejos, en los cuales están presentes dos de los principales nutrientes como resultado de una reacción química</a:t>
            </a:r>
            <a:r>
              <a:rPr lang="es-EC" altLang="es-EC" sz="1600" dirty="0">
                <a:solidFill>
                  <a:prstClr val="black"/>
                </a:solidFill>
                <a:latin typeface="Century Gothic" panose="020B0502020202020204" pitchFamily="34" charset="0"/>
              </a:rPr>
              <a:t>. </a:t>
            </a:r>
            <a:endParaRPr lang="es-EC" altLang="es-EC" sz="1600" dirty="0">
              <a:solidFill>
                <a:prstClr val="black"/>
              </a:solidFill>
              <a:latin typeface="Century Gothic" panose="020B0502020202020204" pitchFamily="34" charset="0"/>
              <a:ea typeface="Calibri" pitchFamily="34" charset="0"/>
              <a:cs typeface="Times New Roman" pitchFamily="18" charset="0"/>
            </a:endParaRPr>
          </a:p>
        </p:txBody>
      </p:sp>
      <p:sp>
        <p:nvSpPr>
          <p:cNvPr id="12" name="11 Rectángulo"/>
          <p:cNvSpPr/>
          <p:nvPr/>
        </p:nvSpPr>
        <p:spPr>
          <a:xfrm>
            <a:off x="956848" y="879120"/>
            <a:ext cx="4659359" cy="338554"/>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a:spAutoFit/>
          </a:bodyPr>
          <a:lstStyle/>
          <a:p>
            <a:pPr defTabSz="451491"/>
            <a:r>
              <a:rPr lang="es-MX" sz="1600" b="1" dirty="0">
                <a:solidFill>
                  <a:schemeClr val="bg2">
                    <a:lumMod val="50000"/>
                  </a:schemeClr>
                </a:solidFill>
                <a:latin typeface="Century Gothic" panose="020B0502020202020204" pitchFamily="34" charset="0"/>
              </a:rPr>
              <a:t>ENTRE  EL 1 DE ENERO AL 31 DE DICIEMBRE </a:t>
            </a:r>
          </a:p>
        </p:txBody>
      </p:sp>
      <p:pic>
        <p:nvPicPr>
          <p:cNvPr id="14" name="Picture 6" descr="http://2.bp.blogspot.com/-l67A35oD_QE/UDPuJEAYg1I/AAAAAAAAAPQ/APqHAqWZG8U/s1600/ABONO+COMPLETO.jpg"/>
          <p:cNvPicPr>
            <a:picLocks noChangeAspect="1" noChangeArrowheads="1"/>
          </p:cNvPicPr>
          <p:nvPr/>
        </p:nvPicPr>
        <p:blipFill>
          <a:blip r:embed="rId4" cstate="print">
            <a:extLst>
              <a:ext uri="{28A0092B-C50C-407E-A947-70E740481C1C}">
                <a14:useLocalDpi xmlns:a14="http://schemas.microsoft.com/office/drawing/2010/main" val="0"/>
              </a:ext>
            </a:extLst>
          </a:blip>
          <a:srcRect r="15842"/>
          <a:stretch>
            <a:fillRect/>
          </a:stretch>
        </p:blipFill>
        <p:spPr bwMode="auto">
          <a:xfrm>
            <a:off x="5015880" y="5229200"/>
            <a:ext cx="1200654" cy="150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ítulo 1"/>
          <p:cNvSpPr>
            <a:spLocks noGrp="1"/>
          </p:cNvSpPr>
          <p:nvPr>
            <p:ph type="title"/>
          </p:nvPr>
        </p:nvSpPr>
        <p:spPr>
          <a:xfrm>
            <a:off x="797198" y="1212510"/>
            <a:ext cx="7227771" cy="530024"/>
          </a:xfrm>
        </p:spPr>
        <p:txBody>
          <a:bodyPr/>
          <a:lstStyle/>
          <a:p>
            <a:r>
              <a:rPr lang="es-EC" sz="1700" dirty="0">
                <a:solidFill>
                  <a:schemeClr val="tx1">
                    <a:lumMod val="65000"/>
                    <a:lumOff val="35000"/>
                  </a:schemeClr>
                </a:solidFill>
              </a:rPr>
              <a:t>Fertilizantes completos, compuestos, complejos</a:t>
            </a:r>
          </a:p>
        </p:txBody>
      </p:sp>
      <p:sp>
        <p:nvSpPr>
          <p:cNvPr id="11" name="Título 1"/>
          <p:cNvSpPr txBox="1">
            <a:spLocks/>
          </p:cNvSpPr>
          <p:nvPr/>
        </p:nvSpPr>
        <p:spPr>
          <a:xfrm>
            <a:off x="613398" y="401648"/>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fertilizantes Químicos? </a:t>
            </a:r>
          </a:p>
        </p:txBody>
      </p:sp>
      <p:pic>
        <p:nvPicPr>
          <p:cNvPr id="204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1770" y="3281466"/>
            <a:ext cx="2979613" cy="3148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Imagen 1"/>
          <p:cNvPicPr>
            <a:picLocks noChangeAspect="1"/>
          </p:cNvPicPr>
          <p:nvPr/>
        </p:nvPicPr>
        <p:blipFill>
          <a:blip r:embed="rId6"/>
          <a:stretch>
            <a:fillRect/>
          </a:stretch>
        </p:blipFill>
        <p:spPr>
          <a:xfrm>
            <a:off x="6757058" y="2908730"/>
            <a:ext cx="3857625" cy="3343275"/>
          </a:xfrm>
          <a:prstGeom prst="rect">
            <a:avLst/>
          </a:prstGeom>
        </p:spPr>
      </p:pic>
    </p:spTree>
    <p:extLst>
      <p:ext uri="{BB962C8B-B14F-4D97-AF65-F5344CB8AC3E}">
        <p14:creationId xmlns:p14="http://schemas.microsoft.com/office/powerpoint/2010/main" val="42055197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C" sz="2400" dirty="0"/>
              <a:t>Tabla: Fuentes de fertilizantes compuestos</a:t>
            </a:r>
            <a:endParaRPr lang="es-ES_tradnl" sz="2400" dirty="0"/>
          </a:p>
        </p:txBody>
      </p:sp>
      <p:graphicFrame>
        <p:nvGraphicFramePr>
          <p:cNvPr id="6" name="Tabla 3"/>
          <p:cNvGraphicFramePr>
            <a:graphicFrameLocks noGrp="1"/>
          </p:cNvGraphicFramePr>
          <p:nvPr>
            <p:extLst>
              <p:ext uri="{D42A27DB-BD31-4B8C-83A1-F6EECF244321}">
                <p14:modId xmlns:p14="http://schemas.microsoft.com/office/powerpoint/2010/main" val="4118321327"/>
              </p:ext>
            </p:extLst>
          </p:nvPr>
        </p:nvGraphicFramePr>
        <p:xfrm>
          <a:off x="1728697" y="1042366"/>
          <a:ext cx="6148571" cy="5093847"/>
        </p:xfrm>
        <a:graphic>
          <a:graphicData uri="http://schemas.openxmlformats.org/drawingml/2006/table">
            <a:tbl>
              <a:tblPr firstRow="1" firstCol="1" bandRow="1">
                <a:tableStyleId>{8799B23B-EC83-4686-B30A-512413B5E67A}</a:tableStyleId>
              </a:tblPr>
              <a:tblGrid>
                <a:gridCol w="2053727">
                  <a:extLst>
                    <a:ext uri="{9D8B030D-6E8A-4147-A177-3AD203B41FA5}">
                      <a16:colId xmlns="" xmlns:a16="http://schemas.microsoft.com/office/drawing/2014/main" val="20000"/>
                    </a:ext>
                  </a:extLst>
                </a:gridCol>
                <a:gridCol w="916313">
                  <a:extLst>
                    <a:ext uri="{9D8B030D-6E8A-4147-A177-3AD203B41FA5}">
                      <a16:colId xmlns="" xmlns:a16="http://schemas.microsoft.com/office/drawing/2014/main" val="20001"/>
                    </a:ext>
                  </a:extLst>
                </a:gridCol>
                <a:gridCol w="842859">
                  <a:extLst>
                    <a:ext uri="{9D8B030D-6E8A-4147-A177-3AD203B41FA5}">
                      <a16:colId xmlns="" xmlns:a16="http://schemas.microsoft.com/office/drawing/2014/main" val="20002"/>
                    </a:ext>
                  </a:extLst>
                </a:gridCol>
                <a:gridCol w="850279">
                  <a:extLst>
                    <a:ext uri="{9D8B030D-6E8A-4147-A177-3AD203B41FA5}">
                      <a16:colId xmlns="" xmlns:a16="http://schemas.microsoft.com/office/drawing/2014/main" val="20003"/>
                    </a:ext>
                  </a:extLst>
                </a:gridCol>
                <a:gridCol w="850279">
                  <a:extLst>
                    <a:ext uri="{9D8B030D-6E8A-4147-A177-3AD203B41FA5}">
                      <a16:colId xmlns="" xmlns:a16="http://schemas.microsoft.com/office/drawing/2014/main" val="20004"/>
                    </a:ext>
                  </a:extLst>
                </a:gridCol>
                <a:gridCol w="635114">
                  <a:extLst>
                    <a:ext uri="{9D8B030D-6E8A-4147-A177-3AD203B41FA5}">
                      <a16:colId xmlns="" xmlns:a16="http://schemas.microsoft.com/office/drawing/2014/main" val="20005"/>
                    </a:ext>
                  </a:extLst>
                </a:gridCol>
              </a:tblGrid>
              <a:tr h="249623">
                <a:tc rowSpan="2">
                  <a:txBody>
                    <a:bodyPr/>
                    <a:lstStyle/>
                    <a:p>
                      <a:pPr algn="ctr">
                        <a:lnSpc>
                          <a:spcPct val="115000"/>
                        </a:lnSpc>
                        <a:spcAft>
                          <a:spcPts val="1000"/>
                        </a:spcAft>
                      </a:pPr>
                      <a:r>
                        <a:rPr lang="es-EC" sz="1100" b="1" kern="1200" dirty="0"/>
                        <a:t>FERTILIZANTES COMPUESTOS</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NITRÓGENO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FÓSFORO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POTASIO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MAGNESIO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AZUFRE</a:t>
                      </a:r>
                      <a:endParaRPr lang="es-EC" sz="1100" b="1"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0"/>
                  </a:ext>
                </a:extLst>
              </a:tr>
              <a:tr h="249623">
                <a:tc vMerge="1">
                  <a:txBody>
                    <a:bodyPr/>
                    <a:lstStyle/>
                    <a:p>
                      <a:endParaRPr lang="es-EC"/>
                    </a:p>
                  </a:txBody>
                  <a:tcPr/>
                </a:tc>
                <a:tc>
                  <a:txBody>
                    <a:bodyPr/>
                    <a:lstStyle/>
                    <a:p>
                      <a:pPr algn="ctr">
                        <a:lnSpc>
                          <a:spcPct val="115000"/>
                        </a:lnSpc>
                        <a:spcAft>
                          <a:spcPts val="1000"/>
                        </a:spcAft>
                      </a:pPr>
                      <a:r>
                        <a:rPr lang="es-EC" sz="1100" b="1" kern="1200" dirty="0"/>
                        <a:t>N</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P2O5</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K2O</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Mg</a:t>
                      </a:r>
                      <a:endParaRPr lang="es-EC" sz="1100" b="1"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b="1" kern="1200" dirty="0"/>
                        <a:t>S</a:t>
                      </a:r>
                      <a:endParaRPr lang="es-EC" sz="1100" b="1"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1"/>
                  </a:ext>
                </a:extLst>
              </a:tr>
              <a:tr h="499246">
                <a:tc>
                  <a:txBody>
                    <a:bodyPr/>
                    <a:lstStyle/>
                    <a:p>
                      <a:pPr algn="just">
                        <a:lnSpc>
                          <a:spcPct val="115000"/>
                        </a:lnSpc>
                        <a:spcAft>
                          <a:spcPts val="1000"/>
                        </a:spcAft>
                      </a:pPr>
                      <a:r>
                        <a:rPr lang="es-EC" sz="1100" b="0" kern="1200" dirty="0"/>
                        <a:t>DAP Fosfato diamónico (Nitrógeno, Fósforo)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18</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46</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2"/>
                  </a:ext>
                </a:extLst>
              </a:tr>
              <a:tr h="499246">
                <a:tc>
                  <a:txBody>
                    <a:bodyPr/>
                    <a:lstStyle/>
                    <a:p>
                      <a:pPr algn="just">
                        <a:lnSpc>
                          <a:spcPct val="115000"/>
                        </a:lnSpc>
                        <a:spcAft>
                          <a:spcPts val="1000"/>
                        </a:spcAft>
                      </a:pPr>
                      <a:r>
                        <a:rPr lang="es-EC" sz="1100" b="0" kern="1200" dirty="0"/>
                        <a:t>MAP Fosfato </a:t>
                      </a:r>
                      <a:r>
                        <a:rPr lang="es-EC" sz="1100" b="0" kern="1200" dirty="0" err="1"/>
                        <a:t>monoamónico</a:t>
                      </a:r>
                      <a:r>
                        <a:rPr lang="es-EC" sz="1100" b="0" kern="1200" dirty="0"/>
                        <a:t>  (Nitrógeno, Fósforo)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11</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52</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3"/>
                  </a:ext>
                </a:extLst>
              </a:tr>
              <a:tr h="249623">
                <a:tc rowSpan="4">
                  <a:txBody>
                    <a:bodyPr/>
                    <a:lstStyle/>
                    <a:p>
                      <a:pPr algn="just">
                        <a:lnSpc>
                          <a:spcPct val="115000"/>
                        </a:lnSpc>
                        <a:spcAft>
                          <a:spcPts val="1000"/>
                        </a:spcAft>
                      </a:pPr>
                      <a:r>
                        <a:rPr lang="es-EC" sz="1100" b="0" kern="1200" dirty="0"/>
                        <a:t>Complejos NPK (Nitrógeno, Fósforo,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15</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15</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15</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4"/>
                  </a:ext>
                </a:extLst>
              </a:tr>
              <a:tr h="249623">
                <a:tc vMerge="1">
                  <a:txBody>
                    <a:bodyPr/>
                    <a:lstStyle/>
                    <a:p>
                      <a:endParaRPr lang="es-EC"/>
                    </a:p>
                  </a:txBody>
                  <a:tcPr/>
                </a:tc>
                <a:tc>
                  <a:txBody>
                    <a:bodyPr/>
                    <a:lstStyle/>
                    <a:p>
                      <a:pPr algn="ctr">
                        <a:lnSpc>
                          <a:spcPct val="115000"/>
                        </a:lnSpc>
                        <a:spcAft>
                          <a:spcPts val="1000"/>
                        </a:spcAft>
                      </a:pPr>
                      <a:r>
                        <a:rPr lang="es-EC" sz="1100" kern="1200" dirty="0"/>
                        <a:t>8</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5"/>
                  </a:ext>
                </a:extLst>
              </a:tr>
              <a:tr h="249623">
                <a:tc vMerge="1">
                  <a:txBody>
                    <a:bodyPr/>
                    <a:lstStyle/>
                    <a:p>
                      <a:endParaRPr lang="es-EC"/>
                    </a:p>
                  </a:txBody>
                  <a:tcPr/>
                </a:tc>
                <a:tc>
                  <a:txBody>
                    <a:bodyPr/>
                    <a:lstStyle/>
                    <a:p>
                      <a:pPr algn="ctr">
                        <a:lnSpc>
                          <a:spcPct val="115000"/>
                        </a:lnSpc>
                        <a:spcAft>
                          <a:spcPts val="1000"/>
                        </a:spcAft>
                      </a:pPr>
                      <a:r>
                        <a:rPr lang="es-EC" sz="1100" kern="1200"/>
                        <a:t>10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30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6"/>
                  </a:ext>
                </a:extLst>
              </a:tr>
              <a:tr h="249623">
                <a:tc vMerge="1">
                  <a:txBody>
                    <a:bodyPr/>
                    <a:lstStyle/>
                    <a:p>
                      <a:endParaRPr lang="es-EC"/>
                    </a:p>
                  </a:txBody>
                  <a:tcPr/>
                </a:tc>
                <a:tc>
                  <a:txBody>
                    <a:bodyPr/>
                    <a:lstStyle/>
                    <a:p>
                      <a:pPr algn="ctr">
                        <a:lnSpc>
                          <a:spcPct val="115000"/>
                        </a:lnSpc>
                        <a:spcAft>
                          <a:spcPts val="1000"/>
                        </a:spcAft>
                      </a:pPr>
                      <a:r>
                        <a:rPr lang="es-EC" sz="1100" kern="1200"/>
                        <a:t>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24</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7"/>
                  </a:ext>
                </a:extLst>
              </a:tr>
              <a:tr h="499246">
                <a:tc>
                  <a:txBody>
                    <a:bodyPr/>
                    <a:lstStyle/>
                    <a:p>
                      <a:pPr algn="just">
                        <a:lnSpc>
                          <a:spcPct val="115000"/>
                        </a:lnSpc>
                        <a:spcAft>
                          <a:spcPts val="1000"/>
                        </a:spcAft>
                      </a:pPr>
                      <a:r>
                        <a:rPr lang="es-EC" sz="1100" b="0" kern="1200" dirty="0"/>
                        <a:t>Mezclas NPK por Ej. Maíz Inicio (Nitrógeno, Fósforo,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12</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22</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5</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4</a:t>
                      </a: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8"/>
                  </a:ext>
                </a:extLst>
              </a:tr>
              <a:tr h="308734">
                <a:tc>
                  <a:txBody>
                    <a:bodyPr/>
                    <a:lstStyle/>
                    <a:p>
                      <a:pPr algn="just">
                        <a:lnSpc>
                          <a:spcPct val="115000"/>
                        </a:lnSpc>
                        <a:spcAft>
                          <a:spcPts val="1000"/>
                        </a:spcAft>
                      </a:pPr>
                      <a:r>
                        <a:rPr lang="es-EC" sz="1100" b="0" kern="1200" dirty="0"/>
                        <a:t>Compuestos PK (Fósforo,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30 - 60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30 - 60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09"/>
                  </a:ext>
                </a:extLst>
              </a:tr>
              <a:tr h="499246">
                <a:tc>
                  <a:txBody>
                    <a:bodyPr/>
                    <a:lstStyle/>
                    <a:p>
                      <a:pPr algn="just">
                        <a:lnSpc>
                          <a:spcPct val="115000"/>
                        </a:lnSpc>
                        <a:spcAft>
                          <a:spcPts val="1000"/>
                        </a:spcAft>
                      </a:pPr>
                      <a:r>
                        <a:rPr lang="es-EC" sz="1100" b="0" kern="1200" dirty="0"/>
                        <a:t>Nitrato de potasio NK (Nitrógeno, Potasio)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13</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45</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10"/>
                  </a:ext>
                </a:extLst>
              </a:tr>
              <a:tr h="249623">
                <a:tc rowSpan="4">
                  <a:txBody>
                    <a:bodyPr/>
                    <a:lstStyle/>
                    <a:p>
                      <a:pPr algn="just">
                        <a:lnSpc>
                          <a:spcPct val="115000"/>
                        </a:lnSpc>
                        <a:spcAft>
                          <a:spcPts val="1000"/>
                        </a:spcAft>
                      </a:pPr>
                      <a:r>
                        <a:rPr lang="es-EC" sz="1100" b="0" kern="1200" dirty="0"/>
                        <a:t>Otros compuestos NP (Nitrógeno, Fósforo)</a:t>
                      </a:r>
                      <a:endParaRPr lang="es-EC" sz="1100" b="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28</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11"/>
                  </a:ext>
                </a:extLst>
              </a:tr>
              <a:tr h="249623">
                <a:tc vMerge="1">
                  <a:txBody>
                    <a:bodyPr/>
                    <a:lstStyle/>
                    <a:p>
                      <a:endParaRPr lang="es-EC"/>
                    </a:p>
                  </a:txBody>
                  <a:tcPr/>
                </a:tc>
                <a:tc>
                  <a:txBody>
                    <a:bodyPr/>
                    <a:lstStyle/>
                    <a:p>
                      <a:pPr algn="ctr">
                        <a:lnSpc>
                          <a:spcPct val="115000"/>
                        </a:lnSpc>
                        <a:spcAft>
                          <a:spcPts val="1000"/>
                        </a:spcAft>
                      </a:pPr>
                      <a:r>
                        <a:rPr lang="es-EC" sz="1100" kern="1200"/>
                        <a:t>26</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14</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12"/>
                  </a:ext>
                </a:extLst>
              </a:tr>
              <a:tr h="249623">
                <a:tc vMerge="1">
                  <a:txBody>
                    <a:bodyPr/>
                    <a:lstStyle/>
                    <a:p>
                      <a:endParaRPr lang="es-EC"/>
                    </a:p>
                  </a:txBody>
                  <a:tcPr/>
                </a:tc>
                <a:tc>
                  <a:txBody>
                    <a:bodyPr/>
                    <a:lstStyle/>
                    <a:p>
                      <a:pPr algn="ctr">
                        <a:lnSpc>
                          <a:spcPct val="115000"/>
                        </a:lnSpc>
                        <a:spcAft>
                          <a:spcPts val="1000"/>
                        </a:spcAft>
                      </a:pPr>
                      <a:r>
                        <a:rPr lang="es-EC" sz="1100" kern="1200"/>
                        <a:t>20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20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13"/>
                  </a:ext>
                </a:extLst>
              </a:tr>
              <a:tr h="249623">
                <a:tc vMerge="1">
                  <a:txBody>
                    <a:bodyPr/>
                    <a:lstStyle/>
                    <a:p>
                      <a:endParaRPr lang="es-EC"/>
                    </a:p>
                  </a:txBody>
                  <a:tcPr/>
                </a:tc>
                <a:tc>
                  <a:txBody>
                    <a:bodyPr/>
                    <a:lstStyle/>
                    <a:p>
                      <a:pPr algn="ctr">
                        <a:lnSpc>
                          <a:spcPct val="115000"/>
                        </a:lnSpc>
                        <a:spcAft>
                          <a:spcPts val="1000"/>
                        </a:spcAft>
                      </a:pPr>
                      <a:r>
                        <a:rPr lang="es-EC" sz="1100" kern="1200" dirty="0"/>
                        <a:t>16</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dirty="0"/>
                        <a:t>20</a:t>
                      </a: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lnSpc>
                          <a:spcPct val="115000"/>
                        </a:lnSpc>
                        <a:spcAft>
                          <a:spcPts val="1000"/>
                        </a:spcAft>
                      </a:pPr>
                      <a:r>
                        <a:rPr lang="es-EC" sz="1100" kern="1200"/>
                        <a:t>0</a:t>
                      </a:r>
                      <a:endParaRPr lang="es-EC" sz="1100" kern="120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tc>
                  <a:txBody>
                    <a:bodyPr/>
                    <a:lstStyle/>
                    <a:p>
                      <a:pPr algn="ctr"/>
                      <a:endParaRPr lang="es-EC" sz="1100" kern="1200" dirty="0">
                        <a:solidFill>
                          <a:prstClr val="black">
                            <a:lumMod val="65000"/>
                            <a:lumOff val="35000"/>
                          </a:prstClr>
                        </a:solidFill>
                        <a:latin typeface="+mn-lt"/>
                        <a:ea typeface="+mn-ea"/>
                        <a:cs typeface="+mn-cs"/>
                      </a:endParaRPr>
                    </a:p>
                  </a:txBody>
                  <a:tcPr marL="65819" marR="65819" marT="0" marB="0" anchor="ctr"/>
                </a:tc>
                <a:extLst>
                  <a:ext uri="{0D108BD9-81ED-4DB2-BD59-A6C34878D82A}">
                    <a16:rowId xmlns="" xmlns:a16="http://schemas.microsoft.com/office/drawing/2014/main" val="10014"/>
                  </a:ext>
                </a:extLst>
              </a:tr>
            </a:tbl>
          </a:graphicData>
        </a:graphic>
      </p:graphicFrame>
      <p:pic>
        <p:nvPicPr>
          <p:cNvPr id="7"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r="7060"/>
          <a:stretch/>
        </p:blipFill>
        <p:spPr bwMode="auto">
          <a:xfrm>
            <a:off x="7968208" y="2029722"/>
            <a:ext cx="2232248" cy="3304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1122744" y="6284153"/>
            <a:ext cx="9213448" cy="276999"/>
          </a:xfrm>
          <a:prstGeom prst="rect">
            <a:avLst/>
          </a:prstGeom>
        </p:spPr>
        <p:txBody>
          <a:bodyPr wrap="square">
            <a:spAutoFit/>
          </a:bodyPr>
          <a:lstStyle/>
          <a:p>
            <a:r>
              <a:rPr lang="es-EC" sz="1200" b="1" dirty="0">
                <a:solidFill>
                  <a:srgbClr val="FF0000"/>
                </a:solidFill>
                <a:latin typeface="Calibri"/>
              </a:rPr>
              <a:t>RECUERDE QUE CADA SACO CONTIENE 50 KG DE PRODUCTO. </a:t>
            </a:r>
            <a:r>
              <a:rPr lang="es-EC" sz="1200" b="1" dirty="0" smtClean="0">
                <a:solidFill>
                  <a:srgbClr val="FF0000"/>
                </a:solidFill>
                <a:latin typeface="Calibri"/>
              </a:rPr>
              <a:t> “SI </a:t>
            </a:r>
            <a:r>
              <a:rPr lang="es-EC" sz="1200" b="1" dirty="0">
                <a:solidFill>
                  <a:srgbClr val="FF0000"/>
                </a:solidFill>
                <a:latin typeface="Calibri"/>
              </a:rPr>
              <a:t>LA PP DESCONOCE QUE APLICÓ RECURRA AL </a:t>
            </a:r>
            <a:r>
              <a:rPr lang="es-EC" sz="1200" b="1" dirty="0" smtClean="0">
                <a:solidFill>
                  <a:srgbClr val="FF0000"/>
                </a:solidFill>
                <a:latin typeface="Calibri"/>
              </a:rPr>
              <a:t>ENVASE”</a:t>
            </a:r>
            <a:endParaRPr lang="es-EC" sz="1200" b="1" dirty="0">
              <a:solidFill>
                <a:srgbClr val="FF0000"/>
              </a:solidFill>
              <a:latin typeface="Calibri"/>
            </a:endParaRPr>
          </a:p>
        </p:txBody>
      </p:sp>
      <p:sp>
        <p:nvSpPr>
          <p:cNvPr id="22" name="21 Rectángulo"/>
          <p:cNvSpPr/>
          <p:nvPr/>
        </p:nvSpPr>
        <p:spPr>
          <a:xfrm>
            <a:off x="1703513" y="2127737"/>
            <a:ext cx="5172401" cy="463175"/>
          </a:xfrm>
          <a:prstGeom prst="rect">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sp>
        <p:nvSpPr>
          <p:cNvPr id="28" name="27 Elipse"/>
          <p:cNvSpPr/>
          <p:nvPr/>
        </p:nvSpPr>
        <p:spPr>
          <a:xfrm>
            <a:off x="8616280" y="3349278"/>
            <a:ext cx="1195580" cy="664906"/>
          </a:xfrm>
          <a:prstGeom prst="ellipse">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cxnSp>
        <p:nvCxnSpPr>
          <p:cNvPr id="29" name="28 Conector recto"/>
          <p:cNvCxnSpPr>
            <a:stCxn id="22" idx="3"/>
            <a:endCxn id="28" idx="2"/>
          </p:cNvCxnSpPr>
          <p:nvPr/>
        </p:nvCxnSpPr>
        <p:spPr>
          <a:xfrm>
            <a:off x="6875914" y="2359325"/>
            <a:ext cx="1740366" cy="1322406"/>
          </a:xfrm>
          <a:prstGeom prst="line">
            <a:avLst/>
          </a:prstGeom>
          <a:ln w="63500">
            <a:solidFill>
              <a:srgbClr val="FFFF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238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rotWithShape="1">
          <a:blip r:embed="rId2" cstate="print">
            <a:extLst>
              <a:ext uri="{28A0092B-C50C-407E-A947-70E740481C1C}">
                <a14:useLocalDpi xmlns:a14="http://schemas.microsoft.com/office/drawing/2010/main" val="0"/>
              </a:ext>
            </a:extLst>
          </a:blip>
          <a:srcRect t="23673"/>
          <a:stretch/>
        </p:blipFill>
        <p:spPr>
          <a:xfrm>
            <a:off x="1631504" y="4061200"/>
            <a:ext cx="4248472" cy="2639647"/>
          </a:xfrm>
          <a:prstGeom prst="rect">
            <a:avLst/>
          </a:prstGeom>
        </p:spPr>
      </p:pic>
      <p:sp>
        <p:nvSpPr>
          <p:cNvPr id="10" name="5 Rectángulo"/>
          <p:cNvSpPr/>
          <p:nvPr/>
        </p:nvSpPr>
        <p:spPr>
          <a:xfrm>
            <a:off x="609600" y="1482073"/>
            <a:ext cx="10919791" cy="738664"/>
          </a:xfrm>
          <a:prstGeom prst="rect">
            <a:avLst/>
          </a:prstGeom>
          <a:ln w="15875">
            <a:noFill/>
          </a:ln>
        </p:spPr>
        <p:txBody>
          <a:bodyPr wrap="square">
            <a:spAutoFit/>
          </a:bodyPr>
          <a:lstStyle/>
          <a:p>
            <a:r>
              <a:rPr lang="es-EC" sz="1400" dirty="0">
                <a:solidFill>
                  <a:prstClr val="black"/>
                </a:solidFill>
                <a:latin typeface="Century Gothic" panose="020B0502020202020204" pitchFamily="34" charset="0"/>
              </a:rPr>
              <a:t>El señor Juan </a:t>
            </a:r>
            <a:r>
              <a:rPr lang="es-EC" sz="1400" dirty="0" err="1">
                <a:solidFill>
                  <a:prstClr val="black"/>
                </a:solidFill>
                <a:latin typeface="Century Gothic" panose="020B0502020202020204" pitchFamily="34" charset="0"/>
              </a:rPr>
              <a:t>Maridueña</a:t>
            </a:r>
            <a:r>
              <a:rPr lang="es-EC" sz="1400" dirty="0">
                <a:solidFill>
                  <a:prstClr val="black"/>
                </a:solidFill>
                <a:latin typeface="Century Gothic" panose="020B0502020202020204" pitchFamily="34" charset="0"/>
              </a:rPr>
              <a:t> para dar mantenimiento a su media hectárea de plátano, aplicó fertilizantes químicos. Los fertilizantes aplicados a este cultivos fueron 1 saco de 18-46-00,  1 saco de 8-20-20, 1 saco de SAM (Sulfato de amonio) y 1 saco de urea.    </a:t>
            </a:r>
          </a:p>
        </p:txBody>
      </p:sp>
      <p:pic>
        <p:nvPicPr>
          <p:cNvPr id="13" name="Imagen 12"/>
          <p:cNvPicPr>
            <a:picLocks noChangeAspect="1"/>
          </p:cNvPicPr>
          <p:nvPr/>
        </p:nvPicPr>
        <p:blipFill rotWithShape="1">
          <a:blip r:embed="rId3" cstate="print">
            <a:extLst>
              <a:ext uri="{28A0092B-C50C-407E-A947-70E740481C1C}">
                <a14:useLocalDpi xmlns:a14="http://schemas.microsoft.com/office/drawing/2010/main" val="0"/>
              </a:ext>
            </a:extLst>
          </a:blip>
          <a:srcRect l="10768" t="25682" r="42338" b="17790"/>
          <a:stretch/>
        </p:blipFill>
        <p:spPr>
          <a:xfrm>
            <a:off x="6100459" y="2579645"/>
            <a:ext cx="2169013" cy="3600054"/>
          </a:xfrm>
          <a:prstGeom prst="rect">
            <a:avLst/>
          </a:prstGeom>
        </p:spPr>
      </p:pic>
      <p:sp>
        <p:nvSpPr>
          <p:cNvPr id="14" name="Llamada con línea 1 13"/>
          <p:cNvSpPr/>
          <p:nvPr/>
        </p:nvSpPr>
        <p:spPr>
          <a:xfrm>
            <a:off x="8772776" y="2493920"/>
            <a:ext cx="1743074" cy="589088"/>
          </a:xfrm>
          <a:prstGeom prst="borderCallout1">
            <a:avLst>
              <a:gd name="adj1" fmla="val 12478"/>
              <a:gd name="adj2" fmla="val -915"/>
              <a:gd name="adj3" fmla="val 209877"/>
              <a:gd name="adj4" fmla="val -10362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a:solidFill>
                  <a:prstClr val="black"/>
                </a:solidFill>
                <a:latin typeface="Calibri"/>
              </a:rPr>
              <a:t>Nitrógeno 18 %</a:t>
            </a:r>
          </a:p>
          <a:p>
            <a:pPr algn="ctr"/>
            <a:r>
              <a:rPr lang="es-EC" dirty="0">
                <a:solidFill>
                  <a:prstClr val="black"/>
                </a:solidFill>
                <a:latin typeface="Calibri"/>
              </a:rPr>
              <a:t>(N)</a:t>
            </a:r>
          </a:p>
        </p:txBody>
      </p:sp>
      <p:sp>
        <p:nvSpPr>
          <p:cNvPr id="15" name="Rectángulo 14"/>
          <p:cNvSpPr/>
          <p:nvPr/>
        </p:nvSpPr>
        <p:spPr>
          <a:xfrm>
            <a:off x="6687589" y="3619502"/>
            <a:ext cx="1258643" cy="409575"/>
          </a:xfrm>
          <a:prstGeom prst="rect">
            <a:avLst/>
          </a:prstGeom>
          <a:noFill/>
          <a:ln w="349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
        <p:nvSpPr>
          <p:cNvPr id="16" name="Llamada con línea 1 15"/>
          <p:cNvSpPr/>
          <p:nvPr/>
        </p:nvSpPr>
        <p:spPr>
          <a:xfrm>
            <a:off x="8772776" y="3269534"/>
            <a:ext cx="1743074" cy="554852"/>
          </a:xfrm>
          <a:prstGeom prst="borderCallout1">
            <a:avLst>
              <a:gd name="adj1" fmla="val 20415"/>
              <a:gd name="adj2" fmla="val 145"/>
              <a:gd name="adj3" fmla="val 86725"/>
              <a:gd name="adj4" fmla="val -7616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a:solidFill>
                  <a:prstClr val="black"/>
                </a:solidFill>
                <a:latin typeface="Calibri"/>
              </a:rPr>
              <a:t>Fosforo 46 %</a:t>
            </a:r>
          </a:p>
          <a:p>
            <a:pPr algn="ctr"/>
            <a:r>
              <a:rPr lang="es-EC" dirty="0">
                <a:solidFill>
                  <a:prstClr val="black"/>
                </a:solidFill>
                <a:latin typeface="Calibri"/>
              </a:rPr>
              <a:t>(P; P</a:t>
            </a:r>
            <a:r>
              <a:rPr lang="es-EC" sz="1400" dirty="0">
                <a:solidFill>
                  <a:prstClr val="black"/>
                </a:solidFill>
                <a:latin typeface="Calibri"/>
              </a:rPr>
              <a:t>2</a:t>
            </a:r>
            <a:r>
              <a:rPr lang="es-EC" dirty="0">
                <a:solidFill>
                  <a:prstClr val="black"/>
                </a:solidFill>
                <a:latin typeface="Calibri"/>
              </a:rPr>
              <a:t>O</a:t>
            </a:r>
            <a:r>
              <a:rPr lang="es-EC" sz="1400" dirty="0">
                <a:solidFill>
                  <a:prstClr val="black"/>
                </a:solidFill>
                <a:latin typeface="Calibri"/>
              </a:rPr>
              <a:t>5</a:t>
            </a:r>
            <a:r>
              <a:rPr lang="es-EC" dirty="0">
                <a:solidFill>
                  <a:prstClr val="black"/>
                </a:solidFill>
                <a:latin typeface="Calibri"/>
              </a:rPr>
              <a:t>)</a:t>
            </a:r>
          </a:p>
        </p:txBody>
      </p:sp>
      <p:sp>
        <p:nvSpPr>
          <p:cNvPr id="17" name="Llamada con línea 1 16"/>
          <p:cNvSpPr/>
          <p:nvPr/>
        </p:nvSpPr>
        <p:spPr>
          <a:xfrm>
            <a:off x="8772776" y="4078534"/>
            <a:ext cx="1743074" cy="602277"/>
          </a:xfrm>
          <a:prstGeom prst="borderCallout1">
            <a:avLst>
              <a:gd name="adj1" fmla="val 49422"/>
              <a:gd name="adj2" fmla="val -915"/>
              <a:gd name="adj3" fmla="val -41702"/>
              <a:gd name="adj4" fmla="val -58129"/>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dirty="0">
                <a:solidFill>
                  <a:prstClr val="black"/>
                </a:solidFill>
                <a:latin typeface="Calibri"/>
              </a:rPr>
              <a:t>Potasio 00 %</a:t>
            </a:r>
          </a:p>
          <a:p>
            <a:pPr algn="ctr"/>
            <a:r>
              <a:rPr lang="es-EC" dirty="0">
                <a:solidFill>
                  <a:prstClr val="black"/>
                </a:solidFill>
                <a:latin typeface="Calibri"/>
              </a:rPr>
              <a:t>(K ; K</a:t>
            </a:r>
            <a:r>
              <a:rPr lang="es-EC" sz="1400" dirty="0">
                <a:solidFill>
                  <a:prstClr val="black"/>
                </a:solidFill>
                <a:latin typeface="Calibri"/>
              </a:rPr>
              <a:t>2</a:t>
            </a:r>
            <a:r>
              <a:rPr lang="es-EC" dirty="0">
                <a:solidFill>
                  <a:prstClr val="black"/>
                </a:solidFill>
                <a:latin typeface="Calibri"/>
              </a:rPr>
              <a:t>O)</a:t>
            </a:r>
          </a:p>
        </p:txBody>
      </p:sp>
      <p:sp>
        <p:nvSpPr>
          <p:cNvPr id="20" name="Título 1"/>
          <p:cNvSpPr>
            <a:spLocks noGrp="1"/>
          </p:cNvSpPr>
          <p:nvPr>
            <p:ph type="title"/>
          </p:nvPr>
        </p:nvSpPr>
        <p:spPr>
          <a:xfrm>
            <a:off x="887025" y="862786"/>
            <a:ext cx="7227771" cy="530024"/>
          </a:xfrm>
        </p:spPr>
        <p:txBody>
          <a:bodyPr>
            <a:normAutofit/>
          </a:bodyPr>
          <a:lstStyle/>
          <a:p>
            <a:r>
              <a:rPr lang="es-EC" sz="1600" dirty="0">
                <a:solidFill>
                  <a:schemeClr val="bg2">
                    <a:lumMod val="50000"/>
                  </a:schemeClr>
                </a:solidFill>
                <a:latin typeface="Century Gothic" panose="020B0502020202020204" pitchFamily="34" charset="0"/>
                <a:ea typeface="+mn-ea"/>
                <a:cs typeface="+mn-cs"/>
              </a:rPr>
              <a:t>Ejemplo</a:t>
            </a:r>
          </a:p>
        </p:txBody>
      </p:sp>
      <p:sp>
        <p:nvSpPr>
          <p:cNvPr id="21" name="Título 1"/>
          <p:cNvSpPr txBox="1">
            <a:spLocks/>
          </p:cNvSpPr>
          <p:nvPr/>
        </p:nvSpPr>
        <p:spPr>
          <a:xfrm>
            <a:off x="609600" y="422596"/>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rgbClr val="9BBB59">
                    <a:lumMod val="75000"/>
                  </a:srgbClr>
                </a:solidFill>
                <a:latin typeface="Arial" panose="020B0604020202020204" pitchFamily="34" charset="0"/>
                <a:cs typeface="Arial" panose="020B0604020202020204" pitchFamily="34" charset="0"/>
              </a:rPr>
              <a:t>¿</a:t>
            </a:r>
            <a:r>
              <a:rPr lang="es-EC" sz="2600" dirty="0">
                <a:solidFill>
                  <a:srgbClr val="9BBB59">
                    <a:lumMod val="75000"/>
                  </a:srgbClr>
                </a:solidFill>
                <a:latin typeface="Arial" panose="020B0604020202020204" pitchFamily="34" charset="0"/>
                <a:cs typeface="Arial" panose="020B0604020202020204" pitchFamily="34" charset="0"/>
              </a:rPr>
              <a:t>Utiliza en sus cultivos fertilizantes Químicos? </a:t>
            </a:r>
          </a:p>
        </p:txBody>
      </p:sp>
      <p:pic>
        <p:nvPicPr>
          <p:cNvPr id="2" name="Imagen 1"/>
          <p:cNvPicPr>
            <a:picLocks noChangeAspect="1"/>
          </p:cNvPicPr>
          <p:nvPr/>
        </p:nvPicPr>
        <p:blipFill>
          <a:blip r:embed="rId4"/>
          <a:stretch>
            <a:fillRect/>
          </a:stretch>
        </p:blipFill>
        <p:spPr>
          <a:xfrm>
            <a:off x="1703512" y="2267520"/>
            <a:ext cx="4176464" cy="1764231"/>
          </a:xfrm>
          <a:prstGeom prst="rect">
            <a:avLst/>
          </a:prstGeom>
        </p:spPr>
      </p:pic>
    </p:spTree>
    <p:extLst>
      <p:ext uri="{BB962C8B-B14F-4D97-AF65-F5344CB8AC3E}">
        <p14:creationId xmlns:p14="http://schemas.microsoft.com/office/powerpoint/2010/main" val="423796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3187055" y="2280152"/>
            <a:ext cx="5826423" cy="3718840"/>
          </a:xfrm>
          <a:prstGeom prst="rect">
            <a:avLst/>
          </a:prstGeom>
          <a:ln>
            <a:solidFill>
              <a:schemeClr val="tx1"/>
            </a:solidFill>
          </a:ln>
        </p:spPr>
      </p:pic>
      <p:sp>
        <p:nvSpPr>
          <p:cNvPr id="10" name="5 Rectángulo"/>
          <p:cNvSpPr/>
          <p:nvPr/>
        </p:nvSpPr>
        <p:spPr>
          <a:xfrm>
            <a:off x="730548" y="1432438"/>
            <a:ext cx="10641495" cy="738664"/>
          </a:xfrm>
          <a:prstGeom prst="rect">
            <a:avLst/>
          </a:prstGeom>
          <a:ln w="15875">
            <a:noFill/>
          </a:ln>
        </p:spPr>
        <p:txBody>
          <a:bodyPr wrap="square">
            <a:spAutoFit/>
          </a:bodyPr>
          <a:lstStyle/>
          <a:p>
            <a:r>
              <a:rPr lang="es-EC" sz="1400" dirty="0">
                <a:solidFill>
                  <a:prstClr val="black"/>
                </a:solidFill>
                <a:latin typeface="Century Gothic" panose="020B0502020202020204" pitchFamily="34" charset="0"/>
              </a:rPr>
              <a:t>El señor Juan </a:t>
            </a:r>
            <a:r>
              <a:rPr lang="es-EC" sz="1400" dirty="0" err="1">
                <a:solidFill>
                  <a:prstClr val="black"/>
                </a:solidFill>
                <a:latin typeface="Century Gothic" panose="020B0502020202020204" pitchFamily="34" charset="0"/>
              </a:rPr>
              <a:t>Maridueña</a:t>
            </a:r>
            <a:r>
              <a:rPr lang="es-EC" sz="1400" dirty="0">
                <a:solidFill>
                  <a:prstClr val="black"/>
                </a:solidFill>
                <a:latin typeface="Century Gothic" panose="020B0502020202020204" pitchFamily="34" charset="0"/>
              </a:rPr>
              <a:t> para dar mantenimiento a su media hectárea de plátano, aplicó fertilizantes químicos. Los fertilizantes aplicados a este cultivos fueron 1 saco de 18-46-00,  1 saco de 8-20-20, 1 saco de SAM (Sulfato de amonio) y 1 saco de urea.    </a:t>
            </a:r>
          </a:p>
        </p:txBody>
      </p:sp>
      <p:sp>
        <p:nvSpPr>
          <p:cNvPr id="11" name="9 Rectángulo"/>
          <p:cNvSpPr/>
          <p:nvPr/>
        </p:nvSpPr>
        <p:spPr>
          <a:xfrm>
            <a:off x="3359697" y="5691216"/>
            <a:ext cx="5684569" cy="307777"/>
          </a:xfrm>
          <a:prstGeom prst="rect">
            <a:avLst/>
          </a:prstGeom>
        </p:spPr>
        <p:txBody>
          <a:bodyPr wrap="none">
            <a:spAutoFit/>
          </a:bodyPr>
          <a:lstStyle/>
          <a:p>
            <a:r>
              <a:rPr lang="es-EC" sz="1400" b="1" dirty="0">
                <a:solidFill>
                  <a:prstClr val="black"/>
                </a:solidFill>
                <a:latin typeface="Calibri"/>
              </a:rPr>
              <a:t> 1                 100               2                100                  2                        -                    -  </a:t>
            </a:r>
          </a:p>
        </p:txBody>
      </p:sp>
      <p:sp>
        <p:nvSpPr>
          <p:cNvPr id="17" name="Título 1"/>
          <p:cNvSpPr>
            <a:spLocks noGrp="1"/>
          </p:cNvSpPr>
          <p:nvPr>
            <p:ph type="title"/>
          </p:nvPr>
        </p:nvSpPr>
        <p:spPr>
          <a:xfrm>
            <a:off x="903801" y="915400"/>
            <a:ext cx="1168068" cy="530024"/>
          </a:xfrm>
        </p:spPr>
        <p:txBody>
          <a:bodyPr>
            <a:normAutofit/>
          </a:bodyPr>
          <a:lstStyle/>
          <a:p>
            <a:r>
              <a:rPr lang="es-EC" sz="1600" dirty="0">
                <a:solidFill>
                  <a:schemeClr val="bg2">
                    <a:lumMod val="50000"/>
                  </a:schemeClr>
                </a:solidFill>
                <a:latin typeface="Century Gothic" panose="020B0502020202020204" pitchFamily="34" charset="0"/>
                <a:ea typeface="+mn-ea"/>
                <a:cs typeface="+mn-cs"/>
              </a:rPr>
              <a:t>Ejemplo</a:t>
            </a:r>
          </a:p>
        </p:txBody>
      </p:sp>
      <p:sp>
        <p:nvSpPr>
          <p:cNvPr id="18" name="Título 1"/>
          <p:cNvSpPr txBox="1">
            <a:spLocks/>
          </p:cNvSpPr>
          <p:nvPr/>
        </p:nvSpPr>
        <p:spPr>
          <a:xfrm>
            <a:off x="626375" y="440078"/>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fertilizantes Químicos? </a:t>
            </a:r>
          </a:p>
        </p:txBody>
      </p:sp>
    </p:spTree>
    <p:extLst>
      <p:ext uri="{BB962C8B-B14F-4D97-AF65-F5344CB8AC3E}">
        <p14:creationId xmlns:p14="http://schemas.microsoft.com/office/powerpoint/2010/main" val="2413845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Rectángulo"/>
          <p:cNvSpPr/>
          <p:nvPr/>
        </p:nvSpPr>
        <p:spPr>
          <a:xfrm>
            <a:off x="4434697" y="1324364"/>
            <a:ext cx="2410627"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277920" indent="-277920" algn="ctr" defTabSz="451491"/>
            <a:r>
              <a:rPr lang="es-MX" b="1" dirty="0">
                <a:solidFill>
                  <a:prstClr val="black">
                    <a:lumMod val="65000"/>
                    <a:lumOff val="35000"/>
                  </a:prstClr>
                </a:solidFill>
                <a:latin typeface="Calibri"/>
              </a:rPr>
              <a:t>Cultivos Permanentes  </a:t>
            </a:r>
          </a:p>
        </p:txBody>
      </p:sp>
      <p:sp>
        <p:nvSpPr>
          <p:cNvPr id="14" name="Título 1"/>
          <p:cNvSpPr txBox="1">
            <a:spLocks/>
          </p:cNvSpPr>
          <p:nvPr/>
        </p:nvSpPr>
        <p:spPr>
          <a:xfrm>
            <a:off x="638003" y="428503"/>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fertilizantes Químicos? </a:t>
            </a:r>
          </a:p>
        </p:txBody>
      </p:sp>
      <p:graphicFrame>
        <p:nvGraphicFramePr>
          <p:cNvPr id="3" name="Tabla 2"/>
          <p:cNvGraphicFramePr>
            <a:graphicFrameLocks noGrp="1"/>
          </p:cNvGraphicFramePr>
          <p:nvPr>
            <p:extLst>
              <p:ext uri="{D42A27DB-BD31-4B8C-83A1-F6EECF244321}">
                <p14:modId xmlns:p14="http://schemas.microsoft.com/office/powerpoint/2010/main" val="1959243699"/>
              </p:ext>
            </p:extLst>
          </p:nvPr>
        </p:nvGraphicFramePr>
        <p:xfrm>
          <a:off x="1111173" y="3287214"/>
          <a:ext cx="9377316" cy="2721201"/>
        </p:xfrm>
        <a:graphic>
          <a:graphicData uri="http://schemas.openxmlformats.org/drawingml/2006/table">
            <a:tbl>
              <a:tblPr>
                <a:tableStyleId>{8799B23B-EC83-4686-B30A-512413B5E67A}</a:tableStyleId>
              </a:tblPr>
              <a:tblGrid>
                <a:gridCol w="1573916">
                  <a:extLst>
                    <a:ext uri="{9D8B030D-6E8A-4147-A177-3AD203B41FA5}">
                      <a16:colId xmlns="" xmlns:a16="http://schemas.microsoft.com/office/drawing/2014/main" val="20000"/>
                    </a:ext>
                  </a:extLst>
                </a:gridCol>
                <a:gridCol w="651276">
                  <a:extLst>
                    <a:ext uri="{9D8B030D-6E8A-4147-A177-3AD203B41FA5}">
                      <a16:colId xmlns="" xmlns:a16="http://schemas.microsoft.com/office/drawing/2014/main" val="20001"/>
                    </a:ext>
                  </a:extLst>
                </a:gridCol>
                <a:gridCol w="651276">
                  <a:extLst>
                    <a:ext uri="{9D8B030D-6E8A-4147-A177-3AD203B41FA5}">
                      <a16:colId xmlns="" xmlns:a16="http://schemas.microsoft.com/office/drawing/2014/main" val="20002"/>
                    </a:ext>
                  </a:extLst>
                </a:gridCol>
                <a:gridCol w="651276">
                  <a:extLst>
                    <a:ext uri="{9D8B030D-6E8A-4147-A177-3AD203B41FA5}">
                      <a16:colId xmlns="" xmlns:a16="http://schemas.microsoft.com/office/drawing/2014/main" val="20003"/>
                    </a:ext>
                  </a:extLst>
                </a:gridCol>
                <a:gridCol w="651276">
                  <a:extLst>
                    <a:ext uri="{9D8B030D-6E8A-4147-A177-3AD203B41FA5}">
                      <a16:colId xmlns="" xmlns:a16="http://schemas.microsoft.com/office/drawing/2014/main" val="20004"/>
                    </a:ext>
                  </a:extLst>
                </a:gridCol>
                <a:gridCol w="651276">
                  <a:extLst>
                    <a:ext uri="{9D8B030D-6E8A-4147-A177-3AD203B41FA5}">
                      <a16:colId xmlns="" xmlns:a16="http://schemas.microsoft.com/office/drawing/2014/main" val="20005"/>
                    </a:ext>
                  </a:extLst>
                </a:gridCol>
                <a:gridCol w="651276">
                  <a:extLst>
                    <a:ext uri="{9D8B030D-6E8A-4147-A177-3AD203B41FA5}">
                      <a16:colId xmlns="" xmlns:a16="http://schemas.microsoft.com/office/drawing/2014/main" val="20006"/>
                    </a:ext>
                  </a:extLst>
                </a:gridCol>
                <a:gridCol w="651276">
                  <a:extLst>
                    <a:ext uri="{9D8B030D-6E8A-4147-A177-3AD203B41FA5}">
                      <a16:colId xmlns="" xmlns:a16="http://schemas.microsoft.com/office/drawing/2014/main" val="20007"/>
                    </a:ext>
                  </a:extLst>
                </a:gridCol>
                <a:gridCol w="651276">
                  <a:extLst>
                    <a:ext uri="{9D8B030D-6E8A-4147-A177-3AD203B41FA5}">
                      <a16:colId xmlns="" xmlns:a16="http://schemas.microsoft.com/office/drawing/2014/main" val="20008"/>
                    </a:ext>
                  </a:extLst>
                </a:gridCol>
                <a:gridCol w="651276">
                  <a:extLst>
                    <a:ext uri="{9D8B030D-6E8A-4147-A177-3AD203B41FA5}">
                      <a16:colId xmlns="" xmlns:a16="http://schemas.microsoft.com/office/drawing/2014/main" val="20009"/>
                    </a:ext>
                  </a:extLst>
                </a:gridCol>
                <a:gridCol w="820715">
                  <a:extLst>
                    <a:ext uri="{9D8B030D-6E8A-4147-A177-3AD203B41FA5}">
                      <a16:colId xmlns="" xmlns:a16="http://schemas.microsoft.com/office/drawing/2014/main" val="20010"/>
                    </a:ext>
                  </a:extLst>
                </a:gridCol>
                <a:gridCol w="1121201">
                  <a:extLst>
                    <a:ext uri="{9D8B030D-6E8A-4147-A177-3AD203B41FA5}">
                      <a16:colId xmlns="" xmlns:a16="http://schemas.microsoft.com/office/drawing/2014/main" val="20011"/>
                    </a:ext>
                  </a:extLst>
                </a:gridCol>
              </a:tblGrid>
              <a:tr h="357100">
                <a:tc>
                  <a:txBody>
                    <a:bodyPr/>
                    <a:lstStyle/>
                    <a:p>
                      <a:pPr algn="ctr" fontAlgn="ctr"/>
                      <a:r>
                        <a:rPr lang="es-EC" sz="1000" u="none" strike="noStrike" dirty="0">
                          <a:solidFill>
                            <a:schemeClr val="bg1"/>
                          </a:solidFill>
                          <a:effectLst/>
                        </a:rPr>
                        <a:t>Nombre Cultivo</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Superficie</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a:t>
                      </a:r>
                      <a:r>
                        <a:rPr lang="es-EC" sz="1000" u="none" strike="noStrike" dirty="0">
                          <a:solidFill>
                            <a:schemeClr val="bg1"/>
                          </a:solidFill>
                          <a:effectLst/>
                        </a:rPr>
                        <a:t> NPK</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a:solidFill>
                            <a:schemeClr val="bg1"/>
                          </a:solidFill>
                          <a:effectLst/>
                        </a:rPr>
                        <a:t>Unid NPK</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Cant Nit</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Unid Nit</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Cant Fos</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a:solidFill>
                            <a:schemeClr val="bg1"/>
                          </a:solidFill>
                          <a:effectLst/>
                        </a:rPr>
                        <a:t>Unid </a:t>
                      </a:r>
                      <a:r>
                        <a:rPr lang="es-EC" sz="1000" u="none" strike="noStrike" dirty="0" err="1">
                          <a:solidFill>
                            <a:schemeClr val="bg1"/>
                          </a:solidFill>
                          <a:effectLst/>
                        </a:rPr>
                        <a:t>Fos</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a:t>
                      </a:r>
                      <a:r>
                        <a:rPr lang="es-EC" sz="1000" u="none" strike="noStrike" dirty="0">
                          <a:solidFill>
                            <a:schemeClr val="bg1"/>
                          </a:solidFill>
                          <a:effectLst/>
                        </a:rPr>
                        <a:t> </a:t>
                      </a:r>
                      <a:r>
                        <a:rPr lang="es-EC" sz="1000" u="none" strike="noStrike" dirty="0" err="1">
                          <a:solidFill>
                            <a:schemeClr val="bg1"/>
                          </a:solidFill>
                          <a:effectLst/>
                        </a:rPr>
                        <a:t>Pot</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a:solidFill>
                            <a:schemeClr val="bg1"/>
                          </a:solidFill>
                          <a:effectLst/>
                        </a:rPr>
                        <a:t>Unid Pot</a:t>
                      </a:r>
                      <a:endParaRPr lang="es-EC" sz="1000" b="1" i="0" u="none" strike="noStrike">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CantFertEsta</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tc>
                  <a:txBody>
                    <a:bodyPr/>
                    <a:lstStyle/>
                    <a:p>
                      <a:pPr algn="ctr" fontAlgn="ctr"/>
                      <a:r>
                        <a:rPr lang="es-EC" sz="1000" u="none" strike="noStrike" dirty="0" err="1">
                          <a:solidFill>
                            <a:schemeClr val="bg1"/>
                          </a:solidFill>
                          <a:effectLst/>
                        </a:rPr>
                        <a:t>CantFertAplicado</a:t>
                      </a:r>
                      <a:endParaRPr lang="es-EC" sz="1000" b="1" i="0" u="none" strike="noStrike" dirty="0">
                        <a:solidFill>
                          <a:schemeClr val="bg1"/>
                        </a:solidFill>
                        <a:effectLst/>
                        <a:latin typeface="Arial Narrow" panose="020B0606020202030204" pitchFamily="34" charset="0"/>
                      </a:endParaRPr>
                    </a:p>
                  </a:txBody>
                  <a:tcPr marL="5344" marR="5344" marT="5344" marB="0" anchor="ctr">
                    <a:solidFill>
                      <a:schemeClr val="accent3"/>
                    </a:solidFill>
                  </a:tcPr>
                </a:tc>
                <a:extLst>
                  <a:ext uri="{0D108BD9-81ED-4DB2-BD59-A6C34878D82A}">
                    <a16:rowId xmlns="" xmlns:a16="http://schemas.microsoft.com/office/drawing/2014/main" val="10000"/>
                  </a:ext>
                </a:extLst>
              </a:tr>
              <a:tr h="181626">
                <a:tc>
                  <a:txBody>
                    <a:bodyPr/>
                    <a:lstStyle/>
                    <a:p>
                      <a:pPr algn="ctr" fontAlgn="ctr"/>
                      <a:r>
                        <a:rPr lang="es-EC" sz="1000" u="none" strike="noStrike" dirty="0">
                          <a:effectLst/>
                        </a:rPr>
                        <a:t>PASTO MIXTO</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0,06</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600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833,33</a:t>
                      </a:r>
                      <a:endParaRPr lang="es-EC" sz="1000" b="1" i="0" u="none" strike="noStrike">
                        <a:solidFill>
                          <a:srgbClr val="000000"/>
                        </a:solidFill>
                        <a:effectLst/>
                        <a:latin typeface="Arial Narrow" panose="020B0606020202030204" pitchFamily="34" charset="0"/>
                      </a:endParaRPr>
                    </a:p>
                  </a:txBody>
                  <a:tcPr marL="5344" marR="5344" marT="5344" marB="0" anchor="ctr"/>
                </a:tc>
                <a:extLst>
                  <a:ext uri="{0D108BD9-81ED-4DB2-BD59-A6C34878D82A}">
                    <a16:rowId xmlns="" xmlns:a16="http://schemas.microsoft.com/office/drawing/2014/main" val="10001"/>
                  </a:ext>
                </a:extLst>
              </a:tr>
              <a:tr h="181626">
                <a:tc>
                  <a:txBody>
                    <a:bodyPr/>
                    <a:lstStyle/>
                    <a:p>
                      <a:pPr algn="ctr" fontAlgn="ctr"/>
                      <a:r>
                        <a:rPr lang="es-EC" sz="1000" u="none" strike="noStrike" dirty="0">
                          <a:effectLst/>
                        </a:rPr>
                        <a:t>ALFALFA</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0,06</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1</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600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833,33</a:t>
                      </a:r>
                      <a:endParaRPr lang="es-EC" sz="1000" b="1" i="0" u="none" strike="noStrike">
                        <a:solidFill>
                          <a:srgbClr val="000000"/>
                        </a:solidFill>
                        <a:effectLst/>
                        <a:latin typeface="Arial Narrow" panose="020B0606020202030204" pitchFamily="34" charset="0"/>
                      </a:endParaRPr>
                    </a:p>
                  </a:txBody>
                  <a:tcPr marL="5344" marR="5344" marT="5344" marB="0" anchor="ctr"/>
                </a:tc>
                <a:extLst>
                  <a:ext uri="{0D108BD9-81ED-4DB2-BD59-A6C34878D82A}">
                    <a16:rowId xmlns="" xmlns:a16="http://schemas.microsoft.com/office/drawing/2014/main" val="10002"/>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17,81</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1560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1506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970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11.330,71</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3"/>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12,63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1056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1119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687,75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11.333,14</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4"/>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2,83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249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246,4</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151,2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11.424,03</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5"/>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7,5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616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664,5</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409,5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11.266,67</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6"/>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6,5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572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575,9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354,9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11.560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7"/>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9,8</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0</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862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868,28</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535,08</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11.557,96</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8"/>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12,7</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1117,6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1125,2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693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11.558,27</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09"/>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8,9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783,2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788,5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480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11.526,4</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10"/>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440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443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270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11.530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11"/>
                  </a:ext>
                </a:extLst>
              </a:tr>
              <a:tr h="181626">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7,2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633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637,9</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405,5</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3</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11.641,67</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12"/>
                  </a:ext>
                </a:extLst>
              </a:tr>
              <a:tr h="184589">
                <a:tc>
                  <a:txBody>
                    <a:bodyPr/>
                    <a:lstStyle/>
                    <a:p>
                      <a:pPr algn="ctr" fontAlgn="ctr"/>
                      <a:r>
                        <a:rPr lang="es-EC" sz="1000" u="none" strike="noStrike" dirty="0">
                          <a:solidFill>
                            <a:schemeClr val="tx1"/>
                          </a:solidFill>
                          <a:effectLst/>
                        </a:rPr>
                        <a:t>PALMA AFRICANA</a:t>
                      </a:r>
                      <a:endParaRPr lang="es-EC" sz="1000" b="1" i="0" u="none" strike="noStrike" dirty="0">
                        <a:solidFill>
                          <a:schemeClr val="tx1"/>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a:effectLst/>
                        </a:rPr>
                        <a:t>100,6</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89131</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5492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9813</a:t>
                      </a:r>
                      <a:endParaRPr lang="es-EC" sz="1000" b="1" i="0" u="none" strike="noStrike" dirty="0">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2</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a:effectLst/>
                        </a:rPr>
                        <a:t>0</a:t>
                      </a:r>
                      <a:endParaRPr lang="es-EC" sz="1000" b="1" i="0" u="none" strike="noStrike">
                        <a:solidFill>
                          <a:srgbClr val="000000"/>
                        </a:solidFill>
                        <a:effectLst/>
                        <a:latin typeface="Arial Narrow" panose="020B0606020202030204" pitchFamily="34" charset="0"/>
                      </a:endParaRPr>
                    </a:p>
                  </a:txBody>
                  <a:tcPr marL="5344" marR="5344" marT="5344" marB="0" anchor="ctr"/>
                </a:tc>
                <a:tc>
                  <a:txBody>
                    <a:bodyPr/>
                    <a:lstStyle/>
                    <a:p>
                      <a:pPr algn="ctr" fontAlgn="ctr"/>
                      <a:r>
                        <a:rPr lang="es-EC" sz="1000" u="none" strike="noStrike" dirty="0">
                          <a:effectLst/>
                        </a:rPr>
                        <a:t>900</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6">
                        <a:lumMod val="60000"/>
                        <a:lumOff val="40000"/>
                      </a:schemeClr>
                    </a:solidFill>
                  </a:tcPr>
                </a:tc>
                <a:tc>
                  <a:txBody>
                    <a:bodyPr/>
                    <a:lstStyle/>
                    <a:p>
                      <a:pPr algn="ctr" fontAlgn="ctr"/>
                      <a:r>
                        <a:rPr lang="es-EC" sz="1000" u="none" strike="noStrike" dirty="0">
                          <a:effectLst/>
                        </a:rPr>
                        <a:t>1.038,13</a:t>
                      </a:r>
                      <a:endParaRPr lang="es-EC" sz="1000" b="1" i="0" u="none" strike="noStrike" dirty="0">
                        <a:solidFill>
                          <a:srgbClr val="000000"/>
                        </a:solidFill>
                        <a:effectLst/>
                        <a:latin typeface="Arial Narrow" panose="020B0606020202030204" pitchFamily="34" charset="0"/>
                      </a:endParaRPr>
                    </a:p>
                  </a:txBody>
                  <a:tcPr marL="5344" marR="5344" marT="5344" marB="0" anchor="ctr">
                    <a:solidFill>
                      <a:schemeClr val="accent2">
                        <a:lumMod val="60000"/>
                        <a:lumOff val="40000"/>
                      </a:schemeClr>
                    </a:solidFill>
                  </a:tcPr>
                </a:tc>
                <a:extLst>
                  <a:ext uri="{0D108BD9-81ED-4DB2-BD59-A6C34878D82A}">
                    <a16:rowId xmlns="" xmlns:a16="http://schemas.microsoft.com/office/drawing/2014/main" val="10013"/>
                  </a:ext>
                </a:extLst>
              </a:tr>
            </a:tbl>
          </a:graphicData>
        </a:graphic>
      </p:graphicFrame>
      <p:sp>
        <p:nvSpPr>
          <p:cNvPr id="18" name="17 Rectángulo"/>
          <p:cNvSpPr/>
          <p:nvPr/>
        </p:nvSpPr>
        <p:spPr>
          <a:xfrm>
            <a:off x="903525" y="986825"/>
            <a:ext cx="2787943" cy="313932"/>
          </a:xfrm>
          <a:prstGeom prst="rect">
            <a:avLst/>
          </a:prstGeom>
        </p:spPr>
        <p:txBody>
          <a:bodyPr wrap="none">
            <a:spAutoFit/>
          </a:bodyPr>
          <a:lstStyle/>
          <a:p>
            <a:pPr>
              <a:lnSpc>
                <a:spcPct val="90000"/>
              </a:lnSpc>
              <a:spcBef>
                <a:spcPct val="0"/>
              </a:spcBef>
            </a:pPr>
            <a:r>
              <a:rPr lang="es-MX" sz="1600" b="1" dirty="0">
                <a:solidFill>
                  <a:schemeClr val="bg2">
                    <a:lumMod val="50000"/>
                  </a:schemeClr>
                </a:solidFill>
                <a:latin typeface="Century Gothic" panose="020B0502020202020204" pitchFamily="34" charset="0"/>
              </a:rPr>
              <a:t>Validaciones de cantidad</a:t>
            </a:r>
          </a:p>
        </p:txBody>
      </p:sp>
      <p:sp>
        <p:nvSpPr>
          <p:cNvPr id="2" name="Rectángulo 1"/>
          <p:cNvSpPr/>
          <p:nvPr/>
        </p:nvSpPr>
        <p:spPr>
          <a:xfrm>
            <a:off x="8092969" y="1813499"/>
            <a:ext cx="2520280" cy="830997"/>
          </a:xfrm>
          <a:prstGeom prst="rect">
            <a:avLst/>
          </a:prstGeom>
          <a:ln w="15875">
            <a:solidFill>
              <a:schemeClr val="accent3"/>
            </a:solidFill>
          </a:ln>
        </p:spPr>
        <p:txBody>
          <a:bodyPr wrap="square">
            <a:spAutoFit/>
          </a:bodyPr>
          <a:lstStyle/>
          <a:p>
            <a:pPr algn="ctr"/>
            <a:r>
              <a:rPr lang="es-EC" sz="1200" dirty="0">
                <a:solidFill>
                  <a:prstClr val="black"/>
                </a:solidFill>
                <a:latin typeface="Century Gothic" panose="020B0502020202020204" pitchFamily="34" charset="0"/>
              </a:rPr>
              <a:t>Revisar las advertencias del sistema donde se muestran los valores del rango y lo registrado en el aplicativo </a:t>
            </a:r>
          </a:p>
        </p:txBody>
      </p:sp>
      <p:cxnSp>
        <p:nvCxnSpPr>
          <p:cNvPr id="7" name="Conector recto de flecha 6"/>
          <p:cNvCxnSpPr/>
          <p:nvPr/>
        </p:nvCxnSpPr>
        <p:spPr>
          <a:xfrm>
            <a:off x="9108247" y="2647803"/>
            <a:ext cx="0" cy="63941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p:cNvCxnSpPr/>
          <p:nvPr/>
        </p:nvCxnSpPr>
        <p:spPr>
          <a:xfrm>
            <a:off x="9840416" y="2647803"/>
            <a:ext cx="0" cy="63941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06259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ítulo 1"/>
          <p:cNvSpPr txBox="1">
            <a:spLocks/>
          </p:cNvSpPr>
          <p:nvPr/>
        </p:nvSpPr>
        <p:spPr>
          <a:xfrm>
            <a:off x="672727" y="428503"/>
            <a:ext cx="7782622"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orgánicos? </a:t>
            </a:r>
          </a:p>
        </p:txBody>
      </p:sp>
      <p:pic>
        <p:nvPicPr>
          <p:cNvPr id="15" name="Imagen 14"/>
          <p:cNvPicPr>
            <a:picLocks noChangeAspect="1"/>
          </p:cNvPicPr>
          <p:nvPr/>
        </p:nvPicPr>
        <p:blipFill>
          <a:blip r:embed="rId3"/>
          <a:stretch>
            <a:fillRect/>
          </a:stretch>
        </p:blipFill>
        <p:spPr>
          <a:xfrm>
            <a:off x="1512553" y="2897976"/>
            <a:ext cx="3536545" cy="2163235"/>
          </a:xfrm>
          <a:prstGeom prst="rect">
            <a:avLst/>
          </a:prstGeom>
        </p:spPr>
      </p:pic>
      <p:sp>
        <p:nvSpPr>
          <p:cNvPr id="19" name="Rectángulo 18"/>
          <p:cNvSpPr/>
          <p:nvPr/>
        </p:nvSpPr>
        <p:spPr>
          <a:xfrm>
            <a:off x="1139687" y="2528132"/>
            <a:ext cx="6642629" cy="307777"/>
          </a:xfrm>
          <a:prstGeom prst="rect">
            <a:avLst/>
          </a:prstGeom>
          <a:ln w="15875">
            <a:solidFill>
              <a:schemeClr val="accent3"/>
            </a:solidFill>
          </a:ln>
        </p:spPr>
        <p:txBody>
          <a:bodyPr wrap="square">
            <a:spAutoFit/>
          </a:bodyPr>
          <a:lstStyle/>
          <a:p>
            <a:pPr algn="just"/>
            <a:r>
              <a:rPr lang="es-ES" sz="1400" dirty="0">
                <a:solidFill>
                  <a:prstClr val="black"/>
                </a:solidFill>
                <a:latin typeface="Century Gothic" panose="020B0502020202020204" pitchFamily="34" charset="0"/>
              </a:rPr>
              <a:t>Registre la cantidad total de plaguicidas orgánicos usados en el cultivo. </a:t>
            </a:r>
            <a:endParaRPr lang="es-EC" sz="1400" dirty="0">
              <a:solidFill>
                <a:prstClr val="black"/>
              </a:solidFill>
              <a:latin typeface="Century Gothic" panose="020B0502020202020204" pitchFamily="34" charset="0"/>
            </a:endParaRPr>
          </a:p>
        </p:txBody>
      </p:sp>
      <p:pic>
        <p:nvPicPr>
          <p:cNvPr id="16" name="Imagen 15"/>
          <p:cNvPicPr>
            <a:picLocks noChangeAspect="1"/>
          </p:cNvPicPr>
          <p:nvPr/>
        </p:nvPicPr>
        <p:blipFill>
          <a:blip r:embed="rId4"/>
          <a:stretch>
            <a:fillRect/>
          </a:stretch>
        </p:blipFill>
        <p:spPr>
          <a:xfrm>
            <a:off x="7917256" y="2657840"/>
            <a:ext cx="2499224" cy="3171484"/>
          </a:xfrm>
          <a:prstGeom prst="rect">
            <a:avLst/>
          </a:prstGeom>
        </p:spPr>
      </p:pic>
      <p:pic>
        <p:nvPicPr>
          <p:cNvPr id="21" name="Imagen 20"/>
          <p:cNvPicPr>
            <a:picLocks noChangeAspect="1"/>
          </p:cNvPicPr>
          <p:nvPr/>
        </p:nvPicPr>
        <p:blipFill>
          <a:blip r:embed="rId5"/>
          <a:stretch>
            <a:fillRect/>
          </a:stretch>
        </p:blipFill>
        <p:spPr>
          <a:xfrm>
            <a:off x="3280824" y="4069624"/>
            <a:ext cx="4473982" cy="1759701"/>
          </a:xfrm>
          <a:prstGeom prst="rect">
            <a:avLst/>
          </a:prstGeom>
        </p:spPr>
      </p:pic>
      <p:sp>
        <p:nvSpPr>
          <p:cNvPr id="22" name="Rectangle 1"/>
          <p:cNvSpPr>
            <a:spLocks noChangeArrowheads="1"/>
          </p:cNvSpPr>
          <p:nvPr/>
        </p:nvSpPr>
        <p:spPr bwMode="auto">
          <a:xfrm>
            <a:off x="1660202" y="1257519"/>
            <a:ext cx="8756278" cy="101566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algn="just"/>
            <a:r>
              <a:rPr lang="es-EC" sz="1400" dirty="0">
                <a:solidFill>
                  <a:prstClr val="black"/>
                </a:solidFill>
                <a:latin typeface="Century Gothic" panose="020B0502020202020204" pitchFamily="34" charset="0"/>
              </a:rPr>
              <a:t>Provienen de fuentes naturales, usualmente de plantas, o de minerales, la mayoría de los  pesticidas orgánicos son insecticidas.  Se debe considerar que aunque el producto sea considerado orgánico este es todavía un plaguicida, algunos pesticidas orgánicos son tan tóxicos o más tóxicos que muchos de los pesticidas sintéticos.</a:t>
            </a:r>
            <a:r>
              <a:rPr lang="es-EC" dirty="0">
                <a:solidFill>
                  <a:prstClr val="black"/>
                </a:solidFill>
                <a:latin typeface="Century Gothic" panose="020B0502020202020204" pitchFamily="34" charset="0"/>
              </a:rPr>
              <a:t>  </a:t>
            </a:r>
            <a:endParaRPr lang="es-EC" sz="1400" dirty="0">
              <a:solidFill>
                <a:prstClr val="black"/>
              </a:solidFill>
              <a:latin typeface="Century Gothic" panose="020B0502020202020204" pitchFamily="34" charset="0"/>
            </a:endParaRPr>
          </a:p>
        </p:txBody>
      </p:sp>
      <p:sp>
        <p:nvSpPr>
          <p:cNvPr id="23" name="Rectángulo 22"/>
          <p:cNvSpPr/>
          <p:nvPr/>
        </p:nvSpPr>
        <p:spPr>
          <a:xfrm>
            <a:off x="5735961" y="4837912"/>
            <a:ext cx="1692113" cy="446597"/>
          </a:xfrm>
          <a:prstGeom prst="rect">
            <a:avLst/>
          </a:prstGeom>
        </p:spPr>
        <p:txBody>
          <a:bodyPr wrap="square">
            <a:spAutoFit/>
          </a:bodyPr>
          <a:lstStyle/>
          <a:p>
            <a:pPr>
              <a:lnSpc>
                <a:spcPct val="107000"/>
              </a:lnSpc>
              <a:spcAft>
                <a:spcPts val="800"/>
              </a:spcAft>
            </a:pPr>
            <a:r>
              <a:rPr lang="es-EC" sz="1050" dirty="0">
                <a:solidFill>
                  <a:prstClr val="white"/>
                </a:solidFill>
                <a:latin typeface="Calibri" panose="020F0502020204030204" pitchFamily="34" charset="0"/>
                <a:ea typeface="Calibri" panose="020F0502020204030204" pitchFamily="34" charset="0"/>
                <a:cs typeface="Times New Roman" panose="02020603050405020304" pitchFamily="18" charset="0"/>
              </a:rPr>
              <a:t>Plaguicidas que contengan azufre, cobre o cal. </a:t>
            </a:r>
          </a:p>
        </p:txBody>
      </p:sp>
    </p:spTree>
    <p:extLst>
      <p:ext uri="{BB962C8B-B14F-4D97-AF65-F5344CB8AC3E}">
        <p14:creationId xmlns:p14="http://schemas.microsoft.com/office/powerpoint/2010/main" val="48771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B9F84C0-BBF1-46E5-AC87-1EACF9DAD846}"/>
              </a:ext>
            </a:extLst>
          </p:cNvPr>
          <p:cNvSpPr>
            <a:spLocks noGrp="1"/>
          </p:cNvSpPr>
          <p:nvPr>
            <p:ph type="title"/>
          </p:nvPr>
        </p:nvSpPr>
        <p:spPr>
          <a:xfrm>
            <a:off x="797198" y="385376"/>
            <a:ext cx="8277354" cy="530024"/>
          </a:xfrm>
        </p:spPr>
        <p:txBody>
          <a:bodyPr>
            <a:normAutofit fontScale="90000"/>
          </a:bodyPr>
          <a:lstStyle/>
          <a:p>
            <a:r>
              <a:rPr lang="es-MX" dirty="0"/>
              <a:t>Responsabilidades de los equipos de trabajo</a:t>
            </a:r>
            <a:endParaRPr lang="es-EC" dirty="0"/>
          </a:p>
        </p:txBody>
      </p:sp>
      <p:graphicFrame>
        <p:nvGraphicFramePr>
          <p:cNvPr id="7" name="Diagrama 6">
            <a:extLst>
              <a:ext uri="{FF2B5EF4-FFF2-40B4-BE49-F238E27FC236}">
                <a16:creationId xmlns="" xmlns:a16="http://schemas.microsoft.com/office/drawing/2014/main" id="{5D6E1BB1-A41C-4BE8-9771-699A5BF6F811}"/>
              </a:ext>
            </a:extLst>
          </p:cNvPr>
          <p:cNvGraphicFramePr/>
          <p:nvPr>
            <p:extLst>
              <p:ext uri="{D42A27DB-BD31-4B8C-83A1-F6EECF244321}">
                <p14:modId xmlns:p14="http://schemas.microsoft.com/office/powerpoint/2010/main" val="821867354"/>
              </p:ext>
            </p:extLst>
          </p:nvPr>
        </p:nvGraphicFramePr>
        <p:xfrm>
          <a:off x="1223891" y="1554422"/>
          <a:ext cx="9679462" cy="47571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47548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4185308" y="2775098"/>
            <a:ext cx="3613275" cy="3505329"/>
          </a:xfrm>
          <a:prstGeom prst="rect">
            <a:avLst/>
          </a:prstGeom>
          <a:ln w="15875">
            <a:solidFill>
              <a:schemeClr val="tx1"/>
            </a:solidFill>
          </a:ln>
        </p:spPr>
      </p:pic>
      <p:sp>
        <p:nvSpPr>
          <p:cNvPr id="27" name="Título 1"/>
          <p:cNvSpPr>
            <a:spLocks noGrp="1"/>
          </p:cNvSpPr>
          <p:nvPr>
            <p:ph type="title"/>
          </p:nvPr>
        </p:nvSpPr>
        <p:spPr>
          <a:xfrm>
            <a:off x="639610" y="400182"/>
            <a:ext cx="7227771" cy="530024"/>
          </a:xfrm>
        </p:spPr>
        <p:txBody>
          <a:bodyPr>
            <a:normAutofit fontScale="90000"/>
          </a:bodyPr>
          <a:lstStyle/>
          <a:p>
            <a:r>
              <a:rPr lang="es-EC" sz="2600" dirty="0">
                <a:solidFill>
                  <a:schemeClr val="tx2"/>
                </a:solidFill>
                <a:latin typeface="Arial" panose="020B0604020202020204" pitchFamily="34" charset="0"/>
                <a:cs typeface="Arial" panose="020B0604020202020204" pitchFamily="34" charset="0"/>
              </a:rPr>
              <a:t>¿Utiliza en sus cultivos plaguicidas orgánicos </a:t>
            </a:r>
            <a:r>
              <a:rPr lang="es-EC" sz="2600" dirty="0" smtClean="0">
                <a:solidFill>
                  <a:schemeClr val="tx2"/>
                </a:solidFill>
                <a:latin typeface="Arial" panose="020B0604020202020204" pitchFamily="34" charset="0"/>
                <a:cs typeface="Arial" panose="020B0604020202020204" pitchFamily="34" charset="0"/>
              </a:rPr>
              <a:t>?</a:t>
            </a:r>
            <a:endParaRPr lang="es-ES_tradnl" sz="1800" dirty="0">
              <a:solidFill>
                <a:schemeClr val="tx2"/>
              </a:solidFill>
              <a:latin typeface="Arial" panose="020B0604020202020204" pitchFamily="34" charset="0"/>
              <a:cs typeface="Arial" panose="020B0604020202020204" pitchFamily="34" charset="0"/>
            </a:endParaRPr>
          </a:p>
        </p:txBody>
      </p:sp>
      <p:sp>
        <p:nvSpPr>
          <p:cNvPr id="19" name="18 Rectángulo"/>
          <p:cNvSpPr/>
          <p:nvPr/>
        </p:nvSpPr>
        <p:spPr>
          <a:xfrm>
            <a:off x="927653" y="1484784"/>
            <a:ext cx="10098156" cy="523220"/>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p>
            <a:pPr algn="ctr" defTabSz="451491"/>
            <a:r>
              <a:rPr lang="es-EC" sz="1400" b="1" dirty="0">
                <a:solidFill>
                  <a:prstClr val="white"/>
                </a:solidFill>
                <a:latin typeface="Century Gothic" panose="020B0502020202020204" pitchFamily="34" charset="0"/>
              </a:rPr>
              <a:t>Los plaguicidas orgánicos </a:t>
            </a:r>
            <a:r>
              <a:rPr lang="es-EC" sz="1400" dirty="0">
                <a:solidFill>
                  <a:prstClr val="white"/>
                </a:solidFill>
                <a:latin typeface="Century Gothic" panose="020B0502020202020204" pitchFamily="34" charset="0"/>
              </a:rPr>
              <a:t>son derivados de sustancias orgánicas  y se clasifican de acuerdo a la materia prima con la que son elaborados, pueden ser  botánicos y minerales. </a:t>
            </a:r>
          </a:p>
        </p:txBody>
      </p:sp>
      <p:sp>
        <p:nvSpPr>
          <p:cNvPr id="22" name="Rectángulo 5"/>
          <p:cNvSpPr>
            <a:spLocks noChangeArrowheads="1"/>
          </p:cNvSpPr>
          <p:nvPr/>
        </p:nvSpPr>
        <p:spPr bwMode="auto">
          <a:xfrm>
            <a:off x="927652" y="2204864"/>
            <a:ext cx="10098155" cy="523220"/>
          </a:xfrm>
          <a:prstGeom prst="rect">
            <a:avLst/>
          </a:prstGeom>
          <a:ln w="15875"/>
        </p:spPr>
        <p:style>
          <a:lnRef idx="2">
            <a:schemeClr val="accent3"/>
          </a:lnRef>
          <a:fillRef idx="1">
            <a:schemeClr val="lt1"/>
          </a:fillRef>
          <a:effectRef idx="0">
            <a:schemeClr val="accent3"/>
          </a:effectRef>
          <a:fontRef idx="minor">
            <a:schemeClr val="dk1"/>
          </a:fontRef>
        </p:style>
        <p:txBody>
          <a:bodyPr wrap="square">
            <a:spAutoFit/>
          </a:bodyPr>
          <a:lstStyle/>
          <a:p>
            <a:pPr algn="just" defTabSz="451491"/>
            <a:r>
              <a:rPr lang="es-EC" sz="1400" b="1" dirty="0">
                <a:solidFill>
                  <a:prstClr val="black"/>
                </a:solidFill>
                <a:latin typeface="Century Gothic" panose="020B0502020202020204" pitchFamily="34" charset="0"/>
              </a:rPr>
              <a:t>EL OBJETIVO</a:t>
            </a:r>
            <a:r>
              <a:rPr lang="es-EC" sz="1400" dirty="0">
                <a:solidFill>
                  <a:prstClr val="black"/>
                </a:solidFill>
                <a:latin typeface="Century Gothic" panose="020B0502020202020204" pitchFamily="34" charset="0"/>
              </a:rPr>
              <a:t>: Conocer </a:t>
            </a:r>
            <a:r>
              <a:rPr lang="es-ES" sz="1400" dirty="0">
                <a:solidFill>
                  <a:prstClr val="black"/>
                </a:solidFill>
                <a:latin typeface="Century Gothic" panose="020B0502020202020204" pitchFamily="34" charset="0"/>
              </a:rPr>
              <a:t>la cantidad TOTAL de plaguicidas de origen orgánico (natural), son usados en cada uno de los cultivos. </a:t>
            </a:r>
          </a:p>
        </p:txBody>
      </p:sp>
      <p:sp>
        <p:nvSpPr>
          <p:cNvPr id="3" name="2 Rectángulo"/>
          <p:cNvSpPr/>
          <p:nvPr/>
        </p:nvSpPr>
        <p:spPr>
          <a:xfrm>
            <a:off x="836924" y="950243"/>
            <a:ext cx="3991798"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Entre el 1 de enero al 31 de diciembre</a:t>
            </a:r>
          </a:p>
        </p:txBody>
      </p:sp>
      <p:sp>
        <p:nvSpPr>
          <p:cNvPr id="25" name="5 Rectángulo"/>
          <p:cNvSpPr/>
          <p:nvPr/>
        </p:nvSpPr>
        <p:spPr>
          <a:xfrm>
            <a:off x="8192146" y="4250356"/>
            <a:ext cx="3472241" cy="151216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de plaguicidas usadas en el cultivo y su respectiva unidad de medida</a:t>
            </a:r>
          </a:p>
        </p:txBody>
      </p:sp>
      <p:sp>
        <p:nvSpPr>
          <p:cNvPr id="28" name="32 Rectángulo"/>
          <p:cNvSpPr/>
          <p:nvPr/>
        </p:nvSpPr>
        <p:spPr>
          <a:xfrm>
            <a:off x="8149916" y="2951809"/>
            <a:ext cx="3472241" cy="913549"/>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C" sz="1600" dirty="0">
                <a:solidFill>
                  <a:prstClr val="black"/>
                </a:solidFill>
                <a:latin typeface="Century Gothic" panose="020B0502020202020204" pitchFamily="34" charset="0"/>
              </a:rPr>
              <a:t>Registre la cantidad  total usada es decir la suma de todas las aplicaciones realizadas</a:t>
            </a:r>
          </a:p>
        </p:txBody>
      </p:sp>
      <p:cxnSp>
        <p:nvCxnSpPr>
          <p:cNvPr id="29" name="48 Conector recto de flecha"/>
          <p:cNvCxnSpPr/>
          <p:nvPr/>
        </p:nvCxnSpPr>
        <p:spPr>
          <a:xfrm flipH="1">
            <a:off x="7542617" y="5701323"/>
            <a:ext cx="649529" cy="443203"/>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50 Conector recto de flecha"/>
          <p:cNvCxnSpPr/>
          <p:nvPr/>
        </p:nvCxnSpPr>
        <p:spPr>
          <a:xfrm flipH="1">
            <a:off x="6672023" y="5153440"/>
            <a:ext cx="1520122" cy="965930"/>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48 Conector recto de flecha"/>
          <p:cNvCxnSpPr>
            <a:cxnSpLocks/>
            <a:stCxn id="28" idx="1"/>
          </p:cNvCxnSpPr>
          <p:nvPr/>
        </p:nvCxnSpPr>
        <p:spPr>
          <a:xfrm flipH="1">
            <a:off x="6613898" y="3408584"/>
            <a:ext cx="1536018" cy="1615937"/>
          </a:xfrm>
          <a:prstGeom prst="straightConnector1">
            <a:avLst/>
          </a:prstGeom>
          <a:ln w="1587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963825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a:spLocks noGrp="1"/>
          </p:cNvSpPr>
          <p:nvPr>
            <p:ph type="title"/>
          </p:nvPr>
        </p:nvSpPr>
        <p:spPr>
          <a:xfrm>
            <a:off x="623578" y="385376"/>
            <a:ext cx="7227771" cy="530024"/>
          </a:xfrm>
        </p:spPr>
        <p:txBody>
          <a:bodyPr>
            <a:normAutofit fontScale="90000"/>
          </a:body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Químicos?</a:t>
            </a:r>
          </a:p>
        </p:txBody>
      </p:sp>
      <p:sp>
        <p:nvSpPr>
          <p:cNvPr id="6" name="5 Rectángulo"/>
          <p:cNvSpPr/>
          <p:nvPr/>
        </p:nvSpPr>
        <p:spPr>
          <a:xfrm>
            <a:off x="1232452" y="1543289"/>
            <a:ext cx="9184029" cy="523220"/>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s-EC" sz="1400" b="1" dirty="0">
                <a:solidFill>
                  <a:prstClr val="black"/>
                </a:solidFill>
                <a:latin typeface="Century Gothic" panose="020B0502020202020204" pitchFamily="34" charset="0"/>
              </a:rPr>
              <a:t>Plaguicida químico</a:t>
            </a:r>
            <a:r>
              <a:rPr lang="es-EC" sz="1400" dirty="0">
                <a:solidFill>
                  <a:prstClr val="black"/>
                </a:solidFill>
                <a:latin typeface="Century Gothic" panose="020B0502020202020204" pitchFamily="34" charset="0"/>
              </a:rPr>
              <a:t>: son sustancias químicas destinadas a matar, repeler, atraer, regular o interrumpir el crecimiento de seres vivos considerados plagas.  </a:t>
            </a:r>
          </a:p>
        </p:txBody>
      </p:sp>
      <p:graphicFrame>
        <p:nvGraphicFramePr>
          <p:cNvPr id="7" name="6 Diagrama"/>
          <p:cNvGraphicFramePr/>
          <p:nvPr/>
        </p:nvGraphicFramePr>
        <p:xfrm>
          <a:off x="2783633" y="3068961"/>
          <a:ext cx="6615113" cy="34407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Rectángulo"/>
          <p:cNvSpPr/>
          <p:nvPr/>
        </p:nvSpPr>
        <p:spPr>
          <a:xfrm>
            <a:off x="2178020" y="2717444"/>
            <a:ext cx="7709557" cy="307777"/>
          </a:xfrm>
          <a:prstGeom prst="rect">
            <a:avLst/>
          </a:prstGeom>
        </p:spPr>
        <p:txBody>
          <a:bodyPr wrap="square">
            <a:spAutoFit/>
          </a:bodyPr>
          <a:lstStyle/>
          <a:p>
            <a:pPr algn="ctr"/>
            <a:r>
              <a:rPr lang="es-EC" sz="1400" b="1" dirty="0">
                <a:solidFill>
                  <a:prstClr val="black"/>
                </a:solidFill>
                <a:latin typeface="Calibri"/>
              </a:rPr>
              <a:t>Según la plaga a la que controlan</a:t>
            </a:r>
          </a:p>
        </p:txBody>
      </p:sp>
      <p:sp>
        <p:nvSpPr>
          <p:cNvPr id="9" name="8 Rectángulo"/>
          <p:cNvSpPr/>
          <p:nvPr/>
        </p:nvSpPr>
        <p:spPr>
          <a:xfrm>
            <a:off x="3741577" y="2330525"/>
            <a:ext cx="4582441" cy="307777"/>
          </a:xfrm>
          <a:prstGeom prst="rect">
            <a:avLst/>
          </a:prstGeom>
          <a:ln w="19050">
            <a:solidFill>
              <a:schemeClr val="accent3"/>
            </a:solidFill>
          </a:ln>
        </p:spPr>
        <p:txBody>
          <a:bodyPr wrap="square">
            <a:spAutoFit/>
          </a:bodyPr>
          <a:lstStyle/>
          <a:p>
            <a:pPr algn="ctr"/>
            <a:r>
              <a:rPr lang="es-EC" sz="1400" b="1" dirty="0">
                <a:solidFill>
                  <a:prstClr val="black"/>
                </a:solidFill>
                <a:latin typeface="Calibri"/>
              </a:rPr>
              <a:t>Clasificaciones de los plaguicidas investigadas en la ESPAC </a:t>
            </a:r>
          </a:p>
        </p:txBody>
      </p:sp>
      <p:sp>
        <p:nvSpPr>
          <p:cNvPr id="2" name="Rectángulo 1"/>
          <p:cNvSpPr/>
          <p:nvPr/>
        </p:nvSpPr>
        <p:spPr>
          <a:xfrm>
            <a:off x="816493" y="914282"/>
            <a:ext cx="1481496" cy="338554"/>
          </a:xfrm>
          <a:prstGeom prst="rect">
            <a:avLst/>
          </a:prstGeom>
        </p:spPr>
        <p:txBody>
          <a:bodyPr wrap="none">
            <a:spAutoFit/>
          </a:bodyPr>
          <a:lstStyle/>
          <a:p>
            <a:r>
              <a:rPr lang="es-EC" sz="1600" b="1" dirty="0">
                <a:solidFill>
                  <a:schemeClr val="bg2">
                    <a:lumMod val="50000"/>
                  </a:schemeClr>
                </a:solidFill>
                <a:latin typeface="Century Gothic" panose="020B0502020202020204" pitchFamily="34" charset="0"/>
              </a:rPr>
              <a:t>Clasificación</a:t>
            </a:r>
          </a:p>
        </p:txBody>
      </p:sp>
    </p:spTree>
    <p:extLst>
      <p:ext uri="{BB962C8B-B14F-4D97-AF65-F5344CB8AC3E}">
        <p14:creationId xmlns:p14="http://schemas.microsoft.com/office/powerpoint/2010/main" val="42012865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35434" y="1015731"/>
            <a:ext cx="4733086" cy="530024"/>
          </a:xfrm>
        </p:spPr>
        <p:txBody>
          <a:bodyPr/>
          <a:lstStyle/>
          <a:p>
            <a:r>
              <a:rPr lang="es-EC" sz="1700" dirty="0">
                <a:solidFill>
                  <a:prstClr val="black">
                    <a:lumMod val="65000"/>
                    <a:lumOff val="35000"/>
                  </a:prstClr>
                </a:solidFill>
                <a:latin typeface="+mn-lt"/>
                <a:ea typeface="+mn-ea"/>
                <a:cs typeface="+mn-cs"/>
              </a:rPr>
              <a:t>Clasificación según el grado de toxicidad</a:t>
            </a:r>
            <a:endParaRPr lang="es-ES_tradnl" sz="1700" dirty="0">
              <a:solidFill>
                <a:prstClr val="black">
                  <a:lumMod val="65000"/>
                  <a:lumOff val="35000"/>
                </a:prstClr>
              </a:solidFill>
              <a:latin typeface="+mn-lt"/>
              <a:ea typeface="+mn-ea"/>
              <a:cs typeface="+mn-cs"/>
            </a:endParaRPr>
          </a:p>
        </p:txBody>
      </p:sp>
      <p:pic>
        <p:nvPicPr>
          <p:cNvPr id="11" name="Imagen 3"/>
          <p:cNvPicPr>
            <a:picLocks noChangeAspect="1"/>
          </p:cNvPicPr>
          <p:nvPr/>
        </p:nvPicPr>
        <p:blipFill rotWithShape="1">
          <a:blip r:embed="rId2"/>
          <a:srcRect l="17749" t="21131" r="18371" b="5354"/>
          <a:stretch/>
        </p:blipFill>
        <p:spPr>
          <a:xfrm>
            <a:off x="1135434" y="1545755"/>
            <a:ext cx="5907948" cy="4324594"/>
          </a:xfrm>
          <a:prstGeom prst="rect">
            <a:avLst/>
          </a:prstGeom>
        </p:spPr>
      </p:pic>
      <p:sp>
        <p:nvSpPr>
          <p:cNvPr id="6" name="Título 1"/>
          <p:cNvSpPr txBox="1">
            <a:spLocks/>
          </p:cNvSpPr>
          <p:nvPr/>
        </p:nvSpPr>
        <p:spPr>
          <a:xfrm>
            <a:off x="630890" y="404664"/>
            <a:ext cx="7922176"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Químicos?</a:t>
            </a:r>
          </a:p>
        </p:txBody>
      </p:sp>
      <p:sp>
        <p:nvSpPr>
          <p:cNvPr id="3" name="2 Rectángulo"/>
          <p:cNvSpPr/>
          <p:nvPr/>
        </p:nvSpPr>
        <p:spPr>
          <a:xfrm>
            <a:off x="7633634" y="1683338"/>
            <a:ext cx="3489637" cy="1600438"/>
          </a:xfrm>
          <a:prstGeom prst="rect">
            <a:avLst/>
          </a:prstGeom>
        </p:spPr>
        <p:txBody>
          <a:bodyPr wrap="square">
            <a:spAutoFit/>
          </a:bodyPr>
          <a:lstStyle/>
          <a:p>
            <a:pPr algn="just"/>
            <a:r>
              <a:rPr lang="es-EC" sz="1400" dirty="0">
                <a:solidFill>
                  <a:prstClr val="black"/>
                </a:solidFill>
                <a:latin typeface="Century Gothic" panose="020B0502020202020204" pitchFamily="34" charset="0"/>
              </a:rPr>
              <a:t>En el caso de aplicar varios productos en diferentes estados mantener uno solo para el registro. Por ejemplo aplica </a:t>
            </a:r>
            <a:r>
              <a:rPr lang="es-EC" sz="1400" dirty="0" err="1">
                <a:solidFill>
                  <a:prstClr val="black"/>
                </a:solidFill>
                <a:latin typeface="Century Gothic" panose="020B0502020202020204" pitchFamily="34" charset="0"/>
              </a:rPr>
              <a:t>cypermetrina</a:t>
            </a:r>
            <a:r>
              <a:rPr lang="es-EC" sz="1400" dirty="0">
                <a:solidFill>
                  <a:prstClr val="black"/>
                </a:solidFill>
                <a:latin typeface="Century Gothic" panose="020B0502020202020204" pitchFamily="34" charset="0"/>
              </a:rPr>
              <a:t> 100ml y </a:t>
            </a:r>
            <a:r>
              <a:rPr lang="es-EC" sz="1400" dirty="0" err="1">
                <a:solidFill>
                  <a:prstClr val="black"/>
                </a:solidFill>
                <a:latin typeface="Century Gothic" panose="020B0502020202020204" pitchFamily="34" charset="0"/>
              </a:rPr>
              <a:t>dimetoato</a:t>
            </a:r>
            <a:r>
              <a:rPr lang="es-EC" sz="1400" dirty="0">
                <a:solidFill>
                  <a:prstClr val="black"/>
                </a:solidFill>
                <a:latin typeface="Century Gothic" panose="020B0502020202020204" pitchFamily="34" charset="0"/>
              </a:rPr>
              <a:t> 80gr. Se registrará el plaguicida que se use con mayor frecuencia y cantidad. </a:t>
            </a:r>
          </a:p>
        </p:txBody>
      </p:sp>
      <p:sp>
        <p:nvSpPr>
          <p:cNvPr id="9" name="Rectángulo 29">
            <a:extLst>
              <a:ext uri="{FF2B5EF4-FFF2-40B4-BE49-F238E27FC236}">
                <a16:creationId xmlns="" xmlns:a16="http://schemas.microsoft.com/office/drawing/2014/main" id="{28928789-566E-4B73-8D31-9CC3DC8E041F}"/>
              </a:ext>
            </a:extLst>
          </p:cNvPr>
          <p:cNvSpPr/>
          <p:nvPr/>
        </p:nvSpPr>
        <p:spPr>
          <a:xfrm>
            <a:off x="7633635" y="1680664"/>
            <a:ext cx="3570660" cy="18727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nvGrpSpPr>
          <p:cNvPr id="10" name="12 Grupo">
            <a:extLst>
              <a:ext uri="{FF2B5EF4-FFF2-40B4-BE49-F238E27FC236}">
                <a16:creationId xmlns="" xmlns:a16="http://schemas.microsoft.com/office/drawing/2014/main" id="{E60E4A3C-F445-4034-AD93-E1686547FAF2}"/>
              </a:ext>
            </a:extLst>
          </p:cNvPr>
          <p:cNvGrpSpPr/>
          <p:nvPr/>
        </p:nvGrpSpPr>
        <p:grpSpPr>
          <a:xfrm>
            <a:off x="8338845" y="3819289"/>
            <a:ext cx="2160240" cy="1728192"/>
            <a:chOff x="2083113" y="6944428"/>
            <a:chExt cx="1323104" cy="678241"/>
          </a:xfrm>
        </p:grpSpPr>
        <p:pic>
          <p:nvPicPr>
            <p:cNvPr id="12" name="Picture 2">
              <a:extLst>
                <a:ext uri="{FF2B5EF4-FFF2-40B4-BE49-F238E27FC236}">
                  <a16:creationId xmlns="" xmlns:a16="http://schemas.microsoft.com/office/drawing/2014/main" id="{9932E2A5-82D4-4030-B063-431A56A04339}"/>
                </a:ext>
              </a:extLst>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53867" y="7049338"/>
              <a:ext cx="631862" cy="573331"/>
            </a:xfrm>
            <a:prstGeom prst="rect">
              <a:avLst/>
            </a:prstGeom>
            <a:noFill/>
            <a:ln w="9525">
              <a:noFill/>
              <a:miter lim="800000"/>
              <a:headEnd/>
              <a:tailEnd/>
            </a:ln>
          </p:spPr>
        </p:pic>
        <p:sp>
          <p:nvSpPr>
            <p:cNvPr id="13" name="14 CuadroTexto">
              <a:extLst>
                <a:ext uri="{FF2B5EF4-FFF2-40B4-BE49-F238E27FC236}">
                  <a16:creationId xmlns="" xmlns:a16="http://schemas.microsoft.com/office/drawing/2014/main" id="{EB4112DD-2BE5-47BD-BE3F-93C40D0DC4EC}"/>
                </a:ext>
              </a:extLst>
            </p:cNvPr>
            <p:cNvSpPr txBox="1"/>
            <p:nvPr/>
          </p:nvSpPr>
          <p:spPr>
            <a:xfrm>
              <a:off x="2083113" y="6944428"/>
              <a:ext cx="1323104" cy="215755"/>
            </a:xfrm>
            <a:prstGeom prst="rect">
              <a:avLst/>
            </a:prstGeom>
            <a:noFill/>
          </p:spPr>
          <p:txBody>
            <a:bodyPr wrap="square" rtlCol="0">
              <a:spAutoFit/>
            </a:bodyPr>
            <a:lstStyle/>
            <a:p>
              <a:pPr algn="ctr"/>
              <a:r>
                <a:rPr lang="es-EC" sz="1100" b="1" dirty="0">
                  <a:solidFill>
                    <a:schemeClr val="tx2"/>
                  </a:solidFill>
                  <a:effectLst>
                    <a:outerShdw blurRad="38100" dist="38100" dir="2700000" algn="tl">
                      <a:srgbClr val="000000">
                        <a:alpha val="43137"/>
                      </a:srgbClr>
                    </a:outerShdw>
                  </a:effectLst>
                  <a:latin typeface="+mj-lt"/>
                </a:rPr>
                <a:t>IMPORTANTE</a:t>
              </a:r>
            </a:p>
          </p:txBody>
        </p:sp>
      </p:grpSp>
    </p:spTree>
    <p:extLst>
      <p:ext uri="{BB962C8B-B14F-4D97-AF65-F5344CB8AC3E}">
        <p14:creationId xmlns:p14="http://schemas.microsoft.com/office/powerpoint/2010/main" val="10300243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39497" y="898551"/>
            <a:ext cx="2440312" cy="530024"/>
          </a:xfrm>
        </p:spPr>
        <p:txBody>
          <a:bodyPr>
            <a:normAutofit fontScale="90000"/>
          </a:bodyPr>
          <a:lstStyle/>
          <a:p>
            <a:r>
              <a:rPr lang="es-EC" sz="1700" dirty="0">
                <a:solidFill>
                  <a:schemeClr val="tx1"/>
                </a:solidFill>
              </a:rPr>
              <a:t/>
            </a:r>
            <a:br>
              <a:rPr lang="es-EC" sz="1700" dirty="0">
                <a:solidFill>
                  <a:schemeClr val="tx1"/>
                </a:solidFill>
              </a:rPr>
            </a:br>
            <a:r>
              <a:rPr lang="es-EC" sz="1800" dirty="0">
                <a:solidFill>
                  <a:schemeClr val="bg2">
                    <a:lumMod val="50000"/>
                  </a:schemeClr>
                </a:solidFill>
                <a:latin typeface="Century Gothic" panose="020B0502020202020204" pitchFamily="34" charset="0"/>
                <a:ea typeface="+mn-ea"/>
                <a:cs typeface="+mn-cs"/>
              </a:rPr>
              <a:t>Unidades de medida</a:t>
            </a:r>
            <a:br>
              <a:rPr lang="es-EC" sz="1800" dirty="0">
                <a:solidFill>
                  <a:schemeClr val="bg2">
                    <a:lumMod val="50000"/>
                  </a:schemeClr>
                </a:solidFill>
                <a:latin typeface="Century Gothic" panose="020B0502020202020204" pitchFamily="34" charset="0"/>
                <a:ea typeface="+mn-ea"/>
                <a:cs typeface="+mn-cs"/>
              </a:rPr>
            </a:br>
            <a:endParaRPr lang="es-ES_tradnl" sz="1800" dirty="0">
              <a:solidFill>
                <a:schemeClr val="bg2">
                  <a:lumMod val="50000"/>
                </a:schemeClr>
              </a:solidFill>
              <a:latin typeface="Century Gothic" panose="020B0502020202020204" pitchFamily="34" charset="0"/>
              <a:ea typeface="+mn-ea"/>
              <a:cs typeface="+mn-cs"/>
            </a:endParaRPr>
          </a:p>
        </p:txBody>
      </p:sp>
      <p:graphicFrame>
        <p:nvGraphicFramePr>
          <p:cNvPr id="15" name="14 Tabla"/>
          <p:cNvGraphicFramePr>
            <a:graphicFrameLocks noGrp="1"/>
          </p:cNvGraphicFramePr>
          <p:nvPr/>
        </p:nvGraphicFramePr>
        <p:xfrm>
          <a:off x="1643105" y="2290741"/>
          <a:ext cx="5036615" cy="1472184"/>
        </p:xfrm>
        <a:graphic>
          <a:graphicData uri="http://schemas.openxmlformats.org/drawingml/2006/table">
            <a:tbl>
              <a:tblPr firstRow="1" firstCol="1" bandRow="1">
                <a:tableStyleId>{16D9F66E-5EB9-4882-86FB-DCBF35E3C3E4}</a:tableStyleId>
              </a:tblPr>
              <a:tblGrid>
                <a:gridCol w="1008512">
                  <a:extLst>
                    <a:ext uri="{9D8B030D-6E8A-4147-A177-3AD203B41FA5}">
                      <a16:colId xmlns="" xmlns:a16="http://schemas.microsoft.com/office/drawing/2014/main" val="20000"/>
                    </a:ext>
                  </a:extLst>
                </a:gridCol>
                <a:gridCol w="4028103">
                  <a:extLst>
                    <a:ext uri="{9D8B030D-6E8A-4147-A177-3AD203B41FA5}">
                      <a16:colId xmlns="" xmlns:a16="http://schemas.microsoft.com/office/drawing/2014/main" val="20001"/>
                    </a:ext>
                  </a:extLst>
                </a:gridCol>
              </a:tblGrid>
              <a:tr h="407019">
                <a:tc>
                  <a:txBody>
                    <a:bodyPr/>
                    <a:lstStyle/>
                    <a:p>
                      <a:pPr algn="ctr">
                        <a:lnSpc>
                          <a:spcPct val="115000"/>
                        </a:lnSpc>
                        <a:spcAft>
                          <a:spcPts val="0"/>
                        </a:spcAft>
                      </a:pPr>
                      <a:r>
                        <a:rPr lang="es-EC" sz="1400" dirty="0">
                          <a:effectLst/>
                        </a:rPr>
                        <a:t>gr/Ha</a:t>
                      </a:r>
                      <a:endParaRPr lang="es-EC" sz="1400" dirty="0">
                        <a:effectLst/>
                        <a:latin typeface="Calibri"/>
                        <a:ea typeface="Calibri"/>
                        <a:cs typeface="Times New Roman"/>
                      </a:endParaRPr>
                    </a:p>
                  </a:txBody>
                  <a:tcPr marL="51435" marR="51435" marT="0" marB="0" anchor="ctr"/>
                </a:tc>
                <a:tc>
                  <a:txBody>
                    <a:bodyPr/>
                    <a:lstStyle/>
                    <a:p>
                      <a:pPr>
                        <a:lnSpc>
                          <a:spcPct val="115000"/>
                        </a:lnSpc>
                        <a:spcAft>
                          <a:spcPts val="0"/>
                        </a:spcAft>
                      </a:pPr>
                      <a:r>
                        <a:rPr lang="es-EC" sz="1400" dirty="0">
                          <a:effectLst/>
                        </a:rPr>
                        <a:t>Gramos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0"/>
                  </a:ext>
                </a:extLst>
              </a:tr>
              <a:tr h="407161">
                <a:tc>
                  <a:txBody>
                    <a:bodyPr/>
                    <a:lstStyle/>
                    <a:p>
                      <a:pPr algn="ctr">
                        <a:lnSpc>
                          <a:spcPct val="115000"/>
                        </a:lnSpc>
                        <a:spcAft>
                          <a:spcPts val="0"/>
                        </a:spcAft>
                      </a:pPr>
                      <a:r>
                        <a:rPr lang="es-EC" sz="1400">
                          <a:effectLst/>
                        </a:rPr>
                        <a:t>Kg/Ha</a:t>
                      </a:r>
                      <a:endParaRPr lang="es-EC" sz="1400">
                        <a:effectLst/>
                        <a:latin typeface="Calibri"/>
                        <a:ea typeface="Calibri"/>
                        <a:cs typeface="Times New Roman"/>
                      </a:endParaRPr>
                    </a:p>
                  </a:txBody>
                  <a:tcPr marL="51435" marR="51435" marT="0" marB="0" anchor="ctr"/>
                </a:tc>
                <a:tc>
                  <a:txBody>
                    <a:bodyPr/>
                    <a:lstStyle/>
                    <a:p>
                      <a:pPr>
                        <a:lnSpc>
                          <a:spcPct val="115000"/>
                        </a:lnSpc>
                        <a:spcAft>
                          <a:spcPts val="0"/>
                        </a:spcAft>
                      </a:pPr>
                      <a:r>
                        <a:rPr lang="es-EC" sz="1400" dirty="0">
                          <a:effectLst/>
                        </a:rPr>
                        <a:t>Kilogramos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1"/>
                  </a:ext>
                </a:extLst>
              </a:tr>
              <a:tr h="402110">
                <a:tc>
                  <a:txBody>
                    <a:bodyPr/>
                    <a:lstStyle/>
                    <a:p>
                      <a:pPr algn="ctr">
                        <a:lnSpc>
                          <a:spcPct val="115000"/>
                        </a:lnSpc>
                        <a:spcAft>
                          <a:spcPts val="0"/>
                        </a:spcAft>
                      </a:pPr>
                      <a:r>
                        <a:rPr lang="es-EC" sz="1400" dirty="0" err="1">
                          <a:effectLst/>
                        </a:rPr>
                        <a:t>Tn</a:t>
                      </a:r>
                      <a:r>
                        <a:rPr lang="es-EC" sz="1400" dirty="0">
                          <a:effectLst/>
                        </a:rPr>
                        <a:t>/Ha</a:t>
                      </a:r>
                      <a:endParaRPr lang="es-EC" sz="1400" dirty="0">
                        <a:effectLst/>
                        <a:latin typeface="Calibri"/>
                        <a:ea typeface="Calibri"/>
                        <a:cs typeface="Times New Roman"/>
                      </a:endParaRPr>
                    </a:p>
                  </a:txBody>
                  <a:tcPr marL="51435" marR="51435" marT="0" marB="0" anchor="ctr"/>
                </a:tc>
                <a:tc>
                  <a:txBody>
                    <a:bodyPr/>
                    <a:lstStyle/>
                    <a:p>
                      <a:pPr>
                        <a:lnSpc>
                          <a:spcPct val="115000"/>
                        </a:lnSpc>
                        <a:spcAft>
                          <a:spcPts val="0"/>
                        </a:spcAft>
                      </a:pPr>
                      <a:r>
                        <a:rPr lang="es-EC" sz="1400" dirty="0">
                          <a:effectLst/>
                        </a:rPr>
                        <a:t>Toneladas de plaguicida o fertilizante  por hectárea  </a:t>
                      </a:r>
                    </a:p>
                  </a:txBody>
                  <a:tcPr marL="51435" marR="51435" marT="0" marB="0" anchor="ctr"/>
                </a:tc>
                <a:extLst>
                  <a:ext uri="{0D108BD9-81ED-4DB2-BD59-A6C34878D82A}">
                    <a16:rowId xmlns="" xmlns:a16="http://schemas.microsoft.com/office/drawing/2014/main" val="10002"/>
                  </a:ext>
                </a:extLst>
              </a:tr>
            </a:tbl>
          </a:graphicData>
        </a:graphic>
      </p:graphicFrame>
      <p:graphicFrame>
        <p:nvGraphicFramePr>
          <p:cNvPr id="16" name="15 Tabla"/>
          <p:cNvGraphicFramePr>
            <a:graphicFrameLocks noGrp="1"/>
          </p:cNvGraphicFramePr>
          <p:nvPr/>
        </p:nvGraphicFramePr>
        <p:xfrm>
          <a:off x="1644092" y="4229923"/>
          <a:ext cx="5880659" cy="2032082"/>
        </p:xfrm>
        <a:graphic>
          <a:graphicData uri="http://schemas.openxmlformats.org/drawingml/2006/table">
            <a:tbl>
              <a:tblPr firstRow="1" firstCol="1" bandRow="1">
                <a:tableStyleId>{16D9F66E-5EB9-4882-86FB-DCBF35E3C3E4}</a:tableStyleId>
              </a:tblPr>
              <a:tblGrid>
                <a:gridCol w="1208574">
                  <a:extLst>
                    <a:ext uri="{9D8B030D-6E8A-4147-A177-3AD203B41FA5}">
                      <a16:colId xmlns="" xmlns:a16="http://schemas.microsoft.com/office/drawing/2014/main" val="20000"/>
                    </a:ext>
                  </a:extLst>
                </a:gridCol>
                <a:gridCol w="4672085">
                  <a:extLst>
                    <a:ext uri="{9D8B030D-6E8A-4147-A177-3AD203B41FA5}">
                      <a16:colId xmlns="" xmlns:a16="http://schemas.microsoft.com/office/drawing/2014/main" val="20001"/>
                    </a:ext>
                  </a:extLst>
                </a:gridCol>
              </a:tblGrid>
              <a:tr h="254995">
                <a:tc>
                  <a:txBody>
                    <a:bodyPr/>
                    <a:lstStyle/>
                    <a:p>
                      <a:pPr algn="l">
                        <a:lnSpc>
                          <a:spcPct val="115000"/>
                        </a:lnSpc>
                        <a:spcAft>
                          <a:spcPts val="0"/>
                        </a:spcAft>
                      </a:pPr>
                      <a:r>
                        <a:rPr lang="es-EC" sz="1400" dirty="0">
                          <a:effectLst/>
                        </a:rPr>
                        <a:t>L/Ha</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Litros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0"/>
                  </a:ext>
                </a:extLst>
              </a:tr>
              <a:tr h="508762">
                <a:tc>
                  <a:txBody>
                    <a:bodyPr/>
                    <a:lstStyle/>
                    <a:p>
                      <a:pPr algn="l">
                        <a:lnSpc>
                          <a:spcPct val="115000"/>
                        </a:lnSpc>
                        <a:spcAft>
                          <a:spcPts val="0"/>
                        </a:spcAft>
                      </a:pPr>
                      <a:r>
                        <a:rPr lang="es-EC" sz="1400" dirty="0">
                          <a:effectLst/>
                        </a:rPr>
                        <a:t>cm</a:t>
                      </a:r>
                      <a:r>
                        <a:rPr lang="es-EC" sz="1400" baseline="30000" dirty="0">
                          <a:effectLst/>
                        </a:rPr>
                        <a:t>3</a:t>
                      </a:r>
                      <a:r>
                        <a:rPr lang="es-EC" sz="1400" baseline="0" dirty="0">
                          <a:effectLst/>
                        </a:rPr>
                        <a:t> ó </a:t>
                      </a:r>
                      <a:r>
                        <a:rPr lang="es-EC" sz="1400" strike="noStrike" baseline="0" dirty="0">
                          <a:effectLst/>
                        </a:rPr>
                        <a:t>cc</a:t>
                      </a:r>
                      <a:r>
                        <a:rPr lang="es-EC" sz="1400" dirty="0">
                          <a:effectLst/>
                        </a:rPr>
                        <a:t>/Ha</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Centímetro cúbicos de plaguicida o fertilizante por hectárea</a:t>
                      </a:r>
                      <a:endParaRPr lang="es-EC" sz="1400" dirty="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1"/>
                  </a:ext>
                </a:extLst>
              </a:tr>
              <a:tr h="286869">
                <a:tc>
                  <a:txBody>
                    <a:bodyPr/>
                    <a:lstStyle/>
                    <a:p>
                      <a:pPr algn="l">
                        <a:lnSpc>
                          <a:spcPct val="115000"/>
                        </a:lnSpc>
                        <a:spcAft>
                          <a:spcPts val="0"/>
                        </a:spcAft>
                      </a:pPr>
                      <a:r>
                        <a:rPr lang="es-EC" sz="1400" dirty="0">
                          <a:effectLst/>
                        </a:rPr>
                        <a:t>ml/Ha</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a:effectLst/>
                        </a:rPr>
                        <a:t>Mililitros de plaguicida o fertilizante por hectárea</a:t>
                      </a:r>
                      <a:endParaRPr lang="es-EC" sz="140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2"/>
                  </a:ext>
                </a:extLst>
              </a:tr>
              <a:tr h="362006">
                <a:tc>
                  <a:txBody>
                    <a:bodyPr/>
                    <a:lstStyle/>
                    <a:p>
                      <a:pPr algn="l">
                        <a:lnSpc>
                          <a:spcPct val="115000"/>
                        </a:lnSpc>
                        <a:spcAft>
                          <a:spcPts val="0"/>
                        </a:spcAft>
                      </a:pPr>
                      <a:r>
                        <a:rPr lang="es-EC" sz="1400" dirty="0">
                          <a:effectLst/>
                        </a:rPr>
                        <a:t>cm</a:t>
                      </a:r>
                      <a:r>
                        <a:rPr lang="es-EC" sz="1400" baseline="30000" dirty="0">
                          <a:effectLst/>
                        </a:rPr>
                        <a:t>3</a:t>
                      </a:r>
                      <a:r>
                        <a:rPr lang="es-EC" sz="1400" baseline="0" dirty="0">
                          <a:effectLst/>
                        </a:rPr>
                        <a:t> /L</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Centímetros cubico de plaguicida o fertilizante por</a:t>
                      </a:r>
                      <a:r>
                        <a:rPr lang="es-EC" sz="1400" baseline="0" dirty="0">
                          <a:effectLst/>
                        </a:rPr>
                        <a:t> </a:t>
                      </a:r>
                      <a:r>
                        <a:rPr lang="es-EC" sz="1400" dirty="0">
                          <a:effectLst/>
                        </a:rPr>
                        <a:t>litros</a:t>
                      </a:r>
                      <a:endParaRPr lang="es-EC" sz="1400" dirty="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3"/>
                  </a:ext>
                </a:extLst>
              </a:tr>
              <a:tr h="362006">
                <a:tc>
                  <a:txBody>
                    <a:bodyPr/>
                    <a:lstStyle/>
                    <a:p>
                      <a:pPr algn="l">
                        <a:lnSpc>
                          <a:spcPct val="115000"/>
                        </a:lnSpc>
                        <a:spcAft>
                          <a:spcPts val="0"/>
                        </a:spcAft>
                      </a:pPr>
                      <a:r>
                        <a:rPr lang="es-EC" sz="1400" dirty="0">
                          <a:effectLst/>
                        </a:rPr>
                        <a:t>cm</a:t>
                      </a:r>
                      <a:r>
                        <a:rPr lang="es-EC" sz="1400" baseline="30000" dirty="0">
                          <a:effectLst/>
                        </a:rPr>
                        <a:t>3</a:t>
                      </a:r>
                      <a:r>
                        <a:rPr lang="es-EC" sz="1400" dirty="0">
                          <a:effectLst/>
                        </a:rPr>
                        <a:t> en</a:t>
                      </a:r>
                      <a:r>
                        <a:rPr lang="es-EC" sz="1400" baseline="0" dirty="0">
                          <a:effectLst/>
                        </a:rPr>
                        <a:t> L</a:t>
                      </a:r>
                      <a:endParaRPr lang="es-EC" sz="1400" dirty="0">
                        <a:effectLst/>
                        <a:latin typeface="Calibri"/>
                        <a:ea typeface="Calibri"/>
                        <a:cs typeface="Times New Roman"/>
                      </a:endParaRPr>
                    </a:p>
                  </a:txBody>
                  <a:tcPr marL="51435" marR="51435" marT="0" marB="0" anchor="ctr"/>
                </a:tc>
                <a:tc>
                  <a:txBody>
                    <a:bodyPr/>
                    <a:lstStyle/>
                    <a:p>
                      <a:pPr algn="l">
                        <a:lnSpc>
                          <a:spcPct val="115000"/>
                        </a:lnSpc>
                        <a:spcAft>
                          <a:spcPts val="0"/>
                        </a:spcAft>
                      </a:pPr>
                      <a:r>
                        <a:rPr lang="es-EC" sz="1400" dirty="0">
                          <a:effectLst/>
                        </a:rPr>
                        <a:t>Litros de plaguicida o fertilizante </a:t>
                      </a:r>
                      <a:r>
                        <a:rPr lang="es-EC" sz="1400" baseline="0" dirty="0">
                          <a:effectLst/>
                        </a:rPr>
                        <a:t> en XXX</a:t>
                      </a:r>
                      <a:r>
                        <a:rPr lang="es-EC" sz="1400" dirty="0">
                          <a:effectLst/>
                        </a:rPr>
                        <a:t> litros de agua</a:t>
                      </a:r>
                      <a:endParaRPr lang="es-EC" sz="1400" dirty="0">
                        <a:effectLst/>
                        <a:latin typeface="Calibri"/>
                        <a:ea typeface="Calibri"/>
                        <a:cs typeface="Times New Roman"/>
                      </a:endParaRPr>
                    </a:p>
                  </a:txBody>
                  <a:tcPr marL="51435" marR="51435" marT="0" marB="0" anchor="ctr"/>
                </a:tc>
                <a:extLst>
                  <a:ext uri="{0D108BD9-81ED-4DB2-BD59-A6C34878D82A}">
                    <a16:rowId xmlns="" xmlns:a16="http://schemas.microsoft.com/office/drawing/2014/main" val="10004"/>
                  </a:ext>
                </a:extLst>
              </a:tr>
            </a:tbl>
          </a:graphicData>
        </a:graphic>
      </p:graphicFrame>
      <p:sp>
        <p:nvSpPr>
          <p:cNvPr id="17" name="16 Rectángulo"/>
          <p:cNvSpPr/>
          <p:nvPr/>
        </p:nvSpPr>
        <p:spPr>
          <a:xfrm>
            <a:off x="1588179" y="1835667"/>
            <a:ext cx="6486071" cy="369332"/>
          </a:xfrm>
          <a:prstGeom prst="rect">
            <a:avLst/>
          </a:prstGeom>
        </p:spPr>
        <p:txBody>
          <a:bodyPr wrap="none">
            <a:spAutoFit/>
          </a:bodyPr>
          <a:lstStyle/>
          <a:p>
            <a:pPr fontAlgn="base">
              <a:spcBef>
                <a:spcPct val="0"/>
              </a:spcBef>
              <a:spcAft>
                <a:spcPct val="0"/>
              </a:spcAft>
            </a:pPr>
            <a:r>
              <a:rPr lang="es-EC" altLang="es-EC" b="1" dirty="0">
                <a:solidFill>
                  <a:prstClr val="black"/>
                </a:solidFill>
                <a:latin typeface="Century Gothic" panose="020B0502020202020204" pitchFamily="34" charset="0"/>
                <a:ea typeface="Calibri" pitchFamily="34" charset="0"/>
                <a:cs typeface="Times New Roman" pitchFamily="18" charset="0"/>
              </a:rPr>
              <a:t>Plaguicida y el fertilizante sólidos (polvos, gránulos, etc.)</a:t>
            </a:r>
            <a:endParaRPr lang="es-EC" altLang="es-EC" b="1" dirty="0">
              <a:solidFill>
                <a:prstClr val="black"/>
              </a:solidFill>
              <a:latin typeface="Century Gothic" panose="020B0502020202020204" pitchFamily="34" charset="0"/>
              <a:cs typeface="Arial" pitchFamily="34" charset="0"/>
            </a:endParaRPr>
          </a:p>
        </p:txBody>
      </p:sp>
      <p:grpSp>
        <p:nvGrpSpPr>
          <p:cNvPr id="18" name="17 Grupo"/>
          <p:cNvGrpSpPr/>
          <p:nvPr/>
        </p:nvGrpSpPr>
        <p:grpSpPr>
          <a:xfrm>
            <a:off x="7626848" y="2971801"/>
            <a:ext cx="2991952" cy="3186566"/>
            <a:chOff x="6502400" y="3911600"/>
            <a:chExt cx="5163668" cy="4425950"/>
          </a:xfrm>
        </p:grpSpPr>
        <p:pic>
          <p:nvPicPr>
            <p:cNvPr id="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76551" t="14782"/>
            <a:stretch/>
          </p:blipFill>
          <p:spPr bwMode="auto">
            <a:xfrm>
              <a:off x="9235608" y="3911600"/>
              <a:ext cx="2430460" cy="442374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1958" t="14740" r="22811"/>
            <a:stretch/>
          </p:blipFill>
          <p:spPr bwMode="auto">
            <a:xfrm>
              <a:off x="6502400" y="3911600"/>
              <a:ext cx="2809408" cy="44259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21" name="20 Rectángulo"/>
          <p:cNvSpPr/>
          <p:nvPr/>
        </p:nvSpPr>
        <p:spPr>
          <a:xfrm>
            <a:off x="7583856" y="1413953"/>
            <a:ext cx="3001489" cy="369332"/>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marL="277920" indent="-277920" algn="ctr" defTabSz="451491"/>
            <a:r>
              <a:rPr lang="es-MX" b="1" dirty="0">
                <a:solidFill>
                  <a:prstClr val="black"/>
                </a:solidFill>
                <a:latin typeface="Calibri"/>
                <a:cs typeface="Arial" pitchFamily="34" charset="0"/>
              </a:rPr>
              <a:t>EJEMPLO: INSECTICIDA</a:t>
            </a:r>
          </a:p>
        </p:txBody>
      </p:sp>
      <p:pic>
        <p:nvPicPr>
          <p:cNvPr id="22" name="21 Imagen"/>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Lst>
          </a:blip>
          <a:srcRect l="12004" t="10723" r="7747"/>
          <a:stretch/>
        </p:blipFill>
        <p:spPr>
          <a:xfrm>
            <a:off x="8121500" y="1798322"/>
            <a:ext cx="1926203" cy="1082039"/>
          </a:xfrm>
          <a:prstGeom prst="rect">
            <a:avLst/>
          </a:prstGeom>
        </p:spPr>
      </p:pic>
      <p:sp>
        <p:nvSpPr>
          <p:cNvPr id="25" name="24 Rectángulo"/>
          <p:cNvSpPr/>
          <p:nvPr/>
        </p:nvSpPr>
        <p:spPr>
          <a:xfrm>
            <a:off x="1597871" y="4191001"/>
            <a:ext cx="4932713" cy="350520"/>
          </a:xfrm>
          <a:prstGeom prst="rect">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26" name="25 Rectángulo"/>
          <p:cNvSpPr/>
          <p:nvPr/>
        </p:nvSpPr>
        <p:spPr>
          <a:xfrm>
            <a:off x="1643104" y="5360002"/>
            <a:ext cx="5584466" cy="659339"/>
          </a:xfrm>
          <a:prstGeom prst="rect">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entury Gothic" panose="020B0502020202020204" pitchFamily="34" charset="0"/>
            </a:endParaRPr>
          </a:p>
        </p:txBody>
      </p:sp>
      <p:sp>
        <p:nvSpPr>
          <p:cNvPr id="27" name="26 Elipse"/>
          <p:cNvSpPr/>
          <p:nvPr/>
        </p:nvSpPr>
        <p:spPr>
          <a:xfrm>
            <a:off x="9433561" y="3017521"/>
            <a:ext cx="1022955" cy="365761"/>
          </a:xfrm>
          <a:prstGeom prst="ellipse">
            <a:avLst/>
          </a:prstGeom>
          <a:noFill/>
          <a:ln w="635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a:solidFill>
                <a:prstClr val="white"/>
              </a:solidFill>
              <a:latin typeface="Calibri"/>
            </a:endParaRPr>
          </a:p>
        </p:txBody>
      </p:sp>
      <p:cxnSp>
        <p:nvCxnSpPr>
          <p:cNvPr id="29" name="28 Conector recto"/>
          <p:cNvCxnSpPr>
            <a:stCxn id="26" idx="3"/>
          </p:cNvCxnSpPr>
          <p:nvPr/>
        </p:nvCxnSpPr>
        <p:spPr>
          <a:xfrm flipV="1">
            <a:off x="7227571" y="5457827"/>
            <a:ext cx="1857031" cy="231845"/>
          </a:xfrm>
          <a:prstGeom prst="line">
            <a:avLst/>
          </a:prstGeom>
          <a:ln w="63500">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32" name="31 Conector recto"/>
          <p:cNvCxnSpPr>
            <a:stCxn id="25" idx="3"/>
            <a:endCxn id="27" idx="2"/>
          </p:cNvCxnSpPr>
          <p:nvPr/>
        </p:nvCxnSpPr>
        <p:spPr>
          <a:xfrm flipV="1">
            <a:off x="6530584" y="3200401"/>
            <a:ext cx="2902977" cy="1165861"/>
          </a:xfrm>
          <a:prstGeom prst="line">
            <a:avLst/>
          </a:prstGeom>
          <a:ln w="63500">
            <a:solidFill>
              <a:srgbClr val="FFFF00"/>
            </a:solidFill>
          </a:ln>
        </p:spPr>
        <p:style>
          <a:lnRef idx="2">
            <a:schemeClr val="accent1"/>
          </a:lnRef>
          <a:fillRef idx="0">
            <a:schemeClr val="accent1"/>
          </a:fillRef>
          <a:effectRef idx="1">
            <a:schemeClr val="accent1"/>
          </a:effectRef>
          <a:fontRef idx="minor">
            <a:schemeClr val="tx1"/>
          </a:fontRef>
        </p:style>
      </p:cxnSp>
      <p:sp>
        <p:nvSpPr>
          <p:cNvPr id="35" name="34 Elipse"/>
          <p:cNvSpPr/>
          <p:nvPr/>
        </p:nvSpPr>
        <p:spPr>
          <a:xfrm>
            <a:off x="9084602" y="4349355"/>
            <a:ext cx="1534199" cy="1807429"/>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prstClr val="white"/>
              </a:solidFill>
              <a:latin typeface="Calibri"/>
            </a:endParaRPr>
          </a:p>
        </p:txBody>
      </p:sp>
      <p:sp>
        <p:nvSpPr>
          <p:cNvPr id="24" name="16 Rectángulo"/>
          <p:cNvSpPr/>
          <p:nvPr/>
        </p:nvSpPr>
        <p:spPr>
          <a:xfrm>
            <a:off x="1597872" y="3708887"/>
            <a:ext cx="3865161" cy="369332"/>
          </a:xfrm>
          <a:prstGeom prst="rect">
            <a:avLst/>
          </a:prstGeom>
        </p:spPr>
        <p:txBody>
          <a:bodyPr wrap="none">
            <a:spAutoFit/>
          </a:bodyPr>
          <a:lstStyle/>
          <a:p>
            <a:pPr fontAlgn="base">
              <a:spcBef>
                <a:spcPct val="0"/>
              </a:spcBef>
              <a:spcAft>
                <a:spcPct val="0"/>
              </a:spcAft>
            </a:pPr>
            <a:r>
              <a:rPr lang="es-EC" altLang="es-EC" b="1" dirty="0">
                <a:solidFill>
                  <a:prstClr val="black"/>
                </a:solidFill>
                <a:latin typeface="Century Gothic" panose="020B0502020202020204" pitchFamily="34" charset="0"/>
                <a:ea typeface="Calibri" pitchFamily="34" charset="0"/>
                <a:cs typeface="Times New Roman" pitchFamily="18" charset="0"/>
              </a:rPr>
              <a:t>Plaguicida y el fertilizante líquido</a:t>
            </a:r>
            <a:endParaRPr lang="es-EC" altLang="es-EC" b="1" dirty="0">
              <a:solidFill>
                <a:prstClr val="black"/>
              </a:solidFill>
              <a:latin typeface="Century Gothic" panose="020B0502020202020204" pitchFamily="34" charset="0"/>
              <a:cs typeface="Arial" pitchFamily="34" charset="0"/>
            </a:endParaRPr>
          </a:p>
        </p:txBody>
      </p:sp>
      <p:sp>
        <p:nvSpPr>
          <p:cNvPr id="23" name="Título 1"/>
          <p:cNvSpPr txBox="1">
            <a:spLocks/>
          </p:cNvSpPr>
          <p:nvPr/>
        </p:nvSpPr>
        <p:spPr>
          <a:xfrm>
            <a:off x="642465" y="404664"/>
            <a:ext cx="7922176" cy="4141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b="1" kern="1200">
                <a:solidFill>
                  <a:srgbClr val="2D4B88"/>
                </a:solidFill>
                <a:latin typeface="+mj-lt"/>
                <a:ea typeface="+mj-ea"/>
                <a:cs typeface="+mj-cs"/>
              </a:defRPr>
            </a:lvl1p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Químicos?</a:t>
            </a:r>
          </a:p>
        </p:txBody>
      </p:sp>
    </p:spTree>
    <p:extLst>
      <p:ext uri="{BB962C8B-B14F-4D97-AF65-F5344CB8AC3E}">
        <p14:creationId xmlns:p14="http://schemas.microsoft.com/office/powerpoint/2010/main" val="972065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randombar(horizontal)">
                                      <p:cBhvr>
                                        <p:cTn id="16" dur="500"/>
                                        <p:tgtEl>
                                          <p:spTgt spid="35"/>
                                        </p:tgtEl>
                                      </p:cBhvr>
                                    </p:animEffect>
                                  </p:childTnLst>
                                </p:cTn>
                              </p:par>
                              <p:par>
                                <p:cTn id="17" presetID="14" presetClass="entr" presetSubtype="1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randombar(horizontal)">
                                      <p:cBhvr>
                                        <p:cTn id="19" dur="500"/>
                                        <p:tgtEl>
                                          <p:spTgt spid="2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846232" y="2397422"/>
            <a:ext cx="4248384" cy="3886834"/>
          </a:xfrm>
          <a:prstGeom prst="rect">
            <a:avLst/>
          </a:prstGeom>
          <a:ln>
            <a:solidFill>
              <a:schemeClr val="tx1">
                <a:lumMod val="75000"/>
                <a:lumOff val="25000"/>
              </a:schemeClr>
            </a:solidFill>
          </a:ln>
        </p:spPr>
      </p:pic>
      <p:sp>
        <p:nvSpPr>
          <p:cNvPr id="12" name="Título 1"/>
          <p:cNvSpPr>
            <a:spLocks noGrp="1"/>
          </p:cNvSpPr>
          <p:nvPr>
            <p:ph type="title"/>
          </p:nvPr>
        </p:nvSpPr>
        <p:spPr>
          <a:xfrm>
            <a:off x="658302" y="429557"/>
            <a:ext cx="7227771" cy="530024"/>
          </a:xfrm>
        </p:spPr>
        <p:txBody>
          <a:bodyPr>
            <a:normAutofit/>
          </a:body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a:t>
            </a:r>
          </a:p>
        </p:txBody>
      </p:sp>
      <p:sp>
        <p:nvSpPr>
          <p:cNvPr id="6" name="5 Rectángulo"/>
          <p:cNvSpPr/>
          <p:nvPr/>
        </p:nvSpPr>
        <p:spPr>
          <a:xfrm>
            <a:off x="1308346" y="1493835"/>
            <a:ext cx="9572539" cy="738664"/>
          </a:xfrm>
          <a:prstGeom prst="rect">
            <a:avLst/>
          </a:prstGeom>
          <a:ln w="28575">
            <a:solidFill>
              <a:schemeClr val="accent3"/>
            </a:solidFill>
          </a:ln>
        </p:spPr>
        <p:txBody>
          <a:bodyPr wrap="square">
            <a:spAutoFit/>
          </a:bodyPr>
          <a:lstStyle/>
          <a:p>
            <a:pPr algn="just"/>
            <a:r>
              <a:rPr lang="es-EC" sz="1400" dirty="0">
                <a:solidFill>
                  <a:prstClr val="black"/>
                </a:solidFill>
                <a:latin typeface="Century Gothic" panose="020B0502020202020204" pitchFamily="34" charset="0"/>
              </a:rPr>
              <a:t>La PP para el control del mosca blanca en FRUTILLA, realizó aspersiones foliares cada 15 días con </a:t>
            </a:r>
            <a:r>
              <a:rPr lang="es-EC" sz="1400" dirty="0" err="1">
                <a:solidFill>
                  <a:prstClr val="black"/>
                </a:solidFill>
                <a:latin typeface="Century Gothic" panose="020B0502020202020204" pitchFamily="34" charset="0"/>
              </a:rPr>
              <a:t>Neem</a:t>
            </a:r>
            <a:r>
              <a:rPr lang="es-EC" sz="1400" dirty="0">
                <a:solidFill>
                  <a:prstClr val="black"/>
                </a:solidFill>
                <a:latin typeface="Century Gothic" panose="020B0502020202020204" pitchFamily="34" charset="0"/>
              </a:rPr>
              <a:t> X la dosis con la que aplicó es la que leyó en el producto 60 cc/20 litros de agua. La aspersión la realizó en una bomba de mochila de 20 litros de capacidad,  aplicó por cinco meses.    </a:t>
            </a:r>
          </a:p>
        </p:txBody>
      </p:sp>
      <p:sp>
        <p:nvSpPr>
          <p:cNvPr id="7" name="5 Rectángulo"/>
          <p:cNvSpPr/>
          <p:nvPr/>
        </p:nvSpPr>
        <p:spPr>
          <a:xfrm>
            <a:off x="6614810" y="2706287"/>
            <a:ext cx="4371241" cy="73866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s-EC" sz="1400" dirty="0">
                <a:solidFill>
                  <a:prstClr val="black"/>
                </a:solidFill>
                <a:latin typeface="Century Gothic" panose="020B0502020202020204" pitchFamily="34" charset="0"/>
              </a:rPr>
              <a:t>Registre la cantidad o el volumen TOTAL (suma) de  plaguicida /s utilizado/s en cada uno de el/los cultivos descritos por la PP</a:t>
            </a:r>
          </a:p>
        </p:txBody>
      </p:sp>
      <p:sp>
        <p:nvSpPr>
          <p:cNvPr id="9" name="8 Rectángulo"/>
          <p:cNvSpPr/>
          <p:nvPr/>
        </p:nvSpPr>
        <p:spPr>
          <a:xfrm>
            <a:off x="6614810" y="3676789"/>
            <a:ext cx="4371241" cy="116955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s-ES" sz="1400" dirty="0">
                <a:solidFill>
                  <a:prstClr val="black"/>
                </a:solidFill>
                <a:latin typeface="Century Gothic" panose="020B0502020202020204" pitchFamily="34" charset="0"/>
              </a:rPr>
              <a:t>1 L = 1000cc</a:t>
            </a:r>
            <a:endParaRPr lang="es-EC" sz="1400" dirty="0">
              <a:solidFill>
                <a:prstClr val="black"/>
              </a:solidFill>
              <a:latin typeface="Century Gothic" panose="020B0502020202020204" pitchFamily="34" charset="0"/>
            </a:endParaRPr>
          </a:p>
          <a:p>
            <a:r>
              <a:rPr lang="es-ES" sz="1400" dirty="0">
                <a:solidFill>
                  <a:prstClr val="black"/>
                </a:solidFill>
                <a:latin typeface="Century Gothic" panose="020B0502020202020204" pitchFamily="34" charset="0"/>
              </a:rPr>
              <a:t>5 meses X 2 aplicaciones por mes = 10 aplicaciones en el ciclo</a:t>
            </a:r>
            <a:endParaRPr lang="es-EC" sz="1400" dirty="0">
              <a:solidFill>
                <a:prstClr val="black"/>
              </a:solidFill>
              <a:latin typeface="Century Gothic" panose="020B0502020202020204" pitchFamily="34" charset="0"/>
            </a:endParaRPr>
          </a:p>
          <a:p>
            <a:r>
              <a:rPr lang="es-ES" sz="1400" dirty="0">
                <a:solidFill>
                  <a:prstClr val="black"/>
                </a:solidFill>
                <a:latin typeface="Century Gothic" panose="020B0502020202020204" pitchFamily="34" charset="0"/>
              </a:rPr>
              <a:t>10 aplicaciones en el ciclo x 60cc por aplicación= 600cc/1000 cc  = 0.60 litros</a:t>
            </a:r>
            <a:endParaRPr lang="es-EC" sz="1400" dirty="0">
              <a:solidFill>
                <a:prstClr val="black"/>
              </a:solidFill>
              <a:latin typeface="Century Gothic" panose="020B0502020202020204" pitchFamily="34" charset="0"/>
            </a:endParaRPr>
          </a:p>
        </p:txBody>
      </p:sp>
      <p:sp>
        <p:nvSpPr>
          <p:cNvPr id="13" name="Rectángulo 12"/>
          <p:cNvSpPr/>
          <p:nvPr/>
        </p:nvSpPr>
        <p:spPr>
          <a:xfrm>
            <a:off x="884109" y="959581"/>
            <a:ext cx="1453977" cy="338554"/>
          </a:xfrm>
          <a:prstGeom prst="rect">
            <a:avLst/>
          </a:prstGeom>
        </p:spPr>
        <p:txBody>
          <a:bodyPr wrap="square">
            <a:spAutoFit/>
          </a:bodyPr>
          <a:lstStyle/>
          <a:p>
            <a:r>
              <a:rPr lang="es-EC" sz="1600" b="1" dirty="0">
                <a:solidFill>
                  <a:schemeClr val="bg2">
                    <a:lumMod val="50000"/>
                  </a:schemeClr>
                </a:solidFill>
                <a:latin typeface="Century Gothic" panose="020B0502020202020204" pitchFamily="34" charset="0"/>
              </a:rPr>
              <a:t>Ejemplo</a:t>
            </a:r>
          </a:p>
        </p:txBody>
      </p:sp>
      <p:sp>
        <p:nvSpPr>
          <p:cNvPr id="10" name="9 Rectángulo"/>
          <p:cNvSpPr/>
          <p:nvPr/>
        </p:nvSpPr>
        <p:spPr>
          <a:xfrm>
            <a:off x="2096692" y="5970766"/>
            <a:ext cx="4070345" cy="338554"/>
          </a:xfrm>
          <a:prstGeom prst="rect">
            <a:avLst/>
          </a:prstGeom>
        </p:spPr>
        <p:txBody>
          <a:bodyPr wrap="none">
            <a:spAutoFit/>
          </a:bodyPr>
          <a:lstStyle/>
          <a:p>
            <a:r>
              <a:rPr lang="es-EC" sz="1600" b="1" dirty="0">
                <a:solidFill>
                  <a:prstClr val="black"/>
                </a:solidFill>
                <a:latin typeface="Calibri"/>
              </a:rPr>
              <a:t>  1                1                    0, 60                      5     </a:t>
            </a:r>
          </a:p>
        </p:txBody>
      </p:sp>
    </p:spTree>
    <p:extLst>
      <p:ext uri="{BB962C8B-B14F-4D97-AF65-F5344CB8AC3E}">
        <p14:creationId xmlns:p14="http://schemas.microsoft.com/office/powerpoint/2010/main" val="361544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7"/>
                                        </p:tgtEl>
                                        <p:attrNameLst>
                                          <p:attrName>style.color</p:attrName>
                                        </p:attrNameLst>
                                      </p:cBhvr>
                                      <p:to>
                                        <a:schemeClr val="bg1"/>
                                      </p:to>
                                    </p:animClr>
                                    <p:animClr clrSpc="rgb" dir="cw">
                                      <p:cBhvr>
                                        <p:cTn id="7" dur="250" autoRev="1" fill="remove"/>
                                        <p:tgtEl>
                                          <p:spTgt spid="7"/>
                                        </p:tgtEl>
                                        <p:attrNameLst>
                                          <p:attrName>fillcolor</p:attrName>
                                        </p:attrNameLst>
                                      </p:cBhvr>
                                      <p:to>
                                        <a:schemeClr val="bg1"/>
                                      </p:to>
                                    </p:animClr>
                                    <p:set>
                                      <p:cBhvr>
                                        <p:cTn id="8" dur="250" autoRev="1" fill="remove"/>
                                        <p:tgtEl>
                                          <p:spTgt spid="7"/>
                                        </p:tgtEl>
                                        <p:attrNameLst>
                                          <p:attrName>fill.type</p:attrName>
                                        </p:attrNameLst>
                                      </p:cBhvr>
                                      <p:to>
                                        <p:strVal val="solid"/>
                                      </p:to>
                                    </p:set>
                                    <p:set>
                                      <p:cBhvr>
                                        <p:cTn id="9" dur="250" autoRev="1" fill="remove"/>
                                        <p:tgtEl>
                                          <p:spTgt spid="7"/>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024479" y="3344450"/>
            <a:ext cx="8430631" cy="2955190"/>
          </a:xfrm>
          <a:prstGeom prst="rect">
            <a:avLst/>
          </a:prstGeom>
          <a:ln>
            <a:solidFill>
              <a:schemeClr val="tx1">
                <a:lumMod val="75000"/>
                <a:lumOff val="25000"/>
              </a:schemeClr>
            </a:solidFill>
          </a:ln>
        </p:spPr>
      </p:pic>
      <p:sp>
        <p:nvSpPr>
          <p:cNvPr id="17" name="Título 1"/>
          <p:cNvSpPr>
            <a:spLocks noGrp="1"/>
          </p:cNvSpPr>
          <p:nvPr>
            <p:ph type="title"/>
          </p:nvPr>
        </p:nvSpPr>
        <p:spPr>
          <a:xfrm>
            <a:off x="669877" y="385376"/>
            <a:ext cx="7227771" cy="530024"/>
          </a:xfrm>
        </p:spPr>
        <p:txBody>
          <a:bodyPr>
            <a:normAutofit/>
          </a:body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a:t>
            </a:r>
          </a:p>
        </p:txBody>
      </p:sp>
      <p:sp>
        <p:nvSpPr>
          <p:cNvPr id="6" name="5 Rectángulo"/>
          <p:cNvSpPr/>
          <p:nvPr/>
        </p:nvSpPr>
        <p:spPr>
          <a:xfrm>
            <a:off x="1166190" y="1445284"/>
            <a:ext cx="9952383" cy="954107"/>
          </a:xfrm>
          <a:prstGeom prst="rect">
            <a:avLst/>
          </a:prstGeom>
          <a:ln w="28575">
            <a:solidFill>
              <a:schemeClr val="accent3"/>
            </a:solidFill>
          </a:ln>
        </p:spPr>
        <p:txBody>
          <a:bodyPr wrap="square">
            <a:spAutoFit/>
          </a:bodyPr>
          <a:lstStyle/>
          <a:p>
            <a:pPr algn="just"/>
            <a:r>
              <a:rPr lang="es-EC" sz="1400" dirty="0">
                <a:solidFill>
                  <a:prstClr val="black"/>
                </a:solidFill>
                <a:latin typeface="Century Gothic" panose="020B0502020202020204" pitchFamily="34" charset="0"/>
              </a:rPr>
              <a:t>El informante indica que antes de realizar la siembra realizó una aplicación de herbicida para lo cual utilizó 1 galón de glifosato, este producto era de etiqueta verde, a los 20 días realizó el control del cogollero, utilizando 1 frasco de 250 cc de revisando el envase se visualiza etiqueta del producto usado se trata de una </a:t>
            </a:r>
            <a:r>
              <a:rPr lang="es-EC" sz="1400" dirty="0" err="1">
                <a:solidFill>
                  <a:prstClr val="black"/>
                </a:solidFill>
                <a:latin typeface="Century Gothic" panose="020B0502020202020204" pitchFamily="34" charset="0"/>
              </a:rPr>
              <a:t>cipermetrina</a:t>
            </a:r>
            <a:r>
              <a:rPr lang="es-EC" sz="1400" dirty="0">
                <a:solidFill>
                  <a:prstClr val="black"/>
                </a:solidFill>
                <a:latin typeface="Century Gothic" panose="020B0502020202020204" pitchFamily="34" charset="0"/>
              </a:rPr>
              <a:t> (insecticida) de etiqueta de color Amarillo. </a:t>
            </a:r>
          </a:p>
        </p:txBody>
      </p:sp>
      <p:sp>
        <p:nvSpPr>
          <p:cNvPr id="7" name="6 Rectángulo"/>
          <p:cNvSpPr/>
          <p:nvPr/>
        </p:nvSpPr>
        <p:spPr>
          <a:xfrm>
            <a:off x="1830236" y="2589834"/>
            <a:ext cx="8655743" cy="523220"/>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just"/>
            <a:r>
              <a:rPr lang="es-EC" sz="1400" dirty="0">
                <a:solidFill>
                  <a:prstClr val="white"/>
                </a:solidFill>
                <a:latin typeface="Calibri"/>
              </a:rPr>
              <a:t>Registre la cantidad o el volumen TOTAL (suma) de  plaguicida/s utilizado/s en cada uno de el/los cultivos descritos por la PP</a:t>
            </a:r>
            <a:endParaRPr lang="es-EC" dirty="0">
              <a:solidFill>
                <a:prstClr val="white"/>
              </a:solidFill>
              <a:latin typeface="Calibri"/>
            </a:endParaRPr>
          </a:p>
        </p:txBody>
      </p:sp>
      <p:sp>
        <p:nvSpPr>
          <p:cNvPr id="9" name="8 Rectángulo"/>
          <p:cNvSpPr/>
          <p:nvPr/>
        </p:nvSpPr>
        <p:spPr>
          <a:xfrm>
            <a:off x="2063553" y="6021289"/>
            <a:ext cx="5057605" cy="307777"/>
          </a:xfrm>
          <a:prstGeom prst="rect">
            <a:avLst/>
          </a:prstGeom>
        </p:spPr>
        <p:txBody>
          <a:bodyPr wrap="square">
            <a:spAutoFit/>
          </a:bodyPr>
          <a:lstStyle/>
          <a:p>
            <a:r>
              <a:rPr lang="es-EC" sz="1400" dirty="0">
                <a:solidFill>
                  <a:prstClr val="black"/>
                </a:solidFill>
                <a:latin typeface="Calibri"/>
              </a:rPr>
              <a:t>  1            3,79           5          4             0,25          5        2  </a:t>
            </a:r>
          </a:p>
        </p:txBody>
      </p:sp>
      <p:cxnSp>
        <p:nvCxnSpPr>
          <p:cNvPr id="12" name="Conector recto 11"/>
          <p:cNvCxnSpPr/>
          <p:nvPr/>
        </p:nvCxnSpPr>
        <p:spPr>
          <a:xfrm>
            <a:off x="2495600" y="5805265"/>
            <a:ext cx="0" cy="21549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Rectángulo 17"/>
          <p:cNvSpPr/>
          <p:nvPr/>
        </p:nvSpPr>
        <p:spPr>
          <a:xfrm>
            <a:off x="868113" y="901650"/>
            <a:ext cx="1156366" cy="338554"/>
          </a:xfrm>
          <a:prstGeom prst="rect">
            <a:avLst/>
          </a:prstGeom>
        </p:spPr>
        <p:txBody>
          <a:bodyPr wrap="square">
            <a:spAutoFit/>
          </a:bodyPr>
          <a:lstStyle/>
          <a:p>
            <a:r>
              <a:rPr lang="es-EC" sz="1600" b="1" dirty="0">
                <a:solidFill>
                  <a:schemeClr val="bg2">
                    <a:lumMod val="50000"/>
                  </a:schemeClr>
                </a:solidFill>
                <a:latin typeface="Century Gothic" panose="020B0502020202020204" pitchFamily="34" charset="0"/>
              </a:rPr>
              <a:t>Ejemplo</a:t>
            </a:r>
          </a:p>
        </p:txBody>
      </p:sp>
    </p:spTree>
    <p:extLst>
      <p:ext uri="{BB962C8B-B14F-4D97-AF65-F5344CB8AC3E}">
        <p14:creationId xmlns:p14="http://schemas.microsoft.com/office/powerpoint/2010/main" val="363940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7"/>
                                        </p:tgtEl>
                                        <p:attrNameLst>
                                          <p:attrName>style.color</p:attrName>
                                        </p:attrNameLst>
                                      </p:cBhvr>
                                      <p:to>
                                        <a:schemeClr val="bg1"/>
                                      </p:to>
                                    </p:animClr>
                                    <p:animClr clrSpc="rgb" dir="cw">
                                      <p:cBhvr>
                                        <p:cTn id="7" dur="250" autoRev="1" fill="remove"/>
                                        <p:tgtEl>
                                          <p:spTgt spid="7"/>
                                        </p:tgtEl>
                                        <p:attrNameLst>
                                          <p:attrName>fillcolor</p:attrName>
                                        </p:attrNameLst>
                                      </p:cBhvr>
                                      <p:to>
                                        <a:schemeClr val="bg1"/>
                                      </p:to>
                                    </p:animClr>
                                    <p:set>
                                      <p:cBhvr>
                                        <p:cTn id="8" dur="250" autoRev="1" fill="remove"/>
                                        <p:tgtEl>
                                          <p:spTgt spid="7"/>
                                        </p:tgtEl>
                                        <p:attrNameLst>
                                          <p:attrName>fill.type</p:attrName>
                                        </p:attrNameLst>
                                      </p:cBhvr>
                                      <p:to>
                                        <p:strVal val="solid"/>
                                      </p:to>
                                    </p:set>
                                    <p:set>
                                      <p:cBhvr>
                                        <p:cTn id="9" dur="250" autoRev="1" fill="remove"/>
                                        <p:tgtEl>
                                          <p:spTgt spid="7"/>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p:cNvSpPr>
            <a:spLocks noGrp="1"/>
          </p:cNvSpPr>
          <p:nvPr>
            <p:ph type="title"/>
          </p:nvPr>
        </p:nvSpPr>
        <p:spPr>
          <a:xfrm>
            <a:off x="623578" y="385376"/>
            <a:ext cx="7227771" cy="530024"/>
          </a:xfrm>
        </p:spPr>
        <p:txBody>
          <a:bodyPr>
            <a:normAutofit/>
          </a:body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a:t>
            </a:r>
          </a:p>
        </p:txBody>
      </p:sp>
      <p:sp>
        <p:nvSpPr>
          <p:cNvPr id="11" name="10 Rectángulo"/>
          <p:cNvSpPr/>
          <p:nvPr/>
        </p:nvSpPr>
        <p:spPr>
          <a:xfrm>
            <a:off x="4328932" y="1340768"/>
            <a:ext cx="2953561"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277920" indent="-277920" algn="ctr" defTabSz="451491"/>
            <a:r>
              <a:rPr lang="es-MX" b="1" dirty="0">
                <a:solidFill>
                  <a:prstClr val="black">
                    <a:lumMod val="65000"/>
                    <a:lumOff val="35000"/>
                  </a:prstClr>
                </a:solidFill>
                <a:latin typeface="Calibri"/>
              </a:rPr>
              <a:t>VALIDACIONES DEL SISTEMA</a:t>
            </a:r>
          </a:p>
        </p:txBody>
      </p:sp>
      <p:sp>
        <p:nvSpPr>
          <p:cNvPr id="18" name="17 Rectángulo"/>
          <p:cNvSpPr/>
          <p:nvPr/>
        </p:nvSpPr>
        <p:spPr>
          <a:xfrm>
            <a:off x="794343" y="986825"/>
            <a:ext cx="2787944"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Validaciones de cantidad</a:t>
            </a:r>
          </a:p>
        </p:txBody>
      </p:sp>
      <p:graphicFrame>
        <p:nvGraphicFramePr>
          <p:cNvPr id="2" name="Tabla 1"/>
          <p:cNvGraphicFramePr>
            <a:graphicFrameLocks noGrp="1"/>
          </p:cNvGraphicFramePr>
          <p:nvPr>
            <p:extLst>
              <p:ext uri="{D42A27DB-BD31-4B8C-83A1-F6EECF244321}">
                <p14:modId xmlns:p14="http://schemas.microsoft.com/office/powerpoint/2010/main" val="2177325229"/>
              </p:ext>
            </p:extLst>
          </p:nvPr>
        </p:nvGraphicFramePr>
        <p:xfrm>
          <a:off x="1261641" y="2634697"/>
          <a:ext cx="9653285" cy="3534610"/>
        </p:xfrm>
        <a:graphic>
          <a:graphicData uri="http://schemas.openxmlformats.org/drawingml/2006/table">
            <a:tbl>
              <a:tblPr>
                <a:tableStyleId>{5C22544A-7EE6-4342-B048-85BDC9FD1C3A}</a:tableStyleId>
              </a:tblPr>
              <a:tblGrid>
                <a:gridCol w="1052815">
                  <a:extLst>
                    <a:ext uri="{9D8B030D-6E8A-4147-A177-3AD203B41FA5}">
                      <a16:colId xmlns="" xmlns:a16="http://schemas.microsoft.com/office/drawing/2014/main" val="20000"/>
                    </a:ext>
                  </a:extLst>
                </a:gridCol>
                <a:gridCol w="593276">
                  <a:extLst>
                    <a:ext uri="{9D8B030D-6E8A-4147-A177-3AD203B41FA5}">
                      <a16:colId xmlns="" xmlns:a16="http://schemas.microsoft.com/office/drawing/2014/main" val="20001"/>
                    </a:ext>
                  </a:extLst>
                </a:gridCol>
                <a:gridCol w="426693">
                  <a:extLst>
                    <a:ext uri="{9D8B030D-6E8A-4147-A177-3AD203B41FA5}">
                      <a16:colId xmlns="" xmlns:a16="http://schemas.microsoft.com/office/drawing/2014/main" val="20002"/>
                    </a:ext>
                  </a:extLst>
                </a:gridCol>
                <a:gridCol w="352581">
                  <a:extLst>
                    <a:ext uri="{9D8B030D-6E8A-4147-A177-3AD203B41FA5}">
                      <a16:colId xmlns="" xmlns:a16="http://schemas.microsoft.com/office/drawing/2014/main" val="20003"/>
                    </a:ext>
                  </a:extLst>
                </a:gridCol>
                <a:gridCol w="339990">
                  <a:extLst>
                    <a:ext uri="{9D8B030D-6E8A-4147-A177-3AD203B41FA5}">
                      <a16:colId xmlns="" xmlns:a16="http://schemas.microsoft.com/office/drawing/2014/main" val="20004"/>
                    </a:ext>
                  </a:extLst>
                </a:gridCol>
                <a:gridCol w="642201">
                  <a:extLst>
                    <a:ext uri="{9D8B030D-6E8A-4147-A177-3AD203B41FA5}">
                      <a16:colId xmlns="" xmlns:a16="http://schemas.microsoft.com/office/drawing/2014/main" val="20005"/>
                    </a:ext>
                  </a:extLst>
                </a:gridCol>
                <a:gridCol w="543064">
                  <a:extLst>
                    <a:ext uri="{9D8B030D-6E8A-4147-A177-3AD203B41FA5}">
                      <a16:colId xmlns="" xmlns:a16="http://schemas.microsoft.com/office/drawing/2014/main" val="20006"/>
                    </a:ext>
                  </a:extLst>
                </a:gridCol>
                <a:gridCol w="411523">
                  <a:extLst>
                    <a:ext uri="{9D8B030D-6E8A-4147-A177-3AD203B41FA5}">
                      <a16:colId xmlns="" xmlns:a16="http://schemas.microsoft.com/office/drawing/2014/main" val="20007"/>
                    </a:ext>
                  </a:extLst>
                </a:gridCol>
                <a:gridCol w="395926">
                  <a:extLst>
                    <a:ext uri="{9D8B030D-6E8A-4147-A177-3AD203B41FA5}">
                      <a16:colId xmlns="" xmlns:a16="http://schemas.microsoft.com/office/drawing/2014/main" val="20008"/>
                    </a:ext>
                  </a:extLst>
                </a:gridCol>
                <a:gridCol w="365173">
                  <a:extLst>
                    <a:ext uri="{9D8B030D-6E8A-4147-A177-3AD203B41FA5}">
                      <a16:colId xmlns="" xmlns:a16="http://schemas.microsoft.com/office/drawing/2014/main" val="20009"/>
                    </a:ext>
                  </a:extLst>
                </a:gridCol>
                <a:gridCol w="473470">
                  <a:extLst>
                    <a:ext uri="{9D8B030D-6E8A-4147-A177-3AD203B41FA5}">
                      <a16:colId xmlns="" xmlns:a16="http://schemas.microsoft.com/office/drawing/2014/main" val="20010"/>
                    </a:ext>
                  </a:extLst>
                </a:gridCol>
                <a:gridCol w="411523">
                  <a:extLst>
                    <a:ext uri="{9D8B030D-6E8A-4147-A177-3AD203B41FA5}">
                      <a16:colId xmlns="" xmlns:a16="http://schemas.microsoft.com/office/drawing/2014/main" val="20011"/>
                    </a:ext>
                  </a:extLst>
                </a:gridCol>
                <a:gridCol w="411523">
                  <a:extLst>
                    <a:ext uri="{9D8B030D-6E8A-4147-A177-3AD203B41FA5}">
                      <a16:colId xmlns="" xmlns:a16="http://schemas.microsoft.com/office/drawing/2014/main" val="20012"/>
                    </a:ext>
                  </a:extLst>
                </a:gridCol>
                <a:gridCol w="493828">
                  <a:extLst>
                    <a:ext uri="{9D8B030D-6E8A-4147-A177-3AD203B41FA5}">
                      <a16:colId xmlns="" xmlns:a16="http://schemas.microsoft.com/office/drawing/2014/main" val="20013"/>
                    </a:ext>
                  </a:extLst>
                </a:gridCol>
                <a:gridCol w="2739699">
                  <a:extLst>
                    <a:ext uri="{9D8B030D-6E8A-4147-A177-3AD203B41FA5}">
                      <a16:colId xmlns="" xmlns:a16="http://schemas.microsoft.com/office/drawing/2014/main" val="20014"/>
                    </a:ext>
                  </a:extLst>
                </a:gridCol>
              </a:tblGrid>
              <a:tr h="560422">
                <a:tc>
                  <a:txBody>
                    <a:bodyPr/>
                    <a:lstStyle/>
                    <a:p>
                      <a:pPr algn="ctr" fontAlgn="t"/>
                      <a:r>
                        <a:rPr lang="es-EC" sz="900" u="none" strike="noStrike" dirty="0">
                          <a:effectLst/>
                        </a:rPr>
                        <a:t>Nombre Cultivo</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Superficie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a:t>
                      </a:r>
                      <a:r>
                        <a:rPr lang="es-EC" sz="900" u="none" strike="noStrike" dirty="0" err="1">
                          <a:effectLst/>
                        </a:rPr>
                        <a:t>Herb</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Unid Herb</a:t>
                      </a:r>
                      <a:endParaRPr lang="es-EC" sz="900" b="1" i="0" u="none" strike="noStrike">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a:t>
                      </a:r>
                      <a:r>
                        <a:rPr lang="es-EC" sz="900" u="none" strike="noStrike" dirty="0" err="1">
                          <a:effectLst/>
                        </a:rPr>
                        <a:t>Herb</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a:t>
                      </a:r>
                      <a:r>
                        <a:rPr lang="es-EC" sz="900" u="none" strike="noStrike" dirty="0" err="1">
                          <a:effectLst/>
                        </a:rPr>
                        <a:t>Inse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Unid </a:t>
                      </a:r>
                      <a:r>
                        <a:rPr lang="es-EC" sz="900" u="none" strike="noStrike" dirty="0" err="1">
                          <a:effectLst/>
                        </a:rPr>
                        <a:t>Inse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a:t>
                      </a:r>
                      <a:r>
                        <a:rPr lang="es-EC" sz="900" u="none" strike="noStrike" dirty="0" err="1">
                          <a:effectLst/>
                        </a:rPr>
                        <a:t>Inse</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a:t>
                      </a:r>
                      <a:r>
                        <a:rPr lang="es-EC" sz="900" u="none" strike="noStrike" dirty="0" err="1">
                          <a:effectLst/>
                        </a:rPr>
                        <a:t>Fung</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Unid </a:t>
                      </a:r>
                      <a:r>
                        <a:rPr lang="es-EC" sz="900" u="none" strike="noStrike" dirty="0" err="1">
                          <a:effectLst/>
                        </a:rPr>
                        <a:t>Fung</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a:t>
                      </a:r>
                      <a:r>
                        <a:rPr lang="es-EC" sz="900" u="none" strike="noStrike" dirty="0" err="1">
                          <a:effectLst/>
                        </a:rPr>
                        <a:t>Fung</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err="1">
                          <a:effectLst/>
                        </a:rPr>
                        <a:t>Cant</a:t>
                      </a:r>
                      <a:r>
                        <a:rPr lang="es-EC" sz="900" u="none" strike="noStrike" dirty="0">
                          <a:effectLst/>
                        </a:rPr>
                        <a:t> Otros</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Unid Otros</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Color Otros</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Observación</a:t>
                      </a:r>
                      <a:endParaRPr lang="es-EC" sz="900" b="1" i="0" u="none" strike="noStrike" dirty="0">
                        <a:solidFill>
                          <a:srgbClr val="FFFFFF"/>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743547">
                <a:tc>
                  <a:txBody>
                    <a:bodyPr/>
                    <a:lstStyle/>
                    <a:p>
                      <a:pPr algn="l" fontAlgn="t"/>
                      <a:r>
                        <a:rPr lang="es-EC" sz="900" b="1" i="0" u="none" strike="noStrike" dirty="0">
                          <a:solidFill>
                            <a:srgbClr val="000000"/>
                          </a:solidFill>
                          <a:effectLst/>
                          <a:latin typeface="Arial" panose="020B0604020202020204" pitchFamily="34" charset="0"/>
                        </a:rPr>
                        <a:t>Tomate de árbol</a:t>
                      </a: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0,25</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4</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12</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Litro</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Verde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20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1"/>
                  </a:ext>
                </a:extLst>
              </a:tr>
              <a:tr h="743547">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s-EC" sz="900" b="1" i="0" u="none" strike="noStrike" dirty="0">
                          <a:solidFill>
                            <a:srgbClr val="000000"/>
                          </a:solidFill>
                          <a:effectLst/>
                          <a:latin typeface="Arial" panose="020B0604020202020204" pitchFamily="34" charset="0"/>
                        </a:rPr>
                        <a:t>Tomate de árbol</a:t>
                      </a:r>
                    </a:p>
                    <a:p>
                      <a:pPr algn="l" fontAlgn="t"/>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0,25</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4</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12</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Litro</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Verde</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21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2"/>
                  </a:ext>
                </a:extLst>
              </a:tr>
              <a:tr h="743547">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s-EC" sz="900" b="1" i="0" u="none" strike="noStrike" dirty="0">
                          <a:solidFill>
                            <a:srgbClr val="000000"/>
                          </a:solidFill>
                          <a:effectLst/>
                          <a:latin typeface="Arial" panose="020B0604020202020204" pitchFamily="34" charset="0"/>
                        </a:rPr>
                        <a:t>Tomate de árbol</a:t>
                      </a:r>
                    </a:p>
                    <a:p>
                      <a:pPr algn="l" fontAlgn="t"/>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0,25</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4</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12</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Litro</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Verde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22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3"/>
                  </a:ext>
                </a:extLst>
              </a:tr>
              <a:tr h="743547">
                <a:tc>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s-EC" sz="900" b="1" i="0" u="none" strike="noStrike" dirty="0">
                          <a:solidFill>
                            <a:srgbClr val="000000"/>
                          </a:solidFill>
                          <a:effectLst/>
                          <a:latin typeface="Arial" panose="020B0604020202020204" pitchFamily="34" charset="0"/>
                        </a:rPr>
                        <a:t>Tomate de árbol</a:t>
                      </a:r>
                    </a:p>
                    <a:p>
                      <a:pPr algn="l" fontAlgn="t"/>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0,25</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4</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dirty="0">
                          <a:effectLst/>
                        </a:rPr>
                        <a:t>Tonelada</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fontAlgn="t"/>
                      <a:r>
                        <a:rPr lang="es-EC" sz="900" u="none" strike="noStrike">
                          <a:effectLst/>
                        </a:rPr>
                        <a:t>No Sabe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12</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Litro</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Verde</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0</a:t>
                      </a:r>
                      <a:endParaRPr lang="es-EC" sz="900" b="1"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a:effectLst/>
                        </a:rPr>
                        <a:t>0</a:t>
                      </a:r>
                      <a:endParaRPr lang="es-EC" sz="900" b="1" i="0" u="none" strike="noStrike">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s-EC" sz="900" u="none" strike="noStrike" dirty="0">
                          <a:effectLst/>
                        </a:rPr>
                        <a:t>Cantidad aplicada de plaguicida químico insecticida kg: 16000 Es mayor al límite máximo ---&gt; 50 fila: 23 Verifique los valores digitados</a:t>
                      </a:r>
                      <a:endParaRPr lang="es-EC" sz="900" b="0" i="0" u="none" strike="noStrike" dirty="0">
                        <a:solidFill>
                          <a:srgbClr val="000000"/>
                        </a:solidFill>
                        <a:effectLst/>
                        <a:latin typeface="Arial" panose="020B0604020202020204" pitchFamily="34" charset="0"/>
                      </a:endParaRPr>
                    </a:p>
                  </a:txBody>
                  <a:tcPr marL="8274" marR="8274" marT="827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4"/>
                  </a:ext>
                </a:extLst>
              </a:tr>
            </a:tbl>
          </a:graphicData>
        </a:graphic>
      </p:graphicFrame>
      <p:sp>
        <p:nvSpPr>
          <p:cNvPr id="9" name="Rectángulo 8"/>
          <p:cNvSpPr/>
          <p:nvPr/>
        </p:nvSpPr>
        <p:spPr>
          <a:xfrm>
            <a:off x="8272746" y="1639905"/>
            <a:ext cx="2520280" cy="830997"/>
          </a:xfrm>
          <a:prstGeom prst="rect">
            <a:avLst/>
          </a:prstGeom>
          <a:ln w="15875">
            <a:solidFill>
              <a:schemeClr val="accent3"/>
            </a:solidFill>
          </a:ln>
        </p:spPr>
        <p:txBody>
          <a:bodyPr wrap="square">
            <a:spAutoFit/>
          </a:bodyPr>
          <a:lstStyle/>
          <a:p>
            <a:pPr algn="ctr"/>
            <a:r>
              <a:rPr lang="es-EC" sz="1200" dirty="0">
                <a:solidFill>
                  <a:prstClr val="black"/>
                </a:solidFill>
                <a:latin typeface="Century Gothic" panose="020B0502020202020204" pitchFamily="34" charset="0"/>
              </a:rPr>
              <a:t>Revisar las advertencias del sistema donde se muestran los valores del rango y lo registrado en el aplicativo </a:t>
            </a:r>
          </a:p>
        </p:txBody>
      </p:sp>
    </p:spTree>
    <p:extLst>
      <p:ext uri="{BB962C8B-B14F-4D97-AF65-F5344CB8AC3E}">
        <p14:creationId xmlns:p14="http://schemas.microsoft.com/office/powerpoint/2010/main" val="5890303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p:cNvSpPr>
            <a:spLocks noGrp="1"/>
          </p:cNvSpPr>
          <p:nvPr>
            <p:ph type="title"/>
          </p:nvPr>
        </p:nvSpPr>
        <p:spPr>
          <a:xfrm>
            <a:off x="623577" y="385376"/>
            <a:ext cx="7227771" cy="530024"/>
          </a:xfrm>
        </p:spPr>
        <p:txBody>
          <a:bodyPr>
            <a:normAutofit/>
          </a:bodyPr>
          <a:lstStyle/>
          <a:p>
            <a:r>
              <a:rPr lang="es-EC" sz="2600" dirty="0" smtClean="0">
                <a:solidFill>
                  <a:schemeClr val="tx2"/>
                </a:solidFill>
                <a:latin typeface="Arial" panose="020B0604020202020204" pitchFamily="34" charset="0"/>
                <a:cs typeface="Arial" panose="020B0604020202020204" pitchFamily="34" charset="0"/>
              </a:rPr>
              <a:t>¿</a:t>
            </a:r>
            <a:r>
              <a:rPr lang="es-EC" sz="2600" dirty="0">
                <a:solidFill>
                  <a:schemeClr val="tx2"/>
                </a:solidFill>
                <a:latin typeface="Arial" panose="020B0604020202020204" pitchFamily="34" charset="0"/>
                <a:cs typeface="Arial" panose="020B0604020202020204" pitchFamily="34" charset="0"/>
              </a:rPr>
              <a:t>Utiliza en sus cultivos Plaguicidas ?</a:t>
            </a:r>
          </a:p>
        </p:txBody>
      </p:sp>
      <p:sp>
        <p:nvSpPr>
          <p:cNvPr id="18" name="17 Rectángulo"/>
          <p:cNvSpPr/>
          <p:nvPr/>
        </p:nvSpPr>
        <p:spPr>
          <a:xfrm>
            <a:off x="1491400" y="1462315"/>
            <a:ext cx="4464496" cy="400110"/>
          </a:xfrm>
          <a:prstGeom prst="rect">
            <a:avLst/>
          </a:prstGeom>
        </p:spPr>
        <p:txBody>
          <a:bodyPr wrap="square">
            <a:spAutoFit/>
          </a:bodyPr>
          <a:lstStyle/>
          <a:p>
            <a:pPr marL="277920" indent="-277920" algn="ctr" defTabSz="451491"/>
            <a:r>
              <a:rPr lang="es-MX" sz="2000" b="1" dirty="0">
                <a:solidFill>
                  <a:prstClr val="black"/>
                </a:solidFill>
                <a:latin typeface="Calibri"/>
              </a:rPr>
              <a:t>Validaciones de cantidad Permanentes</a:t>
            </a:r>
          </a:p>
        </p:txBody>
      </p:sp>
      <p:sp>
        <p:nvSpPr>
          <p:cNvPr id="20" name="17 Rectángulo"/>
          <p:cNvSpPr/>
          <p:nvPr/>
        </p:nvSpPr>
        <p:spPr>
          <a:xfrm>
            <a:off x="771297" y="986825"/>
            <a:ext cx="3520516" cy="338554"/>
          </a:xfrm>
          <a:prstGeom prst="rect">
            <a:avLst/>
          </a:prstGeom>
        </p:spPr>
        <p:txBody>
          <a:bodyPr wrap="none">
            <a:spAutoFit/>
          </a:bodyPr>
          <a:lstStyle/>
          <a:p>
            <a:pPr marL="277920" indent="-277920" algn="ctr" defTabSz="451491"/>
            <a:r>
              <a:rPr lang="es-MX" sz="1600" b="1" dirty="0">
                <a:solidFill>
                  <a:schemeClr val="bg2">
                    <a:lumMod val="50000"/>
                  </a:schemeClr>
                </a:solidFill>
                <a:latin typeface="Century Gothic" panose="020B0502020202020204" pitchFamily="34" charset="0"/>
              </a:rPr>
              <a:t>Validaciones de cantidad y valor</a:t>
            </a:r>
          </a:p>
        </p:txBody>
      </p:sp>
      <p:graphicFrame>
        <p:nvGraphicFramePr>
          <p:cNvPr id="2" name="Tabla 1"/>
          <p:cNvGraphicFramePr>
            <a:graphicFrameLocks noGrp="1"/>
          </p:cNvGraphicFramePr>
          <p:nvPr>
            <p:extLst>
              <p:ext uri="{D42A27DB-BD31-4B8C-83A1-F6EECF244321}">
                <p14:modId xmlns:p14="http://schemas.microsoft.com/office/powerpoint/2010/main" val="1197758254"/>
              </p:ext>
            </p:extLst>
          </p:nvPr>
        </p:nvGraphicFramePr>
        <p:xfrm>
          <a:off x="1377387" y="2026528"/>
          <a:ext cx="4578509" cy="1955163"/>
        </p:xfrm>
        <a:graphic>
          <a:graphicData uri="http://schemas.openxmlformats.org/drawingml/2006/table">
            <a:tbl>
              <a:tblPr firstRow="1" firstCol="1" bandRow="1">
                <a:tableStyleId>{5940675A-B579-460E-94D1-54222C63F5DA}</a:tableStyleId>
              </a:tblPr>
              <a:tblGrid>
                <a:gridCol w="1807151">
                  <a:extLst>
                    <a:ext uri="{9D8B030D-6E8A-4147-A177-3AD203B41FA5}">
                      <a16:colId xmlns="" xmlns:a16="http://schemas.microsoft.com/office/drawing/2014/main" val="20000"/>
                    </a:ext>
                  </a:extLst>
                </a:gridCol>
                <a:gridCol w="1687778">
                  <a:extLst>
                    <a:ext uri="{9D8B030D-6E8A-4147-A177-3AD203B41FA5}">
                      <a16:colId xmlns="" xmlns:a16="http://schemas.microsoft.com/office/drawing/2014/main" val="20001"/>
                    </a:ext>
                  </a:extLst>
                </a:gridCol>
                <a:gridCol w="1083580">
                  <a:extLst>
                    <a:ext uri="{9D8B030D-6E8A-4147-A177-3AD203B41FA5}">
                      <a16:colId xmlns="" xmlns:a16="http://schemas.microsoft.com/office/drawing/2014/main" val="20002"/>
                    </a:ext>
                  </a:extLst>
                </a:gridCol>
              </a:tblGrid>
              <a:tr h="542511">
                <a:tc>
                  <a:txBody>
                    <a:bodyPr/>
                    <a:lstStyle/>
                    <a:p>
                      <a:pPr algn="ctr">
                        <a:spcAft>
                          <a:spcPts val="0"/>
                        </a:spcAft>
                      </a:pPr>
                      <a:r>
                        <a:rPr lang="es-ES" sz="1600" dirty="0">
                          <a:solidFill>
                            <a:schemeClr val="bg1"/>
                          </a:solidFill>
                          <a:effectLst/>
                        </a:rPr>
                        <a:t>Plaguicida</a:t>
                      </a:r>
                      <a:endParaRPr lang="es-EC" sz="16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solidFill>
                      <a:schemeClr val="accent3">
                        <a:lumMod val="75000"/>
                      </a:schemeClr>
                    </a:solidFill>
                  </a:tcPr>
                </a:tc>
                <a:tc>
                  <a:txBody>
                    <a:bodyPr/>
                    <a:lstStyle/>
                    <a:p>
                      <a:pPr algn="ctr">
                        <a:spcAft>
                          <a:spcPts val="0"/>
                        </a:spcAft>
                      </a:pPr>
                      <a:r>
                        <a:rPr lang="es-ES" sz="1600" dirty="0">
                          <a:solidFill>
                            <a:schemeClr val="bg1"/>
                          </a:solidFill>
                          <a:effectLst/>
                        </a:rPr>
                        <a:t>MÁXIMO Kg/ha</a:t>
                      </a:r>
                      <a:endParaRPr lang="es-EC" sz="16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solidFill>
                      <a:schemeClr val="accent3">
                        <a:lumMod val="75000"/>
                      </a:schemeClr>
                    </a:solidFill>
                  </a:tcPr>
                </a:tc>
                <a:tc>
                  <a:txBody>
                    <a:bodyPr/>
                    <a:lstStyle/>
                    <a:p>
                      <a:pPr algn="ctr">
                        <a:spcAft>
                          <a:spcPts val="0"/>
                        </a:spcAft>
                      </a:pPr>
                      <a:r>
                        <a:rPr lang="es-ES" sz="1600" dirty="0">
                          <a:solidFill>
                            <a:schemeClr val="bg1"/>
                          </a:solidFill>
                          <a:effectLst/>
                        </a:rPr>
                        <a:t>MÁXIMO Litros/ha</a:t>
                      </a:r>
                      <a:endParaRPr lang="es-EC" sz="1600" dirty="0">
                        <a:solidFill>
                          <a:schemeClr val="bg1"/>
                        </a:solidFill>
                        <a:effectLst/>
                        <a:latin typeface="Times New Roman" panose="02020603050405020304" pitchFamily="18" charset="0"/>
                        <a:ea typeface="Times New Roman" panose="02020603050405020304" pitchFamily="18" charset="0"/>
                      </a:endParaRPr>
                    </a:p>
                  </a:txBody>
                  <a:tcPr marL="44450" marR="44450" marT="0" marB="0" anchor="ctr">
                    <a:solidFill>
                      <a:schemeClr val="accent3">
                        <a:lumMod val="75000"/>
                      </a:schemeClr>
                    </a:solidFill>
                  </a:tcPr>
                </a:tc>
                <a:extLst>
                  <a:ext uri="{0D108BD9-81ED-4DB2-BD59-A6C34878D82A}">
                    <a16:rowId xmlns="" xmlns:a16="http://schemas.microsoft.com/office/drawing/2014/main" val="10000"/>
                  </a:ext>
                </a:extLst>
              </a:tr>
              <a:tr h="271256">
                <a:tc>
                  <a:txBody>
                    <a:bodyPr/>
                    <a:lstStyle/>
                    <a:p>
                      <a:pPr algn="l">
                        <a:spcAft>
                          <a:spcPts val="0"/>
                        </a:spcAft>
                      </a:pPr>
                      <a:r>
                        <a:rPr lang="es-ES" sz="1600" dirty="0">
                          <a:effectLst/>
                        </a:rPr>
                        <a:t>Herbicida</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C" sz="1600" dirty="0">
                          <a:effectLst/>
                          <a:latin typeface="Times New Roman" panose="02020603050405020304" pitchFamily="18" charset="0"/>
                          <a:ea typeface="Times New Roman" panose="02020603050405020304" pitchFamily="18" charset="0"/>
                        </a:rPr>
                        <a:t>50</a:t>
                      </a:r>
                    </a:p>
                  </a:txBody>
                  <a:tcPr marL="44450" marR="44450" marT="0" marB="0" anchor="ctr"/>
                </a:tc>
                <a:tc>
                  <a:txBody>
                    <a:bodyPr/>
                    <a:lstStyle/>
                    <a:p>
                      <a:pPr algn="ctr">
                        <a:spcAft>
                          <a:spcPts val="0"/>
                        </a:spcAft>
                      </a:pPr>
                      <a:r>
                        <a:rPr lang="es-ES" sz="1600" dirty="0">
                          <a:effectLst/>
                          <a:latin typeface="+mn-lt"/>
                          <a:ea typeface="+mn-ea"/>
                        </a:rPr>
                        <a:t>25</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1"/>
                  </a:ext>
                </a:extLst>
              </a:tr>
              <a:tr h="271256">
                <a:tc>
                  <a:txBody>
                    <a:bodyPr/>
                    <a:lstStyle/>
                    <a:p>
                      <a:pPr algn="l">
                        <a:spcAft>
                          <a:spcPts val="0"/>
                        </a:spcAft>
                      </a:pPr>
                      <a:r>
                        <a:rPr lang="es-ES" sz="1600">
                          <a:effectLst/>
                        </a:rPr>
                        <a:t>Insecticida</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C" sz="1600" dirty="0">
                          <a:effectLst/>
                          <a:latin typeface="Times New Roman" panose="02020603050405020304" pitchFamily="18" charset="0"/>
                          <a:ea typeface="Times New Roman" panose="02020603050405020304" pitchFamily="18" charset="0"/>
                        </a:rPr>
                        <a:t>50</a:t>
                      </a:r>
                    </a:p>
                  </a:txBody>
                  <a:tcPr marL="44450" marR="44450" marT="0" marB="0" anchor="ctr"/>
                </a:tc>
                <a:tc>
                  <a:txBody>
                    <a:bodyPr/>
                    <a:lstStyle/>
                    <a:p>
                      <a:pPr algn="ctr">
                        <a:spcAft>
                          <a:spcPts val="0"/>
                        </a:spcAft>
                      </a:pPr>
                      <a:r>
                        <a:rPr lang="es-ES" sz="1600" dirty="0">
                          <a:effectLst/>
                          <a:latin typeface="+mn-lt"/>
                          <a:ea typeface="+mn-ea"/>
                        </a:rPr>
                        <a:t>25</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2"/>
                  </a:ext>
                </a:extLst>
              </a:tr>
              <a:tr h="271256">
                <a:tc>
                  <a:txBody>
                    <a:bodyPr/>
                    <a:lstStyle/>
                    <a:p>
                      <a:pPr algn="l">
                        <a:spcAft>
                          <a:spcPts val="0"/>
                        </a:spcAft>
                      </a:pPr>
                      <a:r>
                        <a:rPr lang="es-ES" sz="1600">
                          <a:effectLst/>
                        </a:rPr>
                        <a:t>Fungicida</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C" sz="1600" dirty="0">
                          <a:effectLst/>
                          <a:latin typeface="Times New Roman" panose="02020603050405020304" pitchFamily="18" charset="0"/>
                          <a:ea typeface="Times New Roman" panose="02020603050405020304" pitchFamily="18" charset="0"/>
                        </a:rPr>
                        <a:t>50</a:t>
                      </a:r>
                    </a:p>
                  </a:txBody>
                  <a:tcPr marL="44450" marR="44450" marT="0" marB="0" anchor="ctr"/>
                </a:tc>
                <a:tc>
                  <a:txBody>
                    <a:bodyPr/>
                    <a:lstStyle/>
                    <a:p>
                      <a:pPr algn="ctr">
                        <a:spcAft>
                          <a:spcPts val="0"/>
                        </a:spcAft>
                      </a:pPr>
                      <a:r>
                        <a:rPr lang="es-ES" sz="1600" dirty="0">
                          <a:effectLst/>
                        </a:rPr>
                        <a:t>25</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3"/>
                  </a:ext>
                </a:extLst>
              </a:tr>
              <a:tr h="598884">
                <a:tc>
                  <a:txBody>
                    <a:bodyPr/>
                    <a:lstStyle/>
                    <a:p>
                      <a:pPr algn="l">
                        <a:spcAft>
                          <a:spcPts val="0"/>
                        </a:spcAft>
                      </a:pPr>
                      <a:r>
                        <a:rPr lang="es-ES" sz="1600" dirty="0">
                          <a:effectLst/>
                        </a:rPr>
                        <a:t>Otros (Acaricida, bactericida, </a:t>
                      </a:r>
                      <a:r>
                        <a:rPr lang="es-ES" sz="1600" dirty="0" err="1">
                          <a:effectLst/>
                        </a:rPr>
                        <a:t>etc</a:t>
                      </a:r>
                      <a:r>
                        <a:rPr lang="es-ES" sz="1600" dirty="0">
                          <a:effectLst/>
                        </a:rPr>
                        <a:t>)</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C" sz="1600" dirty="0">
                          <a:effectLst/>
                          <a:latin typeface="Times New Roman" panose="02020603050405020304" pitchFamily="18" charset="0"/>
                          <a:ea typeface="Times New Roman" panose="02020603050405020304" pitchFamily="18" charset="0"/>
                        </a:rPr>
                        <a:t>50</a:t>
                      </a:r>
                    </a:p>
                  </a:txBody>
                  <a:tcPr marL="44450" marR="44450" marT="0" marB="0" anchor="ctr"/>
                </a:tc>
                <a:tc>
                  <a:txBody>
                    <a:bodyPr/>
                    <a:lstStyle/>
                    <a:p>
                      <a:pPr algn="ctr">
                        <a:spcAft>
                          <a:spcPts val="0"/>
                        </a:spcAft>
                      </a:pPr>
                      <a:r>
                        <a:rPr lang="es-EC" sz="1600" dirty="0">
                          <a:effectLst/>
                          <a:latin typeface="Times New Roman" panose="02020603050405020304" pitchFamily="18" charset="0"/>
                          <a:ea typeface="Times New Roman" panose="02020603050405020304" pitchFamily="18" charset="0"/>
                        </a:rPr>
                        <a:t>25</a:t>
                      </a:r>
                    </a:p>
                  </a:txBody>
                  <a:tcPr marL="44450" marR="44450" marT="0" marB="0" anchor="ctr"/>
                </a:tc>
                <a:extLst>
                  <a:ext uri="{0D108BD9-81ED-4DB2-BD59-A6C34878D82A}">
                    <a16:rowId xmlns="" xmlns:a16="http://schemas.microsoft.com/office/drawing/2014/main" val="10004"/>
                  </a:ext>
                </a:extLst>
              </a:tr>
            </a:tbl>
          </a:graphicData>
        </a:graphic>
      </p:graphicFrame>
      <p:sp>
        <p:nvSpPr>
          <p:cNvPr id="15" name="17 Rectángulo"/>
          <p:cNvSpPr/>
          <p:nvPr/>
        </p:nvSpPr>
        <p:spPr>
          <a:xfrm>
            <a:off x="6733973" y="3314977"/>
            <a:ext cx="4464496" cy="400110"/>
          </a:xfrm>
          <a:prstGeom prst="rect">
            <a:avLst/>
          </a:prstGeom>
        </p:spPr>
        <p:txBody>
          <a:bodyPr wrap="square">
            <a:spAutoFit/>
          </a:bodyPr>
          <a:lstStyle/>
          <a:p>
            <a:pPr marL="277920" indent="-277920" algn="ctr" defTabSz="451491"/>
            <a:r>
              <a:rPr lang="es-MX" sz="2000" b="1" dirty="0">
                <a:solidFill>
                  <a:prstClr val="black"/>
                </a:solidFill>
                <a:latin typeface="Calibri"/>
              </a:rPr>
              <a:t>Validaciones de cantidad flores</a:t>
            </a:r>
          </a:p>
        </p:txBody>
      </p:sp>
      <p:graphicFrame>
        <p:nvGraphicFramePr>
          <p:cNvPr id="8" name="Tabla 7"/>
          <p:cNvGraphicFramePr>
            <a:graphicFrameLocks noGrp="1"/>
          </p:cNvGraphicFramePr>
          <p:nvPr>
            <p:extLst>
              <p:ext uri="{D42A27DB-BD31-4B8C-83A1-F6EECF244321}">
                <p14:modId xmlns:p14="http://schemas.microsoft.com/office/powerpoint/2010/main" val="2371372366"/>
              </p:ext>
            </p:extLst>
          </p:nvPr>
        </p:nvGraphicFramePr>
        <p:xfrm>
          <a:off x="6733973" y="3857268"/>
          <a:ext cx="4562918" cy="2011095"/>
        </p:xfrm>
        <a:graphic>
          <a:graphicData uri="http://schemas.openxmlformats.org/drawingml/2006/table">
            <a:tbl>
              <a:tblPr firstRow="1" firstCol="1" bandRow="1">
                <a:tableStyleId>{5940675A-B579-460E-94D1-54222C63F5DA}</a:tableStyleId>
              </a:tblPr>
              <a:tblGrid>
                <a:gridCol w="2054050">
                  <a:extLst>
                    <a:ext uri="{9D8B030D-6E8A-4147-A177-3AD203B41FA5}">
                      <a16:colId xmlns="" xmlns:a16="http://schemas.microsoft.com/office/drawing/2014/main" val="20000"/>
                    </a:ext>
                  </a:extLst>
                </a:gridCol>
                <a:gridCol w="1428977">
                  <a:extLst>
                    <a:ext uri="{9D8B030D-6E8A-4147-A177-3AD203B41FA5}">
                      <a16:colId xmlns="" xmlns:a16="http://schemas.microsoft.com/office/drawing/2014/main" val="20001"/>
                    </a:ext>
                  </a:extLst>
                </a:gridCol>
                <a:gridCol w="1079891">
                  <a:extLst>
                    <a:ext uri="{9D8B030D-6E8A-4147-A177-3AD203B41FA5}">
                      <a16:colId xmlns="" xmlns:a16="http://schemas.microsoft.com/office/drawing/2014/main" val="20002"/>
                    </a:ext>
                  </a:extLst>
                </a:gridCol>
              </a:tblGrid>
              <a:tr h="574599">
                <a:tc>
                  <a:txBody>
                    <a:bodyPr/>
                    <a:lstStyle/>
                    <a:p>
                      <a:pPr marL="0" algn="ctr" defTabSz="914400" rtl="0" eaLnBrk="1" latinLnBrk="0" hangingPunct="1">
                        <a:spcAft>
                          <a:spcPts val="0"/>
                        </a:spcAft>
                      </a:pPr>
                      <a:r>
                        <a:rPr lang="es-ES" sz="1600" kern="1200" dirty="0">
                          <a:solidFill>
                            <a:schemeClr val="bg1"/>
                          </a:solidFill>
                          <a:effectLst/>
                          <a:latin typeface="+mn-lt"/>
                          <a:ea typeface="+mn-ea"/>
                          <a:cs typeface="+mn-cs"/>
                        </a:rPr>
                        <a:t>Plaguicida</a:t>
                      </a:r>
                      <a:endParaRPr lang="es-EC" sz="1600" kern="1200" dirty="0">
                        <a:solidFill>
                          <a:schemeClr val="bg1"/>
                        </a:solidFill>
                        <a:effectLst/>
                        <a:latin typeface="+mn-lt"/>
                        <a:ea typeface="+mn-ea"/>
                        <a:cs typeface="+mn-cs"/>
                      </a:endParaRPr>
                    </a:p>
                  </a:txBody>
                  <a:tcPr marL="44450" marR="44450" marT="0" marB="0" anchor="ctr">
                    <a:solidFill>
                      <a:schemeClr val="accent3">
                        <a:lumMod val="75000"/>
                      </a:schemeClr>
                    </a:solidFill>
                  </a:tcPr>
                </a:tc>
                <a:tc>
                  <a:txBody>
                    <a:bodyPr/>
                    <a:lstStyle/>
                    <a:p>
                      <a:pPr marL="0" algn="ctr" defTabSz="914400" rtl="0" eaLnBrk="1" latinLnBrk="0" hangingPunct="1">
                        <a:spcAft>
                          <a:spcPts val="0"/>
                        </a:spcAft>
                      </a:pPr>
                      <a:r>
                        <a:rPr lang="es-ES" sz="1600" kern="1200" dirty="0">
                          <a:solidFill>
                            <a:schemeClr val="bg1"/>
                          </a:solidFill>
                          <a:effectLst/>
                          <a:latin typeface="+mn-lt"/>
                          <a:ea typeface="+mn-ea"/>
                          <a:cs typeface="+mn-cs"/>
                        </a:rPr>
                        <a:t>MÁXIMO Kg/ha</a:t>
                      </a:r>
                      <a:endParaRPr lang="es-EC" sz="1600" kern="1200" dirty="0">
                        <a:solidFill>
                          <a:schemeClr val="bg1"/>
                        </a:solidFill>
                        <a:effectLst/>
                        <a:latin typeface="+mn-lt"/>
                        <a:ea typeface="+mn-ea"/>
                        <a:cs typeface="+mn-cs"/>
                      </a:endParaRPr>
                    </a:p>
                  </a:txBody>
                  <a:tcPr marL="44450" marR="44450" marT="0" marB="0" anchor="ctr">
                    <a:solidFill>
                      <a:schemeClr val="accent3">
                        <a:lumMod val="75000"/>
                      </a:schemeClr>
                    </a:solidFill>
                  </a:tcPr>
                </a:tc>
                <a:tc>
                  <a:txBody>
                    <a:bodyPr/>
                    <a:lstStyle/>
                    <a:p>
                      <a:pPr marL="0" algn="ctr" defTabSz="914400" rtl="0" eaLnBrk="1" latinLnBrk="0" hangingPunct="1">
                        <a:spcAft>
                          <a:spcPts val="0"/>
                        </a:spcAft>
                      </a:pPr>
                      <a:r>
                        <a:rPr lang="es-ES" sz="1600" kern="1200" dirty="0">
                          <a:solidFill>
                            <a:schemeClr val="bg1"/>
                          </a:solidFill>
                          <a:effectLst/>
                          <a:latin typeface="+mn-lt"/>
                          <a:ea typeface="+mn-ea"/>
                          <a:cs typeface="+mn-cs"/>
                        </a:rPr>
                        <a:t>MÁXIMO Litros/ha</a:t>
                      </a:r>
                      <a:endParaRPr lang="es-EC" sz="1600" kern="1200" dirty="0">
                        <a:solidFill>
                          <a:schemeClr val="bg1"/>
                        </a:solidFill>
                        <a:effectLst/>
                        <a:latin typeface="+mn-lt"/>
                        <a:ea typeface="+mn-ea"/>
                        <a:cs typeface="+mn-cs"/>
                      </a:endParaRPr>
                    </a:p>
                  </a:txBody>
                  <a:tcPr marL="44450" marR="44450" marT="0" marB="0" anchor="ctr">
                    <a:solidFill>
                      <a:schemeClr val="accent3">
                        <a:lumMod val="75000"/>
                      </a:schemeClr>
                    </a:solidFill>
                  </a:tcPr>
                </a:tc>
                <a:extLst>
                  <a:ext uri="{0D108BD9-81ED-4DB2-BD59-A6C34878D82A}">
                    <a16:rowId xmlns="" xmlns:a16="http://schemas.microsoft.com/office/drawing/2014/main" val="10000"/>
                  </a:ext>
                </a:extLst>
              </a:tr>
              <a:tr h="287299">
                <a:tc>
                  <a:txBody>
                    <a:bodyPr/>
                    <a:lstStyle/>
                    <a:p>
                      <a:pPr algn="l">
                        <a:spcAft>
                          <a:spcPts val="0"/>
                        </a:spcAft>
                      </a:pPr>
                      <a:r>
                        <a:rPr lang="es-ES" sz="1600" dirty="0">
                          <a:effectLst/>
                        </a:rPr>
                        <a:t>Herbicida</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a:effectLst/>
                        </a:rPr>
                        <a:t>66</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a:effectLst/>
                        </a:rPr>
                        <a:t>66</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1"/>
                  </a:ext>
                </a:extLst>
              </a:tr>
              <a:tr h="287299">
                <a:tc>
                  <a:txBody>
                    <a:bodyPr/>
                    <a:lstStyle/>
                    <a:p>
                      <a:pPr algn="l">
                        <a:spcAft>
                          <a:spcPts val="0"/>
                        </a:spcAft>
                      </a:pPr>
                      <a:r>
                        <a:rPr lang="es-ES" sz="1600" dirty="0">
                          <a:effectLst/>
                        </a:rPr>
                        <a:t>Insecticida</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a:effectLst/>
                        </a:rPr>
                        <a:t>66</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a:effectLst/>
                        </a:rPr>
                        <a:t>70</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2"/>
                  </a:ext>
                </a:extLst>
              </a:tr>
              <a:tr h="287299">
                <a:tc>
                  <a:txBody>
                    <a:bodyPr/>
                    <a:lstStyle/>
                    <a:p>
                      <a:pPr algn="l">
                        <a:spcAft>
                          <a:spcPts val="0"/>
                        </a:spcAft>
                      </a:pPr>
                      <a:r>
                        <a:rPr lang="es-ES" sz="1600" dirty="0">
                          <a:effectLst/>
                        </a:rPr>
                        <a:t>Fungicida</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dirty="0">
                          <a:effectLst/>
                        </a:rPr>
                        <a:t>100</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a:effectLst/>
                        </a:rPr>
                        <a:t>200</a:t>
                      </a:r>
                      <a:endParaRPr lang="es-EC" sz="160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3"/>
                  </a:ext>
                </a:extLst>
              </a:tr>
              <a:tr h="574599">
                <a:tc>
                  <a:txBody>
                    <a:bodyPr/>
                    <a:lstStyle/>
                    <a:p>
                      <a:pPr algn="l">
                        <a:spcAft>
                          <a:spcPts val="0"/>
                        </a:spcAft>
                      </a:pPr>
                      <a:r>
                        <a:rPr lang="es-ES" sz="1600" dirty="0">
                          <a:effectLst/>
                        </a:rPr>
                        <a:t>Otros (Acaricida, bactericida, </a:t>
                      </a:r>
                      <a:r>
                        <a:rPr lang="es-ES" sz="1600" dirty="0" err="1">
                          <a:effectLst/>
                        </a:rPr>
                        <a:t>etc</a:t>
                      </a:r>
                      <a:r>
                        <a:rPr lang="es-ES" sz="1600" dirty="0">
                          <a:effectLst/>
                        </a:rPr>
                        <a:t>)</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dirty="0">
                          <a:effectLst/>
                        </a:rPr>
                        <a:t>100</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tc>
                  <a:txBody>
                    <a:bodyPr/>
                    <a:lstStyle/>
                    <a:p>
                      <a:pPr algn="ctr">
                        <a:spcAft>
                          <a:spcPts val="0"/>
                        </a:spcAft>
                      </a:pPr>
                      <a:r>
                        <a:rPr lang="es-ES" sz="1600" dirty="0">
                          <a:effectLst/>
                        </a:rPr>
                        <a:t>100</a:t>
                      </a:r>
                      <a:endParaRPr lang="es-EC" sz="1600" dirty="0">
                        <a:effectLst/>
                        <a:latin typeface="Times New Roman" panose="02020603050405020304" pitchFamily="18" charset="0"/>
                        <a:ea typeface="Times New Roman" panose="02020603050405020304" pitchFamily="18" charset="0"/>
                      </a:endParaRPr>
                    </a:p>
                  </a:txBody>
                  <a:tcPr marL="44450" marR="44450" marT="0" marB="0" anchor="ct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78007609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673752" y="2699884"/>
            <a:ext cx="6551272" cy="698778"/>
          </a:xfrm>
        </p:spPr>
        <p:txBody>
          <a:bodyPr>
            <a:noAutofit/>
          </a:bodyPr>
          <a:lstStyle/>
          <a:p>
            <a:pPr algn="ctr"/>
            <a:r>
              <a:rPr lang="es-ES_tradnl" sz="2400" dirty="0"/>
              <a:t>Capítulo 4.- Cultivos transitorios y forrajes</a:t>
            </a:r>
          </a:p>
        </p:txBody>
      </p:sp>
    </p:spTree>
    <p:extLst>
      <p:ext uri="{BB962C8B-B14F-4D97-AF65-F5344CB8AC3E}">
        <p14:creationId xmlns:p14="http://schemas.microsoft.com/office/powerpoint/2010/main" val="248991814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1">
            <a:extLst>
              <a:ext uri="{FF2B5EF4-FFF2-40B4-BE49-F238E27FC236}">
                <a16:creationId xmlns="" xmlns:a16="http://schemas.microsoft.com/office/drawing/2014/main" id="{686C91CE-F94A-4F9C-BFF8-8C3E9B8DDA18}"/>
              </a:ext>
            </a:extLst>
          </p:cNvPr>
          <p:cNvSpPr>
            <a:spLocks noGrp="1"/>
          </p:cNvSpPr>
          <p:nvPr>
            <p:ph type="title"/>
          </p:nvPr>
        </p:nvSpPr>
        <p:spPr>
          <a:xfrm>
            <a:off x="797041" y="421001"/>
            <a:ext cx="7227771" cy="530024"/>
          </a:xfrm>
        </p:spPr>
        <p:txBody>
          <a:bodyPr>
            <a:normAutofit fontScale="90000"/>
          </a:bodyPr>
          <a:lstStyle/>
          <a:p>
            <a:r>
              <a:rPr lang="es-MX" dirty="0"/>
              <a:t>Cultivos transitorios</a:t>
            </a:r>
            <a:endParaRPr lang="es-EC" dirty="0"/>
          </a:p>
        </p:txBody>
      </p:sp>
      <p:sp>
        <p:nvSpPr>
          <p:cNvPr id="8" name="Marcador de contenido 8">
            <a:extLst>
              <a:ext uri="{FF2B5EF4-FFF2-40B4-BE49-F238E27FC236}">
                <a16:creationId xmlns="" xmlns:a16="http://schemas.microsoft.com/office/drawing/2014/main" id="{83F31AEA-448C-4190-9A09-F2838FB43FFD}"/>
              </a:ext>
            </a:extLst>
          </p:cNvPr>
          <p:cNvSpPr>
            <a:spLocks noGrp="1"/>
          </p:cNvSpPr>
          <p:nvPr>
            <p:ph type="body" sz="quarter" idx="10"/>
          </p:nvPr>
        </p:nvSpPr>
        <p:spPr/>
        <p:txBody>
          <a:bodyPr>
            <a:normAutofit/>
          </a:bodyPr>
          <a:lstStyle/>
          <a:p>
            <a:r>
              <a:rPr lang="es-MX" dirty="0"/>
              <a:t>Variables</a:t>
            </a:r>
            <a:endParaRPr lang="es-EC" dirty="0"/>
          </a:p>
        </p:txBody>
      </p:sp>
      <p:sp>
        <p:nvSpPr>
          <p:cNvPr id="21" name="CuadroTexto 20">
            <a:extLst>
              <a:ext uri="{FF2B5EF4-FFF2-40B4-BE49-F238E27FC236}">
                <a16:creationId xmlns="" xmlns:a16="http://schemas.microsoft.com/office/drawing/2014/main" id="{7C9AE727-9AAA-44D3-B8BF-8016A9742E4A}"/>
              </a:ext>
            </a:extLst>
          </p:cNvPr>
          <p:cNvSpPr txBox="1"/>
          <p:nvPr/>
        </p:nvSpPr>
        <p:spPr>
          <a:xfrm>
            <a:off x="1026794" y="1843937"/>
            <a:ext cx="9886318" cy="523220"/>
          </a:xfrm>
          <a:prstGeom prst="rect">
            <a:avLst/>
          </a:prstGeom>
          <a:noFill/>
        </p:spPr>
        <p:txBody>
          <a:bodyPr wrap="square">
            <a:spAutoFit/>
          </a:bodyPr>
          <a:lstStyle/>
          <a:p>
            <a:pPr marL="342900" indent="-342900" algn="just">
              <a:buFontTx/>
              <a:buAutoNum type="arabicPeriod"/>
            </a:pPr>
            <a:r>
              <a:rPr lang="es-MX" sz="1400" b="1" dirty="0">
                <a:cs typeface="Arial" pitchFamily="34" charset="0"/>
              </a:rPr>
              <a:t>ENTRE  EL 1 DE ENERO AL 31 DE DICIEMBRE </a:t>
            </a:r>
            <a:r>
              <a:rPr lang="es-MX" sz="1400" dirty="0">
                <a:cs typeface="Arial" pitchFamily="34" charset="0"/>
              </a:rPr>
              <a:t>¿Sembró o sembrará  algún cultivo transitorio o de ciclo corto (incluyendo forrajeros) para cosecharse en el periodo señalado.?</a:t>
            </a:r>
          </a:p>
        </p:txBody>
      </p:sp>
      <p:sp>
        <p:nvSpPr>
          <p:cNvPr id="22" name="CuadroTexto 21">
            <a:extLst>
              <a:ext uri="{FF2B5EF4-FFF2-40B4-BE49-F238E27FC236}">
                <a16:creationId xmlns="" xmlns:a16="http://schemas.microsoft.com/office/drawing/2014/main" id="{CF6DE03C-AAAC-414D-B03B-C4CCD3F27762}"/>
              </a:ext>
            </a:extLst>
          </p:cNvPr>
          <p:cNvSpPr txBox="1"/>
          <p:nvPr/>
        </p:nvSpPr>
        <p:spPr>
          <a:xfrm>
            <a:off x="1016162" y="3532806"/>
            <a:ext cx="9886318" cy="307777"/>
          </a:xfrm>
          <a:prstGeom prst="rect">
            <a:avLst/>
          </a:prstGeom>
          <a:noFill/>
        </p:spPr>
        <p:txBody>
          <a:bodyPr wrap="square">
            <a:spAutoFit/>
          </a:bodyPr>
          <a:lstStyle/>
          <a:p>
            <a:pPr algn="just"/>
            <a:r>
              <a:rPr lang="es-MX" sz="1400" b="1" dirty="0">
                <a:cs typeface="Arial" pitchFamily="34" charset="0"/>
              </a:rPr>
              <a:t>Columna 01 Número de terreno</a:t>
            </a:r>
            <a:endParaRPr lang="es-MX" sz="1400" dirty="0">
              <a:cs typeface="Arial" pitchFamily="34" charset="0"/>
            </a:endParaRPr>
          </a:p>
        </p:txBody>
      </p:sp>
      <p:pic>
        <p:nvPicPr>
          <p:cNvPr id="23" name="Imagen 22">
            <a:extLst>
              <a:ext uri="{FF2B5EF4-FFF2-40B4-BE49-F238E27FC236}">
                <a16:creationId xmlns="" xmlns:a16="http://schemas.microsoft.com/office/drawing/2014/main" id="{BFA4F412-9BFF-496C-8E78-52E04E68EE87}"/>
              </a:ext>
            </a:extLst>
          </p:cNvPr>
          <p:cNvPicPr>
            <a:picLocks noChangeAspect="1"/>
          </p:cNvPicPr>
          <p:nvPr/>
        </p:nvPicPr>
        <p:blipFill>
          <a:blip r:embed="rId2"/>
          <a:stretch>
            <a:fillRect/>
          </a:stretch>
        </p:blipFill>
        <p:spPr>
          <a:xfrm>
            <a:off x="1790526" y="2585091"/>
            <a:ext cx="8770113" cy="561387"/>
          </a:xfrm>
          <a:prstGeom prst="rect">
            <a:avLst/>
          </a:prstGeom>
        </p:spPr>
      </p:pic>
      <p:sp>
        <p:nvSpPr>
          <p:cNvPr id="24" name="CuadroTexto 23">
            <a:extLst>
              <a:ext uri="{FF2B5EF4-FFF2-40B4-BE49-F238E27FC236}">
                <a16:creationId xmlns="" xmlns:a16="http://schemas.microsoft.com/office/drawing/2014/main" id="{1C6012AA-84A3-440A-BA03-875D4C6AAE7B}"/>
              </a:ext>
            </a:extLst>
          </p:cNvPr>
          <p:cNvSpPr txBox="1"/>
          <p:nvPr/>
        </p:nvSpPr>
        <p:spPr>
          <a:xfrm>
            <a:off x="1790635" y="3965301"/>
            <a:ext cx="9122586" cy="523220"/>
          </a:xfrm>
          <a:prstGeom prst="rect">
            <a:avLst/>
          </a:prstGeom>
          <a:noFill/>
        </p:spPr>
        <p:txBody>
          <a:bodyPr wrap="square">
            <a:spAutoFit/>
          </a:bodyPr>
          <a:lstStyle/>
          <a:p>
            <a:pPr lvl="0" algn="just"/>
            <a:r>
              <a:rPr lang="es-MX" sz="1400" dirty="0"/>
              <a:t>E</a:t>
            </a:r>
            <a:r>
              <a:rPr lang="es-EC" sz="1400" dirty="0"/>
              <a:t>l número de terreno a registrar en este capítulo corresponde al número al terreno, en el que se realizó el registro en el capítulo 2.</a:t>
            </a:r>
          </a:p>
        </p:txBody>
      </p:sp>
      <p:pic>
        <p:nvPicPr>
          <p:cNvPr id="25" name="Picture 2" descr="Visto PNG Images | Visto Transparent PNG - Vippng">
            <a:extLst>
              <a:ext uri="{FF2B5EF4-FFF2-40B4-BE49-F238E27FC236}">
                <a16:creationId xmlns="" xmlns:a16="http://schemas.microsoft.com/office/drawing/2014/main" id="{C8E32077-B320-4A1B-9E3E-AB80CAACD75E}"/>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70301" y="4014283"/>
            <a:ext cx="474238" cy="474238"/>
          </a:xfrm>
          <a:prstGeom prst="rect">
            <a:avLst/>
          </a:prstGeom>
          <a:noFill/>
          <a:extLst>
            <a:ext uri="{909E8E84-426E-40DD-AFC4-6F175D3DCCD1}">
              <a14:hiddenFill xmlns:a14="http://schemas.microsoft.com/office/drawing/2010/main">
                <a:solidFill>
                  <a:srgbClr val="FFFFFF"/>
                </a:solidFill>
              </a14:hiddenFill>
            </a:ext>
          </a:extLst>
        </p:spPr>
      </p:pic>
      <p:sp>
        <p:nvSpPr>
          <p:cNvPr id="26" name="CuadroTexto 25">
            <a:extLst>
              <a:ext uri="{FF2B5EF4-FFF2-40B4-BE49-F238E27FC236}">
                <a16:creationId xmlns="" xmlns:a16="http://schemas.microsoft.com/office/drawing/2014/main" id="{7B695B62-3CF9-49BC-BAEA-9BC9B3CDE9BD}"/>
              </a:ext>
            </a:extLst>
          </p:cNvPr>
          <p:cNvSpPr txBox="1"/>
          <p:nvPr/>
        </p:nvSpPr>
        <p:spPr>
          <a:xfrm>
            <a:off x="-309550" y="5166221"/>
            <a:ext cx="2994587" cy="338554"/>
          </a:xfrm>
          <a:prstGeom prst="rect">
            <a:avLst/>
          </a:prstGeom>
          <a:noFill/>
        </p:spPr>
        <p:txBody>
          <a:bodyPr wrap="square" rtlCol="0">
            <a:spAutoFit/>
          </a:bodyPr>
          <a:lstStyle/>
          <a:p>
            <a:pPr algn="ctr"/>
            <a:r>
              <a:rPr lang="es-MX" sz="1600" b="1" dirty="0"/>
              <a:t>Capítulo 2</a:t>
            </a:r>
            <a:endParaRPr lang="es-EC" sz="1600" b="1" dirty="0"/>
          </a:p>
        </p:txBody>
      </p:sp>
      <p:grpSp>
        <p:nvGrpSpPr>
          <p:cNvPr id="27" name="Grupo 26">
            <a:extLst>
              <a:ext uri="{FF2B5EF4-FFF2-40B4-BE49-F238E27FC236}">
                <a16:creationId xmlns="" xmlns:a16="http://schemas.microsoft.com/office/drawing/2014/main" id="{6C4836F9-8095-41BF-9B75-6F4F5452A10F}"/>
              </a:ext>
            </a:extLst>
          </p:cNvPr>
          <p:cNvGrpSpPr/>
          <p:nvPr/>
        </p:nvGrpSpPr>
        <p:grpSpPr>
          <a:xfrm>
            <a:off x="6333176" y="4729883"/>
            <a:ext cx="5858824" cy="1272050"/>
            <a:chOff x="6593059" y="2047470"/>
            <a:chExt cx="5858824" cy="1379220"/>
          </a:xfrm>
        </p:grpSpPr>
        <p:sp>
          <p:nvSpPr>
            <p:cNvPr id="28" name="CuadroTexto 27">
              <a:extLst>
                <a:ext uri="{FF2B5EF4-FFF2-40B4-BE49-F238E27FC236}">
                  <a16:creationId xmlns="" xmlns:a16="http://schemas.microsoft.com/office/drawing/2014/main" id="{17E2EA0F-BA64-421E-8358-9CBE1889E8BB}"/>
                </a:ext>
              </a:extLst>
            </p:cNvPr>
            <p:cNvSpPr txBox="1"/>
            <p:nvPr/>
          </p:nvSpPr>
          <p:spPr>
            <a:xfrm>
              <a:off x="9457296" y="2426726"/>
              <a:ext cx="2994587" cy="338554"/>
            </a:xfrm>
            <a:prstGeom prst="rect">
              <a:avLst/>
            </a:prstGeom>
            <a:noFill/>
          </p:spPr>
          <p:txBody>
            <a:bodyPr wrap="square" rtlCol="0">
              <a:spAutoFit/>
            </a:bodyPr>
            <a:lstStyle/>
            <a:p>
              <a:pPr algn="ctr"/>
              <a:r>
                <a:rPr lang="es-MX" sz="1600" b="1" dirty="0"/>
                <a:t>Capítulo 4</a:t>
              </a:r>
              <a:endParaRPr lang="es-EC" sz="1600" b="1" dirty="0"/>
            </a:p>
          </p:txBody>
        </p:sp>
        <p:pic>
          <p:nvPicPr>
            <p:cNvPr id="29" name="Imagen 28">
              <a:extLst>
                <a:ext uri="{FF2B5EF4-FFF2-40B4-BE49-F238E27FC236}">
                  <a16:creationId xmlns="" xmlns:a16="http://schemas.microsoft.com/office/drawing/2014/main" id="{3E8F6C5A-8B5E-478B-9645-5A5B1E541F68}"/>
                </a:ext>
              </a:extLst>
            </p:cNvPr>
            <p:cNvPicPr>
              <a:picLocks noChangeAspect="1"/>
            </p:cNvPicPr>
            <p:nvPr/>
          </p:nvPicPr>
          <p:blipFill>
            <a:blip r:embed="rId4"/>
            <a:stretch>
              <a:fillRect/>
            </a:stretch>
          </p:blipFill>
          <p:spPr>
            <a:xfrm>
              <a:off x="6593059" y="2047470"/>
              <a:ext cx="3571875" cy="1313277"/>
            </a:xfrm>
            <a:prstGeom prst="rect">
              <a:avLst/>
            </a:prstGeom>
          </p:spPr>
        </p:pic>
        <p:sp>
          <p:nvSpPr>
            <p:cNvPr id="30" name="Elipse 29">
              <a:extLst>
                <a:ext uri="{FF2B5EF4-FFF2-40B4-BE49-F238E27FC236}">
                  <a16:creationId xmlns="" xmlns:a16="http://schemas.microsoft.com/office/drawing/2014/main" id="{F3672CFB-5605-4EC7-ADAC-C5148E46EAA4}"/>
                </a:ext>
              </a:extLst>
            </p:cNvPr>
            <p:cNvSpPr/>
            <p:nvPr/>
          </p:nvSpPr>
          <p:spPr>
            <a:xfrm>
              <a:off x="6814629" y="2954562"/>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grpSp>
      <p:pic>
        <p:nvPicPr>
          <p:cNvPr id="31" name="Imagen 30">
            <a:extLst>
              <a:ext uri="{FF2B5EF4-FFF2-40B4-BE49-F238E27FC236}">
                <a16:creationId xmlns="" xmlns:a16="http://schemas.microsoft.com/office/drawing/2014/main" id="{96CE7042-1B52-42C1-9911-8642CF10B614}"/>
              </a:ext>
            </a:extLst>
          </p:cNvPr>
          <p:cNvPicPr>
            <a:picLocks noChangeAspect="1"/>
          </p:cNvPicPr>
          <p:nvPr/>
        </p:nvPicPr>
        <p:blipFill>
          <a:blip r:embed="rId5"/>
          <a:stretch>
            <a:fillRect/>
          </a:stretch>
        </p:blipFill>
        <p:spPr>
          <a:xfrm>
            <a:off x="1831074" y="4799993"/>
            <a:ext cx="3990975" cy="1080691"/>
          </a:xfrm>
          <a:prstGeom prst="rect">
            <a:avLst/>
          </a:prstGeom>
        </p:spPr>
      </p:pic>
      <p:sp>
        <p:nvSpPr>
          <p:cNvPr id="32" name="Elipse 31">
            <a:extLst>
              <a:ext uri="{FF2B5EF4-FFF2-40B4-BE49-F238E27FC236}">
                <a16:creationId xmlns="" xmlns:a16="http://schemas.microsoft.com/office/drawing/2014/main" id="{7DC5C563-8A44-4B6A-BCFD-35159832D20C}"/>
              </a:ext>
            </a:extLst>
          </p:cNvPr>
          <p:cNvSpPr/>
          <p:nvPr/>
        </p:nvSpPr>
        <p:spPr>
          <a:xfrm>
            <a:off x="2122241" y="5596473"/>
            <a:ext cx="407963" cy="47212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3" name="Flecha: curvada hacia arriba 32">
            <a:extLst>
              <a:ext uri="{FF2B5EF4-FFF2-40B4-BE49-F238E27FC236}">
                <a16:creationId xmlns="" xmlns:a16="http://schemas.microsoft.com/office/drawing/2014/main" id="{0561DCB5-1A93-4CDF-8926-EE61A7951C3C}"/>
              </a:ext>
            </a:extLst>
          </p:cNvPr>
          <p:cNvSpPr/>
          <p:nvPr/>
        </p:nvSpPr>
        <p:spPr>
          <a:xfrm>
            <a:off x="2459864" y="5983067"/>
            <a:ext cx="4298863" cy="145417"/>
          </a:xfrm>
          <a:prstGeom prst="curvedUp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solidFill>
                <a:schemeClr val="tx1"/>
              </a:solidFill>
            </a:endParaRPr>
          </a:p>
        </p:txBody>
      </p:sp>
    </p:spTree>
    <p:extLst>
      <p:ext uri="{BB962C8B-B14F-4D97-AF65-F5344CB8AC3E}">
        <p14:creationId xmlns:p14="http://schemas.microsoft.com/office/powerpoint/2010/main" val="3640870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7808</TotalTime>
  <Words>15296</Words>
  <Application>Microsoft Office PowerPoint</Application>
  <PresentationFormat>Panorámica</PresentationFormat>
  <Paragraphs>1846</Paragraphs>
  <Slides>191</Slides>
  <Notes>11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191</vt:i4>
      </vt:variant>
    </vt:vector>
  </HeadingPairs>
  <TitlesOfParts>
    <vt:vector size="199" baseType="lpstr">
      <vt:lpstr>Arial</vt:lpstr>
      <vt:lpstr>Arial Narrow</vt:lpstr>
      <vt:lpstr>Calibri</vt:lpstr>
      <vt:lpstr>Century Gothic</vt:lpstr>
      <vt:lpstr>Comic Sans MS</vt:lpstr>
      <vt:lpstr>Times New Roman</vt:lpstr>
      <vt:lpstr>Wingdings</vt:lpstr>
      <vt:lpstr>Tema de Office</vt:lpstr>
      <vt:lpstr>Capacitación ESPAC 2023</vt:lpstr>
      <vt:lpstr>Presentación de PowerPoint</vt:lpstr>
      <vt:lpstr>Ficha de la encuesta</vt:lpstr>
      <vt:lpstr>Publicación ESPAC</vt:lpstr>
      <vt:lpstr>Principales problemas encontrados en la ESPAC 2022</vt:lpstr>
      <vt:lpstr>Generalidades de la ESPAC</vt:lpstr>
      <vt:lpstr>Estructura del trabajo en campo…</vt:lpstr>
      <vt:lpstr>Responsabilidades Generales</vt:lpstr>
      <vt:lpstr>Responsabilidades de los equipos de trabajo</vt:lpstr>
      <vt:lpstr>Metodología de la ESPAC</vt:lpstr>
      <vt:lpstr>Metodología</vt:lpstr>
      <vt:lpstr>Estratificación del Ecuador</vt:lpstr>
      <vt:lpstr>Actividades-Ortofoto</vt:lpstr>
      <vt:lpstr>Presentación de PowerPoint</vt:lpstr>
      <vt:lpstr>Presentación de PowerPoint</vt:lpstr>
      <vt:lpstr>Procedimiento segmentos estrato 4</vt:lpstr>
      <vt:lpstr>Creación de cuestionario 5555 en SM estrato 4</vt:lpstr>
      <vt:lpstr>Presentación de PowerPoint</vt:lpstr>
      <vt:lpstr>Dimensiones y superficies de las cuadrículas en las ortofotos según estrato</vt:lpstr>
      <vt:lpstr>Presentación de PowerPoint</vt:lpstr>
      <vt:lpstr>Relación entre segmentos, terrenos, tenencia, personas productoras</vt:lpstr>
      <vt:lpstr>Presentación de PowerPoint</vt:lpstr>
      <vt:lpstr>El limite de un cuadrante no divide terrenos</vt:lpstr>
      <vt:lpstr>Presentación de PowerPoint</vt:lpstr>
      <vt:lpstr>Errores encontrados en cartografía</vt:lpstr>
      <vt:lpstr>Casos especiales</vt:lpstr>
      <vt:lpstr>Casos especiales</vt:lpstr>
      <vt:lpstr>Casos especiales</vt:lpstr>
      <vt:lpstr>Presentación de PowerPoint</vt:lpstr>
      <vt:lpstr>Presentación de PowerPoint</vt:lpstr>
      <vt:lpstr>ESPAC- 02</vt:lpstr>
      <vt:lpstr>ESPAC 02</vt:lpstr>
      <vt:lpstr>Validaciones del sistema</vt:lpstr>
      <vt:lpstr>Cuestionario ESPAC 01</vt:lpstr>
      <vt:lpstr>Temáticas</vt:lpstr>
      <vt:lpstr>Croquis del terreno</vt:lpstr>
      <vt:lpstr>Información geográfica y muestral</vt:lpstr>
      <vt:lpstr>Intersecciones</vt:lpstr>
      <vt:lpstr>Casos particulares de cobertura</vt:lpstr>
      <vt:lpstr>Presentación de PowerPoint</vt:lpstr>
      <vt:lpstr>Presentación de PowerPoint</vt:lpstr>
      <vt:lpstr>Presentación de PowerPoint</vt:lpstr>
      <vt:lpstr>Presentación de PowerPoint</vt:lpstr>
      <vt:lpstr>Presentación de PowerPoint</vt:lpstr>
      <vt:lpstr>Capítulo 1.-Características generales de la persona productora o responsable</vt:lpstr>
      <vt:lpstr>Capítulo 1: Características generales de la PP o PR</vt:lpstr>
      <vt:lpstr>Capítulo 2.-Cultivos, superficie</vt:lpstr>
      <vt:lpstr>Capítulo 2: Cultivos, uso del suelo y superficie</vt:lpstr>
      <vt:lpstr>Capítulo 2: Cultivos, uso del suelo y superficie</vt:lpstr>
      <vt:lpstr>Capítulo 3.- Cultivos permanentes y pastos cultivados</vt:lpstr>
      <vt:lpstr>Cultivos permanentes</vt:lpstr>
      <vt:lpstr>Cultivos permanentes</vt:lpstr>
      <vt:lpstr>Cultivos permanentes</vt:lpstr>
      <vt:lpstr>Cultivos permanentes</vt:lpstr>
      <vt:lpstr>Cultivos permanentes</vt:lpstr>
      <vt:lpstr>Cultivos permanentes</vt:lpstr>
      <vt:lpstr>Cultivos permanentes</vt:lpstr>
      <vt:lpstr>Casos especiales</vt:lpstr>
      <vt:lpstr>Casos especiales</vt:lpstr>
      <vt:lpstr>Casos especiales</vt:lpstr>
      <vt:lpstr>Registro de caña guadua</vt:lpstr>
      <vt:lpstr>Registro de Plátano</vt:lpstr>
      <vt:lpstr>Registro de Arándano</vt:lpstr>
      <vt:lpstr>Registro de Pitahaya</vt:lpstr>
      <vt:lpstr>Presentación de PowerPoint</vt:lpstr>
      <vt:lpstr>Consideraciones a tomar en cuenta</vt:lpstr>
      <vt:lpstr>Consideraciones a tomar en cuenta</vt:lpstr>
      <vt:lpstr>Consideraciones a tomar en cuenta</vt:lpstr>
      <vt:lpstr>Errores en el sistema</vt:lpstr>
      <vt:lpstr>Prácticas en el cultivo</vt:lpstr>
      <vt:lpstr>Prácticas en el cultivo</vt:lpstr>
      <vt:lpstr>Presentación de PowerPoint</vt:lpstr>
      <vt:lpstr>¿Qué método o métodos  de riego utiliza en su cultivo y en qué porcentaje: </vt:lpstr>
      <vt:lpstr>Presentación de PowerPoint</vt:lpstr>
      <vt:lpstr>Presentación de PowerPoint</vt:lpstr>
      <vt:lpstr>¿Utiliza en sus cultivos fertilizantes orgánicos ?</vt:lpstr>
      <vt:lpstr>¿Utiliza en sus cultivos fertilizantes orgánicos ? </vt:lpstr>
      <vt:lpstr>¿Utiliza en sus cultivos fertilizantes orgánicos ?</vt:lpstr>
      <vt:lpstr>¿Utiliza en sus cultivos fertilizantes orgánicos ?</vt:lpstr>
      <vt:lpstr>¿Utiliza en sus cultivos fertilizantes orgánicos ?</vt:lpstr>
      <vt:lpstr>¿Utiliza en sus cultivos fertilizantes orgánicos ?</vt:lpstr>
      <vt:lpstr>¿Utiliza en sus cultivos fertilizantes orgánicos ?</vt:lpstr>
      <vt:lpstr>¿Utiliza en sus cultivos fertilizantes Químicos? </vt:lpstr>
      <vt:lpstr>Fertilizantes completos, compuestos, complejos</vt:lpstr>
      <vt:lpstr>Tabla: Fuentes de fertilizantes compuestos</vt:lpstr>
      <vt:lpstr>Ejemplo</vt:lpstr>
      <vt:lpstr>Ejemplo</vt:lpstr>
      <vt:lpstr>Presentación de PowerPoint</vt:lpstr>
      <vt:lpstr>Presentación de PowerPoint</vt:lpstr>
      <vt:lpstr>¿Utiliza en sus cultivos plaguicidas orgánicos ?</vt:lpstr>
      <vt:lpstr>¿Utiliza en sus cultivos Plaguicidas Químicos?</vt:lpstr>
      <vt:lpstr>Clasificación según el grado de toxicidad</vt:lpstr>
      <vt:lpstr> Unidades de medida </vt:lpstr>
      <vt:lpstr>¿Utiliza en sus cultivos Plaguicidas ?</vt:lpstr>
      <vt:lpstr>¿Utiliza en sus cultivos Plaguicidas ?</vt:lpstr>
      <vt:lpstr>¿Utiliza en sus cultivos Plaguicidas ?</vt:lpstr>
      <vt:lpstr>¿Utiliza en sus cultivos Plaguicidas ?</vt:lpstr>
      <vt:lpstr>Capítulo 4.- Cultivos transitorios y forrajes</vt:lpstr>
      <vt:lpstr>Cultivos transitorios</vt:lpstr>
      <vt:lpstr>Cultivos transitorios</vt:lpstr>
      <vt:lpstr>Cultivos permanentes</vt:lpstr>
      <vt:lpstr>Cultivos transitorios</vt:lpstr>
      <vt:lpstr>Cultivos transitorios</vt:lpstr>
      <vt:lpstr>Cultivos transitorios</vt:lpstr>
      <vt:lpstr>Cultivos transitorios</vt:lpstr>
      <vt:lpstr>Cultivos transitorios</vt:lpstr>
      <vt:lpstr>Cultivos transitorios</vt:lpstr>
      <vt:lpstr>Casos especiales</vt:lpstr>
      <vt:lpstr>Casos especiales</vt:lpstr>
      <vt:lpstr>Casos especiales</vt:lpstr>
      <vt:lpstr>Casos especiales</vt:lpstr>
      <vt:lpstr>Casos especiales</vt:lpstr>
      <vt:lpstr>Presentación de PowerPoint</vt:lpstr>
      <vt:lpstr>Casos especiales</vt:lpstr>
      <vt:lpstr>Casos especiales</vt:lpstr>
      <vt:lpstr>Cultivos Transitorios</vt:lpstr>
      <vt:lpstr>Errores en el sistema</vt:lpstr>
      <vt:lpstr>Capítulo 5.- Árboles o plantas perennes dispersas</vt:lpstr>
      <vt:lpstr>Árboles o plantas perennes dispersas</vt:lpstr>
      <vt:lpstr>Arboles dispersos</vt:lpstr>
      <vt:lpstr>Arboles dispersos</vt:lpstr>
      <vt:lpstr>Arboles dispersos</vt:lpstr>
      <vt:lpstr>Capítulo 5: Árboles o plantas perennes dispersas</vt:lpstr>
      <vt:lpstr>Capítulo 5: Árboles o plantas perennes dispersas</vt:lpstr>
      <vt:lpstr>Capítulo 6.- Floricultura</vt:lpstr>
      <vt:lpstr>Capítulo 6: Floricultura</vt:lpstr>
      <vt:lpstr>Consideraciones</vt:lpstr>
      <vt:lpstr>Consideraciones</vt:lpstr>
      <vt:lpstr>Consideraciones</vt:lpstr>
      <vt:lpstr>Consideraciones</vt:lpstr>
      <vt:lpstr>Consideraciones</vt:lpstr>
      <vt:lpstr>Consideraciones</vt:lpstr>
      <vt:lpstr>Consideraciones</vt:lpstr>
      <vt:lpstr>Consideraciones</vt:lpstr>
      <vt:lpstr>Consideraciones</vt:lpstr>
      <vt:lpstr>Consideraciones</vt:lpstr>
      <vt:lpstr>Capítulo 7.- Ganado Vacuno</vt:lpstr>
      <vt:lpstr>Capítulo 7: Ganado vacuno</vt:lpstr>
      <vt:lpstr>Capítulo 7: Ganado vacuno</vt:lpstr>
      <vt:lpstr>Consideraciones</vt:lpstr>
      <vt:lpstr>Consideraciones</vt:lpstr>
      <vt:lpstr>Consideraciones</vt:lpstr>
      <vt:lpstr>Capítulo 8.- Ganado Porcino</vt:lpstr>
      <vt:lpstr>Capítulo 8: Ganado porcino</vt:lpstr>
      <vt:lpstr>Consideraciones</vt:lpstr>
      <vt:lpstr>Capítulo 9.- Ganado Ovino</vt:lpstr>
      <vt:lpstr>Capítulo 9: Ganado ovino</vt:lpstr>
      <vt:lpstr>Capítulo 10.- Otros ganados</vt:lpstr>
      <vt:lpstr>Capítulo 10: Otros Ganados</vt:lpstr>
      <vt:lpstr>Capítulo 11.- Aves de Campo y Planteles Avícolas</vt:lpstr>
      <vt:lpstr>Capítulo 11: Aves de campo</vt:lpstr>
      <vt:lpstr>Capítulo 11: Aves de planteles avícolas</vt:lpstr>
      <vt:lpstr>Consideraciones</vt:lpstr>
      <vt:lpstr>Capítulo 12.- Empleo</vt:lpstr>
      <vt:lpstr>Capítulo 12: Empleo</vt:lpstr>
      <vt:lpstr>Capítulo 12: Empleo</vt:lpstr>
      <vt:lpstr>Capítulo 12: Empleo</vt:lpstr>
      <vt:lpstr>Capítulo 13.- Agroambiental y Tecnificación</vt:lpstr>
      <vt:lpstr>Sección I. Extensión agraria y Buenas prácticas agropecuarias</vt:lpstr>
      <vt:lpstr>Sección II: INFRAESTRUCTURA Y MAQUINARÍA</vt:lpstr>
      <vt:lpstr>Sección II: INFRAESTRUCTURA Y MAQUINARÍA</vt:lpstr>
      <vt:lpstr>Sección II: INFRAESTRUCTURA Y MAQUINARÍA</vt:lpstr>
      <vt:lpstr> Información agroambiental y tecnificación </vt:lpstr>
      <vt:lpstr>Sección II: INFRAESTRUCTURA Y MAQUINARÍA</vt:lpstr>
      <vt:lpstr>Información agroambiental y tecnificación</vt:lpstr>
      <vt:lpstr>Sección II: INFRAESTRUCTURA Y MAQUINARÍA</vt:lpstr>
      <vt:lpstr>Sección II: INFRAESTRUCTURA Y MAQUINARÍA</vt:lpstr>
      <vt:lpstr>SECCIÓN III: AGUA</vt:lpstr>
      <vt:lpstr>SECCIÓN IV: AGRICULTURA  DE PRECISIÓN</vt:lpstr>
      <vt:lpstr>Capítulo 14.- Financiamiento</vt:lpstr>
      <vt:lpstr>Financiamiento</vt:lpstr>
      <vt:lpstr>Capítulo 15.- Otros ingresos a nivel finca</vt:lpstr>
      <vt:lpstr>Otros ingresos a nivel de finca</vt:lpstr>
      <vt:lpstr>Capítulo 16.- Efectos de las Movilizaciones o Paro Nacional en las Actividades Agropecuarias</vt:lpstr>
      <vt:lpstr>Capítulo 16: Efectos de las Movilizaciones o Paro Nacional en las Actividades Agropecuarias</vt:lpstr>
      <vt:lpstr>Capítulo 17.- Datos adicionales de los miembros del hogar</vt:lpstr>
      <vt:lpstr>Capítulo 17: Datos adicionales de los miembros del hogar</vt:lpstr>
      <vt:lpstr>Consideraciones</vt:lpstr>
      <vt:lpstr>Capítulo 18.- Datos adicionales del informante</vt:lpstr>
      <vt:lpstr>Datos adicionales del informante</vt:lpstr>
      <vt:lpstr>Formulario ESPAC 05</vt:lpstr>
      <vt:lpstr>Formulario ESPAC 05</vt:lpstr>
      <vt:lpstr>Carpeta del Segmento</vt:lpstr>
      <vt:lpstr>Carpeta del segmento</vt:lpstr>
      <vt:lpstr>Formulario de Delimitación (DELI)</vt:lpstr>
      <vt:lpstr>Formulario de Delimitación (DELI)</vt:lpstr>
      <vt:lpstr>Formulario de Delimitación (DELI)</vt:lpstr>
      <vt:lpstr>Validaciones del Sistema</vt:lpstr>
      <vt:lpstr>Validaciones sistema</vt:lpstr>
      <vt:lpstr>Validaciones sistema</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cajasmarcia@gmail.com</dc:creator>
  <cp:lastModifiedBy>INEC Diego Orbe</cp:lastModifiedBy>
  <cp:revision>193</cp:revision>
  <dcterms:created xsi:type="dcterms:W3CDTF">2021-05-27T23:45:58Z</dcterms:created>
  <dcterms:modified xsi:type="dcterms:W3CDTF">2023-07-14T16:11:58Z</dcterms:modified>
</cp:coreProperties>
</file>