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79" r:id="rId2"/>
    <p:sldId id="280" r:id="rId3"/>
    <p:sldId id="281" r:id="rId4"/>
    <p:sldId id="290" r:id="rId5"/>
    <p:sldId id="291" r:id="rId6"/>
    <p:sldId id="286" r:id="rId7"/>
    <p:sldId id="292" r:id="rId8"/>
    <p:sldId id="287" r:id="rId9"/>
    <p:sldId id="288" r:id="rId10"/>
    <p:sldId id="283" r:id="rId11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8DF3"/>
    <a:srgbClr val="2F458C"/>
    <a:srgbClr val="DC911B"/>
    <a:srgbClr val="FFCD48"/>
    <a:srgbClr val="646E78"/>
    <a:srgbClr val="B4BEC8"/>
    <a:srgbClr val="4A3FA3"/>
    <a:srgbClr val="0096FF"/>
    <a:srgbClr val="00C8FF"/>
    <a:srgbClr val="FB5B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32"/>
    <p:restoredTop sz="94607"/>
  </p:normalViewPr>
  <p:slideViewPr>
    <p:cSldViewPr snapToGrid="0" snapToObjects="1">
      <p:cViewPr varScale="1">
        <p:scale>
          <a:sx n="84" d="100"/>
          <a:sy n="84" d="100"/>
        </p:scale>
        <p:origin x="8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Alysson\ENESEM%202023\2.%20Bateria%20de%20Indicadores\Presentaciones\Grafico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INFOCAPT!$B$1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4B6EFA"/>
            </a:solidFill>
            <a:ln>
              <a:solidFill>
                <a:srgbClr val="4B6EFA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INFOCAPT!$A$2:$A$3</c:f>
              <c:strCache>
                <c:ptCount val="2"/>
                <c:pt idx="0">
                  <c:v>Semana 1</c:v>
                </c:pt>
                <c:pt idx="1">
                  <c:v>Semana 2</c:v>
                </c:pt>
              </c:strCache>
            </c:strRef>
          </c:cat>
          <c:val>
            <c:numRef>
              <c:f>INFOCAPT!$B$2:$B$3</c:f>
              <c:numCache>
                <c:formatCode>General</c:formatCode>
                <c:ptCount val="2"/>
                <c:pt idx="0">
                  <c:v>0</c:v>
                </c:pt>
                <c:pt idx="1">
                  <c:v>12</c:v>
                </c:pt>
              </c:numCache>
            </c:numRef>
          </c:val>
        </c:ser>
        <c:ser>
          <c:idx val="1"/>
          <c:order val="1"/>
          <c:tx>
            <c:strRef>
              <c:f>INFOCAPT!$C$1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8FAADC"/>
            </a:solidFill>
            <a:ln>
              <a:solidFill>
                <a:srgbClr val="8FAADC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INFOCAPT!$A$2:$A$3</c:f>
              <c:strCache>
                <c:ptCount val="2"/>
                <c:pt idx="0">
                  <c:v>Semana 1</c:v>
                </c:pt>
                <c:pt idx="1">
                  <c:v>Semana 2</c:v>
                </c:pt>
              </c:strCache>
            </c:strRef>
          </c:cat>
          <c:val>
            <c:numRef>
              <c:f>INFOCAPT!$C$2:$C$3</c:f>
              <c:numCache>
                <c:formatCode>General</c:formatCode>
                <c:ptCount val="2"/>
                <c:pt idx="0">
                  <c:v>0</c:v>
                </c:pt>
                <c:pt idx="1">
                  <c:v>17</c:v>
                </c:pt>
              </c:numCache>
            </c:numRef>
          </c:val>
        </c:ser>
        <c:ser>
          <c:idx val="2"/>
          <c:order val="2"/>
          <c:tx>
            <c:strRef>
              <c:f>INFOCAPT!$D$1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C9C9C9"/>
            </a:solidFill>
            <a:ln>
              <a:solidFill>
                <a:srgbClr val="C9C9C9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s-EC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INFOCAPT!$A$2:$A$3</c:f>
              <c:strCache>
                <c:ptCount val="2"/>
                <c:pt idx="0">
                  <c:v>Semana 1</c:v>
                </c:pt>
                <c:pt idx="1">
                  <c:v>Semana 2</c:v>
                </c:pt>
              </c:strCache>
            </c:strRef>
          </c:cat>
          <c:val>
            <c:numRef>
              <c:f>INFOCAPT!$D$2:$D$3</c:f>
              <c:numCache>
                <c:formatCode>General</c:formatCode>
                <c:ptCount val="2"/>
                <c:pt idx="0">
                  <c:v>6</c:v>
                </c:pt>
                <c:pt idx="1">
                  <c:v>17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280926256"/>
        <c:axId val="-1280928432"/>
      </c:barChart>
      <c:catAx>
        <c:axId val="-1280926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EC"/>
          </a:p>
        </c:txPr>
        <c:crossAx val="-1280928432"/>
        <c:crosses val="autoZero"/>
        <c:auto val="1"/>
        <c:lblAlgn val="ctr"/>
        <c:lblOffset val="100"/>
        <c:noMultiLvlLbl val="0"/>
      </c:catAx>
      <c:valAx>
        <c:axId val="-12809284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280926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showDLblsOverMax val="0"/>
  </c:chart>
  <c:spPr>
    <a:noFill/>
    <a:ln>
      <a:solidFill>
        <a:srgbClr val="6E8DF3"/>
      </a:solidFill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es-EC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D4BBE-CE86-6B49-AC2E-27AA863BA074}" type="datetimeFigureOut">
              <a:rPr lang="es-EC" smtClean="0"/>
              <a:t>1/7/2024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578A4-7E9F-C242-AAAF-C8A3C9831E1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4781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9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577805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F401694C-DF5E-CF40-A072-E42A763FDA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D04D135-6A91-B14F-AADA-F6A21868A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9488" y="1653670"/>
            <a:ext cx="6376748" cy="185441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5400" b="1">
                <a:solidFill>
                  <a:srgbClr val="646E78"/>
                </a:solidFill>
              </a:defRPr>
            </a:lvl1pPr>
          </a:lstStyle>
          <a:p>
            <a:r>
              <a:rPr lang="es-EC" dirty="0"/>
              <a:t>Título de la</a:t>
            </a:r>
            <a:br>
              <a:rPr lang="es-EC" dirty="0"/>
            </a:br>
            <a:r>
              <a:rPr lang="es-EC" dirty="0"/>
              <a:t>presentación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CC0002B-CB7D-FA4D-B9DD-6A7C5A2F77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6132" y="3621368"/>
            <a:ext cx="4626345" cy="575247"/>
          </a:xfrm>
        </p:spPr>
        <p:txBody>
          <a:bodyPr anchor="ctr">
            <a:normAutofit/>
          </a:bodyPr>
          <a:lstStyle>
            <a:lvl1pPr marL="0" indent="0" algn="l">
              <a:buNone/>
              <a:defRPr sz="2800">
                <a:solidFill>
                  <a:srgbClr val="646E78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es-EC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FCC0CD9F-F166-EF4A-A66C-481F939CCD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488" y="4463689"/>
            <a:ext cx="2285238" cy="4372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E8DF3"/>
              </a:gs>
              <a:gs pos="100000">
                <a:srgbClr val="2F458C"/>
              </a:gs>
            </a:gsLst>
            <a:lin ang="2700000" scaled="0"/>
          </a:gradFill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419" dirty="0"/>
              <a:t>Mes, año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372D4A1F-3AE4-F945-8FC8-58E4E93F42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488" y="3622239"/>
            <a:ext cx="573505" cy="57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9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67587F1A-3C8D-0640-981D-DAC840BFCA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9" y="0"/>
            <a:ext cx="12180721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57153" y="2819431"/>
            <a:ext cx="7077694" cy="829703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57463" y="3649134"/>
            <a:ext cx="7077075" cy="62865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subtítulo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5311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9B6347D3-1B44-DB40-9A5D-DF538A513A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9" y="0"/>
            <a:ext cx="12180721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2E9B1DB-9A94-3A40-9F4B-28F59CED0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9488" y="730185"/>
            <a:ext cx="3690256" cy="853082"/>
          </a:xfrm>
        </p:spPr>
        <p:txBody>
          <a:bodyPr>
            <a:normAutofit/>
          </a:bodyPr>
          <a:lstStyle>
            <a:lvl1pPr>
              <a:defRPr sz="4800" b="1">
                <a:solidFill>
                  <a:srgbClr val="646E78"/>
                </a:solidFill>
              </a:defRPr>
            </a:lvl1pPr>
          </a:lstStyle>
          <a:p>
            <a:r>
              <a:rPr lang="es-ES" dirty="0"/>
              <a:t>Contenido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32316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E9DE6FB3-6D8A-A847-ABFF-135A8D48CD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432878"/>
            <a:ext cx="7227771" cy="530024"/>
          </a:xfrm>
        </p:spPr>
        <p:txBody>
          <a:bodyPr>
            <a:normAutofit/>
          </a:bodyPr>
          <a:lstStyle>
            <a:lvl1pPr>
              <a:defRPr sz="3000" b="1">
                <a:solidFill>
                  <a:srgbClr val="646E78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7832" y="998527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rgbClr val="646E78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86135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7BDD29F2-EF0B-4347-9278-8857A52A5B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9" y="0"/>
            <a:ext cx="121807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E9DE6FB3-6D8A-A847-ABFF-135A8D48CD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432878"/>
            <a:ext cx="7227771" cy="530024"/>
          </a:xfrm>
        </p:spPr>
        <p:txBody>
          <a:bodyPr>
            <a:normAutofit/>
          </a:bodyPr>
          <a:lstStyle>
            <a:lvl1pPr>
              <a:defRPr sz="3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7832" y="998527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419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C0D8D9E4-ED4C-EB45-8C46-72E5DBAB40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rgbClr val="B4B4C8"/>
                </a:solidFill>
              </a:defRPr>
            </a:lvl1pPr>
          </a:lstStyle>
          <a:p>
            <a:r>
              <a:rPr lang="es-ES" dirty="0"/>
              <a:t>01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865536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5AFFA344-97B1-2E42-9322-C455A09CB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249D5DD-1BDF-D242-9FCC-33931EADF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38C3082-503C-2949-9FE2-4BE9395DF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09197-C62B-E041-B7A6-078879F8728D}" type="datetimeFigureOut">
              <a:rPr lang="es-EC" smtClean="0"/>
              <a:t>1/7/2024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19FE301-8AFC-C744-B8C1-DE8A5B747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0F974DB-B6FD-6D46-8745-1BB4CB07D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9FF70-6B49-2041-A5E1-3A534BD2F87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557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chart" Target="../charts/chart1.xml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0AD59A6-C0AA-6E41-9AA1-F41E83DB0B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C" dirty="0"/>
              <a:t>Indicadores de calidad</a:t>
            </a:r>
            <a:endParaRPr lang="es-419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0898C615-19C8-BF4C-8FAC-BFA2B153C7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EC" dirty="0"/>
              <a:t>Encuesta Estructural Empresarial (ENESEM</a:t>
            </a:r>
            <a:r>
              <a:rPr lang="es-EC" dirty="0" smtClean="0"/>
              <a:t>)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BAD6D518-2FC4-4041-B436-F34350D6A2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419" dirty="0" smtClean="0"/>
              <a:t>Junio, 2024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356273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332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72E6D88-33EF-C64F-90BE-9EEF5CDF2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488" y="730185"/>
            <a:ext cx="3690256" cy="853082"/>
          </a:xfrm>
        </p:spPr>
        <p:txBody>
          <a:bodyPr/>
          <a:lstStyle/>
          <a:p>
            <a:endParaRPr lang="es-419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EBC5379A-2C03-4842-AF23-E3EC7E2FCC79}"/>
              </a:ext>
            </a:extLst>
          </p:cNvPr>
          <p:cNvSpPr txBox="1"/>
          <p:nvPr/>
        </p:nvSpPr>
        <p:spPr>
          <a:xfrm>
            <a:off x="549488" y="2703880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9525">
                  <a:solidFill>
                    <a:srgbClr val="646E78"/>
                  </a:solidFill>
                </a:ln>
                <a:noFill/>
              </a:rPr>
              <a:t>01</a:t>
            </a:r>
          </a:p>
        </p:txBody>
      </p:sp>
      <p:sp>
        <p:nvSpPr>
          <p:cNvPr id="4" name="Triángulo 3">
            <a:extLst>
              <a:ext uri="{FF2B5EF4-FFF2-40B4-BE49-F238E27FC236}">
                <a16:creationId xmlns:a16="http://schemas.microsoft.com/office/drawing/2014/main" xmlns="" id="{F0DCD03B-8B5B-DF48-BEED-90C0484BC520}"/>
              </a:ext>
            </a:extLst>
          </p:cNvPr>
          <p:cNvSpPr/>
          <p:nvPr/>
        </p:nvSpPr>
        <p:spPr>
          <a:xfrm rot="5400000">
            <a:off x="1506943" y="2976615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FD34F5C9-CCA6-3841-8172-8E91437A4B3F}"/>
              </a:ext>
            </a:extLst>
          </p:cNvPr>
          <p:cNvSpPr txBox="1"/>
          <p:nvPr/>
        </p:nvSpPr>
        <p:spPr>
          <a:xfrm>
            <a:off x="1845406" y="2842297"/>
            <a:ext cx="4696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" b="1" dirty="0">
                <a:ln w="12700">
                  <a:noFill/>
                </a:ln>
                <a:solidFill>
                  <a:srgbClr val="646E78"/>
                </a:solidFill>
              </a:rPr>
              <a:t>Indicadores de Calidad Nacional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F0900CE5-CD8C-3F4F-9C83-199F7B1C9BA7}"/>
              </a:ext>
            </a:extLst>
          </p:cNvPr>
          <p:cNvSpPr txBox="1"/>
          <p:nvPr/>
        </p:nvSpPr>
        <p:spPr>
          <a:xfrm>
            <a:off x="549488" y="3682204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9525">
                  <a:solidFill>
                    <a:srgbClr val="646E78"/>
                  </a:solidFill>
                </a:ln>
                <a:noFill/>
              </a:rPr>
              <a:t>02</a:t>
            </a:r>
          </a:p>
        </p:txBody>
      </p:sp>
      <p:sp>
        <p:nvSpPr>
          <p:cNvPr id="7" name="Triángulo 6">
            <a:extLst>
              <a:ext uri="{FF2B5EF4-FFF2-40B4-BE49-F238E27FC236}">
                <a16:creationId xmlns:a16="http://schemas.microsoft.com/office/drawing/2014/main" xmlns="" id="{CD87BB72-6593-8E4D-981D-7B0772449CFA}"/>
              </a:ext>
            </a:extLst>
          </p:cNvPr>
          <p:cNvSpPr/>
          <p:nvPr/>
        </p:nvSpPr>
        <p:spPr>
          <a:xfrm rot="5400000">
            <a:off x="1506943" y="3954939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34D42EF5-6BED-064D-9780-9596531619A8}"/>
              </a:ext>
            </a:extLst>
          </p:cNvPr>
          <p:cNvSpPr txBox="1"/>
          <p:nvPr/>
        </p:nvSpPr>
        <p:spPr>
          <a:xfrm>
            <a:off x="549488" y="4660528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9525">
                  <a:solidFill>
                    <a:srgbClr val="646E78"/>
                  </a:solidFill>
                </a:ln>
                <a:noFill/>
              </a:rPr>
              <a:t>03</a:t>
            </a:r>
          </a:p>
        </p:txBody>
      </p:sp>
      <p:sp>
        <p:nvSpPr>
          <p:cNvPr id="10" name="Triángulo 9">
            <a:extLst>
              <a:ext uri="{FF2B5EF4-FFF2-40B4-BE49-F238E27FC236}">
                <a16:creationId xmlns:a16="http://schemas.microsoft.com/office/drawing/2014/main" xmlns="" id="{DAB33FDF-8843-F742-ABCF-D0E27CFC9B18}"/>
              </a:ext>
            </a:extLst>
          </p:cNvPr>
          <p:cNvSpPr/>
          <p:nvPr/>
        </p:nvSpPr>
        <p:spPr>
          <a:xfrm rot="5400000">
            <a:off x="1506943" y="4933263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xmlns="" id="{B0F24049-CBDB-3A40-A57E-3673DB2A76A4}"/>
              </a:ext>
            </a:extLst>
          </p:cNvPr>
          <p:cNvSpPr txBox="1"/>
          <p:nvPr/>
        </p:nvSpPr>
        <p:spPr>
          <a:xfrm>
            <a:off x="1845405" y="3738755"/>
            <a:ext cx="4696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n w="12700">
                  <a:noFill/>
                </a:ln>
                <a:solidFill>
                  <a:srgbClr val="646E78"/>
                </a:solidFill>
              </a:rPr>
              <a:t>Indicadores con alerta: Motivo y acción emprendida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xmlns="" id="{B0F24049-CBDB-3A40-A57E-3673DB2A76A4}"/>
              </a:ext>
            </a:extLst>
          </p:cNvPr>
          <p:cNvSpPr txBox="1"/>
          <p:nvPr/>
        </p:nvSpPr>
        <p:spPr>
          <a:xfrm>
            <a:off x="1970516" y="4814416"/>
            <a:ext cx="4696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n w="12700">
                  <a:noFill/>
                </a:ln>
                <a:solidFill>
                  <a:srgbClr val="646E78"/>
                </a:solidFill>
              </a:rPr>
              <a:t>Aplicativo Web</a:t>
            </a:r>
          </a:p>
        </p:txBody>
      </p:sp>
    </p:spTree>
    <p:extLst>
      <p:ext uri="{BB962C8B-B14F-4D97-AF65-F5344CB8AC3E}">
        <p14:creationId xmlns:p14="http://schemas.microsoft.com/office/powerpoint/2010/main" val="4184609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8774E8C-AF5C-BA44-B263-0035EA65E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7153" y="3553209"/>
            <a:ext cx="7077694" cy="829703"/>
          </a:xfrm>
        </p:spPr>
        <p:txBody>
          <a:bodyPr>
            <a:normAutofit fontScale="90000"/>
          </a:bodyPr>
          <a:lstStyle/>
          <a:p>
            <a:r>
              <a:rPr lang="es-EC" dirty="0"/>
              <a:t>Indicadores de Calidad Nacional</a:t>
            </a:r>
            <a:br>
              <a:rPr lang="es-EC" dirty="0"/>
            </a:b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769551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8911771" y="2906343"/>
            <a:ext cx="2728686" cy="1107996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EC" sz="2200" b="1" dirty="0">
                <a:solidFill>
                  <a:srgbClr val="0069AF">
                    <a:alpha val="100000"/>
                  </a:srgbClr>
                </a:solidFill>
                <a:latin typeface="Century Gothic" panose="020B0502020202020204" pitchFamily="34" charset="0"/>
                <a:ea typeface="+mj-ea"/>
                <a:cs typeface="Century Gothic (Títulos)"/>
              </a:rPr>
              <a:t>Resumen indicadores de calidad 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1580" y="2572514"/>
            <a:ext cx="667657" cy="667657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527" y="549916"/>
            <a:ext cx="8457464" cy="5557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59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8911771" y="2906343"/>
            <a:ext cx="2728686" cy="1107996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EC" sz="2200" b="1" dirty="0">
                <a:solidFill>
                  <a:srgbClr val="0069AF">
                    <a:alpha val="100000"/>
                  </a:srgbClr>
                </a:solidFill>
                <a:latin typeface="Century Gothic" panose="020B0502020202020204" pitchFamily="34" charset="0"/>
                <a:ea typeface="+mj-ea"/>
                <a:cs typeface="Century Gothic (Títulos)"/>
              </a:rPr>
              <a:t>Resumen indicadores de calidad 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1580" y="2572514"/>
            <a:ext cx="667657" cy="66765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828" y="434785"/>
            <a:ext cx="8238125" cy="605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94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8774E8C-AF5C-BA44-B263-0035EA65E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7464" y="3440320"/>
            <a:ext cx="7077694" cy="829703"/>
          </a:xfrm>
        </p:spPr>
        <p:txBody>
          <a:bodyPr>
            <a:normAutofit fontScale="90000"/>
          </a:bodyPr>
          <a:lstStyle/>
          <a:p>
            <a:r>
              <a:rPr lang="es-ES" dirty="0"/>
              <a:t>Indicadores con alerta: Motivo y acción </a:t>
            </a:r>
            <a:r>
              <a:rPr lang="es-ES" dirty="0" smtClean="0"/>
              <a:t>emprendida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2703862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46" y="1505405"/>
            <a:ext cx="11635800" cy="368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056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8774E8C-AF5C-BA44-B263-0035EA65E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7153" y="2988764"/>
            <a:ext cx="7077694" cy="829703"/>
          </a:xfrm>
        </p:spPr>
        <p:txBody>
          <a:bodyPr>
            <a:normAutofit/>
          </a:bodyPr>
          <a:lstStyle/>
          <a:p>
            <a:r>
              <a:rPr lang="es-EC" dirty="0"/>
              <a:t>Aplicativo </a:t>
            </a:r>
            <a:r>
              <a:rPr lang="es-EC" dirty="0" smtClean="0"/>
              <a:t>Web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489312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4322" y="382899"/>
            <a:ext cx="7227771" cy="530024"/>
          </a:xfrm>
        </p:spPr>
        <p:txBody>
          <a:bodyPr>
            <a:normAutofit/>
          </a:bodyPr>
          <a:lstStyle/>
          <a:p>
            <a:r>
              <a:rPr lang="es-ES" sz="2200" dirty="0" smtClean="0">
                <a:solidFill>
                  <a:srgbClr val="0069AF">
                    <a:alpha val="100000"/>
                  </a:srgbClr>
                </a:solidFill>
                <a:latin typeface="Century Gothic" panose="020B0502020202020204" pitchFamily="34" charset="0"/>
                <a:cs typeface="Century Gothic (Títulos)"/>
              </a:rPr>
              <a:t>Funcionamiento </a:t>
            </a:r>
            <a:r>
              <a:rPr lang="es-ES" sz="2200" dirty="0">
                <a:solidFill>
                  <a:srgbClr val="0069AF">
                    <a:alpha val="100000"/>
                  </a:srgbClr>
                </a:solidFill>
                <a:latin typeface="Century Gothic" panose="020B0502020202020204" pitchFamily="34" charset="0"/>
                <a:cs typeface="Century Gothic (Títulos)"/>
              </a:rPr>
              <a:t>del </a:t>
            </a:r>
            <a:r>
              <a:rPr lang="es-ES" sz="2200" dirty="0" smtClean="0">
                <a:solidFill>
                  <a:srgbClr val="0069AF">
                    <a:alpha val="100000"/>
                  </a:srgbClr>
                </a:solidFill>
                <a:latin typeface="Century Gothic" panose="020B0502020202020204" pitchFamily="34" charset="0"/>
                <a:cs typeface="Century Gothic (Títulos)"/>
              </a:rPr>
              <a:t>Infocapt </a:t>
            </a:r>
            <a:endParaRPr lang="es-EC" sz="2200" dirty="0">
              <a:solidFill>
                <a:srgbClr val="0069AF">
                  <a:alpha val="100000"/>
                </a:srgbClr>
              </a:solidFill>
              <a:latin typeface="Century Gothic" panose="020B0502020202020204" pitchFamily="34" charset="0"/>
              <a:cs typeface="Century Gothic (Títulos)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4236004" y="3326604"/>
            <a:ext cx="37490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MX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Inconsistencias </a:t>
            </a:r>
            <a:r>
              <a:rPr lang="es-MX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Aplicativo (Acumulado)</a:t>
            </a:r>
            <a:endParaRPr lang="es-MX" sz="1400" b="1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16" y="6161823"/>
            <a:ext cx="478011" cy="478011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1342512" y="6273870"/>
            <a:ext cx="97792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C" sz="1050" dirty="0" smtClean="0"/>
              <a:t>El tiempo promedio de respuesta para las inconsistencias reportadas por las coordinaciones zonales es un estimado debido a que existen 16 inconsistencias que aun no se han solventado </a:t>
            </a:r>
            <a:r>
              <a:rPr lang="es-EC" sz="1050" dirty="0"/>
              <a:t>por parte de </a:t>
            </a:r>
            <a:r>
              <a:rPr lang="es-EC" sz="1050" dirty="0" smtClean="0"/>
              <a:t>DITIC en planta central. </a:t>
            </a:r>
            <a:endParaRPr lang="es-EC" sz="1050" dirty="0" smtClean="0"/>
          </a:p>
        </p:txBody>
      </p:sp>
      <p:sp>
        <p:nvSpPr>
          <p:cNvPr id="17" name="CuadroTexto 16"/>
          <p:cNvSpPr txBox="1"/>
          <p:nvPr/>
        </p:nvSpPr>
        <p:spPr>
          <a:xfrm>
            <a:off x="6983505" y="2449601"/>
            <a:ext cx="4471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Hasta la semana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no se han presentado caídas ni lentitud en el sistema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de captura de información INFOCAPT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4905" y="2461392"/>
            <a:ext cx="471850" cy="471850"/>
          </a:xfrm>
          <a:prstGeom prst="rect">
            <a:avLst/>
          </a:prstGeom>
        </p:spPr>
      </p:pic>
      <p:graphicFrame>
        <p:nvGraphicFramePr>
          <p:cNvPr id="20" name="Gráfico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4059028"/>
              </p:ext>
            </p:extLst>
          </p:nvPr>
        </p:nvGraphicFramePr>
        <p:xfrm>
          <a:off x="3140703" y="3776577"/>
          <a:ext cx="5848350" cy="2224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1" name="Imagen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322" y="1057837"/>
            <a:ext cx="522315" cy="522315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1111356" y="1052075"/>
            <a:ext cx="4825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MX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 presentaron</a:t>
            </a:r>
            <a:r>
              <a:rPr lang="es-MX" sz="1400" b="1" dirty="0">
                <a:solidFill>
                  <a:srgbClr val="C9C9C9"/>
                </a:solidFill>
                <a:ea typeface="Fira Sans"/>
                <a:cs typeface="Fira Sans"/>
                <a:sym typeface="Fira Sans"/>
              </a:rPr>
              <a:t> </a:t>
            </a:r>
            <a:r>
              <a:rPr lang="es-MX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23</a:t>
            </a:r>
            <a:r>
              <a:rPr lang="es-MX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</a:t>
            </a:r>
            <a:r>
              <a:rPr lang="es-MX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inconsistencias </a:t>
            </a:r>
            <a:r>
              <a:rPr lang="es-MX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en </a:t>
            </a:r>
            <a:r>
              <a:rPr lang="es-MX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las diferentes </a:t>
            </a:r>
            <a:r>
              <a:rPr lang="es-MX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zonales</a:t>
            </a:r>
            <a:endParaRPr lang="es-MX" sz="1400" b="1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2076008" y="2500083"/>
            <a:ext cx="3211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Inconsistencias en validaciones: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casos.</a:t>
            </a: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5150" y="1709733"/>
            <a:ext cx="511322" cy="511322"/>
          </a:xfrm>
          <a:prstGeom prst="rect">
            <a:avLst/>
          </a:prstGeom>
        </p:spPr>
      </p:pic>
      <p:sp>
        <p:nvSpPr>
          <p:cNvPr id="25" name="CuadroTexto 24"/>
          <p:cNvSpPr txBox="1"/>
          <p:nvPr/>
        </p:nvSpPr>
        <p:spPr>
          <a:xfrm>
            <a:off x="6753112" y="1057837"/>
            <a:ext cx="4471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El tiempo promedio de respuesta a los reportes de inconsistencias fue:</a:t>
            </a:r>
          </a:p>
        </p:txBody>
      </p:sp>
      <p:pic>
        <p:nvPicPr>
          <p:cNvPr id="26" name="Imagen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36163" y="1673846"/>
            <a:ext cx="697816" cy="697816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95150" y="2402252"/>
            <a:ext cx="530264" cy="530264"/>
          </a:xfrm>
          <a:prstGeom prst="rect">
            <a:avLst/>
          </a:prstGeom>
        </p:spPr>
      </p:pic>
      <p:sp>
        <p:nvSpPr>
          <p:cNvPr id="29" name="Rectángulo 28"/>
          <p:cNvSpPr/>
          <p:nvPr/>
        </p:nvSpPr>
        <p:spPr>
          <a:xfrm>
            <a:off x="8465051" y="1872520"/>
            <a:ext cx="7505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s-MX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1,8</a:t>
            </a:r>
            <a:r>
              <a:rPr lang="es-MX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</a:t>
            </a:r>
            <a:r>
              <a:rPr lang="es-MX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días</a:t>
            </a:r>
          </a:p>
        </p:txBody>
      </p:sp>
      <p:sp>
        <p:nvSpPr>
          <p:cNvPr id="30" name="CuadroTexto 29"/>
          <p:cNvSpPr txBox="1"/>
          <p:nvPr/>
        </p:nvSpPr>
        <p:spPr>
          <a:xfrm>
            <a:off x="2033528" y="1829101"/>
            <a:ext cx="343763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just"/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Inconsistencias de funcionalidad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21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casos. </a:t>
            </a:r>
          </a:p>
        </p:txBody>
      </p:sp>
    </p:spTree>
    <p:extLst>
      <p:ext uri="{BB962C8B-B14F-4D97-AF65-F5344CB8AC3E}">
        <p14:creationId xmlns:p14="http://schemas.microsoft.com/office/powerpoint/2010/main" val="344043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1052</TotalTime>
  <Words>152</Words>
  <Application>Microsoft Office PowerPoint</Application>
  <PresentationFormat>Panorámica</PresentationFormat>
  <Paragraphs>24</Paragraphs>
  <Slides>10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6" baseType="lpstr">
      <vt:lpstr>Arial</vt:lpstr>
      <vt:lpstr>Calibri</vt:lpstr>
      <vt:lpstr>Century Gothic</vt:lpstr>
      <vt:lpstr>Century Gothic (Títulos)</vt:lpstr>
      <vt:lpstr>Fira Sans</vt:lpstr>
      <vt:lpstr>Tema de Office</vt:lpstr>
      <vt:lpstr>Indicadores de calidad</vt:lpstr>
      <vt:lpstr>Presentación de PowerPoint</vt:lpstr>
      <vt:lpstr>Indicadores de Calidad Nacional </vt:lpstr>
      <vt:lpstr>Presentación de PowerPoint</vt:lpstr>
      <vt:lpstr>Presentación de PowerPoint</vt:lpstr>
      <vt:lpstr>Indicadores con alerta: Motivo y acción emprendida</vt:lpstr>
      <vt:lpstr>Presentación de PowerPoint</vt:lpstr>
      <vt:lpstr>Aplicativo Web</vt:lpstr>
      <vt:lpstr>Funcionamiento del Infocapt 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INEC Alysson Pinzon</cp:lastModifiedBy>
  <cp:revision>80</cp:revision>
  <dcterms:created xsi:type="dcterms:W3CDTF">2021-05-27T23:45:58Z</dcterms:created>
  <dcterms:modified xsi:type="dcterms:W3CDTF">2024-07-01T19:37:56Z</dcterms:modified>
</cp:coreProperties>
</file>