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79" r:id="rId2"/>
    <p:sldId id="280" r:id="rId3"/>
    <p:sldId id="281" r:id="rId4"/>
    <p:sldId id="290" r:id="rId5"/>
    <p:sldId id="298" r:id="rId6"/>
    <p:sldId id="302" r:id="rId7"/>
    <p:sldId id="299" r:id="rId8"/>
    <p:sldId id="300" r:id="rId9"/>
    <p:sldId id="301" r:id="rId10"/>
    <p:sldId id="286" r:id="rId11"/>
    <p:sldId id="292" r:id="rId12"/>
    <p:sldId id="293" r:id="rId13"/>
    <p:sldId id="294" r:id="rId14"/>
    <p:sldId id="295" r:id="rId15"/>
    <p:sldId id="296" r:id="rId16"/>
    <p:sldId id="297" r:id="rId17"/>
    <p:sldId id="287" r:id="rId18"/>
    <p:sldId id="303" r:id="rId19"/>
    <p:sldId id="283" r:id="rId20"/>
  </p:sldIdLst>
  <p:sldSz cx="12192000" cy="6858000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87CC"/>
    <a:srgbClr val="6E8DF3"/>
    <a:srgbClr val="2F458C"/>
    <a:srgbClr val="DC911B"/>
    <a:srgbClr val="FFCD48"/>
    <a:srgbClr val="646E78"/>
    <a:srgbClr val="B4BEC8"/>
    <a:srgbClr val="4A3FA3"/>
    <a:srgbClr val="0096FF"/>
    <a:srgbClr val="00C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32"/>
    <p:restoredTop sz="94607"/>
  </p:normalViewPr>
  <p:slideViewPr>
    <p:cSldViewPr snapToGrid="0" snapToObjects="1">
      <p:cViewPr varScale="1">
        <p:scale>
          <a:sx n="84" d="100"/>
          <a:sy n="84" d="100"/>
        </p:scale>
        <p:origin x="834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E:\Alysson\ENESEM%202023\2.%20Bateria%20de%20Indicadores\Presentaciones\Grafico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E:\Alysson\ENESEM%202023\2.%20Bateria%20de%20Indicadores\Presentaciones\Graficos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E:\Alysson\ENESEM%202023\2.%20Bateria%20de%20Indicadores\Presentaciones\Grafico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E:\Alysson\ENESEM%202023\2.%20Bateria%20de%20Indicadores\Presentaciones\Grafico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E:\Alysson\ENESEM%202023\2.%20Bateria%20de%20Indicadores\Presentaciones\Graficos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E:\Alysson\ENESEM%202023\2.%20Bateria%20de%20Indicadores\Presentaciones\Graficos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E:\Alysson\ENESEM%202023\2.%20Bateria%20de%20Indicadores\Presentaciones\Graficos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E:\Alysson\ENESEM%202023\2.%20Bateria%20de%20Indicadores\Presentaciones\Graficos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E:\Alysson\ENESEM%202023\2.%20Bateria%20de%20Indicadores\Presentaciones\Graficos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E:\Alysson\ENESEM%202023\2.%20Bateria%20de%20Indicadores\Presentaciones\Graficos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r>
              <a:rPr lang="es-EC" b="1"/>
              <a:t>Tiempo promedio empleado en enviar el total del formulario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EC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Ind_sem_nac!$D$92</c:f>
              <c:strCache>
                <c:ptCount val="1"/>
                <c:pt idx="0">
                  <c:v>Nacional</c:v>
                </c:pt>
              </c:strCache>
            </c:strRef>
          </c:tx>
          <c:spPr>
            <a:solidFill>
              <a:srgbClr val="6087CC"/>
            </a:solidFill>
            <a:ln>
              <a:noFill/>
            </a:ln>
            <a:effectLst/>
          </c:spPr>
          <c:invertIfNegative val="0"/>
          <c:cat>
            <c:strRef>
              <c:f>Ind_sem_nac!$C$62:$C$86</c:f>
              <c:strCache>
                <c:ptCount val="4"/>
                <c:pt idx="0">
                  <c:v>Sem 08</c:v>
                </c:pt>
                <c:pt idx="1">
                  <c:v>Sem 09</c:v>
                </c:pt>
                <c:pt idx="2">
                  <c:v>Sem 10</c:v>
                </c:pt>
                <c:pt idx="3">
                  <c:v>Sem 11</c:v>
                </c:pt>
              </c:strCache>
              <c:extLst/>
            </c:strRef>
          </c:cat>
          <c:val>
            <c:numRef>
              <c:f>Ind_sem_nac!$D$93:$D$117</c:f>
              <c:numCache>
                <c:formatCode>0</c:formatCode>
                <c:ptCount val="4"/>
                <c:pt idx="0">
                  <c:v>25</c:v>
                </c:pt>
                <c:pt idx="1">
                  <c:v>31</c:v>
                </c:pt>
                <c:pt idx="2">
                  <c:v>32</c:v>
                </c:pt>
                <c:pt idx="3">
                  <c:v>37</c:v>
                </c:pt>
              </c:numCache>
              <c:extLst/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-87421456"/>
        <c:axId val="-87425808"/>
      </c:barChart>
      <c:lineChart>
        <c:grouping val="stacked"/>
        <c:varyColors val="0"/>
        <c:ser>
          <c:idx val="1"/>
          <c:order val="1"/>
          <c:tx>
            <c:strRef>
              <c:f>Ind_sem_nac!$F$61</c:f>
              <c:strCache>
                <c:ptCount val="1"/>
                <c:pt idx="0">
                  <c:v>Optimo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delete val="1"/>
              <c:extLst xmlns:c15="http://schemas.microsoft.com/office/drawing/2012/chart"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 xmlns:c15="http://schemas.microsoft.com/office/drawing/2012/chart"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 xmlns:c15="http://schemas.microsoft.com/office/drawing/2012/chart">
                <c:ext xmlns:c15="http://schemas.microsoft.com/office/drawing/2012/chart" uri="{CE6537A1-D6FC-4f65-9D91-7224C49458BB}"/>
              </c:extLst>
            </c:dLbl>
            <c:dLbl>
              <c:idx val="3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solidFill>
                  <a:srgbClr val="FF0000"/>
                </a:solidFill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s-EC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Lit>
              <c:ptCount val="4"/>
              <c:pt idx="0">
                <c:v>Sem 08</c:v>
              </c:pt>
              <c:pt idx="1">
                <c:v>Sem 09</c:v>
              </c:pt>
              <c:pt idx="2">
                <c:v>Sem 10</c:v>
              </c:pt>
              <c:pt idx="3">
                <c:v>Sem 11</c:v>
              </c:pt>
              <c:extLst>
                <c:ext xmlns:c15="http://schemas.microsoft.com/office/drawing/2012/chart" uri="{02D57815-91ED-43cb-92C2-25804820EDAC}">
                  <c15:autoCat val="1"/>
                </c:ext>
              </c:extLst>
            </c:strLit>
          </c:cat>
          <c:val>
            <c:numRef>
              <c:f>Ind_sem_nac!$F$93:$F$117</c:f>
              <c:numCache>
                <c:formatCode>General</c:formatCode>
                <c:ptCount val="4"/>
                <c:pt idx="0">
                  <c:v>30</c:v>
                </c:pt>
                <c:pt idx="1">
                  <c:v>30</c:v>
                </c:pt>
                <c:pt idx="2">
                  <c:v>30</c:v>
                </c:pt>
                <c:pt idx="3">
                  <c:v>30</c:v>
                </c:pt>
              </c:numCache>
              <c:extLst/>
            </c:numRef>
          </c:val>
          <c:smooth val="0"/>
          <c:extLst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7421456"/>
        <c:axId val="-87425808"/>
      </c:lineChart>
      <c:catAx>
        <c:axId val="-87421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87425808"/>
        <c:crosses val="autoZero"/>
        <c:auto val="1"/>
        <c:lblAlgn val="ctr"/>
        <c:lblOffset val="100"/>
        <c:noMultiLvlLbl val="0"/>
      </c:catAx>
      <c:valAx>
        <c:axId val="-87425808"/>
        <c:scaling>
          <c:orientation val="minMax"/>
        </c:scaling>
        <c:delete val="0"/>
        <c:axPos val="l"/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8742145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Century Gothic" panose="020B0502020202020204" pitchFamily="34" charset="0"/>
        </a:defRPr>
      </a:pPr>
      <a:endParaRPr lang="es-EC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INFOCAPT!$B$1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rgbClr val="4B6EFA"/>
            </a:solidFill>
            <a:ln>
              <a:solidFill>
                <a:srgbClr val="4B6EFA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s-EC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INFOCAPT!$A$2:$A$12</c:f>
              <c:strCache>
                <c:ptCount val="11"/>
                <c:pt idx="0">
                  <c:v>Semana 1</c:v>
                </c:pt>
                <c:pt idx="1">
                  <c:v>Semana 2</c:v>
                </c:pt>
                <c:pt idx="2">
                  <c:v>Semana 3</c:v>
                </c:pt>
                <c:pt idx="3">
                  <c:v>Semana 4</c:v>
                </c:pt>
                <c:pt idx="4">
                  <c:v>Semana 5</c:v>
                </c:pt>
                <c:pt idx="5">
                  <c:v>Semana 6</c:v>
                </c:pt>
                <c:pt idx="6">
                  <c:v>Semana 7</c:v>
                </c:pt>
                <c:pt idx="7">
                  <c:v>Semana 8</c:v>
                </c:pt>
                <c:pt idx="8">
                  <c:v>Semana 9</c:v>
                </c:pt>
                <c:pt idx="9">
                  <c:v>Semana 10</c:v>
                </c:pt>
                <c:pt idx="10">
                  <c:v>Semana 11</c:v>
                </c:pt>
              </c:strCache>
            </c:strRef>
          </c:cat>
          <c:val>
            <c:numRef>
              <c:f>INFOCAPT!$B$2:$B$12</c:f>
              <c:numCache>
                <c:formatCode>General</c:formatCode>
                <c:ptCount val="11"/>
                <c:pt idx="0">
                  <c:v>0</c:v>
                </c:pt>
                <c:pt idx="1">
                  <c:v>12</c:v>
                </c:pt>
                <c:pt idx="2">
                  <c:v>5</c:v>
                </c:pt>
                <c:pt idx="3">
                  <c:v>3</c:v>
                </c:pt>
                <c:pt idx="4">
                  <c:v>10</c:v>
                </c:pt>
                <c:pt idx="5">
                  <c:v>9</c:v>
                </c:pt>
                <c:pt idx="6">
                  <c:v>3</c:v>
                </c:pt>
                <c:pt idx="7">
                  <c:v>1</c:v>
                </c:pt>
                <c:pt idx="8">
                  <c:v>3</c:v>
                </c:pt>
                <c:pt idx="9">
                  <c:v>5</c:v>
                </c:pt>
                <c:pt idx="10">
                  <c:v>1</c:v>
                </c:pt>
              </c:numCache>
            </c:numRef>
          </c:val>
        </c:ser>
        <c:ser>
          <c:idx val="1"/>
          <c:order val="1"/>
          <c:tx>
            <c:strRef>
              <c:f>INFOCAPT!$C$1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8FAADC"/>
            </a:solidFill>
            <a:ln>
              <a:solidFill>
                <a:srgbClr val="8FAADC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s-EC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INFOCAPT!$A$2:$A$12</c:f>
              <c:strCache>
                <c:ptCount val="11"/>
                <c:pt idx="0">
                  <c:v>Semana 1</c:v>
                </c:pt>
                <c:pt idx="1">
                  <c:v>Semana 2</c:v>
                </c:pt>
                <c:pt idx="2">
                  <c:v>Semana 3</c:v>
                </c:pt>
                <c:pt idx="3">
                  <c:v>Semana 4</c:v>
                </c:pt>
                <c:pt idx="4">
                  <c:v>Semana 5</c:v>
                </c:pt>
                <c:pt idx="5">
                  <c:v>Semana 6</c:v>
                </c:pt>
                <c:pt idx="6">
                  <c:v>Semana 7</c:v>
                </c:pt>
                <c:pt idx="7">
                  <c:v>Semana 8</c:v>
                </c:pt>
                <c:pt idx="8">
                  <c:v>Semana 9</c:v>
                </c:pt>
                <c:pt idx="9">
                  <c:v>Semana 10</c:v>
                </c:pt>
                <c:pt idx="10">
                  <c:v>Semana 11</c:v>
                </c:pt>
              </c:strCache>
            </c:strRef>
          </c:cat>
          <c:val>
            <c:numRef>
              <c:f>INFOCAPT!$C$2:$C$12</c:f>
              <c:numCache>
                <c:formatCode>General</c:formatCode>
                <c:ptCount val="11"/>
                <c:pt idx="0">
                  <c:v>0</c:v>
                </c:pt>
                <c:pt idx="1">
                  <c:v>17</c:v>
                </c:pt>
                <c:pt idx="2">
                  <c:v>14</c:v>
                </c:pt>
                <c:pt idx="3">
                  <c:v>16</c:v>
                </c:pt>
                <c:pt idx="4">
                  <c:v>8</c:v>
                </c:pt>
                <c:pt idx="5">
                  <c:v>9</c:v>
                </c:pt>
                <c:pt idx="6">
                  <c:v>10</c:v>
                </c:pt>
                <c:pt idx="7">
                  <c:v>13</c:v>
                </c:pt>
                <c:pt idx="8">
                  <c:v>5</c:v>
                </c:pt>
                <c:pt idx="9">
                  <c:v>5</c:v>
                </c:pt>
                <c:pt idx="10">
                  <c:v>1</c:v>
                </c:pt>
              </c:numCache>
            </c:numRef>
          </c:val>
        </c:ser>
        <c:ser>
          <c:idx val="2"/>
          <c:order val="2"/>
          <c:tx>
            <c:strRef>
              <c:f>INFOCAPT!$D$1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C9C9C9"/>
            </a:solidFill>
            <a:ln>
              <a:solidFill>
                <a:srgbClr val="C9C9C9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s-EC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INFOCAPT!$A$2:$A$12</c:f>
              <c:strCache>
                <c:ptCount val="11"/>
                <c:pt idx="0">
                  <c:v>Semana 1</c:v>
                </c:pt>
                <c:pt idx="1">
                  <c:v>Semana 2</c:v>
                </c:pt>
                <c:pt idx="2">
                  <c:v>Semana 3</c:v>
                </c:pt>
                <c:pt idx="3">
                  <c:v>Semana 4</c:v>
                </c:pt>
                <c:pt idx="4">
                  <c:v>Semana 5</c:v>
                </c:pt>
                <c:pt idx="5">
                  <c:v>Semana 6</c:v>
                </c:pt>
                <c:pt idx="6">
                  <c:v>Semana 7</c:v>
                </c:pt>
                <c:pt idx="7">
                  <c:v>Semana 8</c:v>
                </c:pt>
                <c:pt idx="8">
                  <c:v>Semana 9</c:v>
                </c:pt>
                <c:pt idx="9">
                  <c:v>Semana 10</c:v>
                </c:pt>
                <c:pt idx="10">
                  <c:v>Semana 11</c:v>
                </c:pt>
              </c:strCache>
            </c:strRef>
          </c:cat>
          <c:val>
            <c:numRef>
              <c:f>INFOCAPT!$D$2:$D$12</c:f>
              <c:numCache>
                <c:formatCode>General</c:formatCode>
                <c:ptCount val="11"/>
                <c:pt idx="0">
                  <c:v>6</c:v>
                </c:pt>
                <c:pt idx="1">
                  <c:v>14</c:v>
                </c:pt>
                <c:pt idx="2">
                  <c:v>16</c:v>
                </c:pt>
                <c:pt idx="3">
                  <c:v>7</c:v>
                </c:pt>
                <c:pt idx="4">
                  <c:v>9</c:v>
                </c:pt>
                <c:pt idx="5">
                  <c:v>10</c:v>
                </c:pt>
                <c:pt idx="6">
                  <c:v>4</c:v>
                </c:pt>
                <c:pt idx="7">
                  <c:v>0</c:v>
                </c:pt>
                <c:pt idx="8">
                  <c:v>2</c:v>
                </c:pt>
                <c:pt idx="9">
                  <c:v>1</c:v>
                </c:pt>
                <c:pt idx="10">
                  <c:v>7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038217840"/>
        <c:axId val="-2038229264"/>
      </c:barChart>
      <c:catAx>
        <c:axId val="-2038217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2038229264"/>
        <c:crosses val="autoZero"/>
        <c:auto val="1"/>
        <c:lblAlgn val="ctr"/>
        <c:lblOffset val="100"/>
        <c:noMultiLvlLbl val="0"/>
      </c:catAx>
      <c:valAx>
        <c:axId val="-20382292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20382178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EC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Century Gothic" panose="020B0502020202020204" pitchFamily="34" charset="0"/>
        </a:defRPr>
      </a:pPr>
      <a:endParaRPr lang="es-EC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r>
              <a:rPr lang="es-EC" b="1"/>
              <a:t>Tasa de Cobertura a Nivel Nacional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EC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Ind_sem_nac!$D$92</c:f>
              <c:strCache>
                <c:ptCount val="1"/>
                <c:pt idx="0">
                  <c:v>Nacional</c:v>
                </c:pt>
              </c:strCache>
            </c:strRef>
          </c:tx>
          <c:spPr>
            <a:solidFill>
              <a:srgbClr val="6087CC"/>
            </a:solidFill>
            <a:ln>
              <a:noFill/>
            </a:ln>
            <a:effectLst/>
          </c:spPr>
          <c:invertIfNegative val="0"/>
          <c:cat>
            <c:strRef>
              <c:f>Ind_sem_nac!$C$62:$C$84</c:f>
              <c:strCache>
                <c:ptCount val="4"/>
                <c:pt idx="0">
                  <c:v>Sem 08</c:v>
                </c:pt>
                <c:pt idx="1">
                  <c:v>Sem 09</c:v>
                </c:pt>
                <c:pt idx="2">
                  <c:v>Sem 10</c:v>
                </c:pt>
                <c:pt idx="3">
                  <c:v>Sem 11</c:v>
                </c:pt>
              </c:strCache>
              <c:extLst/>
            </c:strRef>
          </c:cat>
          <c:val>
            <c:numRef>
              <c:f>Ind_sem_nac!$D$121:$D$143</c:f>
              <c:numCache>
                <c:formatCode>0.0%</c:formatCode>
                <c:ptCount val="4"/>
                <c:pt idx="0">
                  <c:v>0.93700000000000006</c:v>
                </c:pt>
                <c:pt idx="1">
                  <c:v>0.91900000000000004</c:v>
                </c:pt>
                <c:pt idx="2">
                  <c:v>0.89300000000000002</c:v>
                </c:pt>
                <c:pt idx="3">
                  <c:v>0.92400000000000004</c:v>
                </c:pt>
              </c:numCache>
              <c:extLst/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-87424720"/>
        <c:axId val="-87424176"/>
      </c:barChart>
      <c:lineChart>
        <c:grouping val="stacked"/>
        <c:varyColors val="0"/>
        <c:ser>
          <c:idx val="1"/>
          <c:order val="1"/>
          <c:tx>
            <c:strRef>
              <c:f>Ind_sem_nac!$F$61</c:f>
              <c:strCache>
                <c:ptCount val="1"/>
                <c:pt idx="0">
                  <c:v>Optimo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3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solidFill>
                  <a:srgbClr val="FF000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s-EC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Lit>
              <c:ptCount val="4"/>
              <c:pt idx="0">
                <c:v>Sem 08</c:v>
              </c:pt>
              <c:pt idx="1">
                <c:v>Sem 09</c:v>
              </c:pt>
              <c:pt idx="2">
                <c:v>Sem 10</c:v>
              </c:pt>
              <c:pt idx="3">
                <c:v>Sem 11</c:v>
              </c:pt>
              <c:extLst>
                <c:ext xmlns:c15="http://schemas.microsoft.com/office/drawing/2012/chart" uri="{02D57815-91ED-43cb-92C2-25804820EDAC}">
                  <c15:autoCat val="1"/>
                </c:ext>
              </c:extLst>
            </c:strLit>
          </c:cat>
          <c:val>
            <c:numRef>
              <c:f>Ind_sem_nac!$F$202:$F$224</c:f>
              <c:numCache>
                <c:formatCode>0%</c:formatCode>
                <c:ptCount val="4"/>
                <c:pt idx="0">
                  <c:v>0.9</c:v>
                </c:pt>
                <c:pt idx="1">
                  <c:v>0.9</c:v>
                </c:pt>
                <c:pt idx="2">
                  <c:v>0.9</c:v>
                </c:pt>
                <c:pt idx="3">
                  <c:v>0.9</c:v>
                </c:pt>
              </c:numCache>
              <c:extLst/>
            </c:numRef>
          </c:val>
          <c:smooth val="0"/>
          <c:extLst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7424720"/>
        <c:axId val="-87424176"/>
      </c:lineChart>
      <c:catAx>
        <c:axId val="-87424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87424176"/>
        <c:crosses val="autoZero"/>
        <c:auto val="1"/>
        <c:lblAlgn val="ctr"/>
        <c:lblOffset val="100"/>
        <c:noMultiLvlLbl val="0"/>
      </c:catAx>
      <c:valAx>
        <c:axId val="-87424176"/>
        <c:scaling>
          <c:orientation val="minMax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8742472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Century Gothic" panose="020B0502020202020204" pitchFamily="34" charset="0"/>
        </a:defRPr>
      </a:pPr>
      <a:endParaRPr lang="es-EC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r>
              <a:rPr lang="es-EC" b="1"/>
              <a:t>Tasa de Cobertura Operativa de Campo a Nivel Nacional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EC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Ind_sem_nac!$D$92</c:f>
              <c:strCache>
                <c:ptCount val="1"/>
                <c:pt idx="0">
                  <c:v>Nacional</c:v>
                </c:pt>
              </c:strCache>
            </c:strRef>
          </c:tx>
          <c:spPr>
            <a:solidFill>
              <a:srgbClr val="6087CC"/>
            </a:solidFill>
            <a:ln>
              <a:noFill/>
            </a:ln>
            <a:effectLst/>
          </c:spPr>
          <c:invertIfNegative val="0"/>
          <c:cat>
            <c:strRef>
              <c:extLst>
                <c:ext xmlns:c15="http://schemas.microsoft.com/office/drawing/2012/chart" uri="{02D57815-91ED-43cb-92C2-25804820EDAC}">
                  <c15:fullRef>
                    <c15:sqref>Ind_sem_nac!$C$62:$C$86</c15:sqref>
                  </c15:fullRef>
                </c:ext>
              </c:extLst>
              <c:f>(Ind_sem_nac!$C$69:$C$72,Ind_sem_nac!$C$86)</c:f>
              <c:strCache>
                <c:ptCount val="5"/>
                <c:pt idx="0">
                  <c:v>Sem 08</c:v>
                </c:pt>
                <c:pt idx="1">
                  <c:v>Sem 09</c:v>
                </c:pt>
                <c:pt idx="2">
                  <c:v>Sem 10</c:v>
                </c:pt>
                <c:pt idx="3">
                  <c:v>Sem 11</c:v>
                </c:pt>
                <c:pt idx="4">
                  <c:v>Sem 24</c:v>
                </c:pt>
                <c:pt idx="5">
                  <c:v>Sem 25</c:v>
                </c:pt>
              </c:strCache>
            </c:strRef>
          </c:cat>
          <c:val>
            <c:numRef>
              <c:extLst>
                <c:ext xmlns:c15="http://schemas.microsoft.com/office/drawing/2012/chart" uri="{02D57815-91ED-43cb-92C2-25804820EDAC}">
                  <c15:fullRef>
                    <c15:sqref>Ind_sem_nac!$D$147:$D$169</c15:sqref>
                  </c15:fullRef>
                </c:ext>
              </c:extLst>
              <c:f>Ind_sem_nac!$D$154:$D$157</c:f>
              <c:numCache>
                <c:formatCode>0.0%</c:formatCode>
                <c:ptCount val="4"/>
                <c:pt idx="0">
                  <c:v>0.98</c:v>
                </c:pt>
                <c:pt idx="1">
                  <c:v>0.96199999999999997</c:v>
                </c:pt>
                <c:pt idx="2">
                  <c:v>0.93700000000000006</c:v>
                </c:pt>
                <c:pt idx="3">
                  <c:v>0.96799999999999997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-87422544"/>
        <c:axId val="-87420912"/>
      </c:barChart>
      <c:lineChart>
        <c:grouping val="stacked"/>
        <c:varyColors val="0"/>
        <c:ser>
          <c:idx val="1"/>
          <c:order val="1"/>
          <c:tx>
            <c:strRef>
              <c:f>Ind_sem_nac!$F$61</c:f>
              <c:strCache>
                <c:ptCount val="1"/>
                <c:pt idx="0">
                  <c:v>Optimo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3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solidFill>
                  <a:srgbClr val="FF000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s-EC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Lit>
              <c:ptCount val="4"/>
              <c:pt idx="0">
                <c:v>Sem 08</c:v>
              </c:pt>
              <c:pt idx="1">
                <c:v>Sem 09</c:v>
              </c:pt>
              <c:pt idx="2">
                <c:v>Sem 10</c:v>
              </c:pt>
              <c:pt idx="3">
                <c:v>Sem 11</c:v>
              </c:pt>
              <c:extLst>
                <c:ext xmlns:c15="http://schemas.microsoft.com/office/drawing/2012/chart" uri="{02D57815-91ED-43cb-92C2-25804820EDAC}">
                  <c15:autoCat val="1"/>
                </c:ext>
              </c:extLst>
            </c:strLit>
          </c:cat>
          <c:val>
            <c:numRef>
              <c:extLst>
                <c:ext xmlns:c15="http://schemas.microsoft.com/office/drawing/2012/chart" uri="{02D57815-91ED-43cb-92C2-25804820EDAC}">
                  <c15:fullRef>
                    <c15:sqref>Ind_sem_nac!$F$147:$F$170</c15:sqref>
                  </c15:fullRef>
                </c:ext>
              </c:extLst>
              <c:f>Ind_sem_nac!$F$154:$F$157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categoryFilterExceptions>
                <c15:categoryFilterException>
                  <c15:sqref>Ind_sem_nac!$F$153</c15:sqref>
                  <c15:dLbl>
                    <c:idx val="-1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/>
                    </c:extLst>
                  </c15:dLbl>
                </c15:categoryFilterException>
              </c15:categoryFilterExceptions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7422544"/>
        <c:axId val="-87420912"/>
      </c:lineChart>
      <c:catAx>
        <c:axId val="-87422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87420912"/>
        <c:crosses val="autoZero"/>
        <c:auto val="1"/>
        <c:lblAlgn val="ctr"/>
        <c:lblOffset val="100"/>
        <c:noMultiLvlLbl val="0"/>
      </c:catAx>
      <c:valAx>
        <c:axId val="-87420912"/>
        <c:scaling>
          <c:orientation val="minMax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874225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Century Gothic" panose="020B0502020202020204" pitchFamily="34" charset="0"/>
        </a:defRPr>
      </a:pPr>
      <a:endParaRPr lang="es-EC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r>
              <a:rPr lang="es-EC" b="1"/>
              <a:t>Porcentaje de Ejecución de Crítica a Nivel Nacional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EC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Ind_sem_nac!$D$92</c:f>
              <c:strCache>
                <c:ptCount val="1"/>
                <c:pt idx="0">
                  <c:v>Nacional</c:v>
                </c:pt>
              </c:strCache>
            </c:strRef>
          </c:tx>
          <c:spPr>
            <a:solidFill>
              <a:srgbClr val="6087CC"/>
            </a:solidFill>
            <a:ln>
              <a:noFill/>
            </a:ln>
            <a:effectLst/>
          </c:spPr>
          <c:invertIfNegative val="0"/>
          <c:cat>
            <c:strRef>
              <c:extLst>
                <c:ext xmlns:c15="http://schemas.microsoft.com/office/drawing/2012/chart" uri="{02D57815-91ED-43cb-92C2-25804820EDAC}">
                  <c15:fullRef>
                    <c15:sqref>Ind_sem_nac!$C$174:$C$198</c15:sqref>
                  </c15:fullRef>
                </c:ext>
              </c:extLst>
              <c:f>Ind_sem_nac!$C$181:$C$184</c:f>
              <c:strCache>
                <c:ptCount val="4"/>
                <c:pt idx="0">
                  <c:v>Sem 08</c:v>
                </c:pt>
                <c:pt idx="1">
                  <c:v>Sem 09</c:v>
                </c:pt>
                <c:pt idx="2">
                  <c:v>Sem 10</c:v>
                </c:pt>
                <c:pt idx="3">
                  <c:v>Sem 11</c:v>
                </c:pt>
              </c:strCache>
            </c:strRef>
          </c:cat>
          <c:val>
            <c:numRef>
              <c:extLst>
                <c:ext xmlns:c15="http://schemas.microsoft.com/office/drawing/2012/chart" uri="{02D57815-91ED-43cb-92C2-25804820EDAC}">
                  <c15:fullRef>
                    <c15:sqref>Ind_sem_nac!$D$174:$D$198</c15:sqref>
                  </c15:fullRef>
                </c:ext>
              </c:extLst>
              <c:f>Ind_sem_nac!$D$181:$D$184</c:f>
              <c:numCache>
                <c:formatCode>0.0%</c:formatCode>
                <c:ptCount val="4"/>
                <c:pt idx="0">
                  <c:v>0.98</c:v>
                </c:pt>
                <c:pt idx="1">
                  <c:v>1.0109999999999999</c:v>
                </c:pt>
                <c:pt idx="2">
                  <c:v>1.01</c:v>
                </c:pt>
                <c:pt idx="3">
                  <c:v>1.014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-121454864"/>
        <c:axId val="-121448336"/>
      </c:barChart>
      <c:lineChart>
        <c:grouping val="stacked"/>
        <c:varyColors val="0"/>
        <c:ser>
          <c:idx val="1"/>
          <c:order val="1"/>
          <c:tx>
            <c:strRef>
              <c:f>Ind_sem_nac!$F$61</c:f>
              <c:strCache>
                <c:ptCount val="1"/>
                <c:pt idx="0">
                  <c:v>Optimo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3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solidFill>
                  <a:srgbClr val="FF000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s-EC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Lit>
              <c:ptCount val="4"/>
              <c:pt idx="0">
                <c:v>Sem 08</c:v>
              </c:pt>
              <c:pt idx="1">
                <c:v>Sem 09</c:v>
              </c:pt>
              <c:pt idx="2">
                <c:v>Sem 10</c:v>
              </c:pt>
              <c:pt idx="3">
                <c:v>Sem 11</c:v>
              </c:pt>
              <c:extLst>
                <c:ext xmlns:c15="http://schemas.microsoft.com/office/drawing/2012/chart" uri="{02D57815-91ED-43cb-92C2-25804820EDAC}">
                  <c15:autoCat val="1"/>
                </c:ext>
              </c:extLst>
            </c:strLit>
          </c:cat>
          <c:val>
            <c:numRef>
              <c:extLst>
                <c:ext xmlns:c15="http://schemas.microsoft.com/office/drawing/2012/chart" uri="{02D57815-91ED-43cb-92C2-25804820EDAC}">
                  <c15:fullRef>
                    <c15:sqref>Ind_sem_nac!$F$147:$F$171</c15:sqref>
                  </c15:fullRef>
                </c:ext>
              </c:extLst>
              <c:f>Ind_sem_nac!$F$154:$F$157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categoryFilterExceptions>
                <c15:categoryFilterException>
                  <c15:sqref>Ind_sem_nac!$F$153</c15:sqref>
                  <c15:dLbl>
                    <c:idx val="-1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/>
                    </c:extLst>
                  </c15:dLbl>
                </c15:categoryFilterException>
              </c15:categoryFilterExceptions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21454864"/>
        <c:axId val="-121448336"/>
      </c:lineChart>
      <c:catAx>
        <c:axId val="-121454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121448336"/>
        <c:crosses val="autoZero"/>
        <c:auto val="1"/>
        <c:lblAlgn val="ctr"/>
        <c:lblOffset val="100"/>
        <c:noMultiLvlLbl val="0"/>
      </c:catAx>
      <c:valAx>
        <c:axId val="-121448336"/>
        <c:scaling>
          <c:orientation val="minMax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121454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Century Gothic" panose="020B0502020202020204" pitchFamily="34" charset="0"/>
        </a:defRPr>
      </a:pPr>
      <a:endParaRPr lang="es-EC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r>
              <a:rPr lang="es-EC" b="1"/>
              <a:t>Porcentaje de encuestas efectivas criticadas ejecutadas a Nivel Nacional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EC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Ind_sem_nac!$D$92</c:f>
              <c:strCache>
                <c:ptCount val="1"/>
                <c:pt idx="0">
                  <c:v>Nacional</c:v>
                </c:pt>
              </c:strCache>
            </c:strRef>
          </c:tx>
          <c:spPr>
            <a:solidFill>
              <a:srgbClr val="6087CC"/>
            </a:solidFill>
            <a:ln>
              <a:noFill/>
            </a:ln>
            <a:effectLst/>
          </c:spPr>
          <c:invertIfNegative val="0"/>
          <c:cat>
            <c:strRef>
              <c:extLst>
                <c:ext xmlns:c15="http://schemas.microsoft.com/office/drawing/2012/chart" uri="{02D57815-91ED-43cb-92C2-25804820EDAC}">
                  <c15:fullRef>
                    <c15:sqref>Ind_sem_nac!$C$62:$C$86</c15:sqref>
                  </c15:fullRef>
                </c:ext>
              </c:extLst>
              <c:f>Ind_sem_nac!$C$69:$C$72</c:f>
              <c:strCache>
                <c:ptCount val="4"/>
                <c:pt idx="0">
                  <c:v>Sem 08</c:v>
                </c:pt>
                <c:pt idx="1">
                  <c:v>Sem 09</c:v>
                </c:pt>
                <c:pt idx="2">
                  <c:v>Sem 10</c:v>
                </c:pt>
                <c:pt idx="3">
                  <c:v>Sem 11</c:v>
                </c:pt>
              </c:strCache>
            </c:strRef>
          </c:cat>
          <c:val>
            <c:numRef>
              <c:extLst>
                <c:ext xmlns:c15="http://schemas.microsoft.com/office/drawing/2012/chart" uri="{02D57815-91ED-43cb-92C2-25804820EDAC}">
                  <c15:fullRef>
                    <c15:sqref>Ind_sem_nac!$D$202:$D$226</c15:sqref>
                  </c15:fullRef>
                </c:ext>
              </c:extLst>
              <c:f>Ind_sem_nac!$D$209:$D$212</c:f>
              <c:numCache>
                <c:formatCode>0.00</c:formatCode>
                <c:ptCount val="4"/>
                <c:pt idx="0" formatCode="0.0%">
                  <c:v>0.93500000000000005</c:v>
                </c:pt>
                <c:pt idx="1" formatCode="0.0%">
                  <c:v>0.94</c:v>
                </c:pt>
                <c:pt idx="2" formatCode="0.0%">
                  <c:v>0.94099999999999995</c:v>
                </c:pt>
                <c:pt idx="3" formatCode="0.0%">
                  <c:v>0.94099999999999995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-383674944"/>
        <c:axId val="-383676032"/>
      </c:barChart>
      <c:lineChart>
        <c:grouping val="stacked"/>
        <c:varyColors val="0"/>
        <c:ser>
          <c:idx val="1"/>
          <c:order val="1"/>
          <c:tx>
            <c:strRef>
              <c:f>Ind_sem_nac!$F$61</c:f>
              <c:strCache>
                <c:ptCount val="1"/>
                <c:pt idx="0">
                  <c:v>Optimo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3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solidFill>
                  <a:srgbClr val="FF000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s-EC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Lit>
              <c:ptCount val="4"/>
              <c:pt idx="0">
                <c:v>Sem 08</c:v>
              </c:pt>
              <c:pt idx="1">
                <c:v>Sem 09</c:v>
              </c:pt>
              <c:pt idx="2">
                <c:v>Sem 10</c:v>
              </c:pt>
              <c:pt idx="3">
                <c:v>Sem 11</c:v>
              </c:pt>
              <c:extLst>
                <c:ext xmlns:c15="http://schemas.microsoft.com/office/drawing/2012/chart" uri="{02D57815-91ED-43cb-92C2-25804820EDAC}">
                  <c15:autoCat val="1"/>
                </c:ext>
              </c:extLst>
            </c:strLit>
          </c:cat>
          <c:val>
            <c:numRef>
              <c:extLst>
                <c:ext xmlns:c15="http://schemas.microsoft.com/office/drawing/2012/chart" uri="{02D57815-91ED-43cb-92C2-25804820EDAC}">
                  <c15:fullRef>
                    <c15:sqref>Ind_sem_nac!$F$202:$F$226</c15:sqref>
                  </c15:fullRef>
                </c:ext>
              </c:extLst>
              <c:f>Ind_sem_nac!$F$209:$F$212</c:f>
              <c:numCache>
                <c:formatCode>0%</c:formatCode>
                <c:ptCount val="4"/>
                <c:pt idx="0">
                  <c:v>0.9</c:v>
                </c:pt>
                <c:pt idx="1">
                  <c:v>0.9</c:v>
                </c:pt>
                <c:pt idx="2">
                  <c:v>0.9</c:v>
                </c:pt>
                <c:pt idx="3">
                  <c:v>0.9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categoryFilterExceptions>
                <c15:categoryFilterException>
                  <c15:sqref>Ind_sem_nac!$F$208</c15:sqref>
                  <c15:dLbl>
                    <c:idx val="-1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/>
                    </c:extLst>
                  </c15:dLbl>
                </c15:categoryFilterException>
              </c15:categoryFilterExceptions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383674944"/>
        <c:axId val="-383676032"/>
      </c:lineChart>
      <c:catAx>
        <c:axId val="-383674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383676032"/>
        <c:crosses val="autoZero"/>
        <c:auto val="1"/>
        <c:lblAlgn val="ctr"/>
        <c:lblOffset val="100"/>
        <c:noMultiLvlLbl val="0"/>
      </c:catAx>
      <c:valAx>
        <c:axId val="-383676032"/>
        <c:scaling>
          <c:orientation val="minMax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38367494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Century Gothic" panose="020B0502020202020204" pitchFamily="34" charset="0"/>
        </a:defRPr>
      </a:pPr>
      <a:endParaRPr lang="es-EC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r>
              <a:rPr lang="es-EC" sz="1400" b="1" i="0" baseline="0">
                <a:effectLst/>
              </a:rPr>
              <a:t>Tiempo promedio empleado en enviar el total del formulario</a:t>
            </a:r>
            <a:endParaRPr lang="es-EC" sz="1100">
              <a:effectLst/>
            </a:endParaRPr>
          </a:p>
        </c:rich>
      </c:tx>
      <c:layout>
        <c:manualLayout>
          <c:xMode val="edge"/>
          <c:yMode val="edge"/>
          <c:x val="0.13823009908777692"/>
          <c:y val="4.731171640358749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EC"/>
        </a:p>
      </c:txPr>
    </c:title>
    <c:autoTitleDeleted val="0"/>
    <c:plotArea>
      <c:layout/>
      <c:barChart>
        <c:barDir val="col"/>
        <c:grouping val="clustered"/>
        <c:varyColors val="0"/>
        <c:ser>
          <c:idx val="3"/>
          <c:order val="7"/>
          <c:tx>
            <c:strRef>
              <c:f>Ind_sem_cz!$C$40</c:f>
              <c:strCache>
                <c:ptCount val="1"/>
                <c:pt idx="0">
                  <c:v>Sem 8</c:v>
                </c:pt>
              </c:strCache>
              <c:extLst xmlns:c15="http://schemas.microsoft.com/office/drawing/2012/chart"/>
            </c:strRef>
          </c:tx>
          <c:spPr>
            <a:solidFill>
              <a:srgbClr val="94AEDC"/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Ind_sem_cz!$D$11:$G$11</c:f>
              <c:numCache>
                <c:formatCode>0</c:formatCode>
                <c:ptCount val="4"/>
                <c:pt idx="0">
                  <c:v>28</c:v>
                </c:pt>
                <c:pt idx="1">
                  <c:v>25</c:v>
                </c:pt>
                <c:pt idx="2">
                  <c:v>23</c:v>
                </c:pt>
                <c:pt idx="3">
                  <c:v>21</c:v>
                </c:pt>
              </c:numCache>
            </c:numRef>
          </c:val>
          <c:extLst xmlns:c16r2="http://schemas.microsoft.com/office/drawing/2015/06/chart" xmlns:c15="http://schemas.microsoft.com/office/drawing/2012/chart">
            <c:ext xmlns:c16="http://schemas.microsoft.com/office/drawing/2014/chart" uri="{C3380CC4-5D6E-409C-BE32-E72D297353CC}">
              <c16:uniqueId val="{00000003-5D62-484B-BADE-80DE92D8F193}"/>
            </c:ext>
          </c:extLst>
        </c:ser>
        <c:ser>
          <c:idx val="4"/>
          <c:order val="8"/>
          <c:tx>
            <c:strRef>
              <c:f>Ind_sem_cz!$C$12</c:f>
              <c:strCache>
                <c:ptCount val="1"/>
                <c:pt idx="0">
                  <c:v>Sem 9</c:v>
                </c:pt>
              </c:strCache>
            </c:strRef>
          </c:tx>
          <c:spPr>
            <a:solidFill>
              <a:srgbClr val="6087CC"/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Ind_sem_cz!$D$12:$G$12</c:f>
              <c:numCache>
                <c:formatCode>0</c:formatCode>
                <c:ptCount val="4"/>
                <c:pt idx="0">
                  <c:v>34</c:v>
                </c:pt>
                <c:pt idx="1">
                  <c:v>28</c:v>
                </c:pt>
                <c:pt idx="2">
                  <c:v>27</c:v>
                </c:pt>
                <c:pt idx="3">
                  <c:v>30</c:v>
                </c:pt>
              </c:numCache>
            </c:numRef>
          </c:val>
          <c:extLst xmlns:c16r2="http://schemas.microsoft.com/office/drawing/2015/06/chart" xmlns:c15="http://schemas.microsoft.com/office/drawing/2012/chart">
            <c:ext xmlns:c16="http://schemas.microsoft.com/office/drawing/2014/chart" uri="{C3380CC4-5D6E-409C-BE32-E72D297353CC}">
              <c16:uniqueId val="{00000004-5D62-484B-BADE-80DE92D8F193}"/>
            </c:ext>
          </c:extLst>
        </c:ser>
        <c:ser>
          <c:idx val="5"/>
          <c:order val="9"/>
          <c:tx>
            <c:strRef>
              <c:f>Ind_sem_cz!$C$42</c:f>
              <c:strCache>
                <c:ptCount val="1"/>
                <c:pt idx="0">
                  <c:v>Sem 10</c:v>
                </c:pt>
              </c:strCache>
              <c:extLst xmlns:c15="http://schemas.microsoft.com/office/drawing/2012/chart"/>
            </c:strRef>
          </c:tx>
          <c:spPr>
            <a:solidFill>
              <a:srgbClr val="3B67B7"/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Ind_sem_cz!$D$13:$G$13</c:f>
              <c:numCache>
                <c:formatCode>0</c:formatCode>
                <c:ptCount val="4"/>
                <c:pt idx="0">
                  <c:v>37</c:v>
                </c:pt>
                <c:pt idx="1">
                  <c:v>28</c:v>
                </c:pt>
                <c:pt idx="2">
                  <c:v>29</c:v>
                </c:pt>
                <c:pt idx="3">
                  <c:v>30</c:v>
                </c:pt>
              </c:numCache>
            </c:numRef>
          </c:val>
          <c:extLst xmlns:c16r2="http://schemas.microsoft.com/office/drawing/2015/06/chart" xmlns:c15="http://schemas.microsoft.com/office/drawing/2012/chart">
            <c:ext xmlns:c16="http://schemas.microsoft.com/office/drawing/2014/chart" uri="{C3380CC4-5D6E-409C-BE32-E72D297353CC}">
              <c16:uniqueId val="{00000005-5D62-484B-BADE-80DE92D8F193}"/>
            </c:ext>
          </c:extLst>
        </c:ser>
        <c:ser>
          <c:idx val="6"/>
          <c:order val="10"/>
          <c:tx>
            <c:strRef>
              <c:f>Ind_sem_cz!$C$43</c:f>
              <c:strCache>
                <c:ptCount val="1"/>
                <c:pt idx="0">
                  <c:v>Sem 11</c:v>
                </c:pt>
              </c:strCache>
              <c:extLst xmlns:c15="http://schemas.microsoft.com/office/drawing/2012/chart"/>
            </c:strRef>
          </c:tx>
          <c:spPr>
            <a:solidFill>
              <a:srgbClr val="2E508D"/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Ind_sem_cz!$D$14:$G$14</c:f>
              <c:numCache>
                <c:formatCode>0</c:formatCode>
                <c:ptCount val="4"/>
                <c:pt idx="0">
                  <c:v>44</c:v>
                </c:pt>
                <c:pt idx="1">
                  <c:v>34</c:v>
                </c:pt>
                <c:pt idx="2">
                  <c:v>32</c:v>
                </c:pt>
                <c:pt idx="3">
                  <c:v>35</c:v>
                </c:pt>
              </c:numCache>
            </c:numRef>
          </c:val>
          <c:extLst xmlns:c16r2="http://schemas.microsoft.com/office/drawing/2015/06/chart" xmlns:c15="http://schemas.microsoft.com/office/drawing/2012/chart">
            <c:ext xmlns:c16="http://schemas.microsoft.com/office/drawing/2014/chart" uri="{C3380CC4-5D6E-409C-BE32-E72D297353CC}">
              <c16:uniqueId val="{00000006-5D62-484B-BADE-80DE92D8F1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038224368"/>
        <c:axId val="-2038229808"/>
        <c:extLst>
          <c:ext xmlns:c15="http://schemas.microsoft.com/office/drawing/2012/chart" uri="{02D57815-91ED-43cb-92C2-25804820EDAC}">
            <c15:filteredBarSeries>
              <c15:ser>
                <c:idx val="9"/>
                <c:order val="0"/>
                <c:tx>
                  <c:strRef>
                    <c:extLst>
                      <c:ext uri="{02D57815-91ED-43cb-92C2-25804820EDAC}">
                        <c15:formulaRef>
                          <c15:sqref>Ind_sem_cz!$C$33</c15:sqref>
                        </c15:formulaRef>
                      </c:ext>
                    </c:extLst>
                    <c:strCache>
                      <c:ptCount val="1"/>
                      <c:pt idx="0">
                        <c:v>Sem 1</c:v>
                      </c:pt>
                    </c:strCache>
                  </c:strRef>
                </c:tx>
                <c:spPr>
                  <a:solidFill>
                    <a:schemeClr val="accent5">
                      <a:shade val="8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Ind_sem_cz!$D$4:$G$4</c15:sqref>
                        </c15:formulaRef>
                      </c:ext>
                    </c:extLst>
                    <c:numCache>
                      <c:formatCode>0</c:formatCode>
                      <c:ptCount val="4"/>
                      <c:pt idx="0">
                        <c:v>0</c:v>
                      </c:pt>
                      <c:pt idx="1">
                        <c:v>0</c:v>
                      </c:pt>
                      <c:pt idx="2">
                        <c:v>3.3</c:v>
                      </c:pt>
                      <c:pt idx="3">
                        <c:v>0</c:v>
                      </c:pt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9-5D62-484B-BADE-80DE92D8F193}"/>
                  </c:ext>
                </c:extLst>
              </c15:ser>
            </c15:filteredBarSeries>
            <c15:filteredBarSeries>
              <c15:ser>
                <c:idx val="10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Ind_sem_cz!$C$34</c15:sqref>
                        </c15:formulaRef>
                      </c:ext>
                    </c:extLst>
                    <c:strCache>
                      <c:ptCount val="1"/>
                      <c:pt idx="0">
                        <c:v>Sem 2</c:v>
                      </c:pt>
                    </c:strCache>
                  </c:strRef>
                </c:tx>
                <c:spPr>
                  <a:solidFill>
                    <a:schemeClr val="accent5">
                      <a:shade val="91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Ind_sem_cz!$D$5:$G$5</c15:sqref>
                        </c15:formulaRef>
                      </c:ext>
                    </c:extLst>
                    <c:numCache>
                      <c:formatCode>0</c:formatCode>
                      <c:ptCount val="4"/>
                      <c:pt idx="0">
                        <c:v>4.0909090909090908</c:v>
                      </c:pt>
                      <c:pt idx="1">
                        <c:v>0</c:v>
                      </c:pt>
                      <c:pt idx="2">
                        <c:v>2.8333333333333335</c:v>
                      </c:pt>
                      <c:pt idx="3">
                        <c:v>5.5714285714285712</c:v>
                      </c:pt>
                    </c:numCache>
                  </c:numRef>
                </c:val>
                <c:extLst xmlns:c16r2="http://schemas.microsoft.com/office/drawing/2015/06/chart" xmlns:c15="http://schemas.microsoft.com/office/drawing/2012/chart">
                  <c:ext xmlns:c16="http://schemas.microsoft.com/office/drawing/2014/chart" uri="{C3380CC4-5D6E-409C-BE32-E72D297353CC}">
                    <c16:uniqueId val="{0000000A-5D62-484B-BADE-80DE92D8F193}"/>
                  </c:ext>
                </c:extLst>
              </c15:ser>
            </c15:filteredBarSeries>
            <c15:filteredBarSeries>
              <c15:ser>
                <c:idx val="11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Ind_sem_cz!$C$35</c15:sqref>
                        </c15:formulaRef>
                      </c:ext>
                    </c:extLst>
                    <c:strCache>
                      <c:ptCount val="1"/>
                      <c:pt idx="0">
                        <c:v>Sem 3</c:v>
                      </c:pt>
                    </c:strCache>
                  </c:strRef>
                </c:tx>
                <c:spPr>
                  <a:solidFill>
                    <a:schemeClr val="accent5">
                      <a:shade val="97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Ind_sem_cz!$D$6:$G$6</c15:sqref>
                        </c15:formulaRef>
                      </c:ext>
                    </c:extLst>
                    <c:numCache>
                      <c:formatCode>0</c:formatCode>
                      <c:ptCount val="4"/>
                      <c:pt idx="0">
                        <c:v>6.58</c:v>
                      </c:pt>
                      <c:pt idx="1">
                        <c:v>7.1891891891891895</c:v>
                      </c:pt>
                      <c:pt idx="2">
                        <c:v>7.6428571428571432</c:v>
                      </c:pt>
                      <c:pt idx="3">
                        <c:v>6.8888888888888893</c:v>
                      </c:pt>
                    </c:numCache>
                  </c:numRef>
                </c:val>
                <c:extLst xmlns:c16r2="http://schemas.microsoft.com/office/drawing/2015/06/chart" xmlns:c15="http://schemas.microsoft.com/office/drawing/2012/chart">
                  <c:ext xmlns:c16="http://schemas.microsoft.com/office/drawing/2014/chart" uri="{C3380CC4-5D6E-409C-BE32-E72D297353CC}">
                    <c16:uniqueId val="{0000000B-5D62-484B-BADE-80DE92D8F193}"/>
                  </c:ext>
                </c:extLst>
              </c15:ser>
            </c15:filteredBarSeries>
            <c15:filteredBarSeries>
              <c15:ser>
                <c:idx val="12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Ind_sem_cz!$C$36</c15:sqref>
                        </c15:formulaRef>
                      </c:ext>
                    </c:extLst>
                    <c:strCache>
                      <c:ptCount val="1"/>
                      <c:pt idx="0">
                        <c:v>Sem 4</c:v>
                      </c:pt>
                    </c:strCache>
                  </c:strRef>
                </c:tx>
                <c:spPr>
                  <a:solidFill>
                    <a:schemeClr val="accent5">
                      <a:tint val="98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Ind_sem_cz!$D$7:$G$7</c15:sqref>
                        </c15:formulaRef>
                      </c:ext>
                    </c:extLst>
                    <c:numCache>
                      <c:formatCode>0</c:formatCode>
                      <c:ptCount val="4"/>
                      <c:pt idx="0">
                        <c:v>10.703703703703704</c:v>
                      </c:pt>
                      <c:pt idx="1">
                        <c:v>11.016666666666667</c:v>
                      </c:pt>
                      <c:pt idx="2">
                        <c:v>10.642857142857142</c:v>
                      </c:pt>
                      <c:pt idx="3">
                        <c:v>9.8285714285714292</c:v>
                      </c:pt>
                    </c:numCache>
                  </c:numRef>
                </c:val>
                <c:extLst xmlns:c16r2="http://schemas.microsoft.com/office/drawing/2015/06/chart" xmlns:c15="http://schemas.microsoft.com/office/drawing/2012/chart">
                  <c:ext xmlns:c16="http://schemas.microsoft.com/office/drawing/2014/chart" uri="{C3380CC4-5D6E-409C-BE32-E72D297353CC}">
                    <c16:uniqueId val="{0000000C-5D62-484B-BADE-80DE92D8F193}"/>
                  </c:ext>
                </c:extLst>
              </c15:ser>
            </c15:filteredBarSeries>
            <c15:filteredBarSeries>
              <c15:ser>
                <c:idx val="0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Ind_sem_cz!$C$37</c15:sqref>
                        </c15:formulaRef>
                      </c:ext>
                    </c:extLst>
                    <c:strCache>
                      <c:ptCount val="1"/>
                      <c:pt idx="0">
                        <c:v>Sem 5</c:v>
                      </c:pt>
                    </c:strCache>
                  </c:strRef>
                </c:tx>
                <c:spPr>
                  <a:solidFill>
                    <a:schemeClr val="accent5">
                      <a:shade val="35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Ind_sem_cz!$D$8:$G$8</c15:sqref>
                        </c15:formulaRef>
                      </c:ext>
                    </c:extLst>
                    <c:numCache>
                      <c:formatCode>0</c:formatCode>
                      <c:ptCount val="4"/>
                      <c:pt idx="0">
                        <c:v>13.777777777777779</c:v>
                      </c:pt>
                      <c:pt idx="1">
                        <c:v>14.657534246575343</c:v>
                      </c:pt>
                      <c:pt idx="2">
                        <c:v>12.214285714285714</c:v>
                      </c:pt>
                      <c:pt idx="3">
                        <c:v>11.961538461538462</c:v>
                      </c:pt>
                    </c:numCache>
                  </c:numRef>
                </c:val>
                <c:extLst xmlns:c16r2="http://schemas.microsoft.com/office/drawing/2015/06/chart" xmlns:c15="http://schemas.microsoft.com/office/drawing/2012/chart">
                  <c:ext xmlns:c16="http://schemas.microsoft.com/office/drawing/2014/chart" uri="{C3380CC4-5D6E-409C-BE32-E72D297353CC}">
                    <c16:uniqueId val="{00000000-5D62-484B-BADE-80DE92D8F193}"/>
                  </c:ext>
                </c:extLst>
              </c15:ser>
            </c15:filteredBarSeries>
            <c15:filteredBarSeries>
              <c15:ser>
                <c:idx val="1"/>
                <c:order val="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Ind_sem_cz!$C$38</c15:sqref>
                        </c15:formulaRef>
                      </c:ext>
                    </c:extLst>
                    <c:strCache>
                      <c:ptCount val="1"/>
                      <c:pt idx="0">
                        <c:v>Sem 6</c:v>
                      </c:pt>
                    </c:strCache>
                  </c:strRef>
                </c:tx>
                <c:spPr>
                  <a:solidFill>
                    <a:schemeClr val="accent5">
                      <a:shade val="41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Ind_sem_cz!$D$9:$G$9</c15:sqref>
                        </c15:formulaRef>
                      </c:ext>
                    </c:extLst>
                    <c:numCache>
                      <c:formatCode>0</c:formatCode>
                      <c:ptCount val="4"/>
                      <c:pt idx="0">
                        <c:v>18</c:v>
                      </c:pt>
                      <c:pt idx="1">
                        <c:v>19</c:v>
                      </c:pt>
                      <c:pt idx="2">
                        <c:v>18.857142857142858</c:v>
                      </c:pt>
                      <c:pt idx="3">
                        <c:v>16.527777777777779</c:v>
                      </c:pt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1-5D62-484B-BADE-80DE92D8F193}"/>
                  </c:ext>
                </c:extLst>
              </c15:ser>
            </c15:filteredBarSeries>
            <c15:filteredBarSeries>
              <c15:ser>
                <c:idx val="2"/>
                <c:order val="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Ind_sem_cz!$C$39</c15:sqref>
                        </c15:formulaRef>
                      </c:ext>
                    </c:extLst>
                    <c:strCache>
                      <c:ptCount val="1"/>
                      <c:pt idx="0">
                        <c:v>Sem 7</c:v>
                      </c:pt>
                    </c:strCache>
                  </c:strRef>
                </c:tx>
                <c:spPr>
                  <a:solidFill>
                    <a:schemeClr val="accent5">
                      <a:shade val="4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Ind_sem_cz!$D$10:$G$10</c15:sqref>
                        </c15:formulaRef>
                      </c:ext>
                    </c:extLst>
                    <c:numCache>
                      <c:formatCode>0</c:formatCode>
                      <c:ptCount val="4"/>
                      <c:pt idx="0">
                        <c:v>21</c:v>
                      </c:pt>
                      <c:pt idx="1">
                        <c:v>25</c:v>
                      </c:pt>
                      <c:pt idx="2">
                        <c:v>21.714285714285715</c:v>
                      </c:pt>
                      <c:pt idx="3">
                        <c:v>17.108108108108109</c:v>
                      </c:pt>
                    </c:numCache>
                  </c:numRef>
                </c:val>
                <c:extLst xmlns:c16r2="http://schemas.microsoft.com/office/drawing/2015/06/chart" xmlns:c15="http://schemas.microsoft.com/office/drawing/2012/chart">
                  <c:ext xmlns:c16="http://schemas.microsoft.com/office/drawing/2014/chart" uri="{C3380CC4-5D6E-409C-BE32-E72D297353CC}">
                    <c16:uniqueId val="{00000002-5D62-484B-BADE-80DE92D8F193}"/>
                  </c:ext>
                </c:extLst>
              </c15:ser>
            </c15:filteredBarSeries>
            <c15:filteredBarSeries>
              <c15:ser>
                <c:idx val="7"/>
                <c:order val="1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Ind_sem_cz!$C$44</c15:sqref>
                        </c15:formulaRef>
                      </c:ext>
                    </c:extLst>
                    <c:strCache>
                      <c:ptCount val="1"/>
                      <c:pt idx="0">
                        <c:v>Sem 12</c:v>
                      </c:pt>
                    </c:strCache>
                  </c:strRef>
                </c:tx>
                <c:spPr>
                  <a:solidFill>
                    <a:schemeClr val="accent5">
                      <a:tint val="9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Ind_sem_cz!$D$44:$G$44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6r2="http://schemas.microsoft.com/office/drawing/2015/06/chart" xmlns:c15="http://schemas.microsoft.com/office/drawing/2012/chart">
                  <c:ext xmlns:c16="http://schemas.microsoft.com/office/drawing/2014/chart" uri="{C3380CC4-5D6E-409C-BE32-E72D297353CC}">
                    <c16:uniqueId val="{00000007-5D62-484B-BADE-80DE92D8F193}"/>
                  </c:ext>
                </c:extLst>
              </c15:ser>
            </c15:filteredBarSeries>
            <c15:filteredBarSeries>
              <c15:ser>
                <c:idx val="8"/>
                <c:order val="1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Ind_sem_cz!$C$45</c15:sqref>
                        </c15:formulaRef>
                      </c:ext>
                    </c:extLst>
                    <c:strCache>
                      <c:ptCount val="1"/>
                      <c:pt idx="0">
                        <c:v>Sem 13</c:v>
                      </c:pt>
                    </c:strCache>
                  </c:strRef>
                </c:tx>
                <c:spPr>
                  <a:solidFill>
                    <a:schemeClr val="accent5">
                      <a:tint val="8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Ind_sem_cz!$D$45:$G$45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6r2="http://schemas.microsoft.com/office/drawing/2015/06/chart" xmlns:c15="http://schemas.microsoft.com/office/drawing/2012/chart">
                  <c:ext xmlns:c16="http://schemas.microsoft.com/office/drawing/2014/chart" uri="{C3380CC4-5D6E-409C-BE32-E72D297353CC}">
                    <c16:uniqueId val="{00000008-5D62-484B-BADE-80DE92D8F193}"/>
                  </c:ext>
                </c:extLst>
              </c15:ser>
            </c15:filteredBarSeries>
            <c15:filteredBarSeries>
              <c15:ser>
                <c:idx val="14"/>
                <c:order val="1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Ind_sem_cz!$C$46</c15:sqref>
                        </c15:formulaRef>
                      </c:ext>
                    </c:extLst>
                    <c:strCache>
                      <c:ptCount val="1"/>
                      <c:pt idx="0">
                        <c:v>Sem 14</c:v>
                      </c:pt>
                    </c:strCache>
                  </c:strRef>
                </c:tx>
                <c:spPr>
                  <a:solidFill>
                    <a:schemeClr val="accent5">
                      <a:tint val="8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Ind_sem_cz!$D$46:$G$46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15"/>
                <c:order val="1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Ind_sem_cz!$C$47</c15:sqref>
                        </c15:formulaRef>
                      </c:ext>
                    </c:extLst>
                    <c:strCache>
                      <c:ptCount val="1"/>
                      <c:pt idx="0">
                        <c:v>Sem 15</c:v>
                      </c:pt>
                    </c:strCache>
                  </c:strRef>
                </c:tx>
                <c:spPr>
                  <a:solidFill>
                    <a:schemeClr val="accent5">
                      <a:tint val="81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Ind_sem_cz!$D$47:$G$47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16"/>
                <c:order val="1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Ind_sem_cz!$C$48</c15:sqref>
                        </c15:formulaRef>
                      </c:ext>
                    </c:extLst>
                    <c:strCache>
                      <c:ptCount val="1"/>
                      <c:pt idx="0">
                        <c:v>Sem 16</c:v>
                      </c:pt>
                    </c:strCache>
                  </c:strRef>
                </c:tx>
                <c:spPr>
                  <a:solidFill>
                    <a:schemeClr val="accent5">
                      <a:tint val="75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Ind_sem_cz!$D$48:$G$48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17"/>
                <c:order val="1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Ind_sem_cz!$C$49</c15:sqref>
                        </c15:formulaRef>
                      </c:ext>
                    </c:extLst>
                    <c:strCache>
                      <c:ptCount val="1"/>
                      <c:pt idx="0">
                        <c:v>Sem 17</c:v>
                      </c:pt>
                    </c:strCache>
                  </c:strRef>
                </c:tx>
                <c:spPr>
                  <a:solidFill>
                    <a:schemeClr val="accent5">
                      <a:tint val="7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Ind_sem_cz!$D$49:$G$49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18"/>
                <c:order val="17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Ind_sem_cz!$C$50</c15:sqref>
                        </c15:formulaRef>
                      </c:ext>
                    </c:extLst>
                    <c:strCache>
                      <c:ptCount val="1"/>
                      <c:pt idx="0">
                        <c:v>Sem 18</c:v>
                      </c:pt>
                    </c:strCache>
                  </c:strRef>
                </c:tx>
                <c:spPr>
                  <a:solidFill>
                    <a:schemeClr val="accent5">
                      <a:tint val="64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Ind_sem_cz!$D$50:$G$50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19"/>
                <c:order val="18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Ind_sem_cz!$C$51</c15:sqref>
                        </c15:formulaRef>
                      </c:ext>
                    </c:extLst>
                    <c:strCache>
                      <c:ptCount val="1"/>
                      <c:pt idx="0">
                        <c:v>Sem 19</c:v>
                      </c:pt>
                    </c:strCache>
                  </c:strRef>
                </c:tx>
                <c:spPr>
                  <a:solidFill>
                    <a:schemeClr val="accent5">
                      <a:tint val="58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Ind_sem_cz!$D$50:$G$50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20"/>
                <c:order val="19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Ind_sem_cz!$C$52</c15:sqref>
                        </c15:formulaRef>
                      </c:ext>
                    </c:extLst>
                    <c:strCache>
                      <c:ptCount val="1"/>
                      <c:pt idx="0">
                        <c:v>Sem 20</c:v>
                      </c:pt>
                    </c:strCache>
                  </c:strRef>
                </c:tx>
                <c:spPr>
                  <a:solidFill>
                    <a:schemeClr val="accent5">
                      <a:tint val="53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Ind_sem_cz!$D$52:$G$52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21"/>
                <c:order val="20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Ind_sem_cz!$C$53</c15:sqref>
                        </c15:formulaRef>
                      </c:ext>
                    </c:extLst>
                    <c:strCache>
                      <c:ptCount val="1"/>
                      <c:pt idx="0">
                        <c:v>Sem 21</c:v>
                      </c:pt>
                    </c:strCache>
                  </c:strRef>
                </c:tx>
                <c:spPr>
                  <a:solidFill>
                    <a:schemeClr val="accent5">
                      <a:tint val="47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Ind_sem_cz!$D$53:$G$53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22"/>
                <c:order val="2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Ind_sem_cz!$C$54</c15:sqref>
                        </c15:formulaRef>
                      </c:ext>
                    </c:extLst>
                    <c:strCache>
                      <c:ptCount val="1"/>
                      <c:pt idx="0">
                        <c:v>Sem 22</c:v>
                      </c:pt>
                    </c:strCache>
                  </c:strRef>
                </c:tx>
                <c:spPr>
                  <a:solidFill>
                    <a:schemeClr val="accent5">
                      <a:tint val="42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Ind_sem_cz!$D$54:$G$54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23"/>
                <c:order val="2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Ind_sem_cz!$C$55</c15:sqref>
                        </c15:formulaRef>
                      </c:ext>
                    </c:extLst>
                    <c:strCache>
                      <c:ptCount val="1"/>
                      <c:pt idx="0">
                        <c:v>Sem 23</c:v>
                      </c:pt>
                    </c:strCache>
                  </c:strRef>
                </c:tx>
                <c:spPr>
                  <a:solidFill>
                    <a:schemeClr val="accent5">
                      <a:tint val="3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Ind_sem_cz!$D$55:$G$55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</c:ext>
        </c:extLst>
      </c:barChart>
      <c:lineChart>
        <c:grouping val="stacked"/>
        <c:varyColors val="0"/>
        <c:ser>
          <c:idx val="13"/>
          <c:order val="23"/>
          <c:tx>
            <c:v>Óptimo</c:v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3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solidFill>
                  <a:srgbClr val="FF000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s-EC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</c:strRef>
          </c:cat>
          <c:val>
            <c:numRef>
              <c:f>Ind_sem_cz!$D$29:$G$29</c:f>
              <c:numCache>
                <c:formatCode>0</c:formatCode>
                <c:ptCount val="4"/>
                <c:pt idx="0">
                  <c:v>30</c:v>
                </c:pt>
                <c:pt idx="1">
                  <c:v>30</c:v>
                </c:pt>
                <c:pt idx="2">
                  <c:v>30</c:v>
                </c:pt>
                <c:pt idx="3">
                  <c:v>30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1A-5D62-484B-BADE-80DE92D8F1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38224368"/>
        <c:axId val="-2038229808"/>
      </c:lineChart>
      <c:catAx>
        <c:axId val="-20382243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2038229808"/>
        <c:crosses val="autoZero"/>
        <c:auto val="1"/>
        <c:lblAlgn val="ctr"/>
        <c:lblOffset val="100"/>
        <c:noMultiLvlLbl val="0"/>
      </c:catAx>
      <c:valAx>
        <c:axId val="-2038229808"/>
        <c:scaling>
          <c:orientation val="minMax"/>
        </c:scaling>
        <c:delete val="1"/>
        <c:axPos val="l"/>
        <c:numFmt formatCode="0%" sourceLinked="0"/>
        <c:majorTickMark val="out"/>
        <c:minorTickMark val="none"/>
        <c:tickLblPos val="nextTo"/>
        <c:crossAx val="-2038224368"/>
        <c:crosses val="autoZero"/>
        <c:crossBetween val="between"/>
        <c:majorUnit val="0.25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EC"/>
        </a:p>
      </c:txPr>
    </c:legend>
    <c:plotVisOnly val="1"/>
    <c:dispBlanksAs val="gap"/>
    <c:showDLblsOverMax val="0"/>
  </c:chart>
  <c:spPr>
    <a:solidFill>
      <a:schemeClr val="bg1"/>
    </a:solidFill>
    <a:ln w="3175" cap="flat" cmpd="sng" algn="ctr">
      <a:noFill/>
      <a:round/>
    </a:ln>
    <a:effectLst/>
  </c:spPr>
  <c:txPr>
    <a:bodyPr/>
    <a:lstStyle/>
    <a:p>
      <a:pPr>
        <a:defRPr>
          <a:latin typeface="Century Gothic" panose="020B0502020202020204" pitchFamily="34" charset="0"/>
        </a:defRPr>
      </a:pPr>
      <a:endParaRPr lang="es-EC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r>
              <a:rPr lang="es-EC" b="1"/>
              <a:t>Tasa de Cobertura Operativa de Campo </a:t>
            </a:r>
          </a:p>
        </c:rich>
      </c:tx>
      <c:layout>
        <c:manualLayout>
          <c:xMode val="edge"/>
          <c:yMode val="edge"/>
          <c:x val="0.20989133687279318"/>
          <c:y val="4.731182795698924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EC"/>
        </a:p>
      </c:txPr>
    </c:title>
    <c:autoTitleDeleted val="0"/>
    <c:plotArea>
      <c:layout/>
      <c:barChart>
        <c:barDir val="col"/>
        <c:grouping val="clustered"/>
        <c:varyColors val="0"/>
        <c:ser>
          <c:idx val="3"/>
          <c:order val="7"/>
          <c:tx>
            <c:strRef>
              <c:f>Ind_sem_cz!$C$40</c:f>
              <c:strCache>
                <c:ptCount val="1"/>
                <c:pt idx="0">
                  <c:v>Sem 8</c:v>
                </c:pt>
              </c:strCache>
              <c:extLst xmlns:c15="http://schemas.microsoft.com/office/drawing/2012/chart"/>
            </c:strRef>
          </c:tx>
          <c:spPr>
            <a:solidFill>
              <a:srgbClr val="6087CC"/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Ind_sem_cz!$D$40:$G$40</c:f>
              <c:numCache>
                <c:formatCode>0.0%</c:formatCode>
                <c:ptCount val="4"/>
                <c:pt idx="0">
                  <c:v>0.95599999999999996</c:v>
                </c:pt>
                <c:pt idx="1">
                  <c:v>1.0069999999999999</c:v>
                </c:pt>
                <c:pt idx="2">
                  <c:v>1</c:v>
                </c:pt>
                <c:pt idx="3">
                  <c:v>0.97899999999999998</c:v>
                </c:pt>
              </c:numCache>
              <c:extLst xmlns:c15="http://schemas.microsoft.com/office/drawing/2012/chart"/>
            </c:numRef>
          </c:val>
          <c:extLst xmlns:c16r2="http://schemas.microsoft.com/office/drawing/2015/06/chart" xmlns:c15="http://schemas.microsoft.com/office/drawing/2012/chart">
            <c:ext xmlns:c16="http://schemas.microsoft.com/office/drawing/2014/chart" uri="{C3380CC4-5D6E-409C-BE32-E72D297353CC}">
              <c16:uniqueId val="{00000003-5D62-484B-BADE-80DE92D8F193}"/>
            </c:ext>
          </c:extLst>
        </c:ser>
        <c:ser>
          <c:idx val="4"/>
          <c:order val="8"/>
          <c:tx>
            <c:strRef>
              <c:f>Ind_sem_cz!$C$41</c:f>
              <c:strCache>
                <c:ptCount val="1"/>
                <c:pt idx="0">
                  <c:v>Sem 9</c:v>
                </c:pt>
              </c:strCache>
              <c:extLst xmlns:c15="http://schemas.microsoft.com/office/drawing/2012/chart"/>
            </c:strRef>
          </c:tx>
          <c:spPr>
            <a:solidFill>
              <a:srgbClr val="3B67B7"/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Ind_sem_cz!$D$41:$G$41</c:f>
              <c:numCache>
                <c:formatCode>0.0%</c:formatCode>
                <c:ptCount val="4"/>
                <c:pt idx="0">
                  <c:v>0.91700000000000004</c:v>
                </c:pt>
                <c:pt idx="1">
                  <c:v>1.0069999999999999</c:v>
                </c:pt>
                <c:pt idx="2">
                  <c:v>1</c:v>
                </c:pt>
                <c:pt idx="3">
                  <c:v>0.96499999999999997</c:v>
                </c:pt>
              </c:numCache>
              <c:extLst xmlns:c15="http://schemas.microsoft.com/office/drawing/2012/chart"/>
            </c:numRef>
          </c:val>
          <c:extLst xmlns:c16r2="http://schemas.microsoft.com/office/drawing/2015/06/chart" xmlns:c15="http://schemas.microsoft.com/office/drawing/2012/chart">
            <c:ext xmlns:c16="http://schemas.microsoft.com/office/drawing/2014/chart" uri="{C3380CC4-5D6E-409C-BE32-E72D297353CC}">
              <c16:uniqueId val="{00000004-5D62-484B-BADE-80DE92D8F193}"/>
            </c:ext>
          </c:extLst>
        </c:ser>
        <c:ser>
          <c:idx val="5"/>
          <c:order val="9"/>
          <c:tx>
            <c:strRef>
              <c:f>Ind_sem_cz!$C$42</c:f>
              <c:strCache>
                <c:ptCount val="1"/>
                <c:pt idx="0">
                  <c:v>Sem 10</c:v>
                </c:pt>
              </c:strCache>
              <c:extLst xmlns:c15="http://schemas.microsoft.com/office/drawing/2012/chart"/>
            </c:strRef>
          </c:tx>
          <c:spPr>
            <a:solidFill>
              <a:srgbClr val="2E508D"/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Ind_sem_cz!$D$42:$G$42</c:f>
              <c:numCache>
                <c:formatCode>0.0%</c:formatCode>
                <c:ptCount val="4"/>
                <c:pt idx="0">
                  <c:v>0.86099999999999999</c:v>
                </c:pt>
                <c:pt idx="1">
                  <c:v>1.0029999999999999</c:v>
                </c:pt>
                <c:pt idx="2">
                  <c:v>1</c:v>
                </c:pt>
                <c:pt idx="3">
                  <c:v>0.97399999999999998</c:v>
                </c:pt>
              </c:numCache>
              <c:extLst xmlns:c15="http://schemas.microsoft.com/office/drawing/2012/chart"/>
            </c:numRef>
          </c:val>
          <c:extLst xmlns:c16r2="http://schemas.microsoft.com/office/drawing/2015/06/chart" xmlns:c15="http://schemas.microsoft.com/office/drawing/2012/chart">
            <c:ext xmlns:c16="http://schemas.microsoft.com/office/drawing/2014/chart" uri="{C3380CC4-5D6E-409C-BE32-E72D297353CC}">
              <c16:uniqueId val="{00000005-5D62-484B-BADE-80DE92D8F193}"/>
            </c:ext>
          </c:extLst>
        </c:ser>
        <c:ser>
          <c:idx val="6"/>
          <c:order val="10"/>
          <c:tx>
            <c:strRef>
              <c:f>Ind_sem_cz!$C$43</c:f>
              <c:strCache>
                <c:ptCount val="1"/>
                <c:pt idx="0">
                  <c:v>Sem 11</c:v>
                </c:pt>
              </c:strCache>
              <c:extLst xmlns:c15="http://schemas.microsoft.com/office/drawing/2012/chart"/>
            </c:strRef>
          </c:tx>
          <c:spPr>
            <a:solidFill>
              <a:srgbClr val="233D6B"/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Ind_sem_cz!$D$43:$G$43</c:f>
              <c:numCache>
                <c:formatCode>0.0%</c:formatCode>
                <c:ptCount val="4"/>
                <c:pt idx="0">
                  <c:v>0.92600000000000005</c:v>
                </c:pt>
                <c:pt idx="1">
                  <c:v>1</c:v>
                </c:pt>
                <c:pt idx="2">
                  <c:v>1</c:v>
                </c:pt>
                <c:pt idx="3">
                  <c:v>1.006</c:v>
                </c:pt>
              </c:numCache>
              <c:extLst xmlns:c15="http://schemas.microsoft.com/office/drawing/2012/chart"/>
            </c:numRef>
          </c:val>
          <c:extLst xmlns:c16r2="http://schemas.microsoft.com/office/drawing/2015/06/chart" xmlns:c15="http://schemas.microsoft.com/office/drawing/2012/chart">
            <c:ext xmlns:c16="http://schemas.microsoft.com/office/drawing/2014/chart" uri="{C3380CC4-5D6E-409C-BE32-E72D297353CC}">
              <c16:uniqueId val="{00000006-5D62-484B-BADE-80DE92D8F1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038224912"/>
        <c:axId val="-2038223824"/>
        <c:extLst>
          <c:ext xmlns:c15="http://schemas.microsoft.com/office/drawing/2012/chart" uri="{02D57815-91ED-43cb-92C2-25804820EDAC}">
            <c15:filteredBarSeries>
              <c15:ser>
                <c:idx val="9"/>
                <c:order val="0"/>
                <c:tx>
                  <c:strRef>
                    <c:extLst>
                      <c:ext uri="{02D57815-91ED-43cb-92C2-25804820EDAC}">
                        <c15:formulaRef>
                          <c15:sqref>Ind_sem_cz!$C$33</c15:sqref>
                        </c15:formulaRef>
                      </c:ext>
                    </c:extLst>
                    <c:strCache>
                      <c:ptCount val="1"/>
                      <c:pt idx="0">
                        <c:v>Sem 1</c:v>
                      </c:pt>
                    </c:strCache>
                  </c:strRef>
                </c:tx>
                <c:spPr>
                  <a:solidFill>
                    <a:schemeClr val="accent5">
                      <a:shade val="8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Ind_sem_cz!$D$33:$G$33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</c:v>
                      </c:pt>
                      <c:pt idx="1">
                        <c:v>0</c:v>
                      </c:pt>
                      <c:pt idx="2">
                        <c:v>1</c:v>
                      </c:pt>
                      <c:pt idx="3">
                        <c:v>0</c:v>
                      </c:pt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9-5D62-484B-BADE-80DE92D8F193}"/>
                  </c:ext>
                </c:extLst>
              </c15:ser>
            </c15:filteredBarSeries>
            <c15:filteredBarSeries>
              <c15:ser>
                <c:idx val="10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Ind_sem_cz!$C$34</c15:sqref>
                        </c15:formulaRef>
                      </c:ext>
                    </c:extLst>
                    <c:strCache>
                      <c:ptCount val="1"/>
                      <c:pt idx="0">
                        <c:v>Sem 2</c:v>
                      </c:pt>
                    </c:strCache>
                  </c:strRef>
                </c:tx>
                <c:spPr>
                  <a:solidFill>
                    <a:schemeClr val="accent5">
                      <a:shade val="91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Ind_sem_cz!$D$34:$G$34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</c:v>
                      </c:pt>
                      <c:pt idx="1">
                        <c:v>0</c:v>
                      </c:pt>
                      <c:pt idx="2">
                        <c:v>1</c:v>
                      </c:pt>
                      <c:pt idx="3">
                        <c:v>0.46700000000000003</c:v>
                      </c:pt>
                    </c:numCache>
                  </c:numRef>
                </c:val>
                <c:extLst xmlns:c16r2="http://schemas.microsoft.com/office/drawing/2015/06/chart" xmlns:c15="http://schemas.microsoft.com/office/drawing/2012/chart">
                  <c:ext xmlns:c16="http://schemas.microsoft.com/office/drawing/2014/chart" uri="{C3380CC4-5D6E-409C-BE32-E72D297353CC}">
                    <c16:uniqueId val="{0000000A-5D62-484B-BADE-80DE92D8F193}"/>
                  </c:ext>
                </c:extLst>
              </c15:ser>
            </c15:filteredBarSeries>
            <c15:filteredBarSeries>
              <c15:ser>
                <c:idx val="11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Ind_sem_cz!$C$35</c15:sqref>
                        </c15:formulaRef>
                      </c:ext>
                    </c:extLst>
                    <c:strCache>
                      <c:ptCount val="1"/>
                      <c:pt idx="0">
                        <c:v>Sem 3</c:v>
                      </c:pt>
                    </c:strCache>
                  </c:strRef>
                </c:tx>
                <c:spPr>
                  <a:solidFill>
                    <a:schemeClr val="accent5">
                      <a:shade val="97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Ind_sem_cz!$D$35:$G$35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1.7649999999999999</c:v>
                      </c:pt>
                      <c:pt idx="1">
                        <c:v>1.028</c:v>
                      </c:pt>
                      <c:pt idx="2">
                        <c:v>1</c:v>
                      </c:pt>
                      <c:pt idx="3">
                        <c:v>0.53300000000000003</c:v>
                      </c:pt>
                    </c:numCache>
                  </c:numRef>
                </c:val>
                <c:extLst xmlns:c16r2="http://schemas.microsoft.com/office/drawing/2015/06/chart" xmlns:c15="http://schemas.microsoft.com/office/drawing/2012/chart">
                  <c:ext xmlns:c16="http://schemas.microsoft.com/office/drawing/2014/chart" uri="{C3380CC4-5D6E-409C-BE32-E72D297353CC}">
                    <c16:uniqueId val="{0000000B-5D62-484B-BADE-80DE92D8F193}"/>
                  </c:ext>
                </c:extLst>
              </c15:ser>
            </c15:filteredBarSeries>
            <c15:filteredBarSeries>
              <c15:ser>
                <c:idx val="12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Ind_sem_cz!$C$36</c15:sqref>
                        </c15:formulaRef>
                      </c:ext>
                    </c:extLst>
                    <c:strCache>
                      <c:ptCount val="1"/>
                      <c:pt idx="0">
                        <c:v>Sem 4</c:v>
                      </c:pt>
                    </c:strCache>
                  </c:strRef>
                </c:tx>
                <c:spPr>
                  <a:solidFill>
                    <a:schemeClr val="accent5">
                      <a:tint val="98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Ind_sem_cz!$D$36:$G$36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1.127</c:v>
                      </c:pt>
                      <c:pt idx="1">
                        <c:v>1.01</c:v>
                      </c:pt>
                      <c:pt idx="2">
                        <c:v>1</c:v>
                      </c:pt>
                      <c:pt idx="3">
                        <c:v>1.02</c:v>
                      </c:pt>
                    </c:numCache>
                  </c:numRef>
                </c:val>
                <c:extLst xmlns:c16r2="http://schemas.microsoft.com/office/drawing/2015/06/chart" xmlns:c15="http://schemas.microsoft.com/office/drawing/2012/chart">
                  <c:ext xmlns:c16="http://schemas.microsoft.com/office/drawing/2014/chart" uri="{C3380CC4-5D6E-409C-BE32-E72D297353CC}">
                    <c16:uniqueId val="{0000000C-5D62-484B-BADE-80DE92D8F193}"/>
                  </c:ext>
                </c:extLst>
              </c15:ser>
            </c15:filteredBarSeries>
            <c15:filteredBarSeries>
              <c15:ser>
                <c:idx val="0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Ind_sem_cz!$C$37</c15:sqref>
                        </c15:formulaRef>
                      </c:ext>
                    </c:extLst>
                    <c:strCache>
                      <c:ptCount val="1"/>
                      <c:pt idx="0">
                        <c:v>Sem 5</c:v>
                      </c:pt>
                    </c:strCache>
                  </c:strRef>
                </c:tx>
                <c:spPr>
                  <a:solidFill>
                    <a:schemeClr val="accent5">
                      <a:shade val="39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Ind_sem_cz!$D$37:$G$37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0.873</c:v>
                      </c:pt>
                      <c:pt idx="1">
                        <c:v>1.012</c:v>
                      </c:pt>
                      <c:pt idx="2">
                        <c:v>1</c:v>
                      </c:pt>
                      <c:pt idx="3">
                        <c:v>1.0269999999999999</c:v>
                      </c:pt>
                    </c:numCache>
                  </c:numRef>
                </c:val>
                <c:extLst xmlns:c16r2="http://schemas.microsoft.com/office/drawing/2015/06/chart" xmlns:c15="http://schemas.microsoft.com/office/drawing/2012/chart">
                  <c:ext xmlns:c16="http://schemas.microsoft.com/office/drawing/2014/chart" uri="{C3380CC4-5D6E-409C-BE32-E72D297353CC}">
                    <c16:uniqueId val="{00000000-5D62-484B-BADE-80DE92D8F193}"/>
                  </c:ext>
                </c:extLst>
              </c15:ser>
            </c15:filteredBarSeries>
            <c15:filteredBarSeries>
              <c15:ser>
                <c:idx val="1"/>
                <c:order val="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Ind_sem_cz!$C$38</c15:sqref>
                        </c15:formulaRef>
                      </c:ext>
                    </c:extLst>
                    <c:strCache>
                      <c:ptCount val="1"/>
                      <c:pt idx="0">
                        <c:v>Sem 6</c:v>
                      </c:pt>
                    </c:strCache>
                  </c:strRef>
                </c:tx>
                <c:spPr>
                  <a:solidFill>
                    <a:schemeClr val="accent5">
                      <a:shade val="48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Ind_sem_cz!$D$38:$G$38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0.76</c:v>
                      </c:pt>
                      <c:pt idx="1">
                        <c:v>1.008</c:v>
                      </c:pt>
                      <c:pt idx="2">
                        <c:v>1</c:v>
                      </c:pt>
                      <c:pt idx="3">
                        <c:v>1.0269999999999999</c:v>
                      </c:pt>
                    </c:numCache>
                  </c:numRef>
                </c:val>
                <c:extLst xmlns:c16r2="http://schemas.microsoft.com/office/drawing/2015/06/chart" xmlns:c15="http://schemas.microsoft.com/office/drawing/2012/chart">
                  <c:ext xmlns:c16="http://schemas.microsoft.com/office/drawing/2014/chart" uri="{C3380CC4-5D6E-409C-BE32-E72D297353CC}">
                    <c16:uniqueId val="{00000001-5D62-484B-BADE-80DE92D8F193}"/>
                  </c:ext>
                </c:extLst>
              </c15:ser>
            </c15:filteredBarSeries>
            <c15:filteredBarSeries>
              <c15:ser>
                <c:idx val="2"/>
                <c:order val="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Ind_sem_cz!$C$39</c15:sqref>
                        </c15:formulaRef>
                      </c:ext>
                    </c:extLst>
                    <c:strCache>
                      <c:ptCount val="1"/>
                      <c:pt idx="0">
                        <c:v>Sem 7</c:v>
                      </c:pt>
                    </c:strCache>
                  </c:strRef>
                </c:tx>
                <c:spPr>
                  <a:solidFill>
                    <a:srgbClr val="94AEDC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Ind_sem_cz!$D$39:$G$39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0.998</c:v>
                      </c:pt>
                      <c:pt idx="1">
                        <c:v>1.006</c:v>
                      </c:pt>
                      <c:pt idx="2">
                        <c:v>1</c:v>
                      </c:pt>
                      <c:pt idx="3">
                        <c:v>1.014</c:v>
                      </c:pt>
                    </c:numCache>
                  </c:numRef>
                </c:val>
                <c:extLst xmlns:c16r2="http://schemas.microsoft.com/office/drawing/2015/06/chart" xmlns:c15="http://schemas.microsoft.com/office/drawing/2012/chart">
                  <c:ext xmlns:c16="http://schemas.microsoft.com/office/drawing/2014/chart" uri="{C3380CC4-5D6E-409C-BE32-E72D297353CC}">
                    <c16:uniqueId val="{00000002-5D62-484B-BADE-80DE92D8F193}"/>
                  </c:ext>
                </c:extLst>
              </c15:ser>
            </c15:filteredBarSeries>
            <c15:filteredBarSeries>
              <c15:ser>
                <c:idx val="7"/>
                <c:order val="1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Ind_sem_cz!$C$44</c15:sqref>
                        </c15:formulaRef>
                      </c:ext>
                    </c:extLst>
                    <c:strCache>
                      <c:ptCount val="1"/>
                      <c:pt idx="0">
                        <c:v>Sem 12</c:v>
                      </c:pt>
                    </c:strCache>
                  </c:strRef>
                </c:tx>
                <c:spPr>
                  <a:solidFill>
                    <a:schemeClr val="accent5">
                      <a:tint val="9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Ind_sem_cz!$D$44:$G$44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6r2="http://schemas.microsoft.com/office/drawing/2015/06/chart" xmlns:c15="http://schemas.microsoft.com/office/drawing/2012/chart">
                  <c:ext xmlns:c16="http://schemas.microsoft.com/office/drawing/2014/chart" uri="{C3380CC4-5D6E-409C-BE32-E72D297353CC}">
                    <c16:uniqueId val="{00000007-5D62-484B-BADE-80DE92D8F193}"/>
                  </c:ext>
                </c:extLst>
              </c15:ser>
            </c15:filteredBarSeries>
            <c15:filteredBarSeries>
              <c15:ser>
                <c:idx val="8"/>
                <c:order val="1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Ind_sem_cz!$C$45</c15:sqref>
                        </c15:formulaRef>
                      </c:ext>
                    </c:extLst>
                    <c:strCache>
                      <c:ptCount val="1"/>
                      <c:pt idx="0">
                        <c:v>Sem 13</c:v>
                      </c:pt>
                    </c:strCache>
                  </c:strRef>
                </c:tx>
                <c:spPr>
                  <a:solidFill>
                    <a:schemeClr val="accent5">
                      <a:tint val="8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Ind_sem_cz!$D$45:$G$45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6r2="http://schemas.microsoft.com/office/drawing/2015/06/chart" xmlns:c15="http://schemas.microsoft.com/office/drawing/2012/chart">
                  <c:ext xmlns:c16="http://schemas.microsoft.com/office/drawing/2014/chart" uri="{C3380CC4-5D6E-409C-BE32-E72D297353CC}">
                    <c16:uniqueId val="{00000008-5D62-484B-BADE-80DE92D8F193}"/>
                  </c:ext>
                </c:extLst>
              </c15:ser>
            </c15:filteredBarSeries>
            <c15:filteredBarSeries>
              <c15:ser>
                <c:idx val="14"/>
                <c:order val="1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Ind_sem_cz!$C$46</c15:sqref>
                        </c15:formulaRef>
                      </c:ext>
                    </c:extLst>
                    <c:strCache>
                      <c:ptCount val="1"/>
                      <c:pt idx="0">
                        <c:v>Sem 14</c:v>
                      </c:pt>
                    </c:strCache>
                  </c:strRef>
                </c:tx>
                <c:spPr>
                  <a:solidFill>
                    <a:schemeClr val="accent5">
                      <a:tint val="8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Ind_sem_cz!$D$46:$G$46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15"/>
                <c:order val="1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Ind_sem_cz!$C$47</c15:sqref>
                        </c15:formulaRef>
                      </c:ext>
                    </c:extLst>
                    <c:strCache>
                      <c:ptCount val="1"/>
                      <c:pt idx="0">
                        <c:v>Sem 15</c:v>
                      </c:pt>
                    </c:strCache>
                  </c:strRef>
                </c:tx>
                <c:spPr>
                  <a:solidFill>
                    <a:schemeClr val="accent5">
                      <a:tint val="81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Ind_sem_cz!$D$47:$G$47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16"/>
                <c:order val="1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Ind_sem_cz!$C$48</c15:sqref>
                        </c15:formulaRef>
                      </c:ext>
                    </c:extLst>
                    <c:strCache>
                      <c:ptCount val="1"/>
                      <c:pt idx="0">
                        <c:v>Sem 16</c:v>
                      </c:pt>
                    </c:strCache>
                  </c:strRef>
                </c:tx>
                <c:spPr>
                  <a:solidFill>
                    <a:schemeClr val="accent5">
                      <a:tint val="75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Ind_sem_cz!$D$48:$G$48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17"/>
                <c:order val="1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Ind_sem_cz!$C$49</c15:sqref>
                        </c15:formulaRef>
                      </c:ext>
                    </c:extLst>
                    <c:strCache>
                      <c:ptCount val="1"/>
                      <c:pt idx="0">
                        <c:v>Sem 17</c:v>
                      </c:pt>
                    </c:strCache>
                  </c:strRef>
                </c:tx>
                <c:spPr>
                  <a:solidFill>
                    <a:schemeClr val="accent5">
                      <a:tint val="7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Ind_sem_cz!$D$49:$G$49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18"/>
                <c:order val="17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Ind_sem_cz!$C$50</c15:sqref>
                        </c15:formulaRef>
                      </c:ext>
                    </c:extLst>
                    <c:strCache>
                      <c:ptCount val="1"/>
                      <c:pt idx="0">
                        <c:v>Sem 18</c:v>
                      </c:pt>
                    </c:strCache>
                  </c:strRef>
                </c:tx>
                <c:spPr>
                  <a:solidFill>
                    <a:schemeClr val="accent5">
                      <a:tint val="64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Ind_sem_cz!$D$50:$G$50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19"/>
                <c:order val="18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Ind_sem_cz!$C$51</c15:sqref>
                        </c15:formulaRef>
                      </c:ext>
                    </c:extLst>
                    <c:strCache>
                      <c:ptCount val="1"/>
                      <c:pt idx="0">
                        <c:v>Sem 19</c:v>
                      </c:pt>
                    </c:strCache>
                  </c:strRef>
                </c:tx>
                <c:spPr>
                  <a:solidFill>
                    <a:schemeClr val="accent5">
                      <a:tint val="58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Ind_sem_cz!$D$50:$G$50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20"/>
                <c:order val="19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Ind_sem_cz!$C$52</c15:sqref>
                        </c15:formulaRef>
                      </c:ext>
                    </c:extLst>
                    <c:strCache>
                      <c:ptCount val="1"/>
                      <c:pt idx="0">
                        <c:v>Sem 20</c:v>
                      </c:pt>
                    </c:strCache>
                  </c:strRef>
                </c:tx>
                <c:spPr>
                  <a:solidFill>
                    <a:schemeClr val="accent5">
                      <a:tint val="53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Ind_sem_cz!$D$52:$G$52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21"/>
                <c:order val="20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Ind_sem_cz!$C$53</c15:sqref>
                        </c15:formulaRef>
                      </c:ext>
                    </c:extLst>
                    <c:strCache>
                      <c:ptCount val="1"/>
                      <c:pt idx="0">
                        <c:v>Sem 21</c:v>
                      </c:pt>
                    </c:strCache>
                  </c:strRef>
                </c:tx>
                <c:spPr>
                  <a:solidFill>
                    <a:schemeClr val="accent5">
                      <a:tint val="47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Ind_sem_cz!$D$53:$G$53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22"/>
                <c:order val="2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Ind_sem_cz!$C$54</c15:sqref>
                        </c15:formulaRef>
                      </c:ext>
                    </c:extLst>
                    <c:strCache>
                      <c:ptCount val="1"/>
                      <c:pt idx="0">
                        <c:v>Sem 22</c:v>
                      </c:pt>
                    </c:strCache>
                  </c:strRef>
                </c:tx>
                <c:spPr>
                  <a:solidFill>
                    <a:schemeClr val="accent5">
                      <a:tint val="42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Ind_sem_cz!$D$54:$G$54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23"/>
                <c:order val="2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Ind_sem_cz!$C$55</c15:sqref>
                        </c15:formulaRef>
                      </c:ext>
                    </c:extLst>
                    <c:strCache>
                      <c:ptCount val="1"/>
                      <c:pt idx="0">
                        <c:v>Sem 23</c:v>
                      </c:pt>
                    </c:strCache>
                  </c:strRef>
                </c:tx>
                <c:spPr>
                  <a:solidFill>
                    <a:schemeClr val="accent5">
                      <a:tint val="3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Ind_sem_cz!$D$55:$G$55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</c:ext>
        </c:extLst>
      </c:barChart>
      <c:lineChart>
        <c:grouping val="stacked"/>
        <c:varyColors val="0"/>
        <c:ser>
          <c:idx val="13"/>
          <c:order val="23"/>
          <c:tx>
            <c:v>Óptimo</c:v>
          </c:tx>
          <c:spPr>
            <a:ln w="19050" cap="rnd">
              <a:solidFill>
                <a:srgbClr val="FF0000"/>
              </a:solidFill>
              <a:prstDash val="solid"/>
              <a:round/>
            </a:ln>
            <a:effectLst/>
          </c:spPr>
          <c:marker>
            <c:symbol val="none"/>
          </c:marker>
          <c:dLbls>
            <c:dLbl>
              <c:idx val="3"/>
              <c:layout>
                <c:manualLayout>
                  <c:x val="-4.7774158523344191E-2"/>
                  <c:y val="-4.3010738121839601E-2"/>
                </c:manualLayout>
              </c:layout>
              <c:spPr>
                <a:noFill/>
                <a:ln>
                  <a:solidFill>
                    <a:srgbClr val="FF0000"/>
                  </a:solidFill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Century Gothic" panose="020B0502020202020204" pitchFamily="34" charset="0"/>
                      <a:ea typeface="+mn-ea"/>
                      <a:cs typeface="+mn-cs"/>
                    </a:defRPr>
                  </a:pPr>
                  <a:endParaRPr lang="es-EC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s-EC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</c:strRef>
          </c:cat>
          <c:val>
            <c:numRef>
              <c:f>Ind_sem_cz!$D$58:$G$58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1A-5D62-484B-BADE-80DE92D8F1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38224912"/>
        <c:axId val="-2038223824"/>
      </c:lineChart>
      <c:catAx>
        <c:axId val="-20382249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2038223824"/>
        <c:crosses val="autoZero"/>
        <c:auto val="1"/>
        <c:lblAlgn val="ctr"/>
        <c:lblOffset val="100"/>
        <c:noMultiLvlLbl val="0"/>
      </c:catAx>
      <c:valAx>
        <c:axId val="-2038223824"/>
        <c:scaling>
          <c:orientation val="minMax"/>
          <c:max val="1.25"/>
          <c:min val="0"/>
        </c:scaling>
        <c:delete val="0"/>
        <c:axPos val="l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20382249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EC"/>
        </a:p>
      </c:txPr>
    </c:legend>
    <c:plotVisOnly val="1"/>
    <c:dispBlanksAs val="gap"/>
    <c:showDLblsOverMax val="0"/>
  </c:chart>
  <c:spPr>
    <a:solidFill>
      <a:schemeClr val="bg1"/>
    </a:solidFill>
    <a:ln w="3175" cap="flat" cmpd="sng" algn="ctr">
      <a:noFill/>
      <a:round/>
    </a:ln>
    <a:effectLst/>
  </c:spPr>
  <c:txPr>
    <a:bodyPr/>
    <a:lstStyle/>
    <a:p>
      <a:pPr>
        <a:defRPr>
          <a:latin typeface="Century Gothic" panose="020B0502020202020204" pitchFamily="34" charset="0"/>
        </a:defRPr>
      </a:pPr>
      <a:endParaRPr lang="es-EC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r>
              <a:rPr lang="es-EC" b="1"/>
              <a:t>Porcentaje de Ejecución de Crítica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EC"/>
        </a:p>
      </c:txPr>
    </c:title>
    <c:autoTitleDeleted val="0"/>
    <c:plotArea>
      <c:layout/>
      <c:barChart>
        <c:barDir val="col"/>
        <c:grouping val="clustered"/>
        <c:varyColors val="0"/>
        <c:ser>
          <c:idx val="3"/>
          <c:order val="7"/>
          <c:tx>
            <c:strRef>
              <c:f>Ind_sem_cz!$C$40</c:f>
              <c:strCache>
                <c:ptCount val="1"/>
                <c:pt idx="0">
                  <c:v>Sem 8</c:v>
                </c:pt>
              </c:strCache>
              <c:extLst xmlns:c15="http://schemas.microsoft.com/office/drawing/2012/chart"/>
            </c:strRef>
          </c:tx>
          <c:spPr>
            <a:solidFill>
              <a:srgbClr val="6087CC"/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Ind_sem_cz!$D$68:$G$68</c:f>
              <c:numCache>
                <c:formatCode>0.0%</c:formatCode>
                <c:ptCount val="4"/>
                <c:pt idx="0">
                  <c:v>0.93500000000000005</c:v>
                </c:pt>
                <c:pt idx="1">
                  <c:v>1.006</c:v>
                </c:pt>
                <c:pt idx="2">
                  <c:v>1</c:v>
                </c:pt>
                <c:pt idx="3">
                  <c:v>1.0449999999999999</c:v>
                </c:pt>
              </c:numCache>
              <c:extLst xmlns:c15="http://schemas.microsoft.com/office/drawing/2012/chart"/>
            </c:numRef>
          </c:val>
          <c:extLst xmlns:c16r2="http://schemas.microsoft.com/office/drawing/2015/06/chart" xmlns:c15="http://schemas.microsoft.com/office/drawing/2012/chart">
            <c:ext xmlns:c16="http://schemas.microsoft.com/office/drawing/2014/chart" uri="{C3380CC4-5D6E-409C-BE32-E72D297353CC}">
              <c16:uniqueId val="{00000007-5193-4A56-ADD0-44162760537F}"/>
            </c:ext>
          </c:extLst>
        </c:ser>
        <c:ser>
          <c:idx val="4"/>
          <c:order val="8"/>
          <c:tx>
            <c:strRef>
              <c:f>Ind_sem_cz!$C$69</c:f>
              <c:strCache>
                <c:ptCount val="1"/>
                <c:pt idx="0">
                  <c:v>Sem 9</c:v>
                </c:pt>
              </c:strCache>
              <c:extLst xmlns:c15="http://schemas.microsoft.com/office/drawing/2012/chart"/>
            </c:strRef>
          </c:tx>
          <c:spPr>
            <a:solidFill>
              <a:srgbClr val="3B67B7"/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Ind_sem_cz!$D$69:$G$69</c:f>
              <c:numCache>
                <c:formatCode>0.0%</c:formatCode>
                <c:ptCount val="4"/>
                <c:pt idx="0">
                  <c:v>1.004</c:v>
                </c:pt>
                <c:pt idx="1">
                  <c:v>1.0069999999999999</c:v>
                </c:pt>
                <c:pt idx="2">
                  <c:v>1</c:v>
                </c:pt>
                <c:pt idx="3">
                  <c:v>1.0549999999999999</c:v>
                </c:pt>
              </c:numCache>
              <c:extLst xmlns:c15="http://schemas.microsoft.com/office/drawing/2012/chart"/>
            </c:numRef>
          </c:val>
          <c:extLst xmlns:c16r2="http://schemas.microsoft.com/office/drawing/2015/06/chart" xmlns:c15="http://schemas.microsoft.com/office/drawing/2012/chart">
            <c:ext xmlns:c16="http://schemas.microsoft.com/office/drawing/2014/chart" uri="{C3380CC4-5D6E-409C-BE32-E72D297353CC}">
              <c16:uniqueId val="{00000008-5193-4A56-ADD0-44162760537F}"/>
            </c:ext>
          </c:extLst>
        </c:ser>
        <c:ser>
          <c:idx val="5"/>
          <c:order val="9"/>
          <c:tx>
            <c:strRef>
              <c:f>Ind_sem_cz!$C$42</c:f>
              <c:strCache>
                <c:ptCount val="1"/>
                <c:pt idx="0">
                  <c:v>Sem 10</c:v>
                </c:pt>
              </c:strCache>
              <c:extLst xmlns:c15="http://schemas.microsoft.com/office/drawing/2012/chart"/>
            </c:strRef>
          </c:tx>
          <c:spPr>
            <a:solidFill>
              <a:srgbClr val="2E508D"/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Ind_sem_cz!$D$70:$G$70</c:f>
              <c:numCache>
                <c:formatCode>0.0%</c:formatCode>
                <c:ptCount val="4"/>
                <c:pt idx="0">
                  <c:v>1.008</c:v>
                </c:pt>
                <c:pt idx="1">
                  <c:v>1.0069999999999999</c:v>
                </c:pt>
                <c:pt idx="2">
                  <c:v>1</c:v>
                </c:pt>
                <c:pt idx="3">
                  <c:v>1.028</c:v>
                </c:pt>
              </c:numCache>
              <c:extLst xmlns:c15="http://schemas.microsoft.com/office/drawing/2012/chart"/>
            </c:numRef>
          </c:val>
          <c:extLst xmlns:c16r2="http://schemas.microsoft.com/office/drawing/2015/06/chart" xmlns:c15="http://schemas.microsoft.com/office/drawing/2012/chart">
            <c:ext xmlns:c16="http://schemas.microsoft.com/office/drawing/2014/chart" uri="{C3380CC4-5D6E-409C-BE32-E72D297353CC}">
              <c16:uniqueId val="{00000009-5193-4A56-ADD0-44162760537F}"/>
            </c:ext>
          </c:extLst>
        </c:ser>
        <c:ser>
          <c:idx val="6"/>
          <c:order val="10"/>
          <c:tx>
            <c:strRef>
              <c:f>Ind_sem_cz!$C$43</c:f>
              <c:strCache>
                <c:ptCount val="1"/>
                <c:pt idx="0">
                  <c:v>Sem 11</c:v>
                </c:pt>
              </c:strCache>
              <c:extLst xmlns:c15="http://schemas.microsoft.com/office/drawing/2012/chart"/>
            </c:strRef>
          </c:tx>
          <c:spPr>
            <a:solidFill>
              <a:srgbClr val="294880"/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Ind_sem_cz!$D$71:$G$71</c:f>
              <c:numCache>
                <c:formatCode>0.0%</c:formatCode>
                <c:ptCount val="4"/>
                <c:pt idx="0">
                  <c:v>1.0149999999999999</c:v>
                </c:pt>
                <c:pt idx="1">
                  <c:v>1.002</c:v>
                </c:pt>
                <c:pt idx="2">
                  <c:v>1</c:v>
                </c:pt>
                <c:pt idx="3">
                  <c:v>1.0509999999999999</c:v>
                </c:pt>
              </c:numCache>
              <c:extLst xmlns:c15="http://schemas.microsoft.com/office/drawing/2012/chart"/>
            </c:numRef>
          </c:val>
          <c:extLst xmlns:c16r2="http://schemas.microsoft.com/office/drawing/2015/06/chart" xmlns:c15="http://schemas.microsoft.com/office/drawing/2012/chart">
            <c:ext xmlns:c16="http://schemas.microsoft.com/office/drawing/2014/chart" uri="{C3380CC4-5D6E-409C-BE32-E72D297353CC}">
              <c16:uniqueId val="{0000000A-5193-4A56-ADD0-4416276053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038222736"/>
        <c:axId val="-2038230352"/>
        <c:extLst>
          <c:ext xmlns:c15="http://schemas.microsoft.com/office/drawing/2012/chart" uri="{02D57815-91ED-43cb-92C2-25804820EDAC}">
            <c15:filteredBarSeries>
              <c15:ser>
                <c:idx val="9"/>
                <c:order val="0"/>
                <c:tx>
                  <c:strRef>
                    <c:extLst>
                      <c:ext uri="{02D57815-91ED-43cb-92C2-25804820EDAC}">
                        <c15:formulaRef>
                          <c15:sqref>Ind_sem_cz!$C$33</c15:sqref>
                        </c15:formulaRef>
                      </c:ext>
                    </c:extLst>
                    <c:strCache>
                      <c:ptCount val="1"/>
                      <c:pt idx="0">
                        <c:v>Sem 1</c:v>
                      </c:pt>
                    </c:strCache>
                  </c:strRef>
                </c:tx>
                <c:spPr>
                  <a:solidFill>
                    <a:schemeClr val="accent5">
                      <a:shade val="81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Ind_sem_cz!$D$61:$G$61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</c:v>
                      </c:pt>
                      <c:pt idx="1">
                        <c:v>0</c:v>
                      </c:pt>
                      <c:pt idx="2">
                        <c:v>0</c:v>
                      </c:pt>
                      <c:pt idx="3">
                        <c:v>0</c:v>
                      </c:pt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0-5193-4A56-ADD0-44162760537F}"/>
                  </c:ext>
                </c:extLst>
              </c15:ser>
            </c15:filteredBarSeries>
            <c15:filteredBarSeries>
              <c15:ser>
                <c:idx val="10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Ind_sem_cz!$C$34</c15:sqref>
                        </c15:formulaRef>
                      </c:ext>
                    </c:extLst>
                    <c:strCache>
                      <c:ptCount val="1"/>
                      <c:pt idx="0">
                        <c:v>Sem 2</c:v>
                      </c:pt>
                    </c:strCache>
                  </c:strRef>
                </c:tx>
                <c:spPr>
                  <a:solidFill>
                    <a:schemeClr val="accent5">
                      <a:shade val="87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Ind_sem_cz!$D$62:$G$62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</c:v>
                      </c:pt>
                      <c:pt idx="1">
                        <c:v>0</c:v>
                      </c:pt>
                      <c:pt idx="2">
                        <c:v>0</c:v>
                      </c:pt>
                      <c:pt idx="3">
                        <c:v>0</c:v>
                      </c:pt>
                    </c:numCache>
                  </c:numRef>
                </c:val>
                <c:extLst xmlns:c16r2="http://schemas.microsoft.com/office/drawing/2015/06/chart" xmlns:c15="http://schemas.microsoft.com/office/drawing/2012/chart">
                  <c:ext xmlns:c16="http://schemas.microsoft.com/office/drawing/2014/chart" uri="{C3380CC4-5D6E-409C-BE32-E72D297353CC}">
                    <c16:uniqueId val="{00000001-5193-4A56-ADD0-44162760537F}"/>
                  </c:ext>
                </c:extLst>
              </c15:ser>
            </c15:filteredBarSeries>
            <c15:filteredBarSeries>
              <c15:ser>
                <c:idx val="11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Ind_sem_cz!$C$63</c15:sqref>
                        </c15:formulaRef>
                      </c:ext>
                    </c:extLst>
                    <c:strCache>
                      <c:ptCount val="1"/>
                      <c:pt idx="0">
                        <c:v>Sem 3</c:v>
                      </c:pt>
                    </c:strCache>
                  </c:strRef>
                </c:tx>
                <c:spPr>
                  <a:solidFill>
                    <a:schemeClr val="accent5">
                      <a:shade val="92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Ind_sem_cz!$D$63:$G$63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</c:v>
                      </c:pt>
                      <c:pt idx="1">
                        <c:v>0</c:v>
                      </c:pt>
                      <c:pt idx="2">
                        <c:v>1</c:v>
                      </c:pt>
                      <c:pt idx="3">
                        <c:v>1.111</c:v>
                      </c:pt>
                    </c:numCache>
                  </c:numRef>
                </c:val>
                <c:extLst xmlns:c16r2="http://schemas.microsoft.com/office/drawing/2015/06/chart" xmlns:c15="http://schemas.microsoft.com/office/drawing/2012/chart">
                  <c:ext xmlns:c16="http://schemas.microsoft.com/office/drawing/2014/chart" uri="{C3380CC4-5D6E-409C-BE32-E72D297353CC}">
                    <c16:uniqueId val="{00000002-5193-4A56-ADD0-44162760537F}"/>
                  </c:ext>
                </c:extLst>
              </c15:ser>
            </c15:filteredBarSeries>
            <c15:filteredBarSeries>
              <c15:ser>
                <c:idx val="12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Ind_sem_cz!$C$36</c15:sqref>
                        </c15:formulaRef>
                      </c:ext>
                    </c:extLst>
                    <c:strCache>
                      <c:ptCount val="1"/>
                      <c:pt idx="0">
                        <c:v>Sem 4</c:v>
                      </c:pt>
                    </c:strCache>
                  </c:strRef>
                </c:tx>
                <c:spPr>
                  <a:solidFill>
                    <a:schemeClr val="accent5">
                      <a:shade val="97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Ind_sem_cz!$D$64:$G$64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1.9714</c:v>
                      </c:pt>
                      <c:pt idx="1">
                        <c:v>1</c:v>
                      </c:pt>
                      <c:pt idx="2">
                        <c:v>1</c:v>
                      </c:pt>
                      <c:pt idx="3">
                        <c:v>1</c:v>
                      </c:pt>
                    </c:numCache>
                  </c:numRef>
                </c:val>
                <c:extLst xmlns:c16r2="http://schemas.microsoft.com/office/drawing/2015/06/chart" xmlns:c15="http://schemas.microsoft.com/office/drawing/2012/chart">
                  <c:ext xmlns:c16="http://schemas.microsoft.com/office/drawing/2014/chart" uri="{C3380CC4-5D6E-409C-BE32-E72D297353CC}">
                    <c16:uniqueId val="{00000003-5193-4A56-ADD0-44162760537F}"/>
                  </c:ext>
                </c:extLst>
              </c15:ser>
            </c15:filteredBarSeries>
            <c15:filteredBarSeries>
              <c15:ser>
                <c:idx val="0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Ind_sem_cz!$C$37</c15:sqref>
                        </c15:formulaRef>
                      </c:ext>
                    </c:extLst>
                    <c:strCache>
                      <c:ptCount val="1"/>
                      <c:pt idx="0">
                        <c:v>Sem 5</c:v>
                      </c:pt>
                    </c:strCache>
                  </c:strRef>
                </c:tx>
                <c:spPr>
                  <a:solidFill>
                    <a:schemeClr val="accent5">
                      <a:shade val="39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Ind_sem_cz!$D$65:$G$65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1.0669999999999999</c:v>
                      </c:pt>
                      <c:pt idx="1">
                        <c:v>1.012</c:v>
                      </c:pt>
                      <c:pt idx="2">
                        <c:v>1</c:v>
                      </c:pt>
                      <c:pt idx="3">
                        <c:v>1.024</c:v>
                      </c:pt>
                    </c:numCache>
                  </c:numRef>
                </c:val>
                <c:extLst xmlns:c16r2="http://schemas.microsoft.com/office/drawing/2015/06/chart" xmlns:c15="http://schemas.microsoft.com/office/drawing/2012/chart">
                  <c:ext xmlns:c16="http://schemas.microsoft.com/office/drawing/2014/chart" uri="{C3380CC4-5D6E-409C-BE32-E72D297353CC}">
                    <c16:uniqueId val="{00000004-5193-4A56-ADD0-44162760537F}"/>
                  </c:ext>
                </c:extLst>
              </c15:ser>
            </c15:filteredBarSeries>
            <c15:filteredBarSeries>
              <c15:ser>
                <c:idx val="1"/>
                <c:order val="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Ind_sem_cz!$C$38</c15:sqref>
                        </c15:formulaRef>
                      </c:ext>
                    </c:extLst>
                    <c:strCache>
                      <c:ptCount val="1"/>
                      <c:pt idx="0">
                        <c:v>Sem 6</c:v>
                      </c:pt>
                    </c:strCache>
                  </c:strRef>
                </c:tx>
                <c:spPr>
                  <a:solidFill>
                    <a:schemeClr val="accent5">
                      <a:shade val="48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Ind_sem_cz!$D$66:$G$66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0.91200000000000003</c:v>
                      </c:pt>
                      <c:pt idx="1">
                        <c:v>1</c:v>
                      </c:pt>
                      <c:pt idx="2">
                        <c:v>1</c:v>
                      </c:pt>
                      <c:pt idx="3">
                        <c:v>1.0329999999999999</c:v>
                      </c:pt>
                    </c:numCache>
                  </c:numRef>
                </c:val>
                <c:extLst xmlns:c16r2="http://schemas.microsoft.com/office/drawing/2015/06/chart" xmlns:c15="http://schemas.microsoft.com/office/drawing/2012/chart">
                  <c:ext xmlns:c16="http://schemas.microsoft.com/office/drawing/2014/chart" uri="{C3380CC4-5D6E-409C-BE32-E72D297353CC}">
                    <c16:uniqueId val="{00000005-5193-4A56-ADD0-44162760537F}"/>
                  </c:ext>
                </c:extLst>
              </c15:ser>
            </c15:filteredBarSeries>
            <c15:filteredBarSeries>
              <c15:ser>
                <c:idx val="2"/>
                <c:order val="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Ind_sem_cz!$C$39</c15:sqref>
                        </c15:formulaRef>
                      </c:ext>
                    </c:extLst>
                    <c:strCache>
                      <c:ptCount val="1"/>
                      <c:pt idx="0">
                        <c:v>Sem 7</c:v>
                      </c:pt>
                    </c:strCache>
                  </c:strRef>
                </c:tx>
                <c:spPr>
                  <a:solidFill>
                    <a:srgbClr val="94AEDC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Ind_sem_cz!$D$67:$G$67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0.89900000000000002</c:v>
                      </c:pt>
                      <c:pt idx="1">
                        <c:v>1.004</c:v>
                      </c:pt>
                      <c:pt idx="2">
                        <c:v>1</c:v>
                      </c:pt>
                      <c:pt idx="3">
                        <c:v>1.0369999999999999</c:v>
                      </c:pt>
                    </c:numCache>
                  </c:numRef>
                </c:val>
                <c:extLst xmlns:c16r2="http://schemas.microsoft.com/office/drawing/2015/06/chart" xmlns:c15="http://schemas.microsoft.com/office/drawing/2012/chart">
                  <c:ext xmlns:c16="http://schemas.microsoft.com/office/drawing/2014/chart" uri="{C3380CC4-5D6E-409C-BE32-E72D297353CC}">
                    <c16:uniqueId val="{00000006-5193-4A56-ADD0-44162760537F}"/>
                  </c:ext>
                </c:extLst>
              </c15:ser>
            </c15:filteredBarSeries>
            <c15:filteredBarSeries>
              <c15:ser>
                <c:idx val="7"/>
                <c:order val="1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Ind_sem_cz!$C$44</c15:sqref>
                        </c15:formulaRef>
                      </c:ext>
                    </c:extLst>
                    <c:strCache>
                      <c:ptCount val="1"/>
                      <c:pt idx="0">
                        <c:v>Sem 12</c:v>
                      </c:pt>
                    </c:strCache>
                  </c:strRef>
                </c:tx>
                <c:spPr>
                  <a:solidFill>
                    <a:schemeClr val="accent5">
                      <a:tint val="9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Ind_sem_cz!$D$72:$G$72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6r2="http://schemas.microsoft.com/office/drawing/2015/06/chart" xmlns:c15="http://schemas.microsoft.com/office/drawing/2012/chart">
                  <c:ext xmlns:c16="http://schemas.microsoft.com/office/drawing/2014/chart" uri="{C3380CC4-5D6E-409C-BE32-E72D297353CC}">
                    <c16:uniqueId val="{0000000B-5193-4A56-ADD0-44162760537F}"/>
                  </c:ext>
                </c:extLst>
              </c15:ser>
            </c15:filteredBarSeries>
            <c15:filteredBarSeries>
              <c15:ser>
                <c:idx val="8"/>
                <c:order val="1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Ind_sem_cz!$C$45</c15:sqref>
                        </c15:formulaRef>
                      </c:ext>
                    </c:extLst>
                    <c:strCache>
                      <c:ptCount val="1"/>
                      <c:pt idx="0">
                        <c:v>Sem 13</c:v>
                      </c:pt>
                    </c:strCache>
                  </c:strRef>
                </c:tx>
                <c:spPr>
                  <a:solidFill>
                    <a:schemeClr val="accent5">
                      <a:tint val="8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Ind_sem_cz!$D$73:$G$73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6r2="http://schemas.microsoft.com/office/drawing/2015/06/chart" xmlns:c15="http://schemas.microsoft.com/office/drawing/2012/chart">
                  <c:ext xmlns:c16="http://schemas.microsoft.com/office/drawing/2014/chart" uri="{C3380CC4-5D6E-409C-BE32-E72D297353CC}">
                    <c16:uniqueId val="{0000000C-5193-4A56-ADD0-44162760537F}"/>
                  </c:ext>
                </c:extLst>
              </c15:ser>
            </c15:filteredBarSeries>
            <c15:filteredBarSeries>
              <c15:ser>
                <c:idx val="14"/>
                <c:order val="1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Ind_sem_cz!$C$74</c15:sqref>
                        </c15:formulaRef>
                      </c:ext>
                    </c:extLst>
                    <c:strCache>
                      <c:ptCount val="1"/>
                      <c:pt idx="0">
                        <c:v>Sem 14</c:v>
                      </c:pt>
                    </c:strCache>
                  </c:strRef>
                </c:tx>
                <c:spPr>
                  <a:solidFill>
                    <a:schemeClr val="accent5">
                      <a:tint val="93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Ind_sem_cz!$D$88:$G$88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Ind_sem_cz!$D$74:$G$74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15"/>
                <c:order val="1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Ind_sem_cz!$C$75</c15:sqref>
                        </c15:formulaRef>
                      </c:ext>
                    </c:extLst>
                    <c:strCache>
                      <c:ptCount val="1"/>
                      <c:pt idx="0">
                        <c:v>Sem 15</c:v>
                      </c:pt>
                    </c:strCache>
                  </c:strRef>
                </c:tx>
                <c:spPr>
                  <a:solidFill>
                    <a:schemeClr val="accent5">
                      <a:tint val="88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Ind_sem_cz!$D$75:$G$75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16"/>
                <c:order val="1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Ind_sem_cz!$C$76</c15:sqref>
                        </c15:formulaRef>
                      </c:ext>
                    </c:extLst>
                    <c:strCache>
                      <c:ptCount val="1"/>
                      <c:pt idx="0">
                        <c:v>Sem 16</c:v>
                      </c:pt>
                    </c:strCache>
                  </c:strRef>
                </c:tx>
                <c:spPr>
                  <a:solidFill>
                    <a:schemeClr val="accent5">
                      <a:tint val="82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Ind_sem_cz!$D$76:$G$76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17"/>
                <c:order val="1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Ind_sem_cz!$C$77</c15:sqref>
                        </c15:formulaRef>
                      </c:ext>
                    </c:extLst>
                    <c:strCache>
                      <c:ptCount val="1"/>
                      <c:pt idx="0">
                        <c:v>Sem 17</c:v>
                      </c:pt>
                    </c:strCache>
                  </c:strRef>
                </c:tx>
                <c:spPr>
                  <a:solidFill>
                    <a:schemeClr val="accent5">
                      <a:tint val="77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Ind_sem_cz!$D$77:$G$77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18"/>
                <c:order val="17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Ind_sem_cz!$C$78</c15:sqref>
                        </c15:formulaRef>
                      </c:ext>
                    </c:extLst>
                    <c:strCache>
                      <c:ptCount val="1"/>
                      <c:pt idx="0">
                        <c:v>Sem 18</c:v>
                      </c:pt>
                    </c:strCache>
                  </c:strRef>
                </c:tx>
                <c:spPr>
                  <a:solidFill>
                    <a:schemeClr val="accent5">
                      <a:tint val="72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Ind_sem_cz!$D$78:$G$78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19"/>
                <c:order val="18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Ind_sem_cz!$C$79</c15:sqref>
                        </c15:formulaRef>
                      </c:ext>
                    </c:extLst>
                    <c:strCache>
                      <c:ptCount val="1"/>
                      <c:pt idx="0">
                        <c:v>Sem 19</c:v>
                      </c:pt>
                    </c:strCache>
                  </c:strRef>
                </c:tx>
                <c:spPr>
                  <a:solidFill>
                    <a:schemeClr val="accent5">
                      <a:tint val="67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Ind_sem_cz!$D$79:$G$79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20"/>
                <c:order val="19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Ind_sem_cz!$C$80</c15:sqref>
                        </c15:formulaRef>
                      </c:ext>
                    </c:extLst>
                    <c:strCache>
                      <c:ptCount val="1"/>
                      <c:pt idx="0">
                        <c:v>Sem 20</c:v>
                      </c:pt>
                    </c:strCache>
                  </c:strRef>
                </c:tx>
                <c:spPr>
                  <a:solidFill>
                    <a:schemeClr val="accent5">
                      <a:tint val="62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Ind_sem_cz!$D$80:$G$80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21"/>
                <c:order val="20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Ind_sem_cz!$C$81</c15:sqref>
                        </c15:formulaRef>
                      </c:ext>
                    </c:extLst>
                    <c:strCache>
                      <c:ptCount val="1"/>
                      <c:pt idx="0">
                        <c:v>Sem 21</c:v>
                      </c:pt>
                    </c:strCache>
                  </c:strRef>
                </c:tx>
                <c:spPr>
                  <a:solidFill>
                    <a:schemeClr val="accent5">
                      <a:tint val="5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Ind_sem_cz!$D$81:$G$81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22"/>
                <c:order val="2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Ind_sem_cz!$C$82</c15:sqref>
                        </c15:formulaRef>
                      </c:ext>
                    </c:extLst>
                    <c:strCache>
                      <c:ptCount val="1"/>
                      <c:pt idx="0">
                        <c:v>Sem 22</c:v>
                      </c:pt>
                    </c:strCache>
                  </c:strRef>
                </c:tx>
                <c:spPr>
                  <a:solidFill>
                    <a:schemeClr val="accent5">
                      <a:tint val="51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Ind_sem_cz!$D$82:$G$82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23"/>
                <c:order val="2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Ind_sem_cz!$C$83</c15:sqref>
                        </c15:formulaRef>
                      </c:ext>
                    </c:extLst>
                    <c:strCache>
                      <c:ptCount val="1"/>
                      <c:pt idx="0">
                        <c:v>Sem 23</c:v>
                      </c:pt>
                    </c:strCache>
                  </c:strRef>
                </c:tx>
                <c:spPr>
                  <a:solidFill>
                    <a:schemeClr val="accent5">
                      <a:tint val="4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Ind_sem_cz!$D$83:$G$83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24"/>
                <c:order val="2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Ind_sem_cz!$C$84</c15:sqref>
                        </c15:formulaRef>
                      </c:ext>
                    </c:extLst>
                    <c:strCache>
                      <c:ptCount val="1"/>
                      <c:pt idx="0">
                        <c:v>Sem 24</c:v>
                      </c:pt>
                    </c:strCache>
                  </c:strRef>
                </c:tx>
                <c:spPr>
                  <a:solidFill>
                    <a:schemeClr val="accent5">
                      <a:tint val="41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Ind_sem_cz!$D$84:$G$84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25"/>
                <c:order val="2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Ind_sem_cz!$C$85</c15:sqref>
                        </c15:formulaRef>
                      </c:ext>
                    </c:extLst>
                    <c:strCache>
                      <c:ptCount val="1"/>
                      <c:pt idx="0">
                        <c:v>Sem 25</c:v>
                      </c:pt>
                    </c:strCache>
                  </c:strRef>
                </c:tx>
                <c:spPr>
                  <a:solidFill>
                    <a:schemeClr val="accent5">
                      <a:tint val="3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Ind_sem_cz!$D$85:$G$85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</c:ext>
        </c:extLst>
      </c:barChart>
      <c:lineChart>
        <c:grouping val="stacked"/>
        <c:varyColors val="0"/>
        <c:ser>
          <c:idx val="13"/>
          <c:order val="25"/>
          <c:tx>
            <c:v>Óptimo</c:v>
          </c:tx>
          <c:spPr>
            <a:ln w="19050" cap="rnd">
              <a:solidFill>
                <a:srgbClr val="FF0000"/>
              </a:solidFill>
              <a:prstDash val="solid"/>
              <a:round/>
            </a:ln>
            <a:effectLst/>
          </c:spPr>
          <c:marker>
            <c:symbol val="none"/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spPr>
                <a:noFill/>
                <a:ln>
                  <a:solidFill>
                    <a:srgbClr val="FF0000"/>
                  </a:solidFill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Century Gothic" panose="020B0502020202020204" pitchFamily="34" charset="0"/>
                      <a:ea typeface="+mn-ea"/>
                      <a:cs typeface="+mn-cs"/>
                    </a:defRPr>
                  </a:pPr>
                  <a:endParaRPr lang="es-EC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s-EC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Ind_sem_cz!$D$88:$G$88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</c:strRef>
          </c:cat>
          <c:val>
            <c:numRef>
              <c:f>Ind_sem_cz!$D$58:$G$58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D-5193-4A56-ADD0-4416276053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38222736"/>
        <c:axId val="-2038230352"/>
      </c:lineChart>
      <c:catAx>
        <c:axId val="-20382227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2038230352"/>
        <c:crosses val="autoZero"/>
        <c:auto val="1"/>
        <c:lblAlgn val="ctr"/>
        <c:lblOffset val="100"/>
        <c:noMultiLvlLbl val="0"/>
      </c:catAx>
      <c:valAx>
        <c:axId val="-2038230352"/>
        <c:scaling>
          <c:orientation val="minMax"/>
          <c:max val="1.25"/>
          <c:min val="0"/>
        </c:scaling>
        <c:delete val="0"/>
        <c:axPos val="l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2038222736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EC"/>
        </a:p>
      </c:txPr>
    </c:legend>
    <c:plotVisOnly val="1"/>
    <c:dispBlanksAs val="gap"/>
    <c:showDLblsOverMax val="0"/>
  </c:chart>
  <c:spPr>
    <a:solidFill>
      <a:schemeClr val="bg1"/>
    </a:solidFill>
    <a:ln w="3175" cap="flat" cmpd="sng" algn="ctr">
      <a:noFill/>
      <a:round/>
    </a:ln>
    <a:effectLst/>
  </c:spPr>
  <c:txPr>
    <a:bodyPr/>
    <a:lstStyle/>
    <a:p>
      <a:pPr>
        <a:defRPr>
          <a:latin typeface="Century Gothic" panose="020B0502020202020204" pitchFamily="34" charset="0"/>
        </a:defRPr>
      </a:pPr>
      <a:endParaRPr lang="es-EC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r>
              <a:rPr lang="es-EC" b="1"/>
              <a:t> Porcentaje de encuestas efectivas criticadas  ejecutadas 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EC"/>
        </a:p>
      </c:txPr>
    </c:title>
    <c:autoTitleDeleted val="0"/>
    <c:plotArea>
      <c:layout/>
      <c:barChart>
        <c:barDir val="col"/>
        <c:grouping val="clustered"/>
        <c:varyColors val="0"/>
        <c:ser>
          <c:idx val="3"/>
          <c:order val="7"/>
          <c:tx>
            <c:strRef>
              <c:f>Ind_sem_cz!$C$96</c:f>
              <c:strCache>
                <c:ptCount val="1"/>
                <c:pt idx="0">
                  <c:v>Sem 8</c:v>
                </c:pt>
              </c:strCache>
              <c:extLst xmlns:c15="http://schemas.microsoft.com/office/drawing/2012/chart"/>
            </c:strRef>
          </c:tx>
          <c:spPr>
            <a:solidFill>
              <a:srgbClr val="94AEDC"/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Ind_sem_cz!$D$96:$G$96</c:f>
              <c:numCache>
                <c:formatCode>0.0%</c:formatCode>
                <c:ptCount val="4"/>
                <c:pt idx="0">
                  <c:v>0.95599999999999996</c:v>
                </c:pt>
                <c:pt idx="1">
                  <c:v>0.90600000000000003</c:v>
                </c:pt>
                <c:pt idx="2">
                  <c:v>0.98599999999999999</c:v>
                </c:pt>
                <c:pt idx="3">
                  <c:v>0.92200000000000004</c:v>
                </c:pt>
              </c:numCache>
              <c:extLst xmlns:c15="http://schemas.microsoft.com/office/drawing/2012/chart"/>
            </c:numRef>
          </c:val>
          <c:extLst xmlns:c16r2="http://schemas.microsoft.com/office/drawing/2015/06/chart" xmlns:c15="http://schemas.microsoft.com/office/drawing/2012/chart">
            <c:ext xmlns:c16="http://schemas.microsoft.com/office/drawing/2014/chart" uri="{C3380CC4-5D6E-409C-BE32-E72D297353CC}">
              <c16:uniqueId val="{00000007-5193-4A56-ADD0-44162760537F}"/>
            </c:ext>
          </c:extLst>
        </c:ser>
        <c:ser>
          <c:idx val="4"/>
          <c:order val="8"/>
          <c:tx>
            <c:strRef>
              <c:f>Ind_sem_cz!$C$97</c:f>
              <c:strCache>
                <c:ptCount val="1"/>
                <c:pt idx="0">
                  <c:v>Sem 9</c:v>
                </c:pt>
              </c:strCache>
              <c:extLst xmlns:c15="http://schemas.microsoft.com/office/drawing/2012/chart"/>
            </c:strRef>
          </c:tx>
          <c:spPr>
            <a:solidFill>
              <a:srgbClr val="3B67B7"/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Ind_sem_cz!$D$97:$G$97</c:f>
              <c:numCache>
                <c:formatCode>0.0%</c:formatCode>
                <c:ptCount val="4"/>
                <c:pt idx="0">
                  <c:v>0.95899999999999996</c:v>
                </c:pt>
                <c:pt idx="1">
                  <c:v>0.91600000000000004</c:v>
                </c:pt>
                <c:pt idx="2">
                  <c:v>0.98799999999999999</c:v>
                </c:pt>
                <c:pt idx="3">
                  <c:v>0.92200000000000004</c:v>
                </c:pt>
              </c:numCache>
              <c:extLst xmlns:c15="http://schemas.microsoft.com/office/drawing/2012/chart"/>
            </c:numRef>
          </c:val>
          <c:extLst xmlns:c16r2="http://schemas.microsoft.com/office/drawing/2015/06/chart" xmlns:c15="http://schemas.microsoft.com/office/drawing/2012/chart">
            <c:ext xmlns:c16="http://schemas.microsoft.com/office/drawing/2014/chart" uri="{C3380CC4-5D6E-409C-BE32-E72D297353CC}">
              <c16:uniqueId val="{00000008-5193-4A56-ADD0-44162760537F}"/>
            </c:ext>
          </c:extLst>
        </c:ser>
        <c:ser>
          <c:idx val="5"/>
          <c:order val="9"/>
          <c:tx>
            <c:strRef>
              <c:f>Ind_sem_cz!$C$98</c:f>
              <c:strCache>
                <c:ptCount val="1"/>
                <c:pt idx="0">
                  <c:v>Sem 10</c:v>
                </c:pt>
              </c:strCache>
              <c:extLst xmlns:c15="http://schemas.microsoft.com/office/drawing/2012/chart"/>
            </c:strRef>
          </c:tx>
          <c:spPr>
            <a:solidFill>
              <a:srgbClr val="2E508D"/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Ind_sem_cz!$D$98:$G$98</c:f>
              <c:numCache>
                <c:formatCode>0.0%</c:formatCode>
                <c:ptCount val="4"/>
                <c:pt idx="0">
                  <c:v>0.95599999999999996</c:v>
                </c:pt>
                <c:pt idx="1">
                  <c:v>0.91900000000000004</c:v>
                </c:pt>
                <c:pt idx="2">
                  <c:v>0.99</c:v>
                </c:pt>
                <c:pt idx="3">
                  <c:v>0.93</c:v>
                </c:pt>
              </c:numCache>
              <c:extLst xmlns:c15="http://schemas.microsoft.com/office/drawing/2012/chart"/>
            </c:numRef>
          </c:val>
          <c:extLst xmlns:c16r2="http://schemas.microsoft.com/office/drawing/2015/06/chart" xmlns:c15="http://schemas.microsoft.com/office/drawing/2012/chart">
            <c:ext xmlns:c16="http://schemas.microsoft.com/office/drawing/2014/chart" uri="{C3380CC4-5D6E-409C-BE32-E72D297353CC}">
              <c16:uniqueId val="{00000009-5193-4A56-ADD0-44162760537F}"/>
            </c:ext>
          </c:extLst>
        </c:ser>
        <c:ser>
          <c:idx val="6"/>
          <c:order val="10"/>
          <c:tx>
            <c:strRef>
              <c:f>Ind_sem_cz!$C$99</c:f>
              <c:strCache>
                <c:ptCount val="1"/>
                <c:pt idx="0">
                  <c:v>Sem 11</c:v>
                </c:pt>
              </c:strCache>
              <c:extLst xmlns:c15="http://schemas.microsoft.com/office/drawing/2012/chart"/>
            </c:strRef>
          </c:tx>
          <c:spPr>
            <a:solidFill>
              <a:srgbClr val="233D6B"/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Ind_sem_cz!$D$99:$G$99</c:f>
              <c:numCache>
                <c:formatCode>0.0%</c:formatCode>
                <c:ptCount val="4"/>
                <c:pt idx="0">
                  <c:v>0.95299999999999996</c:v>
                </c:pt>
                <c:pt idx="1">
                  <c:v>0.92400000000000004</c:v>
                </c:pt>
                <c:pt idx="2">
                  <c:v>0.99099999999999999</c:v>
                </c:pt>
                <c:pt idx="3">
                  <c:v>0.93400000000000005</c:v>
                </c:pt>
              </c:numCache>
              <c:extLst xmlns:c15="http://schemas.microsoft.com/office/drawing/2012/chart"/>
            </c:numRef>
          </c:val>
          <c:extLst xmlns:c16r2="http://schemas.microsoft.com/office/drawing/2015/06/chart" xmlns:c15="http://schemas.microsoft.com/office/drawing/2012/chart">
            <c:ext xmlns:c16="http://schemas.microsoft.com/office/drawing/2014/chart" uri="{C3380CC4-5D6E-409C-BE32-E72D297353CC}">
              <c16:uniqueId val="{0000000A-5193-4A56-ADD0-4416276053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038228720"/>
        <c:axId val="-2038220560"/>
        <c:extLst>
          <c:ext xmlns:c15="http://schemas.microsoft.com/office/drawing/2012/chart" uri="{02D57815-91ED-43cb-92C2-25804820EDAC}">
            <c15:filteredBarSeries>
              <c15:ser>
                <c:idx val="9"/>
                <c:order val="0"/>
                <c:tx>
                  <c:strRef>
                    <c:extLst>
                      <c:ext uri="{02D57815-91ED-43cb-92C2-25804820EDAC}">
                        <c15:formulaRef>
                          <c15:sqref>Ind_sem_cz!$C$89</c15:sqref>
                        </c15:formulaRef>
                      </c:ext>
                    </c:extLst>
                    <c:strCache>
                      <c:ptCount val="1"/>
                      <c:pt idx="0">
                        <c:v>Sem 1</c:v>
                      </c:pt>
                    </c:strCache>
                  </c:strRef>
                </c:tx>
                <c:spPr>
                  <a:solidFill>
                    <a:schemeClr val="accent5">
                      <a:shade val="81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Ind_sem_cz!$D$89:$G$89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</c:v>
                      </c:pt>
                      <c:pt idx="1">
                        <c:v>0</c:v>
                      </c:pt>
                      <c:pt idx="2">
                        <c:v>0</c:v>
                      </c:pt>
                      <c:pt idx="3">
                        <c:v>0</c:v>
                      </c:pt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0-5193-4A56-ADD0-44162760537F}"/>
                  </c:ext>
                </c:extLst>
              </c15:ser>
            </c15:filteredBarSeries>
            <c15:filteredBarSeries>
              <c15:ser>
                <c:idx val="10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Ind_sem_cz!$C$90</c15:sqref>
                        </c15:formulaRef>
                      </c:ext>
                    </c:extLst>
                    <c:strCache>
                      <c:ptCount val="1"/>
                      <c:pt idx="0">
                        <c:v>Sem 2</c:v>
                      </c:pt>
                    </c:strCache>
                  </c:strRef>
                </c:tx>
                <c:spPr>
                  <a:solidFill>
                    <a:schemeClr val="accent5">
                      <a:shade val="87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Ind_sem_cz!$D$90:$G$90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</c:v>
                      </c:pt>
                      <c:pt idx="1">
                        <c:v>0</c:v>
                      </c:pt>
                      <c:pt idx="2">
                        <c:v>0</c:v>
                      </c:pt>
                      <c:pt idx="3">
                        <c:v>0</c:v>
                      </c:pt>
                    </c:numCache>
                  </c:numRef>
                </c:val>
                <c:extLst xmlns:c16r2="http://schemas.microsoft.com/office/drawing/2015/06/chart" xmlns:c15="http://schemas.microsoft.com/office/drawing/2012/chart">
                  <c:ext xmlns:c16="http://schemas.microsoft.com/office/drawing/2014/chart" uri="{C3380CC4-5D6E-409C-BE32-E72D297353CC}">
                    <c16:uniqueId val="{00000001-5193-4A56-ADD0-44162760537F}"/>
                  </c:ext>
                </c:extLst>
              </c15:ser>
            </c15:filteredBarSeries>
            <c15:filteredBarSeries>
              <c15:ser>
                <c:idx val="11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Ind_sem_cz!$C$91</c15:sqref>
                        </c15:formulaRef>
                      </c:ext>
                    </c:extLst>
                    <c:strCache>
                      <c:ptCount val="1"/>
                      <c:pt idx="0">
                        <c:v>Sem 3</c:v>
                      </c:pt>
                    </c:strCache>
                  </c:strRef>
                </c:tx>
                <c:spPr>
                  <a:solidFill>
                    <a:schemeClr val="accent5">
                      <a:shade val="92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Ind_sem_cz!$D$91:$G$91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1</c:v>
                      </c:pt>
                      <c:pt idx="1">
                        <c:v>0</c:v>
                      </c:pt>
                      <c:pt idx="2">
                        <c:v>0.91700000000000004</c:v>
                      </c:pt>
                      <c:pt idx="3">
                        <c:v>0.7</c:v>
                      </c:pt>
                    </c:numCache>
                  </c:numRef>
                </c:val>
                <c:extLst xmlns:c16r2="http://schemas.microsoft.com/office/drawing/2015/06/chart" xmlns:c15="http://schemas.microsoft.com/office/drawing/2012/chart">
                  <c:ext xmlns:c16="http://schemas.microsoft.com/office/drawing/2014/chart" uri="{C3380CC4-5D6E-409C-BE32-E72D297353CC}">
                    <c16:uniqueId val="{00000002-5193-4A56-ADD0-44162760537F}"/>
                  </c:ext>
                </c:extLst>
              </c15:ser>
            </c15:filteredBarSeries>
            <c15:filteredBarSeries>
              <c15:ser>
                <c:idx val="12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Ind_sem_cz!$C$92</c15:sqref>
                        </c15:formulaRef>
                      </c:ext>
                    </c:extLst>
                    <c:strCache>
                      <c:ptCount val="1"/>
                      <c:pt idx="0">
                        <c:v>Sem 4</c:v>
                      </c:pt>
                    </c:strCache>
                  </c:strRef>
                </c:tx>
                <c:spPr>
                  <a:solidFill>
                    <a:schemeClr val="accent5">
                      <a:shade val="97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Ind_sem_cz!$D$92:$G$92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0.94199999999999995</c:v>
                      </c:pt>
                      <c:pt idx="1">
                        <c:v>0.77100000000000002</c:v>
                      </c:pt>
                      <c:pt idx="2">
                        <c:v>0.95799999999999996</c:v>
                      </c:pt>
                      <c:pt idx="3">
                        <c:v>0.81</c:v>
                      </c:pt>
                    </c:numCache>
                  </c:numRef>
                </c:val>
                <c:extLst xmlns:c16r2="http://schemas.microsoft.com/office/drawing/2015/06/chart" xmlns:c15="http://schemas.microsoft.com/office/drawing/2012/chart">
                  <c:ext xmlns:c16="http://schemas.microsoft.com/office/drawing/2014/chart" uri="{C3380CC4-5D6E-409C-BE32-E72D297353CC}">
                    <c16:uniqueId val="{00000003-5193-4A56-ADD0-44162760537F}"/>
                  </c:ext>
                </c:extLst>
              </c15:ser>
            </c15:filteredBarSeries>
            <c15:filteredBarSeries>
              <c15:ser>
                <c:idx val="0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Ind_sem_cz!$C$93</c15:sqref>
                        </c15:formulaRef>
                      </c:ext>
                    </c:extLst>
                    <c:strCache>
                      <c:ptCount val="1"/>
                      <c:pt idx="0">
                        <c:v>Sem 5</c:v>
                      </c:pt>
                    </c:strCache>
                  </c:strRef>
                </c:tx>
                <c:spPr>
                  <a:solidFill>
                    <a:schemeClr val="accent5">
                      <a:shade val="35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Ind_sem_cz!$D$93:$G$93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0.92900000000000005</c:v>
                      </c:pt>
                      <c:pt idx="1">
                        <c:v>0.81399999999999995</c:v>
                      </c:pt>
                      <c:pt idx="2">
                        <c:v>0.97199999999999998</c:v>
                      </c:pt>
                      <c:pt idx="3">
                        <c:v>0.90500000000000003</c:v>
                      </c:pt>
                    </c:numCache>
                  </c:numRef>
                </c:val>
                <c:extLst xmlns:c16r2="http://schemas.microsoft.com/office/drawing/2015/06/chart" xmlns:c15="http://schemas.microsoft.com/office/drawing/2012/chart">
                  <c:ext xmlns:c16="http://schemas.microsoft.com/office/drawing/2014/chart" uri="{C3380CC4-5D6E-409C-BE32-E72D297353CC}">
                    <c16:uniqueId val="{00000004-5193-4A56-ADD0-44162760537F}"/>
                  </c:ext>
                </c:extLst>
              </c15:ser>
            </c15:filteredBarSeries>
            <c15:filteredBarSeries>
              <c15:ser>
                <c:idx val="1"/>
                <c:order val="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Ind_sem_cz!$C$94</c15:sqref>
                        </c15:formulaRef>
                      </c:ext>
                    </c:extLst>
                    <c:strCache>
                      <c:ptCount val="1"/>
                      <c:pt idx="0">
                        <c:v>Sem 6</c:v>
                      </c:pt>
                    </c:strCache>
                  </c:strRef>
                </c:tx>
                <c:spPr>
                  <a:solidFill>
                    <a:schemeClr val="accent5">
                      <a:shade val="4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Ind_sem_cz!$D$94:$G$94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0.94899999999999995</c:v>
                      </c:pt>
                      <c:pt idx="1">
                        <c:v>0.85899999999999999</c:v>
                      </c:pt>
                      <c:pt idx="2">
                        <c:v>0.97899999999999998</c:v>
                      </c:pt>
                      <c:pt idx="3">
                        <c:v>0.92059999999999997</c:v>
                      </c:pt>
                    </c:numCache>
                  </c:numRef>
                </c:val>
                <c:extLst xmlns:c16r2="http://schemas.microsoft.com/office/drawing/2015/06/chart" xmlns:c15="http://schemas.microsoft.com/office/drawing/2012/chart">
                  <c:ext xmlns:c16="http://schemas.microsoft.com/office/drawing/2014/chart" uri="{C3380CC4-5D6E-409C-BE32-E72D297353CC}">
                    <c16:uniqueId val="{00000005-5193-4A56-ADD0-44162760537F}"/>
                  </c:ext>
                </c:extLst>
              </c15:ser>
            </c15:filteredBarSeries>
            <c15:filteredBarSeries>
              <c15:ser>
                <c:idx val="2"/>
                <c:order val="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Ind_sem_cz!$C$95</c15:sqref>
                        </c15:formulaRef>
                      </c:ext>
                    </c:extLst>
                    <c:strCache>
                      <c:ptCount val="1"/>
                      <c:pt idx="0">
                        <c:v>Sem 7</c:v>
                      </c:pt>
                    </c:strCache>
                  </c:strRef>
                </c:tx>
                <c:spPr>
                  <a:solidFill>
                    <a:schemeClr val="accent5">
                      <a:shade val="45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Ind_sem_cz!$D$95:$G$95</c15:sqref>
                        </c15:formulaRef>
                      </c:ext>
                    </c:extLst>
                    <c:numCache>
                      <c:formatCode>0.0%</c:formatCode>
                      <c:ptCount val="4"/>
                      <c:pt idx="0">
                        <c:v>0.95799999999999996</c:v>
                      </c:pt>
                      <c:pt idx="1">
                        <c:v>0.88700000000000001</c:v>
                      </c:pt>
                      <c:pt idx="2">
                        <c:v>0.98299999999999998</c:v>
                      </c:pt>
                      <c:pt idx="3">
                        <c:v>0.92859999999999998</c:v>
                      </c:pt>
                    </c:numCache>
                  </c:numRef>
                </c:val>
                <c:extLst xmlns:c16r2="http://schemas.microsoft.com/office/drawing/2015/06/chart" xmlns:c15="http://schemas.microsoft.com/office/drawing/2012/chart">
                  <c:ext xmlns:c16="http://schemas.microsoft.com/office/drawing/2014/chart" uri="{C3380CC4-5D6E-409C-BE32-E72D297353CC}">
                    <c16:uniqueId val="{00000006-5193-4A56-ADD0-44162760537F}"/>
                  </c:ext>
                </c:extLst>
              </c15:ser>
            </c15:filteredBarSeries>
            <c15:filteredBarSeries>
              <c15:ser>
                <c:idx val="7"/>
                <c:order val="1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Ind_sem_cz!$C$100</c15:sqref>
                        </c15:formulaRef>
                      </c:ext>
                    </c:extLst>
                    <c:strCache>
                      <c:ptCount val="1"/>
                      <c:pt idx="0">
                        <c:v>Sem 12</c:v>
                      </c:pt>
                    </c:strCache>
                  </c:strRef>
                </c:tx>
                <c:spPr>
                  <a:solidFill>
                    <a:schemeClr val="accent5">
                      <a:shade val="71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Ind_sem_cz!$D$100:$G$100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6r2="http://schemas.microsoft.com/office/drawing/2015/06/chart" xmlns:c15="http://schemas.microsoft.com/office/drawing/2012/chart">
                  <c:ext xmlns:c16="http://schemas.microsoft.com/office/drawing/2014/chart" uri="{C3380CC4-5D6E-409C-BE32-E72D297353CC}">
                    <c16:uniqueId val="{0000000B-5193-4A56-ADD0-44162760537F}"/>
                  </c:ext>
                </c:extLst>
              </c15:ser>
            </c15:filteredBarSeries>
            <c15:filteredBarSeries>
              <c15:ser>
                <c:idx val="8"/>
                <c:order val="1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Ind_sem_cz!$C$101</c15:sqref>
                        </c15:formulaRef>
                      </c:ext>
                    </c:extLst>
                    <c:strCache>
                      <c:ptCount val="1"/>
                      <c:pt idx="0">
                        <c:v>Sem 13</c:v>
                      </c:pt>
                    </c:strCache>
                  </c:strRef>
                </c:tx>
                <c:spPr>
                  <a:solidFill>
                    <a:schemeClr val="accent5">
                      <a:shade val="7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Ind_sem_cz!$D$101:$G$101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6r2="http://schemas.microsoft.com/office/drawing/2015/06/chart" xmlns:c15="http://schemas.microsoft.com/office/drawing/2012/chart">
                  <c:ext xmlns:c16="http://schemas.microsoft.com/office/drawing/2014/chart" uri="{C3380CC4-5D6E-409C-BE32-E72D297353CC}">
                    <c16:uniqueId val="{0000000C-5193-4A56-ADD0-44162760537F}"/>
                  </c:ext>
                </c:extLst>
              </c15:ser>
            </c15:filteredBarSeries>
            <c15:filteredBarSeries>
              <c15:ser>
                <c:idx val="14"/>
                <c:order val="1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Ind_sem_cz!$C$102</c15:sqref>
                        </c15:formulaRef>
                      </c:ext>
                    </c:extLst>
                    <c:strCache>
                      <c:ptCount val="1"/>
                      <c:pt idx="0">
                        <c:v>Sem 14</c:v>
                      </c:pt>
                    </c:strCache>
                  </c:strRef>
                </c:tx>
                <c:spPr>
                  <a:solidFill>
                    <a:schemeClr val="accent5">
                      <a:tint val="93000"/>
                    </a:schemeClr>
                  </a:solidFill>
                  <a:ln w="12700"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Ind_sem_cz!$D$88:$G$88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Ind_sem_cz!$D$102:$G$102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15"/>
                <c:order val="1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Ind_sem_cz!$C$103</c15:sqref>
                        </c15:formulaRef>
                      </c:ext>
                    </c:extLst>
                    <c:strCache>
                      <c:ptCount val="1"/>
                      <c:pt idx="0">
                        <c:v>Sem 15</c:v>
                      </c:pt>
                    </c:strCache>
                  </c:strRef>
                </c:tx>
                <c:spPr>
                  <a:solidFill>
                    <a:schemeClr val="accent5">
                      <a:tint val="88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Ind_sem_cz!$D$103:$G$103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16"/>
                <c:order val="1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Ind_sem_cz!$C$104</c15:sqref>
                        </c15:formulaRef>
                      </c:ext>
                    </c:extLst>
                    <c:strCache>
                      <c:ptCount val="1"/>
                      <c:pt idx="0">
                        <c:v>Sem 16</c:v>
                      </c:pt>
                    </c:strCache>
                  </c:strRef>
                </c:tx>
                <c:spPr>
                  <a:solidFill>
                    <a:schemeClr val="accent5">
                      <a:tint val="82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Ind_sem_cz!$D$104:$G$104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17"/>
                <c:order val="1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Ind_sem_cz!$C$105</c15:sqref>
                        </c15:formulaRef>
                      </c:ext>
                    </c:extLst>
                    <c:strCache>
                      <c:ptCount val="1"/>
                      <c:pt idx="0">
                        <c:v>Sem 17</c:v>
                      </c:pt>
                    </c:strCache>
                  </c:strRef>
                </c:tx>
                <c:spPr>
                  <a:solidFill>
                    <a:schemeClr val="accent5">
                      <a:tint val="77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Ind_sem_cz!$D$105:$G$105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18"/>
                <c:order val="17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Ind_sem_cz!$C$106</c15:sqref>
                        </c15:formulaRef>
                      </c:ext>
                    </c:extLst>
                    <c:strCache>
                      <c:ptCount val="1"/>
                      <c:pt idx="0">
                        <c:v>Sem 18</c:v>
                      </c:pt>
                    </c:strCache>
                  </c:strRef>
                </c:tx>
                <c:spPr>
                  <a:solidFill>
                    <a:schemeClr val="accent5">
                      <a:tint val="72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Ind_sem_cz!$D$106:$G$106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19"/>
                <c:order val="18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Ind_sem_cz!$C$107</c15:sqref>
                        </c15:formulaRef>
                      </c:ext>
                    </c:extLst>
                    <c:strCache>
                      <c:ptCount val="1"/>
                      <c:pt idx="0">
                        <c:v>Sem 19</c:v>
                      </c:pt>
                    </c:strCache>
                  </c:strRef>
                </c:tx>
                <c:spPr>
                  <a:solidFill>
                    <a:schemeClr val="accent5">
                      <a:tint val="67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Ind_sem_cz!$D$107:$G$107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20"/>
                <c:order val="19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Ind_sem_cz!$C$108</c15:sqref>
                        </c15:formulaRef>
                      </c:ext>
                    </c:extLst>
                    <c:strCache>
                      <c:ptCount val="1"/>
                      <c:pt idx="0">
                        <c:v>Sem 20</c:v>
                      </c:pt>
                    </c:strCache>
                  </c:strRef>
                </c:tx>
                <c:spPr>
                  <a:solidFill>
                    <a:schemeClr val="accent5">
                      <a:tint val="62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Ind_sem_cz!$D$108:$G$108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21"/>
                <c:order val="20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Ind_sem_cz!$C$109</c15:sqref>
                        </c15:formulaRef>
                      </c:ext>
                    </c:extLst>
                    <c:strCache>
                      <c:ptCount val="1"/>
                      <c:pt idx="0">
                        <c:v>Sem 21</c:v>
                      </c:pt>
                    </c:strCache>
                  </c:strRef>
                </c:tx>
                <c:spPr>
                  <a:solidFill>
                    <a:schemeClr val="accent5">
                      <a:tint val="5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Ind_sem_cz!$D$109:$G$109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22"/>
                <c:order val="2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Ind_sem_cz!$C$110</c15:sqref>
                        </c15:formulaRef>
                      </c:ext>
                    </c:extLst>
                    <c:strCache>
                      <c:ptCount val="1"/>
                      <c:pt idx="0">
                        <c:v>Sem 22</c:v>
                      </c:pt>
                    </c:strCache>
                  </c:strRef>
                </c:tx>
                <c:spPr>
                  <a:solidFill>
                    <a:schemeClr val="accent5">
                      <a:tint val="51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Ind_sem_cz!$D$110:$G$110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23"/>
                <c:order val="2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Ind_sem_cz!$C$111</c15:sqref>
                        </c15:formulaRef>
                      </c:ext>
                    </c:extLst>
                    <c:strCache>
                      <c:ptCount val="1"/>
                      <c:pt idx="0">
                        <c:v>Sem 23</c:v>
                      </c:pt>
                    </c:strCache>
                  </c:strRef>
                </c:tx>
                <c:spPr>
                  <a:solidFill>
                    <a:schemeClr val="accent5">
                      <a:tint val="4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Ind_sem_cz!$D$111:$G$111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24"/>
                <c:order val="2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Ind_sem_cz!$C$112</c15:sqref>
                        </c15:formulaRef>
                      </c:ext>
                    </c:extLst>
                    <c:strCache>
                      <c:ptCount val="1"/>
                      <c:pt idx="0">
                        <c:v>Sem 24</c:v>
                      </c:pt>
                    </c:strCache>
                  </c:strRef>
                </c:tx>
                <c:spPr>
                  <a:solidFill>
                    <a:schemeClr val="accent5">
                      <a:tint val="41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Ind_sem_cz!$D$112:$G$112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25"/>
                <c:order val="2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Ind_sem_cz!$C$113</c15:sqref>
                        </c15:formulaRef>
                      </c:ext>
                    </c:extLst>
                    <c:strCache>
                      <c:ptCount val="1"/>
                      <c:pt idx="0">
                        <c:v>Sem 25</c:v>
                      </c:pt>
                    </c:strCache>
                  </c:strRef>
                </c:tx>
                <c:spPr>
                  <a:solidFill>
                    <a:schemeClr val="accent5">
                      <a:tint val="3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Ind_sem_cz!$D$113:$G$113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</c:ext>
        </c:extLst>
      </c:barChart>
      <c:lineChart>
        <c:grouping val="stacked"/>
        <c:varyColors val="0"/>
        <c:ser>
          <c:idx val="13"/>
          <c:order val="25"/>
          <c:tx>
            <c:v>Óptimo</c:v>
          </c:tx>
          <c:spPr>
            <a:ln w="19050" cap="rnd">
              <a:solidFill>
                <a:srgbClr val="FF0000"/>
              </a:solidFill>
              <a:prstDash val="solid"/>
              <a:round/>
            </a:ln>
            <a:effectLst/>
          </c:spPr>
          <c:marker>
            <c:symbol val="none"/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spPr>
                <a:noFill/>
                <a:ln>
                  <a:solidFill>
                    <a:srgbClr val="FF0000"/>
                  </a:solidFill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Century Gothic" panose="020B0502020202020204" pitchFamily="34" charset="0"/>
                      <a:ea typeface="+mn-ea"/>
                      <a:cs typeface="+mn-cs"/>
                    </a:defRPr>
                  </a:pPr>
                  <a:endParaRPr lang="es-EC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s-EC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Ind_sem_cz!$D$88:$G$88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</c:strRef>
          </c:cat>
          <c:val>
            <c:numRef>
              <c:f>Ind_sem_cz!$D$58:$G$58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D-5193-4A56-ADD0-4416276053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38228720"/>
        <c:axId val="-2038220560"/>
      </c:lineChart>
      <c:catAx>
        <c:axId val="-2038228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2038220560"/>
        <c:crosses val="autoZero"/>
        <c:auto val="1"/>
        <c:lblAlgn val="ctr"/>
        <c:lblOffset val="100"/>
        <c:noMultiLvlLbl val="0"/>
      </c:catAx>
      <c:valAx>
        <c:axId val="-2038220560"/>
        <c:scaling>
          <c:orientation val="minMax"/>
          <c:min val="0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2038228720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EC"/>
        </a:p>
      </c:txPr>
    </c:legend>
    <c:plotVisOnly val="1"/>
    <c:dispBlanksAs val="gap"/>
    <c:showDLblsOverMax val="0"/>
  </c:chart>
  <c:spPr>
    <a:solidFill>
      <a:schemeClr val="bg1"/>
    </a:solidFill>
    <a:ln w="3175" cap="flat" cmpd="sng" algn="ctr">
      <a:noFill/>
      <a:round/>
    </a:ln>
    <a:effectLst/>
  </c:spPr>
  <c:txPr>
    <a:bodyPr/>
    <a:lstStyle/>
    <a:p>
      <a:pPr>
        <a:defRPr>
          <a:latin typeface="Century Gothic" panose="020B0502020202020204" pitchFamily="34" charset="0"/>
        </a:defRPr>
      </a:pPr>
      <a:endParaRPr lang="es-EC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3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4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5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6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7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8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9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ED4BBE-CE86-6B49-AC2E-27AA863BA074}" type="datetimeFigureOut">
              <a:rPr lang="es-EC" smtClean="0"/>
              <a:t>6/9/2024</a:t>
            </a:fld>
            <a:endParaRPr lang="es-EC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s-ES"/>
              <a:t>Editar los estilos de texto del patrón
Segundo nivel
Tercer nivel
Cuarto nivel
Quinto nivel</a:t>
            </a:r>
            <a:endParaRPr lang="es-EC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C578A4-7E9F-C242-AAAF-C8A3C9831E1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478140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578A4-7E9F-C242-AAAF-C8A3C9831E10}" type="slidenum">
              <a:rPr lang="es-EC" smtClean="0"/>
              <a:t>11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515565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="" xmlns:a16="http://schemas.microsoft.com/office/drawing/2014/main" id="{F401694C-DF5E-CF40-A072-E42A763FDA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2D04D135-6A91-B14F-AADA-F6A21868AAE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9488" y="1653670"/>
            <a:ext cx="6376748" cy="185441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5400" b="1">
                <a:solidFill>
                  <a:srgbClr val="646E78"/>
                </a:solidFill>
              </a:defRPr>
            </a:lvl1pPr>
          </a:lstStyle>
          <a:p>
            <a:r>
              <a:rPr lang="es-EC" dirty="0"/>
              <a:t>Título de la</a:t>
            </a:r>
            <a:br>
              <a:rPr lang="es-EC" dirty="0"/>
            </a:br>
            <a:r>
              <a:rPr lang="es-EC" dirty="0"/>
              <a:t>presentación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ECC0002B-CB7D-FA4D-B9DD-6A7C5A2F77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36132" y="3621368"/>
            <a:ext cx="4626345" cy="575247"/>
          </a:xfrm>
        </p:spPr>
        <p:txBody>
          <a:bodyPr anchor="ctr">
            <a:normAutofit/>
          </a:bodyPr>
          <a:lstStyle>
            <a:lvl1pPr marL="0" indent="0" algn="l">
              <a:buNone/>
              <a:defRPr sz="2800">
                <a:solidFill>
                  <a:srgbClr val="646E78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Agregar subtítulo</a:t>
            </a:r>
            <a:endParaRPr lang="es-EC" dirty="0"/>
          </a:p>
        </p:txBody>
      </p:sp>
      <p:sp>
        <p:nvSpPr>
          <p:cNvPr id="5" name="Marcador de texto 4">
            <a:extLst>
              <a:ext uri="{FF2B5EF4-FFF2-40B4-BE49-F238E27FC236}">
                <a16:creationId xmlns="" xmlns:a16="http://schemas.microsoft.com/office/drawing/2014/main" id="{FCC0CD9F-F166-EF4A-A66C-481F939CCD7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9488" y="4463689"/>
            <a:ext cx="2285238" cy="43728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E8DF3"/>
              </a:gs>
              <a:gs pos="100000">
                <a:srgbClr val="2F458C"/>
              </a:gs>
            </a:gsLst>
            <a:lin ang="2700000" scaled="0"/>
          </a:gradFill>
        </p:spPr>
        <p:txBody>
          <a:bodyPr anchor="ctr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s-419" dirty="0"/>
              <a:t>Mes, año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="" xmlns:a16="http://schemas.microsoft.com/office/drawing/2014/main" id="{372D4A1F-3AE4-F945-8FC8-58E4E93F42C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488" y="3622239"/>
            <a:ext cx="573505" cy="573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692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="" xmlns:a16="http://schemas.microsoft.com/office/drawing/2014/main" id="{67587F1A-3C8D-0640-981D-DAC840BFCA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9" y="0"/>
            <a:ext cx="12180721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F97BE1BF-79F0-1B44-AE84-19BDF22734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57153" y="2819431"/>
            <a:ext cx="7077694" cy="829703"/>
          </a:xfrm>
        </p:spPr>
        <p:txBody>
          <a:bodyPr anchor="ctr">
            <a:normAutofit/>
          </a:bodyPr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Modificar título</a:t>
            </a:r>
            <a:endParaRPr lang="es-EC" dirty="0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036DA108-CC64-8041-9CE8-6611CB1CF7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57463" y="3649134"/>
            <a:ext cx="7077075" cy="62865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Modificar subtítulo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3531139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="" xmlns:a16="http://schemas.microsoft.com/office/drawing/2014/main" id="{9B6347D3-1B44-DB40-9A5D-DF538A513AC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9" y="0"/>
            <a:ext cx="12180721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A2E9B1DB-9A94-3A40-9F4B-28F59CED0E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9488" y="730185"/>
            <a:ext cx="3690256" cy="853082"/>
          </a:xfrm>
        </p:spPr>
        <p:txBody>
          <a:bodyPr>
            <a:normAutofit/>
          </a:bodyPr>
          <a:lstStyle>
            <a:lvl1pPr>
              <a:defRPr sz="4800" b="1">
                <a:solidFill>
                  <a:srgbClr val="646E78"/>
                </a:solidFill>
              </a:defRPr>
            </a:lvl1pPr>
          </a:lstStyle>
          <a:p>
            <a:r>
              <a:rPr lang="es-ES" dirty="0"/>
              <a:t>Contenido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1323168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="" xmlns:a16="http://schemas.microsoft.com/office/drawing/2014/main" id="{E9DE6FB3-6D8A-A847-ABFF-135A8D48CD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ACD6AF7B-4823-A647-B98C-1B8371BC9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432878"/>
            <a:ext cx="7227771" cy="530024"/>
          </a:xfrm>
        </p:spPr>
        <p:txBody>
          <a:bodyPr>
            <a:normAutofit/>
          </a:bodyPr>
          <a:lstStyle>
            <a:lvl1pPr>
              <a:defRPr sz="3000" b="1">
                <a:solidFill>
                  <a:srgbClr val="646E78"/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es-EC" dirty="0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1C2C26F9-496F-4C4E-8339-48DE4172440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17832" y="998527"/>
            <a:ext cx="7227614" cy="499155"/>
          </a:xfrm>
        </p:spPr>
        <p:txBody>
          <a:bodyPr anchor="ctr">
            <a:normAutofit/>
          </a:bodyPr>
          <a:lstStyle>
            <a:lvl1pPr marL="0" indent="0">
              <a:buNone/>
              <a:defRPr sz="2400">
                <a:solidFill>
                  <a:srgbClr val="646E78"/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861351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="" xmlns:a16="http://schemas.microsoft.com/office/drawing/2014/main" id="{7BDD29F2-EF0B-4347-9278-8857A52A5B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9" y="0"/>
            <a:ext cx="121807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776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="" xmlns:a16="http://schemas.microsoft.com/office/drawing/2014/main" id="{E9DE6FB3-6D8A-A847-ABFF-135A8D48CD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ACD6AF7B-4823-A647-B98C-1B8371BC9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432878"/>
            <a:ext cx="7227771" cy="530024"/>
          </a:xfrm>
        </p:spPr>
        <p:txBody>
          <a:bodyPr>
            <a:normAutofit/>
          </a:bodyPr>
          <a:lstStyle>
            <a:lvl1pPr>
              <a:defRPr sz="3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es-EC" dirty="0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1C2C26F9-496F-4C4E-8339-48DE4172440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17832" y="998527"/>
            <a:ext cx="7227614" cy="499155"/>
          </a:xfrm>
        </p:spPr>
        <p:txBody>
          <a:bodyPr anchor="ctr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es-419" dirty="0"/>
          </a:p>
        </p:txBody>
      </p:sp>
      <p:sp>
        <p:nvSpPr>
          <p:cNvPr id="6" name="Marcador de texto 5">
            <a:extLst>
              <a:ext uri="{FF2B5EF4-FFF2-40B4-BE49-F238E27FC236}">
                <a16:creationId xmlns="" xmlns:a16="http://schemas.microsoft.com/office/drawing/2014/main" id="{C0D8D9E4-ED4C-EB45-8C46-72E5DBAB40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32733" y="6311529"/>
            <a:ext cx="842962" cy="534596"/>
          </a:xfrm>
        </p:spPr>
        <p:txBody>
          <a:bodyPr>
            <a:normAutofit/>
          </a:bodyPr>
          <a:lstStyle>
            <a:lvl1pPr marL="0" indent="0" algn="ctr">
              <a:buNone/>
              <a:defRPr sz="3000" b="1">
                <a:solidFill>
                  <a:srgbClr val="B4B4C8"/>
                </a:solidFill>
              </a:defRPr>
            </a:lvl1pPr>
          </a:lstStyle>
          <a:p>
            <a:r>
              <a:rPr lang="es-ES" dirty="0"/>
              <a:t>01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1865536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="" xmlns:a16="http://schemas.microsoft.com/office/drawing/2014/main" id="{5AFFA344-97B1-2E42-9322-C455A09CB1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7249D5DD-1BDF-D242-9FCC-33931EADFD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138C3082-503C-2949-9FE2-4BE9395DFC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09197-C62B-E041-B7A6-078879F8728D}" type="datetimeFigureOut">
              <a:rPr lang="es-EC" smtClean="0"/>
              <a:t>6/9/2024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C19FE301-8AFC-C744-B8C1-DE8A5B747F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B0F974DB-B6FD-6D46-8745-1BB4CB07D8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79FF70-6B49-2041-A5E1-3A534BD2F87D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155754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5" r:id="rId3"/>
    <p:sldLayoutId id="2147483650" r:id="rId4"/>
    <p:sldLayoutId id="2147483654" r:id="rId5"/>
    <p:sldLayoutId id="214748365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chart" Target="../charts/chart10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E0AD59A6-C0AA-6E41-9AA1-F41E83DB0B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C" dirty="0"/>
              <a:t>Indicadores de calidad</a:t>
            </a:r>
            <a:endParaRPr lang="es-419" dirty="0"/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0898C615-19C8-BF4C-8FAC-BFA2B153C79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s-EC" dirty="0"/>
              <a:t>Encuesta Estructural Empresarial (ENESEM</a:t>
            </a:r>
            <a:r>
              <a:rPr lang="es-EC" dirty="0" smtClean="0"/>
              <a:t>)</a:t>
            </a:r>
            <a:endParaRPr lang="es-EC" dirty="0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BAD6D518-2FC4-4041-B436-F34350D6A25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s-419" dirty="0" smtClean="0"/>
              <a:t>Agosto, 2024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33562733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D8774E8C-AF5C-BA44-B263-0035EA65E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7464" y="3440320"/>
            <a:ext cx="7077694" cy="829703"/>
          </a:xfrm>
        </p:spPr>
        <p:txBody>
          <a:bodyPr>
            <a:normAutofit fontScale="90000"/>
          </a:bodyPr>
          <a:lstStyle/>
          <a:p>
            <a:r>
              <a:rPr lang="es-ES" dirty="0"/>
              <a:t>Indicadores con alerta: Motivo y acción </a:t>
            </a:r>
            <a:r>
              <a:rPr lang="es-ES" dirty="0" smtClean="0"/>
              <a:t>emprendida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27038622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660" y="877307"/>
            <a:ext cx="11428649" cy="5692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0569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57153" y="3234282"/>
            <a:ext cx="7077694" cy="829703"/>
          </a:xfrm>
        </p:spPr>
        <p:txBody>
          <a:bodyPr>
            <a:normAutofit fontScale="90000"/>
          </a:bodyPr>
          <a:lstStyle/>
          <a:p>
            <a:r>
              <a:rPr lang="es-ES" dirty="0"/>
              <a:t>Indicadores de Calidad por Coordinación Zonal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1883691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/>
              <a:t>Tiempo promedio empleado en enviar el total del formulario</a:t>
            </a:r>
            <a:endParaRPr lang="es-EC" dirty="0"/>
          </a:p>
        </p:txBody>
      </p:sp>
      <p:sp>
        <p:nvSpPr>
          <p:cNvPr id="4" name="CuadroTexto 4"/>
          <p:cNvSpPr txBox="1"/>
          <p:nvPr/>
        </p:nvSpPr>
        <p:spPr>
          <a:xfrm>
            <a:off x="1335589" y="6223114"/>
            <a:ext cx="10179078" cy="507831"/>
          </a:xfrm>
          <a:prstGeom prst="rect">
            <a:avLst/>
          </a:prstGeom>
          <a:noFill/>
          <a:ln>
            <a:solidFill>
              <a:srgbClr val="FFC000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es-MX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1: 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Para estos datos se considera el directorio de empresas validado hasta semana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11 (26 al 30 de agoto 2024).</a:t>
            </a:r>
          </a:p>
          <a:p>
            <a:pPr lvl="0" algn="just"/>
            <a:r>
              <a:rPr lang="es-MX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2: 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El umbral para este indicador es: </a:t>
            </a:r>
            <a:r>
              <a:rPr lang="es-MX" sz="14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: Óptimo &gt;=30 días,  Medio 45 días.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287" y="6035244"/>
            <a:ext cx="668274" cy="668274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253" y="2278288"/>
            <a:ext cx="5512028" cy="2629440"/>
          </a:xfrm>
          <a:prstGeom prst="rect">
            <a:avLst/>
          </a:prstGeom>
        </p:spPr>
      </p:pic>
      <p:graphicFrame>
        <p:nvGraphicFramePr>
          <p:cNvPr id="8" name="Gráfico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02340862"/>
              </p:ext>
            </p:extLst>
          </p:nvPr>
        </p:nvGraphicFramePr>
        <p:xfrm>
          <a:off x="5971470" y="2104662"/>
          <a:ext cx="5848350" cy="29766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6152353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C" dirty="0"/>
              <a:t>Tasa de cobertura operativa de campo por zonales</a:t>
            </a:r>
          </a:p>
        </p:txBody>
      </p:sp>
      <p:sp>
        <p:nvSpPr>
          <p:cNvPr id="4" name="CuadroTexto 4"/>
          <p:cNvSpPr txBox="1"/>
          <p:nvPr/>
        </p:nvSpPr>
        <p:spPr>
          <a:xfrm>
            <a:off x="1335588" y="6223114"/>
            <a:ext cx="10190367" cy="492443"/>
          </a:xfrm>
          <a:prstGeom prst="rect">
            <a:avLst/>
          </a:prstGeom>
          <a:noFill/>
          <a:ln>
            <a:solidFill>
              <a:srgbClr val="FFC000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1: 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Para estos datos se considera el directorio de empresas validado hasta semana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11 (26 al 30 de agoto 2024).</a:t>
            </a:r>
            <a:endParaRPr lang="es-MX" sz="1300" dirty="0" smtClean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lvl="0" algn="just"/>
            <a:r>
              <a:rPr lang="es-MX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2: 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El umbral para este indicador es: Óptimo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&gt;=100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% Medio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98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%.</a:t>
            </a:r>
            <a:endParaRPr lang="es-MX" sz="13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287" y="6035244"/>
            <a:ext cx="668274" cy="668274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675" y="2407768"/>
            <a:ext cx="5512028" cy="2370480"/>
          </a:xfrm>
          <a:prstGeom prst="rect">
            <a:avLst/>
          </a:prstGeom>
        </p:spPr>
      </p:pic>
      <p:graphicFrame>
        <p:nvGraphicFramePr>
          <p:cNvPr id="8" name="Gráfico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40684574"/>
              </p:ext>
            </p:extLst>
          </p:nvPr>
        </p:nvGraphicFramePr>
        <p:xfrm>
          <a:off x="5948892" y="2140640"/>
          <a:ext cx="5848350" cy="2904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661147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/>
              <a:t>Porcentaje de ejecución de crítica por zonales</a:t>
            </a:r>
            <a:endParaRPr lang="es-EC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286" y="6035244"/>
            <a:ext cx="668274" cy="668274"/>
          </a:xfrm>
          <a:prstGeom prst="rect">
            <a:avLst/>
          </a:prstGeom>
        </p:spPr>
      </p:pic>
      <p:sp>
        <p:nvSpPr>
          <p:cNvPr id="5" name="CuadroTexto 6"/>
          <p:cNvSpPr txBox="1"/>
          <p:nvPr/>
        </p:nvSpPr>
        <p:spPr>
          <a:xfrm>
            <a:off x="1335588" y="6223114"/>
            <a:ext cx="10167790" cy="492443"/>
          </a:xfrm>
          <a:prstGeom prst="rect">
            <a:avLst/>
          </a:prstGeom>
          <a:noFill/>
          <a:ln>
            <a:solidFill>
              <a:srgbClr val="FFC000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es-MX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1: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Para estos datos se considera el directorio de empresas validado hasta semana 11 (26 al 30 de agoto 2024).</a:t>
            </a:r>
          </a:p>
          <a:p>
            <a:pPr lvl="0" algn="just"/>
            <a:r>
              <a:rPr lang="es-MX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2: 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El umbral para este indicador es: Óptimo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&gt;=100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% Medio 90%.</a:t>
            </a:r>
            <a:endParaRPr lang="es-MX" sz="13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386" y="2352988"/>
            <a:ext cx="5512028" cy="2480040"/>
          </a:xfrm>
          <a:prstGeom prst="rect">
            <a:avLst/>
          </a:prstGeom>
        </p:spPr>
      </p:pic>
      <p:graphicFrame>
        <p:nvGraphicFramePr>
          <p:cNvPr id="8" name="Gráfico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95847973"/>
              </p:ext>
            </p:extLst>
          </p:nvPr>
        </p:nvGraphicFramePr>
        <p:xfrm>
          <a:off x="6095999" y="2282986"/>
          <a:ext cx="5836227" cy="27653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7054740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C" dirty="0"/>
              <a:t>Porcentaje de encuestas efectivas criticadas </a:t>
            </a:r>
            <a:r>
              <a:rPr lang="es-EC" dirty="0" smtClean="0"/>
              <a:t>ejecutadas  </a:t>
            </a:r>
            <a:r>
              <a:rPr lang="es-EC" dirty="0"/>
              <a:t>E/E</a:t>
            </a:r>
          </a:p>
        </p:txBody>
      </p:sp>
      <p:sp>
        <p:nvSpPr>
          <p:cNvPr id="4" name="CuadroTexto 4"/>
          <p:cNvSpPr txBox="1"/>
          <p:nvPr/>
        </p:nvSpPr>
        <p:spPr>
          <a:xfrm>
            <a:off x="1335589" y="6223114"/>
            <a:ext cx="10179078" cy="507831"/>
          </a:xfrm>
          <a:prstGeom prst="rect">
            <a:avLst/>
          </a:prstGeom>
          <a:noFill/>
          <a:ln>
            <a:solidFill>
              <a:srgbClr val="FFC000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es-MX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1: 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Para estos datos se considera el directorio de empresas validado hasta semana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11 (26 al 30 de agoto 2024).</a:t>
            </a:r>
          </a:p>
          <a:p>
            <a:pPr lvl="0" algn="just"/>
            <a:r>
              <a:rPr lang="es-MX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2: 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El umbral para este indicador es: </a:t>
            </a:r>
            <a:r>
              <a:rPr lang="es-MX" sz="14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: Óptimo &gt;=90% Medio 80%.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287" y="6035244"/>
            <a:ext cx="668274" cy="668274"/>
          </a:xfrm>
          <a:prstGeom prst="rect">
            <a:avLst/>
          </a:prstGeom>
        </p:spPr>
      </p:pic>
      <p:graphicFrame>
        <p:nvGraphicFramePr>
          <p:cNvPr id="8" name="Gráfico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500966"/>
              </p:ext>
            </p:extLst>
          </p:nvPr>
        </p:nvGraphicFramePr>
        <p:xfrm>
          <a:off x="6096000" y="2156334"/>
          <a:ext cx="5835600" cy="28733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697" y="2278288"/>
            <a:ext cx="5512028" cy="2629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6600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D8774E8C-AF5C-BA44-B263-0035EA65E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7153" y="2988764"/>
            <a:ext cx="7077694" cy="829703"/>
          </a:xfrm>
        </p:spPr>
        <p:txBody>
          <a:bodyPr>
            <a:normAutofit/>
          </a:bodyPr>
          <a:lstStyle/>
          <a:p>
            <a:r>
              <a:rPr lang="es-EC" dirty="0"/>
              <a:t>Aplicativo </a:t>
            </a:r>
            <a:r>
              <a:rPr lang="es-EC" dirty="0" smtClean="0"/>
              <a:t>Web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34893121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/>
              <a:t>Funcionamiento del </a:t>
            </a:r>
            <a:r>
              <a:rPr lang="es-EC" dirty="0" err="1"/>
              <a:t>Infocapt</a:t>
            </a:r>
            <a:r>
              <a:rPr lang="es-EC" dirty="0"/>
              <a:t> </a:t>
            </a:r>
          </a:p>
        </p:txBody>
      </p:sp>
      <p:sp>
        <p:nvSpPr>
          <p:cNvPr id="4" name="Rectángulo 3"/>
          <p:cNvSpPr/>
          <p:nvPr/>
        </p:nvSpPr>
        <p:spPr>
          <a:xfrm>
            <a:off x="4315026" y="3480492"/>
            <a:ext cx="37490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s-MX" sz="1400" b="1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Inconsistencias </a:t>
            </a:r>
            <a:r>
              <a:rPr lang="es-MX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Aplicativo (Acumulado)</a:t>
            </a:r>
            <a:endParaRPr lang="es-MX" sz="1400" b="1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6983505" y="2449601"/>
            <a:ext cx="4471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En la semana 5 y 6 se presentaron caídas en el sistema de captura de información INFOCAPT.</a:t>
            </a: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905" y="2461392"/>
            <a:ext cx="471850" cy="471850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22" y="1057837"/>
            <a:ext cx="522315" cy="522315"/>
          </a:xfrm>
          <a:prstGeom prst="rect">
            <a:avLst/>
          </a:prstGeom>
        </p:spPr>
      </p:pic>
      <p:sp>
        <p:nvSpPr>
          <p:cNvPr id="10" name="Rectángulo 9"/>
          <p:cNvSpPr/>
          <p:nvPr/>
        </p:nvSpPr>
        <p:spPr>
          <a:xfrm>
            <a:off x="1111356" y="1052075"/>
            <a:ext cx="48259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s-MX" sz="1400" b="1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 presentaron</a:t>
            </a:r>
            <a:r>
              <a:rPr lang="es-MX" sz="1400" b="1" dirty="0">
                <a:solidFill>
                  <a:srgbClr val="C9C9C9"/>
                </a:solidFill>
                <a:ea typeface="Fira Sans"/>
                <a:cs typeface="Fira Sans"/>
                <a:sym typeface="Fira Sans"/>
              </a:rPr>
              <a:t> </a:t>
            </a:r>
            <a:r>
              <a:rPr lang="es-MX" sz="1400" b="1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7</a:t>
            </a:r>
            <a:r>
              <a:rPr lang="es-MX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6 </a:t>
            </a:r>
            <a:r>
              <a:rPr lang="es-MX" sz="1400" b="1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inconsistencias </a:t>
            </a:r>
            <a:r>
              <a:rPr lang="es-MX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en </a:t>
            </a:r>
            <a:r>
              <a:rPr lang="es-MX" sz="1400" b="1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las diferentes </a:t>
            </a:r>
            <a:r>
              <a:rPr lang="es-MX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zonales</a:t>
            </a:r>
            <a:endParaRPr lang="es-MX" sz="1400" b="1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2033528" y="2500083"/>
            <a:ext cx="32960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just"/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Inconsistencias en validaciones: 16 casos.</a:t>
            </a: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5150" y="1709733"/>
            <a:ext cx="511322" cy="511322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6753112" y="1057837"/>
            <a:ext cx="4471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El tiempo promedio de respuesta a los reportes de inconsistencias fue:</a:t>
            </a: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36163" y="1673846"/>
            <a:ext cx="697816" cy="697816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95150" y="2402252"/>
            <a:ext cx="530264" cy="530264"/>
          </a:xfrm>
          <a:prstGeom prst="rect">
            <a:avLst/>
          </a:prstGeom>
        </p:spPr>
      </p:pic>
      <p:sp>
        <p:nvSpPr>
          <p:cNvPr id="16" name="Rectángulo 15"/>
          <p:cNvSpPr/>
          <p:nvPr/>
        </p:nvSpPr>
        <p:spPr>
          <a:xfrm>
            <a:off x="8465051" y="1872520"/>
            <a:ext cx="7505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es-MX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3,7 </a:t>
            </a:r>
            <a:r>
              <a:rPr lang="es-MX" sz="1200" b="1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días</a:t>
            </a:r>
          </a:p>
        </p:txBody>
      </p:sp>
      <p:sp>
        <p:nvSpPr>
          <p:cNvPr id="17" name="CuadroTexto 16"/>
          <p:cNvSpPr txBox="1"/>
          <p:nvPr/>
        </p:nvSpPr>
        <p:spPr>
          <a:xfrm>
            <a:off x="2033528" y="1829101"/>
            <a:ext cx="3437631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just"/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Inconsistencias de funcionalidad</a:t>
            </a: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: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58 </a:t>
            </a: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casos. </a:t>
            </a:r>
          </a:p>
        </p:txBody>
      </p:sp>
      <p:graphicFrame>
        <p:nvGraphicFramePr>
          <p:cNvPr id="19" name="Gráfico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74587881"/>
              </p:ext>
            </p:extLst>
          </p:nvPr>
        </p:nvGraphicFramePr>
        <p:xfrm>
          <a:off x="2805994" y="4105010"/>
          <a:ext cx="6896100" cy="2576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14123369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6332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772E6D88-33EF-C64F-90BE-9EEF5CDF23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488" y="730185"/>
            <a:ext cx="3690256" cy="853082"/>
          </a:xfrm>
        </p:spPr>
        <p:txBody>
          <a:bodyPr/>
          <a:lstStyle/>
          <a:p>
            <a:endParaRPr lang="es-419" dirty="0"/>
          </a:p>
        </p:txBody>
      </p:sp>
      <p:sp>
        <p:nvSpPr>
          <p:cNvPr id="3" name="CuadroTexto 2">
            <a:extLst>
              <a:ext uri="{FF2B5EF4-FFF2-40B4-BE49-F238E27FC236}">
                <a16:creationId xmlns="" xmlns:a16="http://schemas.microsoft.com/office/drawing/2014/main" id="{EBC5379A-2C03-4842-AF23-E3EC7E2FCC79}"/>
              </a:ext>
            </a:extLst>
          </p:cNvPr>
          <p:cNvSpPr txBox="1"/>
          <p:nvPr/>
        </p:nvSpPr>
        <p:spPr>
          <a:xfrm>
            <a:off x="549488" y="2703880"/>
            <a:ext cx="8073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4000" b="1" dirty="0">
                <a:ln w="9525">
                  <a:solidFill>
                    <a:srgbClr val="646E78"/>
                  </a:solidFill>
                </a:ln>
                <a:noFill/>
              </a:rPr>
              <a:t>01</a:t>
            </a:r>
          </a:p>
        </p:txBody>
      </p:sp>
      <p:sp>
        <p:nvSpPr>
          <p:cNvPr id="4" name="Triángulo 3">
            <a:extLst>
              <a:ext uri="{FF2B5EF4-FFF2-40B4-BE49-F238E27FC236}">
                <a16:creationId xmlns="" xmlns:a16="http://schemas.microsoft.com/office/drawing/2014/main" id="{F0DCD03B-8B5B-DF48-BEED-90C0484BC520}"/>
              </a:ext>
            </a:extLst>
          </p:cNvPr>
          <p:cNvSpPr/>
          <p:nvPr/>
        </p:nvSpPr>
        <p:spPr>
          <a:xfrm rot="5400000">
            <a:off x="1506943" y="2976615"/>
            <a:ext cx="188403" cy="162416"/>
          </a:xfrm>
          <a:prstGeom prst="triangle">
            <a:avLst/>
          </a:prstGeom>
          <a:solidFill>
            <a:srgbClr val="646E78">
              <a:alpha val="25000"/>
            </a:srgbClr>
          </a:solidFill>
          <a:ln w="190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5" name="CuadroTexto 4">
            <a:extLst>
              <a:ext uri="{FF2B5EF4-FFF2-40B4-BE49-F238E27FC236}">
                <a16:creationId xmlns="" xmlns:a16="http://schemas.microsoft.com/office/drawing/2014/main" id="{FD34F5C9-CCA6-3841-8172-8E91437A4B3F}"/>
              </a:ext>
            </a:extLst>
          </p:cNvPr>
          <p:cNvSpPr txBox="1"/>
          <p:nvPr/>
        </p:nvSpPr>
        <p:spPr>
          <a:xfrm>
            <a:off x="1845406" y="2842297"/>
            <a:ext cx="46962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000" b="1" dirty="0">
                <a:ln w="12700">
                  <a:noFill/>
                </a:ln>
                <a:solidFill>
                  <a:srgbClr val="646E78"/>
                </a:solidFill>
              </a:rPr>
              <a:t>Indicadores de Calidad Nacional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="" xmlns:a16="http://schemas.microsoft.com/office/drawing/2014/main" id="{F0900CE5-CD8C-3F4F-9C83-199F7B1C9BA7}"/>
              </a:ext>
            </a:extLst>
          </p:cNvPr>
          <p:cNvSpPr txBox="1"/>
          <p:nvPr/>
        </p:nvSpPr>
        <p:spPr>
          <a:xfrm>
            <a:off x="549488" y="3682204"/>
            <a:ext cx="8073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4000" b="1" dirty="0">
                <a:ln w="9525">
                  <a:solidFill>
                    <a:srgbClr val="646E78"/>
                  </a:solidFill>
                </a:ln>
                <a:noFill/>
              </a:rPr>
              <a:t>02</a:t>
            </a:r>
          </a:p>
        </p:txBody>
      </p:sp>
      <p:sp>
        <p:nvSpPr>
          <p:cNvPr id="7" name="Triángulo 6">
            <a:extLst>
              <a:ext uri="{FF2B5EF4-FFF2-40B4-BE49-F238E27FC236}">
                <a16:creationId xmlns="" xmlns:a16="http://schemas.microsoft.com/office/drawing/2014/main" id="{CD87BB72-6593-8E4D-981D-7B0772449CFA}"/>
              </a:ext>
            </a:extLst>
          </p:cNvPr>
          <p:cNvSpPr/>
          <p:nvPr/>
        </p:nvSpPr>
        <p:spPr>
          <a:xfrm rot="5400000">
            <a:off x="1506943" y="3954939"/>
            <a:ext cx="188403" cy="162416"/>
          </a:xfrm>
          <a:prstGeom prst="triangle">
            <a:avLst/>
          </a:prstGeom>
          <a:solidFill>
            <a:srgbClr val="646E78">
              <a:alpha val="25000"/>
            </a:srgbClr>
          </a:solidFill>
          <a:ln w="190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9" name="CuadroTexto 8">
            <a:extLst>
              <a:ext uri="{FF2B5EF4-FFF2-40B4-BE49-F238E27FC236}">
                <a16:creationId xmlns="" xmlns:a16="http://schemas.microsoft.com/office/drawing/2014/main" id="{34D42EF5-6BED-064D-9780-9596531619A8}"/>
              </a:ext>
            </a:extLst>
          </p:cNvPr>
          <p:cNvSpPr txBox="1"/>
          <p:nvPr/>
        </p:nvSpPr>
        <p:spPr>
          <a:xfrm>
            <a:off x="549488" y="4660528"/>
            <a:ext cx="8073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4000" b="1" dirty="0">
                <a:ln w="9525">
                  <a:solidFill>
                    <a:srgbClr val="646E78"/>
                  </a:solidFill>
                </a:ln>
                <a:noFill/>
              </a:rPr>
              <a:t>03</a:t>
            </a:r>
          </a:p>
        </p:txBody>
      </p:sp>
      <p:sp>
        <p:nvSpPr>
          <p:cNvPr id="10" name="Triángulo 9">
            <a:extLst>
              <a:ext uri="{FF2B5EF4-FFF2-40B4-BE49-F238E27FC236}">
                <a16:creationId xmlns="" xmlns:a16="http://schemas.microsoft.com/office/drawing/2014/main" id="{DAB33FDF-8843-F742-ABCF-D0E27CFC9B18}"/>
              </a:ext>
            </a:extLst>
          </p:cNvPr>
          <p:cNvSpPr/>
          <p:nvPr/>
        </p:nvSpPr>
        <p:spPr>
          <a:xfrm rot="5400000">
            <a:off x="1506943" y="4933263"/>
            <a:ext cx="188403" cy="162416"/>
          </a:xfrm>
          <a:prstGeom prst="triangle">
            <a:avLst/>
          </a:prstGeom>
          <a:solidFill>
            <a:srgbClr val="646E78">
              <a:alpha val="25000"/>
            </a:srgbClr>
          </a:solidFill>
          <a:ln w="190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4" name="CuadroTexto 13">
            <a:extLst>
              <a:ext uri="{FF2B5EF4-FFF2-40B4-BE49-F238E27FC236}">
                <a16:creationId xmlns="" xmlns:a16="http://schemas.microsoft.com/office/drawing/2014/main" id="{B0F24049-CBDB-3A40-A57E-3673DB2A76A4}"/>
              </a:ext>
            </a:extLst>
          </p:cNvPr>
          <p:cNvSpPr txBox="1"/>
          <p:nvPr/>
        </p:nvSpPr>
        <p:spPr>
          <a:xfrm>
            <a:off x="1845405" y="3738755"/>
            <a:ext cx="46962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n w="12700">
                  <a:noFill/>
                </a:ln>
                <a:solidFill>
                  <a:srgbClr val="646E78"/>
                </a:solidFill>
              </a:rPr>
              <a:t>Indicadores con alerta: Motivo y acción emprendida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="" xmlns:a16="http://schemas.microsoft.com/office/drawing/2014/main" id="{B0F24049-CBDB-3A40-A57E-3673DB2A76A4}"/>
              </a:ext>
            </a:extLst>
          </p:cNvPr>
          <p:cNvSpPr txBox="1"/>
          <p:nvPr/>
        </p:nvSpPr>
        <p:spPr>
          <a:xfrm>
            <a:off x="1970516" y="4814416"/>
            <a:ext cx="46962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n w="12700">
                  <a:noFill/>
                </a:ln>
                <a:solidFill>
                  <a:srgbClr val="646E78"/>
                </a:solidFill>
              </a:rPr>
              <a:t>Aplicativo Web</a:t>
            </a:r>
          </a:p>
        </p:txBody>
      </p:sp>
    </p:spTree>
    <p:extLst>
      <p:ext uri="{BB962C8B-B14F-4D97-AF65-F5344CB8AC3E}">
        <p14:creationId xmlns:p14="http://schemas.microsoft.com/office/powerpoint/2010/main" val="41846091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D8774E8C-AF5C-BA44-B263-0035EA65E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7153" y="3553209"/>
            <a:ext cx="7077694" cy="829703"/>
          </a:xfrm>
        </p:spPr>
        <p:txBody>
          <a:bodyPr>
            <a:normAutofit fontScale="90000"/>
          </a:bodyPr>
          <a:lstStyle/>
          <a:p>
            <a:r>
              <a:rPr lang="es-EC" dirty="0"/>
              <a:t>Indicadores de Calidad Nacional</a:t>
            </a:r>
            <a:br>
              <a:rPr lang="es-EC" dirty="0"/>
            </a:b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17695515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8911771" y="2906343"/>
            <a:ext cx="2728686" cy="1107996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s-EC" sz="2200" b="1" dirty="0">
                <a:solidFill>
                  <a:srgbClr val="0069AF">
                    <a:alpha val="100000"/>
                  </a:srgbClr>
                </a:solidFill>
                <a:latin typeface="Century Gothic" panose="020B0502020202020204" pitchFamily="34" charset="0"/>
                <a:ea typeface="+mj-ea"/>
                <a:cs typeface="Century Gothic (Títulos)"/>
              </a:rPr>
              <a:t>Resumen indicadores de calidad </a:t>
            </a: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1580" y="2572514"/>
            <a:ext cx="667657" cy="667657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387" y="2524101"/>
            <a:ext cx="8402604" cy="1872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597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/>
              <a:t>Tiempo promedio empleado en enviar el total del formulario</a:t>
            </a:r>
            <a:endParaRPr lang="es-EC" dirty="0"/>
          </a:p>
        </p:txBody>
      </p:sp>
      <p:sp>
        <p:nvSpPr>
          <p:cNvPr id="4" name="CuadroTexto 4"/>
          <p:cNvSpPr txBox="1"/>
          <p:nvPr/>
        </p:nvSpPr>
        <p:spPr>
          <a:xfrm>
            <a:off x="1335588" y="6194488"/>
            <a:ext cx="10167789" cy="507831"/>
          </a:xfrm>
          <a:prstGeom prst="rect">
            <a:avLst/>
          </a:prstGeom>
          <a:noFill/>
          <a:ln>
            <a:solidFill>
              <a:srgbClr val="FFC000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es-MX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1: 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Para estos datos se considera el directorio de empresas validado hasta semana 11 (26 al 30 de agoto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2024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).</a:t>
            </a:r>
          </a:p>
          <a:p>
            <a:pPr lvl="0" algn="just"/>
            <a:r>
              <a:rPr lang="es-MX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2: 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El umbral para este indicador es: </a:t>
            </a:r>
            <a:r>
              <a:rPr lang="es-MX" sz="1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Óptimo </a:t>
            </a:r>
            <a:r>
              <a:rPr lang="es-MX" sz="14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&gt;=30 días,  Medio 45 días.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287" y="6035244"/>
            <a:ext cx="668274" cy="668274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954" y="2263975"/>
            <a:ext cx="3189600" cy="2629440"/>
          </a:xfrm>
          <a:prstGeom prst="rect">
            <a:avLst/>
          </a:prstGeom>
        </p:spPr>
      </p:pic>
      <p:graphicFrame>
        <p:nvGraphicFramePr>
          <p:cNvPr id="8" name="Gráfico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1480096"/>
              </p:ext>
            </p:extLst>
          </p:nvPr>
        </p:nvGraphicFramePr>
        <p:xfrm>
          <a:off x="4988355" y="1931770"/>
          <a:ext cx="6277955" cy="32272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207692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/>
              <a:t>Tasa de </a:t>
            </a:r>
            <a:r>
              <a:rPr lang="es-ES" dirty="0" smtClean="0"/>
              <a:t>cobertura</a:t>
            </a:r>
            <a:endParaRPr lang="es-EC" dirty="0"/>
          </a:p>
        </p:txBody>
      </p:sp>
      <p:sp>
        <p:nvSpPr>
          <p:cNvPr id="4" name="CuadroTexto 4"/>
          <p:cNvSpPr txBox="1"/>
          <p:nvPr/>
        </p:nvSpPr>
        <p:spPr>
          <a:xfrm>
            <a:off x="1335589" y="6223114"/>
            <a:ext cx="10156500" cy="507831"/>
          </a:xfrm>
          <a:prstGeom prst="rect">
            <a:avLst/>
          </a:prstGeom>
          <a:noFill/>
          <a:ln>
            <a:solidFill>
              <a:srgbClr val="FFC000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es-MX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1: 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Para estos datos se considera el directorio de empresas validado hasta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11 (26 al 30 de agoto 2024).</a:t>
            </a:r>
          </a:p>
          <a:p>
            <a:pPr lvl="0" algn="just"/>
            <a:r>
              <a:rPr lang="es-MX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2: 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El umbral para este indicador es: </a:t>
            </a:r>
            <a:r>
              <a:rPr lang="es-MX" sz="1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Óptimo &gt;=</a:t>
            </a:r>
            <a:r>
              <a:rPr lang="es-MX" sz="14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9</a:t>
            </a:r>
            <a:r>
              <a:rPr lang="es-MX" sz="1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0%,  </a:t>
            </a:r>
            <a:r>
              <a:rPr lang="es-MX" sz="14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Medio </a:t>
            </a:r>
            <a:r>
              <a:rPr lang="es-MX" sz="1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85%.</a:t>
            </a:r>
            <a:endParaRPr lang="es-MX" sz="14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287" y="6035244"/>
            <a:ext cx="668274" cy="668274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424" y="2281385"/>
            <a:ext cx="3189600" cy="2629440"/>
          </a:xfrm>
          <a:prstGeom prst="rect">
            <a:avLst/>
          </a:prstGeom>
        </p:spPr>
      </p:pic>
      <p:graphicFrame>
        <p:nvGraphicFramePr>
          <p:cNvPr id="8" name="Gráfico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34359"/>
              </p:ext>
            </p:extLst>
          </p:nvPr>
        </p:nvGraphicFramePr>
        <p:xfrm>
          <a:off x="5056088" y="1884852"/>
          <a:ext cx="6345689" cy="33419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2312525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C" sz="2800" dirty="0"/>
              <a:t>Tasa de cobertura operativa de </a:t>
            </a:r>
            <a:r>
              <a:rPr lang="es-EC" sz="2800" dirty="0" smtClean="0"/>
              <a:t>campo</a:t>
            </a:r>
            <a:endParaRPr lang="es-EC" sz="2800" dirty="0"/>
          </a:p>
        </p:txBody>
      </p:sp>
      <p:sp>
        <p:nvSpPr>
          <p:cNvPr id="4" name="CuadroTexto 4"/>
          <p:cNvSpPr txBox="1"/>
          <p:nvPr/>
        </p:nvSpPr>
        <p:spPr>
          <a:xfrm>
            <a:off x="1335588" y="6223114"/>
            <a:ext cx="10167789" cy="492443"/>
          </a:xfrm>
          <a:prstGeom prst="rect">
            <a:avLst/>
          </a:prstGeom>
          <a:noFill/>
          <a:ln>
            <a:solidFill>
              <a:srgbClr val="FFC000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1: 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Para estos datos se considera el directorio de empresas validado hasta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11 (26 al 30 de agoto 2024).</a:t>
            </a:r>
            <a:endParaRPr lang="es-MX" sz="1300" dirty="0" smtClean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lvl="0" algn="just"/>
            <a:r>
              <a:rPr lang="es-MX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2: 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El umbral para este indicador es: Óptimo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&gt;=100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% Medio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98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%.</a:t>
            </a:r>
            <a:endParaRPr lang="es-MX" sz="13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287" y="6035244"/>
            <a:ext cx="668274" cy="668274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424" y="2357310"/>
            <a:ext cx="3189600" cy="2629440"/>
          </a:xfrm>
          <a:prstGeom prst="rect">
            <a:avLst/>
          </a:prstGeom>
        </p:spPr>
      </p:pic>
      <p:graphicFrame>
        <p:nvGraphicFramePr>
          <p:cNvPr id="8" name="Gráfico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2805842"/>
              </p:ext>
            </p:extLst>
          </p:nvPr>
        </p:nvGraphicFramePr>
        <p:xfrm>
          <a:off x="4810739" y="1942048"/>
          <a:ext cx="6594045" cy="33072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9900405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/>
              <a:t>Porcentaje de ejecución de </a:t>
            </a:r>
            <a:r>
              <a:rPr lang="es-ES" dirty="0" smtClean="0"/>
              <a:t>crítica</a:t>
            </a:r>
            <a:endParaRPr lang="es-EC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286" y="6035244"/>
            <a:ext cx="668274" cy="668274"/>
          </a:xfrm>
          <a:prstGeom prst="rect">
            <a:avLst/>
          </a:prstGeom>
        </p:spPr>
      </p:pic>
      <p:sp>
        <p:nvSpPr>
          <p:cNvPr id="5" name="CuadroTexto 6"/>
          <p:cNvSpPr txBox="1"/>
          <p:nvPr/>
        </p:nvSpPr>
        <p:spPr>
          <a:xfrm>
            <a:off x="1335588" y="6223114"/>
            <a:ext cx="10190368" cy="492443"/>
          </a:xfrm>
          <a:prstGeom prst="rect">
            <a:avLst/>
          </a:prstGeom>
          <a:noFill/>
          <a:ln>
            <a:solidFill>
              <a:srgbClr val="FFC000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es-MX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1: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Para estos datos se considera el directorio de empresas validado hasta semana 11 (26 al 30 de agoto 2024).</a:t>
            </a:r>
          </a:p>
          <a:p>
            <a:pPr lvl="0" algn="just"/>
            <a:r>
              <a:rPr lang="es-MX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2: 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El umbral para este indicador es: Óptimo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&gt;=100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% Medio 90%.</a:t>
            </a:r>
            <a:endParaRPr lang="es-MX" sz="13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464" y="2278288"/>
            <a:ext cx="3189600" cy="2629440"/>
          </a:xfrm>
          <a:prstGeom prst="rect">
            <a:avLst/>
          </a:prstGeom>
        </p:spPr>
      </p:pic>
      <p:graphicFrame>
        <p:nvGraphicFramePr>
          <p:cNvPr id="8" name="Gráfico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344643"/>
              </p:ext>
            </p:extLst>
          </p:nvPr>
        </p:nvGraphicFramePr>
        <p:xfrm>
          <a:off x="4830310" y="1821537"/>
          <a:ext cx="6424711" cy="34277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1153844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C" dirty="0"/>
              <a:t>Porcentaje de encuestas efectivas criticadas </a:t>
            </a:r>
            <a:r>
              <a:rPr lang="es-EC" dirty="0" smtClean="0"/>
              <a:t>ejecutadas  </a:t>
            </a:r>
            <a:r>
              <a:rPr lang="es-EC" dirty="0"/>
              <a:t>E/E</a:t>
            </a:r>
          </a:p>
        </p:txBody>
      </p:sp>
      <p:sp>
        <p:nvSpPr>
          <p:cNvPr id="4" name="CuadroTexto 4"/>
          <p:cNvSpPr txBox="1"/>
          <p:nvPr/>
        </p:nvSpPr>
        <p:spPr>
          <a:xfrm>
            <a:off x="1335589" y="6223114"/>
            <a:ext cx="10179078" cy="507831"/>
          </a:xfrm>
          <a:prstGeom prst="rect">
            <a:avLst/>
          </a:prstGeom>
          <a:noFill/>
          <a:ln>
            <a:solidFill>
              <a:srgbClr val="FFC000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1: 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Para estos datos se considera el directorio de empresas validado hasta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11 (26 al 30 de agoto 2024).</a:t>
            </a:r>
            <a:endParaRPr lang="es-MX" sz="1300" dirty="0" smtClean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lvl="0" algn="just"/>
            <a:r>
              <a:rPr lang="es-MX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2: 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El umbral para este indicador es: </a:t>
            </a:r>
            <a:r>
              <a:rPr lang="es-MX" sz="14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: Óptimo &gt;=90% Medio 80%.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287" y="6035244"/>
            <a:ext cx="668274" cy="668274"/>
          </a:xfrm>
          <a:prstGeom prst="rect">
            <a:avLst/>
          </a:prstGeom>
        </p:spPr>
      </p:pic>
      <p:graphicFrame>
        <p:nvGraphicFramePr>
          <p:cNvPr id="8" name="Gráfico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0094825"/>
              </p:ext>
            </p:extLst>
          </p:nvPr>
        </p:nvGraphicFramePr>
        <p:xfrm>
          <a:off x="4909334" y="1849534"/>
          <a:ext cx="6469866" cy="34869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287" y="2278288"/>
            <a:ext cx="3189600" cy="2629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52152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2715</TotalTime>
  <Words>624</Words>
  <Application>Microsoft Office PowerPoint</Application>
  <PresentationFormat>Panorámica</PresentationFormat>
  <Paragraphs>62</Paragraphs>
  <Slides>19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5" baseType="lpstr">
      <vt:lpstr>Arial</vt:lpstr>
      <vt:lpstr>Calibri</vt:lpstr>
      <vt:lpstr>Century Gothic</vt:lpstr>
      <vt:lpstr>Century Gothic (Títulos)</vt:lpstr>
      <vt:lpstr>Fira Sans</vt:lpstr>
      <vt:lpstr>Tema de Office</vt:lpstr>
      <vt:lpstr>Indicadores de calidad</vt:lpstr>
      <vt:lpstr>Presentación de PowerPoint</vt:lpstr>
      <vt:lpstr>Indicadores de Calidad Nacional </vt:lpstr>
      <vt:lpstr>Presentación de PowerPoint</vt:lpstr>
      <vt:lpstr>Tiempo promedio empleado en enviar el total del formulario</vt:lpstr>
      <vt:lpstr>Tasa de cobertura</vt:lpstr>
      <vt:lpstr>Tasa de cobertura operativa de campo</vt:lpstr>
      <vt:lpstr>Porcentaje de ejecución de crítica</vt:lpstr>
      <vt:lpstr>Porcentaje de encuestas efectivas criticadas ejecutadas  E/E</vt:lpstr>
      <vt:lpstr>Indicadores con alerta: Motivo y acción emprendida</vt:lpstr>
      <vt:lpstr>Presentación de PowerPoint</vt:lpstr>
      <vt:lpstr>Indicadores de Calidad por Coordinación Zonal</vt:lpstr>
      <vt:lpstr>Tiempo promedio empleado en enviar el total del formulario</vt:lpstr>
      <vt:lpstr>Tasa de cobertura operativa de campo por zonales</vt:lpstr>
      <vt:lpstr>Porcentaje de ejecución de crítica por zonales</vt:lpstr>
      <vt:lpstr>Porcentaje de encuestas efectivas criticadas ejecutadas  E/E</vt:lpstr>
      <vt:lpstr>Aplicativo Web</vt:lpstr>
      <vt:lpstr>Funcionamiento del Infocapt 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cajasmarcia@gmail.com</dc:creator>
  <cp:lastModifiedBy>INEC Alysson Pinzon</cp:lastModifiedBy>
  <cp:revision>111</cp:revision>
  <dcterms:created xsi:type="dcterms:W3CDTF">2021-05-27T23:45:58Z</dcterms:created>
  <dcterms:modified xsi:type="dcterms:W3CDTF">2024-09-06T23:56:27Z</dcterms:modified>
</cp:coreProperties>
</file>