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79" r:id="rId2"/>
    <p:sldId id="280" r:id="rId3"/>
    <p:sldId id="281" r:id="rId4"/>
    <p:sldId id="290" r:id="rId5"/>
    <p:sldId id="298" r:id="rId6"/>
    <p:sldId id="302" r:id="rId7"/>
    <p:sldId id="299" r:id="rId8"/>
    <p:sldId id="300" r:id="rId9"/>
    <p:sldId id="301" r:id="rId10"/>
    <p:sldId id="286" r:id="rId11"/>
    <p:sldId id="292" r:id="rId12"/>
    <p:sldId id="293" r:id="rId13"/>
    <p:sldId id="294" r:id="rId14"/>
    <p:sldId id="295" r:id="rId15"/>
    <p:sldId id="296" r:id="rId16"/>
    <p:sldId id="297" r:id="rId17"/>
    <p:sldId id="287" r:id="rId18"/>
    <p:sldId id="303" r:id="rId19"/>
    <p:sldId id="283" r:id="rId20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DF3"/>
    <a:srgbClr val="2F458C"/>
    <a:srgbClr val="DC911B"/>
    <a:srgbClr val="FFCD48"/>
    <a:srgbClr val="646E78"/>
    <a:srgbClr val="B4BEC8"/>
    <a:srgbClr val="4A3FA3"/>
    <a:srgbClr val="0096FF"/>
    <a:srgbClr val="00C8FF"/>
    <a:srgbClr val="FB5B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32"/>
    <p:restoredTop sz="94607"/>
  </p:normalViewPr>
  <p:slideViewPr>
    <p:cSldViewPr snapToGrid="0" snapToObjects="1">
      <p:cViewPr varScale="1">
        <p:scale>
          <a:sx n="84" d="100"/>
          <a:sy n="84" d="100"/>
        </p:scale>
        <p:origin x="83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file:///E:\Alysson\ENESEM%202023\2.%20Bateria%20de%20Indicadores\Presentaciones\Grafico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Tiempo promedio empleado en enviar el total del formulario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Ind_na_sem!$D$92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Ind_na_sem!$C$62:$C$86</c15:sqref>
                  </c15:fullRef>
                </c:ext>
              </c:extLst>
              <c:f>Ind_na_sem!$C$62:$C$68</c:f>
              <c:strCache>
                <c:ptCount val="7"/>
                <c:pt idx="0">
                  <c:v>Sem 01</c:v>
                </c:pt>
                <c:pt idx="1">
                  <c:v>Sem 02</c:v>
                </c:pt>
                <c:pt idx="2">
                  <c:v>Sem 03</c:v>
                </c:pt>
                <c:pt idx="3">
                  <c:v>Sem 04</c:v>
                </c:pt>
                <c:pt idx="4">
                  <c:v>Sem 05</c:v>
                </c:pt>
                <c:pt idx="5">
                  <c:v>Sem 06</c:v>
                </c:pt>
                <c:pt idx="6">
                  <c:v>Sem 07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Ind_na_sem!$D$93:$D$117</c15:sqref>
                  </c15:fullRef>
                </c:ext>
              </c:extLst>
              <c:f>Ind_na_sem!$D$93:$D$99</c:f>
              <c:numCache>
                <c:formatCode>0</c:formatCode>
                <c:ptCount val="7"/>
                <c:pt idx="0">
                  <c:v>3</c:v>
                </c:pt>
                <c:pt idx="1">
                  <c:v>4</c:v>
                </c:pt>
                <c:pt idx="2">
                  <c:v>7</c:v>
                </c:pt>
                <c:pt idx="3">
                  <c:v>11</c:v>
                </c:pt>
                <c:pt idx="4">
                  <c:v>14</c:v>
                </c:pt>
                <c:pt idx="5">
                  <c:v>18</c:v>
                </c:pt>
                <c:pt idx="6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1115851392"/>
        <c:axId val="-1115858464"/>
      </c:barChart>
      <c:lineChart>
        <c:grouping val="stacked"/>
        <c:varyColors val="0"/>
        <c:ser>
          <c:idx val="1"/>
          <c:order val="1"/>
          <c:tx>
            <c:strRef>
              <c:f>Ind_na_sem!$F$61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7"/>
              <c:pt idx="0">
                <c:v>Sem 01</c:v>
              </c:pt>
              <c:pt idx="1">
                <c:v>Sem 02</c:v>
              </c:pt>
              <c:pt idx="2">
                <c:v>Sem 03</c:v>
              </c:pt>
              <c:pt idx="3">
                <c:v>Sem 04</c:v>
              </c:pt>
              <c:pt idx="4">
                <c:v>Sem 05</c:v>
              </c:pt>
              <c:pt idx="5">
                <c:v>Sem 06</c:v>
              </c:pt>
              <c:pt idx="6">
                <c:v>Sem 07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Ind_na_sem!$F$93:$F$118</c15:sqref>
                  </c15:fullRef>
                </c:ext>
              </c:extLst>
              <c:f>Ind_na_sem!$F$93:$F$99</c:f>
              <c:numCache>
                <c:formatCode>General</c:formatCode>
                <c:ptCount val="7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  <c:pt idx="4">
                  <c:v>30</c:v>
                </c:pt>
                <c:pt idx="5">
                  <c:v>30</c:v>
                </c:pt>
                <c:pt idx="6">
                  <c:v>30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categoryFilterExceptions>
                <c15:categoryFilterException>
                  <c15:sqref>Ind_na_sem!$F$100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Ind_na_sem!$F$101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Ind_na_sem!$F$102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Ind_na_sem!$F$103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Ind_na_sem!$F$104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Ind_na_sem!$F$105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Ind_na_sem!$F$106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Ind_na_sem!$F$107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Ind_na_sem!$F$108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Ind_na_sem!$F$109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Ind_na_sem!$F$110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Ind_na_sem!$F$111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Ind_na_sem!$F$112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Ind_na_sem!$F$113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Ind_na_sem!$F$114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Ind_na_sem!$F$115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Ind_na_sem!$F$116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  <c15:categoryFilterException>
                  <c15:sqref>Ind_na_sem!$F$117</c15:sqref>
                  <c15:dLbl>
                    <c:idx val="6"/>
                    <c:delete val="1"/>
                    <c:extLst>
                      <c:ext uri="{CE6537A1-D6FC-4f65-9D91-7224C49458BB}"/>
                    </c:extLst>
                  </c15:dLbl>
                </c15:categoryFilterException>
              </c15:categoryFilterExceptions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115851392"/>
        <c:axId val="-1115858464"/>
      </c:lineChart>
      <c:catAx>
        <c:axId val="-111585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1115858464"/>
        <c:crosses val="autoZero"/>
        <c:auto val="1"/>
        <c:lblAlgn val="ctr"/>
        <c:lblOffset val="100"/>
        <c:noMultiLvlLbl val="0"/>
      </c:catAx>
      <c:valAx>
        <c:axId val="-1115858464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11158513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INFOCAPT!$B$1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4B6EFA"/>
            </a:solidFill>
            <a:ln>
              <a:solidFill>
                <a:srgbClr val="4B6EFA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INFOCAPT!$A$2:$A$8</c:f>
              <c:strCache>
                <c:ptCount val="7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</c:strCache>
            </c:strRef>
          </c:cat>
          <c:val>
            <c:numRef>
              <c:f>INFOCAPT!$B$2:$B$8</c:f>
              <c:numCache>
                <c:formatCode>General</c:formatCode>
                <c:ptCount val="7"/>
                <c:pt idx="0">
                  <c:v>0</c:v>
                </c:pt>
                <c:pt idx="1">
                  <c:v>12</c:v>
                </c:pt>
                <c:pt idx="2">
                  <c:v>5</c:v>
                </c:pt>
                <c:pt idx="3">
                  <c:v>3</c:v>
                </c:pt>
                <c:pt idx="4">
                  <c:v>10</c:v>
                </c:pt>
                <c:pt idx="5">
                  <c:v>9</c:v>
                </c:pt>
                <c:pt idx="6">
                  <c:v>3</c:v>
                </c:pt>
              </c:numCache>
            </c:numRef>
          </c:val>
        </c:ser>
        <c:ser>
          <c:idx val="1"/>
          <c:order val="1"/>
          <c:tx>
            <c:strRef>
              <c:f>INFOCAPT!$C$1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8FAADC"/>
            </a:solidFill>
            <a:ln>
              <a:solidFill>
                <a:srgbClr val="8FAADC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INFOCAPT!$A$2:$A$8</c:f>
              <c:strCache>
                <c:ptCount val="7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</c:strCache>
            </c:strRef>
          </c:cat>
          <c:val>
            <c:numRef>
              <c:f>INFOCAPT!$C$2:$C$8</c:f>
              <c:numCache>
                <c:formatCode>General</c:formatCode>
                <c:ptCount val="7"/>
                <c:pt idx="0">
                  <c:v>0</c:v>
                </c:pt>
                <c:pt idx="1">
                  <c:v>17</c:v>
                </c:pt>
                <c:pt idx="2">
                  <c:v>14</c:v>
                </c:pt>
                <c:pt idx="3">
                  <c:v>16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</c:numCache>
            </c:numRef>
          </c:val>
        </c:ser>
        <c:ser>
          <c:idx val="2"/>
          <c:order val="2"/>
          <c:tx>
            <c:strRef>
              <c:f>INFOCAPT!$D$1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C9C9C9"/>
            </a:solidFill>
            <a:ln>
              <a:solidFill>
                <a:srgbClr val="C9C9C9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INFOCAPT!$A$2:$A$8</c:f>
              <c:strCache>
                <c:ptCount val="7"/>
                <c:pt idx="0">
                  <c:v>Semana 1</c:v>
                </c:pt>
                <c:pt idx="1">
                  <c:v>Semana 2</c:v>
                </c:pt>
                <c:pt idx="2">
                  <c:v>Semana 3</c:v>
                </c:pt>
                <c:pt idx="3">
                  <c:v>Semana 4</c:v>
                </c:pt>
                <c:pt idx="4">
                  <c:v>Semana 5</c:v>
                </c:pt>
                <c:pt idx="5">
                  <c:v>Semana 6</c:v>
                </c:pt>
                <c:pt idx="6">
                  <c:v>Semana 7</c:v>
                </c:pt>
              </c:strCache>
            </c:strRef>
          </c:cat>
          <c:val>
            <c:numRef>
              <c:f>INFOCAPT!$D$2:$D$8</c:f>
              <c:numCache>
                <c:formatCode>General</c:formatCode>
                <c:ptCount val="7"/>
                <c:pt idx="0">
                  <c:v>6</c:v>
                </c:pt>
                <c:pt idx="1">
                  <c:v>14</c:v>
                </c:pt>
                <c:pt idx="2">
                  <c:v>16</c:v>
                </c:pt>
                <c:pt idx="3">
                  <c:v>7</c:v>
                </c:pt>
                <c:pt idx="4">
                  <c:v>9</c:v>
                </c:pt>
                <c:pt idx="5">
                  <c:v>10</c:v>
                </c:pt>
                <c:pt idx="6">
                  <c:v>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978808896"/>
        <c:axId val="-978800736"/>
      </c:barChart>
      <c:catAx>
        <c:axId val="-97880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800736"/>
        <c:crosses val="autoZero"/>
        <c:auto val="1"/>
        <c:lblAlgn val="ctr"/>
        <c:lblOffset val="100"/>
        <c:noMultiLvlLbl val="0"/>
      </c:catAx>
      <c:valAx>
        <c:axId val="-978800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978808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Tasa de Cobertura a Nivel Nacional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Ind_na_sem!$D$92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Ind_na_sem!$C$62:$C$84</c15:sqref>
                  </c15:fullRef>
                </c:ext>
              </c:extLst>
              <c:f>Ind_na_sem!$C$62:$C$68</c:f>
              <c:strCache>
                <c:ptCount val="7"/>
                <c:pt idx="0">
                  <c:v>Sem 01</c:v>
                </c:pt>
                <c:pt idx="1">
                  <c:v>Sem 02</c:v>
                </c:pt>
                <c:pt idx="2">
                  <c:v>Sem 03</c:v>
                </c:pt>
                <c:pt idx="3">
                  <c:v>Sem 04</c:v>
                </c:pt>
                <c:pt idx="4">
                  <c:v>Sem 05</c:v>
                </c:pt>
                <c:pt idx="5">
                  <c:v>Sem 06</c:v>
                </c:pt>
                <c:pt idx="6">
                  <c:v>Sem 07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Ind_na_sem!$D$121:$D$143</c15:sqref>
                  </c15:fullRef>
                </c:ext>
              </c:extLst>
              <c:f>Ind_na_sem!$D$121:$D$127</c:f>
              <c:numCache>
                <c:formatCode>0.0%</c:formatCode>
                <c:ptCount val="7"/>
                <c:pt idx="0">
                  <c:v>1</c:v>
                </c:pt>
                <c:pt idx="1">
                  <c:v>0.97299999999999998</c:v>
                </c:pt>
                <c:pt idx="2">
                  <c:v>1.0149999999999999</c:v>
                </c:pt>
                <c:pt idx="3">
                  <c:v>0.99299999999999999</c:v>
                </c:pt>
                <c:pt idx="4">
                  <c:v>0.90800000000000003</c:v>
                </c:pt>
                <c:pt idx="5">
                  <c:v>0.86299999999999999</c:v>
                </c:pt>
                <c:pt idx="6">
                  <c:v>0.95499999999999996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1115847584"/>
        <c:axId val="-1115851936"/>
      </c:barChart>
      <c:lineChart>
        <c:grouping val="stacked"/>
        <c:varyColors val="0"/>
        <c:ser>
          <c:idx val="1"/>
          <c:order val="1"/>
          <c:tx>
            <c:strRef>
              <c:f>Ind_na_sem!$F$61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7"/>
              <c:pt idx="0">
                <c:v>Sem 01</c:v>
              </c:pt>
              <c:pt idx="1">
                <c:v>Sem 02</c:v>
              </c:pt>
              <c:pt idx="2">
                <c:v>Sem 03</c:v>
              </c:pt>
              <c:pt idx="3">
                <c:v>Sem 04</c:v>
              </c:pt>
              <c:pt idx="4">
                <c:v>Sem 05</c:v>
              </c:pt>
              <c:pt idx="5">
                <c:v>Sem 06</c:v>
              </c:pt>
              <c:pt idx="6">
                <c:v>Sem 07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Ind_na_sem!$F$202:$F$226</c15:sqref>
                  </c15:fullRef>
                </c:ext>
              </c:extLst>
              <c:f>Ind_na_sem!$F$202:$F$208</c:f>
              <c:numCache>
                <c:formatCode>0%</c:formatCode>
                <c:ptCount val="7"/>
                <c:pt idx="0">
                  <c:v>0.9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  <c:pt idx="4">
                  <c:v>0.9</c:v>
                </c:pt>
                <c:pt idx="5">
                  <c:v>0.9</c:v>
                </c:pt>
                <c:pt idx="6">
                  <c:v>0.9</c:v>
                </c:pt>
              </c:numCache>
            </c:numRef>
          </c:val>
          <c:smooth val="0"/>
          <c:extLst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115847584"/>
        <c:axId val="-1115851936"/>
      </c:lineChart>
      <c:catAx>
        <c:axId val="-1115847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1115851936"/>
        <c:crosses val="autoZero"/>
        <c:auto val="1"/>
        <c:lblAlgn val="ctr"/>
        <c:lblOffset val="100"/>
        <c:noMultiLvlLbl val="0"/>
      </c:catAx>
      <c:valAx>
        <c:axId val="-111585193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11158475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Tasa de Cobertura Operativa de Campo a Nivel Nacional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Ind_na_sem!$D$92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Ind_na_sem!$C$62:$C$86</c15:sqref>
                  </c15:fullRef>
                </c:ext>
              </c:extLst>
              <c:f>(Ind_na_sem!$C$62:$C$68,Ind_na_sem!$C$86)</c:f>
              <c:strCache>
                <c:ptCount val="8"/>
                <c:pt idx="0">
                  <c:v>Sem 01</c:v>
                </c:pt>
                <c:pt idx="1">
                  <c:v>Sem 02</c:v>
                </c:pt>
                <c:pt idx="2">
                  <c:v>Sem 03</c:v>
                </c:pt>
                <c:pt idx="3">
                  <c:v>Sem 04</c:v>
                </c:pt>
                <c:pt idx="4">
                  <c:v>Sem 05</c:v>
                </c:pt>
                <c:pt idx="5">
                  <c:v>Sem 06</c:v>
                </c:pt>
                <c:pt idx="6">
                  <c:v>Sem 07</c:v>
                </c:pt>
                <c:pt idx="7">
                  <c:v>Sem 24</c:v>
                </c:pt>
                <c:pt idx="8">
                  <c:v>Sem 25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Ind_na_sem!$D$147:$D$169</c15:sqref>
                  </c15:fullRef>
                </c:ext>
              </c:extLst>
              <c:f>Ind_na_sem!$D$147:$D$153</c:f>
              <c:numCache>
                <c:formatCode>0.0%</c:formatCode>
                <c:ptCount val="7"/>
                <c:pt idx="0">
                  <c:v>1</c:v>
                </c:pt>
                <c:pt idx="1">
                  <c:v>1.081</c:v>
                </c:pt>
                <c:pt idx="2">
                  <c:v>1.0960000000000001</c:v>
                </c:pt>
                <c:pt idx="3">
                  <c:v>1.05</c:v>
                </c:pt>
                <c:pt idx="4">
                  <c:v>0.95699999999999996</c:v>
                </c:pt>
                <c:pt idx="5">
                  <c:v>0.90500000000000003</c:v>
                </c:pt>
                <c:pt idx="6">
                  <c:v>1.0029999999999999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1115855200"/>
        <c:axId val="-1247791296"/>
      </c:barChart>
      <c:lineChart>
        <c:grouping val="stacked"/>
        <c:varyColors val="0"/>
        <c:ser>
          <c:idx val="1"/>
          <c:order val="1"/>
          <c:tx>
            <c:strRef>
              <c:f>Ind_na_sem!$F$61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7"/>
              <c:pt idx="0">
                <c:v>Sem 01</c:v>
              </c:pt>
              <c:pt idx="1">
                <c:v>Sem 02</c:v>
              </c:pt>
              <c:pt idx="2">
                <c:v>Sem 03</c:v>
              </c:pt>
              <c:pt idx="3">
                <c:v>Sem 04</c:v>
              </c:pt>
              <c:pt idx="4">
                <c:v>Sem 05</c:v>
              </c:pt>
              <c:pt idx="5">
                <c:v>Sem 06</c:v>
              </c:pt>
              <c:pt idx="6">
                <c:v>Sem 07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Ind_na_sem!$F$147:$F$170</c15:sqref>
                  </c15:fullRef>
                </c:ext>
              </c:extLst>
              <c:f>Ind_na_sem!$F$147:$F$153</c:f>
              <c:numCache>
                <c:formatCode>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smooth val="0"/>
          <c:extLst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115855200"/>
        <c:axId val="-1247791296"/>
      </c:lineChart>
      <c:catAx>
        <c:axId val="-111585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1247791296"/>
        <c:crosses val="autoZero"/>
        <c:auto val="1"/>
        <c:lblAlgn val="ctr"/>
        <c:lblOffset val="100"/>
        <c:noMultiLvlLbl val="0"/>
      </c:catAx>
      <c:valAx>
        <c:axId val="-124779129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1115855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Porcentaje de Ejecución de Crítica a Nivel Nacional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Ind_na_sem!$D$92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Ind_na_sem!$C$174:$C$198</c15:sqref>
                  </c15:fullRef>
                </c:ext>
              </c:extLst>
              <c:f>Ind_na_sem!$C$174:$C$180</c:f>
              <c:strCache>
                <c:ptCount val="7"/>
                <c:pt idx="0">
                  <c:v>Sem 01</c:v>
                </c:pt>
                <c:pt idx="1">
                  <c:v>Sem 02</c:v>
                </c:pt>
                <c:pt idx="2">
                  <c:v>Sem 03</c:v>
                </c:pt>
                <c:pt idx="3">
                  <c:v>Sem 04</c:v>
                </c:pt>
                <c:pt idx="4">
                  <c:v>Sem 05</c:v>
                </c:pt>
                <c:pt idx="5">
                  <c:v>Sem 06</c:v>
                </c:pt>
                <c:pt idx="6">
                  <c:v>Sem 07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Ind_na_sem!$D$174:$D$198</c15:sqref>
                  </c15:fullRef>
                </c:ext>
              </c:extLst>
              <c:f>Ind_na_sem!$D$174:$D$180</c:f>
              <c:numCache>
                <c:formatCode>0.0%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1.19</c:v>
                </c:pt>
                <c:pt idx="3">
                  <c:v>1.296</c:v>
                </c:pt>
                <c:pt idx="4">
                  <c:v>1.034</c:v>
                </c:pt>
                <c:pt idx="5">
                  <c:v>0.96799999999999997</c:v>
                </c:pt>
                <c:pt idx="6">
                  <c:v>0.96299999999999997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978810528"/>
        <c:axId val="-978799648"/>
      </c:barChart>
      <c:lineChart>
        <c:grouping val="stacked"/>
        <c:varyColors val="0"/>
        <c:ser>
          <c:idx val="1"/>
          <c:order val="1"/>
          <c:tx>
            <c:strRef>
              <c:f>Ind_na_sem!$F$61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7"/>
              <c:pt idx="0">
                <c:v>Sem 01</c:v>
              </c:pt>
              <c:pt idx="1">
                <c:v>Sem 02</c:v>
              </c:pt>
              <c:pt idx="2">
                <c:v>Sem 03</c:v>
              </c:pt>
              <c:pt idx="3">
                <c:v>Sem 04</c:v>
              </c:pt>
              <c:pt idx="4">
                <c:v>Sem 05</c:v>
              </c:pt>
              <c:pt idx="5">
                <c:v>Sem 06</c:v>
              </c:pt>
              <c:pt idx="6">
                <c:v>Sem 07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Ind_na_sem!$F$147:$F$171</c15:sqref>
                  </c15:fullRef>
                </c:ext>
              </c:extLst>
              <c:f>Ind_na_sem!$F$147:$F$153</c:f>
              <c:numCache>
                <c:formatCode>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smooth val="0"/>
          <c:extLst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78810528"/>
        <c:axId val="-978799648"/>
      </c:lineChart>
      <c:catAx>
        <c:axId val="-978810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799648"/>
        <c:crosses val="autoZero"/>
        <c:auto val="1"/>
        <c:lblAlgn val="ctr"/>
        <c:lblOffset val="100"/>
        <c:noMultiLvlLbl val="0"/>
      </c:catAx>
      <c:valAx>
        <c:axId val="-978799648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810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Porcentaje de encuestas efectivas criticadas ejecutadas a Nivel Nacional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Ind_na_sem!$D$92</c:f>
              <c:strCache>
                <c:ptCount val="1"/>
                <c:pt idx="0">
                  <c:v>Nacional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Ind_na_sem!$C$62:$C$86</c15:sqref>
                  </c15:fullRef>
                </c:ext>
              </c:extLst>
              <c:f>Ind_na_sem!$C$62:$C$68</c:f>
              <c:strCache>
                <c:ptCount val="7"/>
                <c:pt idx="0">
                  <c:v>Sem 01</c:v>
                </c:pt>
                <c:pt idx="1">
                  <c:v>Sem 02</c:v>
                </c:pt>
                <c:pt idx="2">
                  <c:v>Sem 03</c:v>
                </c:pt>
                <c:pt idx="3">
                  <c:v>Sem 04</c:v>
                </c:pt>
                <c:pt idx="4">
                  <c:v>Sem 05</c:v>
                </c:pt>
                <c:pt idx="5">
                  <c:v>Sem 06</c:v>
                </c:pt>
                <c:pt idx="6">
                  <c:v>Sem 07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Ind_na_sem!$D$202:$D$226</c15:sqref>
                  </c15:fullRef>
                </c:ext>
              </c:extLst>
              <c:f>Ind_na_sem!$D$202:$D$208</c:f>
              <c:numCache>
                <c:formatCode>0.00</c:formatCode>
                <c:ptCount val="7"/>
                <c:pt idx="0">
                  <c:v>0</c:v>
                </c:pt>
                <c:pt idx="1">
                  <c:v>0</c:v>
                </c:pt>
                <c:pt idx="2" formatCode="0.0%">
                  <c:v>0.84</c:v>
                </c:pt>
                <c:pt idx="3" formatCode="0.0%">
                  <c:v>0.88600000000000001</c:v>
                </c:pt>
                <c:pt idx="4" formatCode="0.0%">
                  <c:v>0.89500000000000002</c:v>
                </c:pt>
                <c:pt idx="5" formatCode="0.0%">
                  <c:v>0.91500000000000004</c:v>
                </c:pt>
                <c:pt idx="6" formatCode="0.0%">
                  <c:v>0.92900000000000005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978807808"/>
        <c:axId val="-978806176"/>
      </c:barChart>
      <c:lineChart>
        <c:grouping val="stacked"/>
        <c:varyColors val="0"/>
        <c:ser>
          <c:idx val="1"/>
          <c:order val="1"/>
          <c:tx>
            <c:strRef>
              <c:f>Ind_na_sem!$F$61</c:f>
              <c:strCache>
                <c:ptCount val="1"/>
                <c:pt idx="0">
                  <c:v>Optimo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7"/>
              <c:pt idx="0">
                <c:v>Sem 01</c:v>
              </c:pt>
              <c:pt idx="1">
                <c:v>Sem 02</c:v>
              </c:pt>
              <c:pt idx="2">
                <c:v>Sem 03</c:v>
              </c:pt>
              <c:pt idx="3">
                <c:v>Sem 04</c:v>
              </c:pt>
              <c:pt idx="4">
                <c:v>Sem 05</c:v>
              </c:pt>
              <c:pt idx="5">
                <c:v>Sem 06</c:v>
              </c:pt>
              <c:pt idx="6">
                <c:v>Sem 07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Ind_na_sem!$F$202:$F$226</c15:sqref>
                  </c15:fullRef>
                </c:ext>
              </c:extLst>
              <c:f>Ind_na_sem!$F$202:$F$208</c:f>
              <c:numCache>
                <c:formatCode>0%</c:formatCode>
                <c:ptCount val="7"/>
                <c:pt idx="0">
                  <c:v>0.9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  <c:pt idx="4">
                  <c:v>0.9</c:v>
                </c:pt>
                <c:pt idx="5">
                  <c:v>0.9</c:v>
                </c:pt>
                <c:pt idx="6">
                  <c:v>0.9</c:v>
                </c:pt>
              </c:numCache>
            </c:numRef>
          </c:val>
          <c:smooth val="0"/>
          <c:extLst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78807808"/>
        <c:axId val="-978806176"/>
      </c:lineChart>
      <c:catAx>
        <c:axId val="-978807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806176"/>
        <c:crosses val="autoZero"/>
        <c:auto val="1"/>
        <c:lblAlgn val="ctr"/>
        <c:lblOffset val="100"/>
        <c:noMultiLvlLbl val="0"/>
      </c:catAx>
      <c:valAx>
        <c:axId val="-97880617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80780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sz="1400" b="1" i="0" baseline="0">
                <a:effectLst/>
              </a:rPr>
              <a:t>Tiempo promedio empleado en enviar el total del formulario</a:t>
            </a:r>
            <a:endParaRPr lang="es-EC" sz="1100">
              <a:effectLst/>
            </a:endParaRPr>
          </a:p>
        </c:rich>
      </c:tx>
      <c:layout>
        <c:manualLayout>
          <c:xMode val="edge"/>
          <c:yMode val="edge"/>
          <c:x val="0.13823009908777692"/>
          <c:y val="4.73117164035874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9"/>
          <c:order val="0"/>
          <c:tx>
            <c:strRef>
              <c:f>Ind_sem_cz!$C$33</c:f>
              <c:strCache>
                <c:ptCount val="1"/>
                <c:pt idx="0">
                  <c:v>Sem 1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Ind_sem_cz!$D$4:$G$4</c:f>
              <c:numCache>
                <c:formatCode>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3.3</c:v>
                </c:pt>
                <c:pt idx="3">
                  <c:v>0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9-5D62-484B-BADE-80DE92D8F193}"/>
            </c:ext>
          </c:extLst>
        </c:ser>
        <c:ser>
          <c:idx val="10"/>
          <c:order val="1"/>
          <c:tx>
            <c:strRef>
              <c:f>Ind_sem_cz!$C$34</c:f>
              <c:strCache>
                <c:ptCount val="1"/>
                <c:pt idx="0">
                  <c:v>Sem 2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91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Ind_sem_cz!$D$5:$G$5</c:f>
              <c:numCache>
                <c:formatCode>0</c:formatCode>
                <c:ptCount val="4"/>
                <c:pt idx="0">
                  <c:v>4.0909090909090908</c:v>
                </c:pt>
                <c:pt idx="1">
                  <c:v>0</c:v>
                </c:pt>
                <c:pt idx="2">
                  <c:v>2.8333333333333335</c:v>
                </c:pt>
                <c:pt idx="3">
                  <c:v>5.5714285714285712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A-5D62-484B-BADE-80DE92D8F193}"/>
            </c:ext>
          </c:extLst>
        </c:ser>
        <c:ser>
          <c:idx val="11"/>
          <c:order val="2"/>
          <c:tx>
            <c:strRef>
              <c:f>Ind_sem_cz!$C$35</c:f>
              <c:strCache>
                <c:ptCount val="1"/>
                <c:pt idx="0">
                  <c:v>Sem 3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97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Ind_sem_cz!$D$6:$G$6</c:f>
              <c:numCache>
                <c:formatCode>0</c:formatCode>
                <c:ptCount val="4"/>
                <c:pt idx="0">
                  <c:v>6.58</c:v>
                </c:pt>
                <c:pt idx="1">
                  <c:v>7.1891891891891895</c:v>
                </c:pt>
                <c:pt idx="2">
                  <c:v>7.6428571428571432</c:v>
                </c:pt>
                <c:pt idx="3">
                  <c:v>6.8888888888888893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B-5D62-484B-BADE-80DE92D8F193}"/>
            </c:ext>
          </c:extLst>
        </c:ser>
        <c:ser>
          <c:idx val="12"/>
          <c:order val="3"/>
          <c:tx>
            <c:strRef>
              <c:f>Ind_sem_cz!$C$36</c:f>
              <c:strCache>
                <c:ptCount val="1"/>
                <c:pt idx="0">
                  <c:v>Sem 4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tint val="98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Ind_sem_cz!$D$7:$G$7</c:f>
              <c:numCache>
                <c:formatCode>0</c:formatCode>
                <c:ptCount val="4"/>
                <c:pt idx="0">
                  <c:v>10.703703703703704</c:v>
                </c:pt>
                <c:pt idx="1">
                  <c:v>11.016666666666667</c:v>
                </c:pt>
                <c:pt idx="2">
                  <c:v>10.642857142857142</c:v>
                </c:pt>
                <c:pt idx="3">
                  <c:v>9.8285714285714292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C-5D62-484B-BADE-80DE92D8F193}"/>
            </c:ext>
          </c:extLst>
        </c:ser>
        <c:ser>
          <c:idx val="0"/>
          <c:order val="4"/>
          <c:tx>
            <c:strRef>
              <c:f>Ind_sem_cz!$C$37</c:f>
              <c:strCache>
                <c:ptCount val="1"/>
                <c:pt idx="0">
                  <c:v>Sem 5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Ind_sem_cz!$D$8:$G$8</c:f>
              <c:numCache>
                <c:formatCode>0</c:formatCode>
                <c:ptCount val="4"/>
                <c:pt idx="0">
                  <c:v>13.777777777777779</c:v>
                </c:pt>
                <c:pt idx="1">
                  <c:v>14.657534246575343</c:v>
                </c:pt>
                <c:pt idx="2">
                  <c:v>12.214285714285714</c:v>
                </c:pt>
                <c:pt idx="3">
                  <c:v>11.961538461538462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0-5D62-484B-BADE-80DE92D8F193}"/>
            </c:ext>
          </c:extLst>
        </c:ser>
        <c:ser>
          <c:idx val="1"/>
          <c:order val="5"/>
          <c:tx>
            <c:strRef>
              <c:f>Ind_sem_cz!$C$38</c:f>
              <c:strCache>
                <c:ptCount val="1"/>
                <c:pt idx="0">
                  <c:v>Sem 6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41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Ind_sem_cz!$D$9:$G$9</c:f>
              <c:numCache>
                <c:formatCode>0</c:formatCode>
                <c:ptCount val="4"/>
                <c:pt idx="0">
                  <c:v>18</c:v>
                </c:pt>
                <c:pt idx="1">
                  <c:v>19</c:v>
                </c:pt>
                <c:pt idx="2">
                  <c:v>18.857142857142858</c:v>
                </c:pt>
                <c:pt idx="3">
                  <c:v>16.527777777777779</c:v>
                </c:pt>
              </c:numCache>
            </c:numRef>
          </c:val>
          <c:extLst xmlns:c16r2="http://schemas.microsoft.com/office/drawing/2015/06/chart" xmlns:c15="http://schemas.microsoft.com/office/drawing/2012/chart">
            <c:ext xmlns:c16="http://schemas.microsoft.com/office/drawing/2014/chart" uri="{C3380CC4-5D6E-409C-BE32-E72D297353CC}">
              <c16:uniqueId val="{00000001-5D62-484B-BADE-80DE92D8F193}"/>
            </c:ext>
          </c:extLst>
        </c:ser>
        <c:ser>
          <c:idx val="2"/>
          <c:order val="6"/>
          <c:tx>
            <c:strRef>
              <c:f>Ind_sem_cz!$C$39</c:f>
              <c:strCache>
                <c:ptCount val="1"/>
                <c:pt idx="0">
                  <c:v>Sem 7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46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Ind_sem_cz!$D$10:$G$10</c:f>
              <c:numCache>
                <c:formatCode>0</c:formatCode>
                <c:ptCount val="4"/>
                <c:pt idx="0">
                  <c:v>21</c:v>
                </c:pt>
                <c:pt idx="1">
                  <c:v>25</c:v>
                </c:pt>
                <c:pt idx="2">
                  <c:v>21.714285714285715</c:v>
                </c:pt>
                <c:pt idx="3">
                  <c:v>17.108108108108109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2-5D62-484B-BADE-80DE92D8F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978812704"/>
        <c:axId val="-978811072"/>
        <c:extLst>
          <c:ext xmlns:c15="http://schemas.microsoft.com/office/drawing/2012/chart" uri="{02D57815-91ED-43cb-92C2-25804820EDAC}">
            <c15:filteredBarSeries>
              <c15:ser>
                <c:idx val="3"/>
                <c:order val="7"/>
                <c:tx>
                  <c:strRef>
                    <c:extLst>
                      <c:ext uri="{02D57815-91ED-43cb-92C2-25804820EDAC}">
                        <c15:formulaRef>
                          <c15:sqref>Ind_sem_cz!$C$40</c15:sqref>
                        </c15:formulaRef>
                      </c:ext>
                    </c:extLst>
                    <c:strCache>
                      <c:ptCount val="1"/>
                      <c:pt idx="0">
                        <c:v>Sem 8</c:v>
                      </c:pt>
                    </c:strCache>
                  </c:strRef>
                </c:tx>
                <c:spPr>
                  <a:solidFill>
                    <a:schemeClr val="accent5">
                      <a:shade val="6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Ind_sem_cz!$D$40:$G$40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3-5D62-484B-BADE-80DE92D8F193}"/>
                  </c:ext>
                </c:extLst>
              </c15:ser>
            </c15:filteredBarSeries>
            <c15:filteredBarSeries>
              <c15:ser>
                <c:idx val="4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Ind_sem_cz!$C$41</c15:sqref>
                        </c15:formulaRef>
                      </c:ext>
                    </c:extLst>
                    <c:strCache>
                      <c:ptCount val="1"/>
                      <c:pt idx="0">
                        <c:v>Sem 9</c:v>
                      </c:pt>
                    </c:strCache>
                  </c:strRef>
                </c:tx>
                <c:spPr>
                  <a:solidFill>
                    <a:schemeClr val="accent5">
                      <a:shade val="7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Ind_sem_cz!$D$41:$G$41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4-5D62-484B-BADE-80DE92D8F193}"/>
                  </c:ext>
                </c:extLst>
              </c15:ser>
            </c15:filteredBarSeries>
            <c15:filteredBarSeries>
              <c15:ser>
                <c:idx val="5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Ind_sem_cz!$C$42</c15:sqref>
                        </c15:formulaRef>
                      </c:ext>
                    </c:extLst>
                    <c:strCache>
                      <c:ptCount val="1"/>
                      <c:pt idx="0">
                        <c:v>Sem 10</c:v>
                      </c:pt>
                    </c:strCache>
                  </c:strRef>
                </c:tx>
                <c:spPr>
                  <a:solidFill>
                    <a:schemeClr val="accent5">
                      <a:shade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Ind_sem_cz!$D$42:$G$42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5-5D62-484B-BADE-80DE92D8F193}"/>
                  </c:ext>
                </c:extLst>
              </c15:ser>
            </c15:filteredBarSeries>
            <c15:filteredBarSeries>
              <c15:ser>
                <c:idx val="6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Ind_sem_cz!$C$43</c15:sqref>
                        </c15:formulaRef>
                      </c:ext>
                    </c:extLst>
                    <c:strCache>
                      <c:ptCount val="1"/>
                      <c:pt idx="0">
                        <c:v>Sem 11</c:v>
                      </c:pt>
                    </c:strCache>
                  </c:strRef>
                </c:tx>
                <c:spPr>
                  <a:solidFill>
                    <a:schemeClr val="accent5">
                      <a:shade val="9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Ind_sem_cz!$D$43:$G$43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6-5D62-484B-BADE-80DE92D8F193}"/>
                  </c:ext>
                </c:extLst>
              </c15:ser>
            </c15:filteredBarSeries>
            <c15:filteredBarSeries>
              <c15:ser>
                <c:idx val="7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Ind_sem_cz!$C$44</c15:sqref>
                        </c15:formulaRef>
                      </c:ext>
                    </c:extLst>
                    <c:strCache>
                      <c:ptCount val="1"/>
                      <c:pt idx="0">
                        <c:v>Sem 12</c:v>
                      </c:pt>
                    </c:strCache>
                  </c:strRef>
                </c:tx>
                <c:spPr>
                  <a:solidFill>
                    <a:schemeClr val="accent5">
                      <a:tint val="9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Ind_sem_cz!$D$44:$G$44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7-5D62-484B-BADE-80DE92D8F193}"/>
                  </c:ext>
                </c:extLst>
              </c15:ser>
            </c15:filteredBarSeries>
            <c15:filteredBarSeries>
              <c15:ser>
                <c:idx val="8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Ind_sem_cz!$C$45</c15:sqref>
                        </c15:formulaRef>
                      </c:ext>
                    </c:extLst>
                    <c:strCache>
                      <c:ptCount val="1"/>
                      <c:pt idx="0">
                        <c:v>Sem 13</c:v>
                      </c:pt>
                    </c:strCache>
                  </c:strRef>
                </c:tx>
                <c:spPr>
                  <a:solidFill>
                    <a:schemeClr val="accent5">
                      <a:tint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Ind_sem_cz!$D$45:$G$45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8-5D62-484B-BADE-80DE92D8F193}"/>
                  </c:ext>
                </c:extLst>
              </c15:ser>
            </c15:filteredBarSeries>
            <c15:filteredBarSeries>
              <c15:ser>
                <c:idx val="14"/>
                <c:order val="1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Ind_sem_cz!$C$46</c15:sqref>
                        </c15:formulaRef>
                      </c:ext>
                    </c:extLst>
                    <c:strCache>
                      <c:ptCount val="1"/>
                      <c:pt idx="0">
                        <c:v>Sem 14</c:v>
                      </c:pt>
                    </c:strCache>
                  </c:strRef>
                </c:tx>
                <c:spPr>
                  <a:solidFill>
                    <a:schemeClr val="accent5">
                      <a:tint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Ind_sem_cz!$D$46:$G$46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5"/>
                <c:order val="1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Ind_sem_cz!$C$47</c15:sqref>
                        </c15:formulaRef>
                      </c:ext>
                    </c:extLst>
                    <c:strCache>
                      <c:ptCount val="1"/>
                      <c:pt idx="0">
                        <c:v>Sem 15</c:v>
                      </c:pt>
                    </c:strCache>
                  </c:strRef>
                </c:tx>
                <c:spPr>
                  <a:solidFill>
                    <a:schemeClr val="accent5">
                      <a:tint val="8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Ind_sem_cz!$D$47:$G$47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Ind_sem_cz!$C$48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7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Ind_sem_cz!$D$48:$G$48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Ind_sem_cz!$C$49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Ind_sem_cz!$D$49:$G$49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Ind_sem_cz!$C$50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64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Ind_sem_cz!$C$51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5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Ind_sem_cz!$C$52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53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Ind_sem_cz!$D$52:$G$52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Ind_sem_cz!$C$53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4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Ind_sem_cz!$D$53:$G$53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Ind_sem_cz!$C$54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4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Ind_sem_cz!$D$54:$G$54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Ind_sem_cz!$C$55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Ind_sem_cz!$D$55:$G$55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3"/>
          <c:tx>
            <c:v>Óptimo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solidFill>
                  <a:srgbClr val="FF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Ind_sem_cz!$D$29:$G$29</c:f>
              <c:numCache>
                <c:formatCode>0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A-5D62-484B-BADE-80DE92D8F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78812704"/>
        <c:axId val="-978811072"/>
      </c:lineChart>
      <c:catAx>
        <c:axId val="-978812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811072"/>
        <c:crosses val="autoZero"/>
        <c:auto val="1"/>
        <c:lblAlgn val="ctr"/>
        <c:lblOffset val="100"/>
        <c:noMultiLvlLbl val="0"/>
      </c:catAx>
      <c:valAx>
        <c:axId val="-978811072"/>
        <c:scaling>
          <c:orientation val="minMax"/>
        </c:scaling>
        <c:delete val="1"/>
        <c:axPos val="l"/>
        <c:numFmt formatCode="0%" sourceLinked="0"/>
        <c:majorTickMark val="out"/>
        <c:minorTickMark val="none"/>
        <c:tickLblPos val="nextTo"/>
        <c:crossAx val="-978812704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Tasa de Cobertura Operativa de Campo </a:t>
            </a:r>
          </a:p>
        </c:rich>
      </c:tx>
      <c:layout>
        <c:manualLayout>
          <c:xMode val="edge"/>
          <c:yMode val="edge"/>
          <c:x val="0.20989133687279318"/>
          <c:y val="4.73118279569892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9"/>
          <c:order val="0"/>
          <c:tx>
            <c:strRef>
              <c:f>Ind_sem_cz!$C$33</c:f>
              <c:strCache>
                <c:ptCount val="1"/>
                <c:pt idx="0">
                  <c:v>Sem 1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86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Ind_sem_cz!$D$33:$G$33</c:f>
              <c:numCache>
                <c:formatCode>0.0%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9-5D62-484B-BADE-80DE92D8F193}"/>
            </c:ext>
          </c:extLst>
        </c:ser>
        <c:ser>
          <c:idx val="10"/>
          <c:order val="1"/>
          <c:tx>
            <c:strRef>
              <c:f>Ind_sem_cz!$C$34</c:f>
              <c:strCache>
                <c:ptCount val="1"/>
                <c:pt idx="0">
                  <c:v>Sem 2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91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Ind_sem_cz!$D$34:$G$34</c:f>
              <c:numCache>
                <c:formatCode>0.0%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0.46700000000000003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A-5D62-484B-BADE-80DE92D8F193}"/>
            </c:ext>
          </c:extLst>
        </c:ser>
        <c:ser>
          <c:idx val="11"/>
          <c:order val="2"/>
          <c:tx>
            <c:strRef>
              <c:f>Ind_sem_cz!$C$35</c:f>
              <c:strCache>
                <c:ptCount val="1"/>
                <c:pt idx="0">
                  <c:v>Sem 3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97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Ind_sem_cz!$D$35:$G$35</c:f>
              <c:numCache>
                <c:formatCode>0.0%</c:formatCode>
                <c:ptCount val="4"/>
                <c:pt idx="0">
                  <c:v>1.7649999999999999</c:v>
                </c:pt>
                <c:pt idx="1">
                  <c:v>1.028</c:v>
                </c:pt>
                <c:pt idx="2">
                  <c:v>1</c:v>
                </c:pt>
                <c:pt idx="3">
                  <c:v>0.53300000000000003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B-5D62-484B-BADE-80DE92D8F193}"/>
            </c:ext>
          </c:extLst>
        </c:ser>
        <c:ser>
          <c:idx val="12"/>
          <c:order val="3"/>
          <c:tx>
            <c:strRef>
              <c:f>Ind_sem_cz!$C$36</c:f>
              <c:strCache>
                <c:ptCount val="1"/>
                <c:pt idx="0">
                  <c:v>Sem 4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tint val="98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Ind_sem_cz!$D$36:$G$36</c:f>
              <c:numCache>
                <c:formatCode>0.0%</c:formatCode>
                <c:ptCount val="4"/>
                <c:pt idx="0">
                  <c:v>1.127</c:v>
                </c:pt>
                <c:pt idx="1">
                  <c:v>1.01</c:v>
                </c:pt>
                <c:pt idx="2">
                  <c:v>1</c:v>
                </c:pt>
                <c:pt idx="3">
                  <c:v>1.02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C-5D62-484B-BADE-80DE92D8F193}"/>
            </c:ext>
          </c:extLst>
        </c:ser>
        <c:ser>
          <c:idx val="0"/>
          <c:order val="4"/>
          <c:tx>
            <c:strRef>
              <c:f>Ind_sem_cz!$C$37</c:f>
              <c:strCache>
                <c:ptCount val="1"/>
                <c:pt idx="0">
                  <c:v>Sem 5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39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Ind_sem_cz!$D$37:$G$37</c:f>
              <c:numCache>
                <c:formatCode>0.0%</c:formatCode>
                <c:ptCount val="4"/>
                <c:pt idx="0">
                  <c:v>0.873</c:v>
                </c:pt>
                <c:pt idx="1">
                  <c:v>1.012</c:v>
                </c:pt>
                <c:pt idx="2">
                  <c:v>1</c:v>
                </c:pt>
                <c:pt idx="3">
                  <c:v>1.0269999999999999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0-5D62-484B-BADE-80DE92D8F193}"/>
            </c:ext>
          </c:extLst>
        </c:ser>
        <c:ser>
          <c:idx val="1"/>
          <c:order val="5"/>
          <c:tx>
            <c:strRef>
              <c:f>Ind_sem_cz!$C$38</c:f>
              <c:strCache>
                <c:ptCount val="1"/>
                <c:pt idx="0">
                  <c:v>Sem 6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48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Ind_sem_cz!$D$38:$G$38</c:f>
              <c:numCache>
                <c:formatCode>0.0%</c:formatCode>
                <c:ptCount val="4"/>
                <c:pt idx="0">
                  <c:v>0.76</c:v>
                </c:pt>
                <c:pt idx="1">
                  <c:v>1.008</c:v>
                </c:pt>
                <c:pt idx="2">
                  <c:v>1</c:v>
                </c:pt>
                <c:pt idx="3">
                  <c:v>1.0269999999999999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1-5D62-484B-BADE-80DE92D8F193}"/>
            </c:ext>
          </c:extLst>
        </c:ser>
        <c:ser>
          <c:idx val="2"/>
          <c:order val="6"/>
          <c:tx>
            <c:strRef>
              <c:f>Ind_sem_cz!$C$39</c:f>
              <c:strCache>
                <c:ptCount val="1"/>
                <c:pt idx="0">
                  <c:v>Sem 7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Ind_sem_cz!$D$39:$G$39</c:f>
              <c:numCache>
                <c:formatCode>0.0%</c:formatCode>
                <c:ptCount val="4"/>
                <c:pt idx="0">
                  <c:v>0.998</c:v>
                </c:pt>
                <c:pt idx="1">
                  <c:v>1.006</c:v>
                </c:pt>
                <c:pt idx="2">
                  <c:v>1</c:v>
                </c:pt>
                <c:pt idx="3">
                  <c:v>1.014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2-5D62-484B-BADE-80DE92D8F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978805088"/>
        <c:axId val="-978797472"/>
        <c:extLst>
          <c:ext xmlns:c15="http://schemas.microsoft.com/office/drawing/2012/chart" uri="{02D57815-91ED-43cb-92C2-25804820EDAC}">
            <c15:filteredBarSeries>
              <c15:ser>
                <c:idx val="3"/>
                <c:order val="7"/>
                <c:tx>
                  <c:strRef>
                    <c:extLst>
                      <c:ext uri="{02D57815-91ED-43cb-92C2-25804820EDAC}">
                        <c15:formulaRef>
                          <c15:sqref>Ind_sem_cz!$C$40</c15:sqref>
                        </c15:formulaRef>
                      </c:ext>
                    </c:extLst>
                    <c:strCache>
                      <c:ptCount val="1"/>
                      <c:pt idx="0">
                        <c:v>Sem 8</c:v>
                      </c:pt>
                    </c:strCache>
                  </c:strRef>
                </c:tx>
                <c:spPr>
                  <a:solidFill>
                    <a:schemeClr val="accent5">
                      <a:shade val="6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Ind_sem_cz!$D$40:$G$40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3-5D62-484B-BADE-80DE92D8F193}"/>
                  </c:ext>
                </c:extLst>
              </c15:ser>
            </c15:filteredBarSeries>
            <c15:filteredBarSeries>
              <c15:ser>
                <c:idx val="4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Ind_sem_cz!$C$41</c15:sqref>
                        </c15:formulaRef>
                      </c:ext>
                    </c:extLst>
                    <c:strCache>
                      <c:ptCount val="1"/>
                      <c:pt idx="0">
                        <c:v>Sem 9</c:v>
                      </c:pt>
                    </c:strCache>
                  </c:strRef>
                </c:tx>
                <c:spPr>
                  <a:solidFill>
                    <a:schemeClr val="accent5">
                      <a:shade val="7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Ind_sem_cz!$D$41:$G$41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4-5D62-484B-BADE-80DE92D8F193}"/>
                  </c:ext>
                </c:extLst>
              </c15:ser>
            </c15:filteredBarSeries>
            <c15:filteredBarSeries>
              <c15:ser>
                <c:idx val="5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Ind_sem_cz!$C$42</c15:sqref>
                        </c15:formulaRef>
                      </c:ext>
                    </c:extLst>
                    <c:strCache>
                      <c:ptCount val="1"/>
                      <c:pt idx="0">
                        <c:v>Sem 10</c:v>
                      </c:pt>
                    </c:strCache>
                  </c:strRef>
                </c:tx>
                <c:spPr>
                  <a:solidFill>
                    <a:schemeClr val="accent5">
                      <a:shade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Ind_sem_cz!$D$42:$G$42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5-5D62-484B-BADE-80DE92D8F193}"/>
                  </c:ext>
                </c:extLst>
              </c15:ser>
            </c15:filteredBarSeries>
            <c15:filteredBarSeries>
              <c15:ser>
                <c:idx val="6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Ind_sem_cz!$C$43</c15:sqref>
                        </c15:formulaRef>
                      </c:ext>
                    </c:extLst>
                    <c:strCache>
                      <c:ptCount val="1"/>
                      <c:pt idx="0">
                        <c:v>Sem 11</c:v>
                      </c:pt>
                    </c:strCache>
                  </c:strRef>
                </c:tx>
                <c:spPr>
                  <a:solidFill>
                    <a:schemeClr val="accent5">
                      <a:shade val="9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Ind_sem_cz!$D$43:$G$43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6-5D62-484B-BADE-80DE92D8F193}"/>
                  </c:ext>
                </c:extLst>
              </c15:ser>
            </c15:filteredBarSeries>
            <c15:filteredBarSeries>
              <c15:ser>
                <c:idx val="7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Ind_sem_cz!$C$44</c15:sqref>
                        </c15:formulaRef>
                      </c:ext>
                    </c:extLst>
                    <c:strCache>
                      <c:ptCount val="1"/>
                      <c:pt idx="0">
                        <c:v>Sem 12</c:v>
                      </c:pt>
                    </c:strCache>
                  </c:strRef>
                </c:tx>
                <c:spPr>
                  <a:solidFill>
                    <a:schemeClr val="accent5">
                      <a:tint val="9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Ind_sem_cz!$D$44:$G$44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7-5D62-484B-BADE-80DE92D8F193}"/>
                  </c:ext>
                </c:extLst>
              </c15:ser>
            </c15:filteredBarSeries>
            <c15:filteredBarSeries>
              <c15:ser>
                <c:idx val="8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Ind_sem_cz!$C$45</c15:sqref>
                        </c15:formulaRef>
                      </c:ext>
                    </c:extLst>
                    <c:strCache>
                      <c:ptCount val="1"/>
                      <c:pt idx="0">
                        <c:v>Sem 13</c:v>
                      </c:pt>
                    </c:strCache>
                  </c:strRef>
                </c:tx>
                <c:spPr>
                  <a:solidFill>
                    <a:schemeClr val="accent5">
                      <a:tint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Ind_sem_cz!$D$45:$G$45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8-5D62-484B-BADE-80DE92D8F193}"/>
                  </c:ext>
                </c:extLst>
              </c15:ser>
            </c15:filteredBarSeries>
            <c15:filteredBarSeries>
              <c15:ser>
                <c:idx val="14"/>
                <c:order val="1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Ind_sem_cz!$C$46</c15:sqref>
                        </c15:formulaRef>
                      </c:ext>
                    </c:extLst>
                    <c:strCache>
                      <c:ptCount val="1"/>
                      <c:pt idx="0">
                        <c:v>Sem 14</c:v>
                      </c:pt>
                    </c:strCache>
                  </c:strRef>
                </c:tx>
                <c:spPr>
                  <a:solidFill>
                    <a:schemeClr val="accent5">
                      <a:tint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Ind_sem_cz!$D$46:$G$46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5"/>
                <c:order val="1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Ind_sem_cz!$C$47</c15:sqref>
                        </c15:formulaRef>
                      </c:ext>
                    </c:extLst>
                    <c:strCache>
                      <c:ptCount val="1"/>
                      <c:pt idx="0">
                        <c:v>Sem 15</c:v>
                      </c:pt>
                    </c:strCache>
                  </c:strRef>
                </c:tx>
                <c:spPr>
                  <a:solidFill>
                    <a:schemeClr val="accent5">
                      <a:tint val="8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Ind_sem_cz!$D$47:$G$47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Ind_sem_cz!$C$48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7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Ind_sem_cz!$D$48:$G$48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Ind_sem_cz!$C$49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Ind_sem_cz!$D$49:$G$49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Ind_sem_cz!$C$50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64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Ind_sem_cz!$C$51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5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Ind_sem_cz!$D$50:$G$50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Ind_sem_cz!$C$52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53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Ind_sem_cz!$D$52:$G$52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Ind_sem_cz!$C$53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4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Ind_sem_cz!$D$53:$G$53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Ind_sem_cz!$C$54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4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Ind_sem_cz!$D$54:$G$54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Ind_sem_cz!$C$55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Ind_sem_cz!$D$55:$G$55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3"/>
          <c:tx>
            <c:v>Óptimo</c:v>
          </c:tx>
          <c:spPr>
            <a:ln w="1905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4.7774158523344191E-2"/>
                  <c:y val="-4.3010738121839601E-2"/>
                </c:manualLayout>
              </c:layout>
              <c:spPr>
                <a:noFill/>
                <a:ln>
                  <a:solidFill>
                    <a:srgbClr val="FF000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EC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Ind_sem_cz!$D$58:$G$58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A-5D62-484B-BADE-80DE92D8F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78805088"/>
        <c:axId val="-978797472"/>
      </c:lineChart>
      <c:catAx>
        <c:axId val="-978805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797472"/>
        <c:crosses val="autoZero"/>
        <c:auto val="1"/>
        <c:lblAlgn val="ctr"/>
        <c:lblOffset val="100"/>
        <c:noMultiLvlLbl val="0"/>
      </c:catAx>
      <c:valAx>
        <c:axId val="-978797472"/>
        <c:scaling>
          <c:orientation val="minMax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805088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Porcentaje de Ejecución de Crítica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9"/>
          <c:order val="0"/>
          <c:tx>
            <c:strRef>
              <c:f>Ind_sem_cz!$C$33</c:f>
              <c:strCache>
                <c:ptCount val="1"/>
                <c:pt idx="0">
                  <c:v>Sem 1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81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Ind_sem_cz!$D$61:$G$61</c:f>
              <c:numCache>
                <c:formatCode>0.0%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0-5193-4A56-ADD0-44162760537F}"/>
            </c:ext>
          </c:extLst>
        </c:ser>
        <c:ser>
          <c:idx val="10"/>
          <c:order val="1"/>
          <c:tx>
            <c:strRef>
              <c:f>Ind_sem_cz!$C$34</c:f>
              <c:strCache>
                <c:ptCount val="1"/>
                <c:pt idx="0">
                  <c:v>Sem 2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87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Ind_sem_cz!$D$62:$G$62</c:f>
              <c:numCache>
                <c:formatCode>0.0%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1-5193-4A56-ADD0-44162760537F}"/>
            </c:ext>
          </c:extLst>
        </c:ser>
        <c:ser>
          <c:idx val="11"/>
          <c:order val="2"/>
          <c:tx>
            <c:strRef>
              <c:f>Ind_sem_cz!$C$63</c:f>
              <c:strCache>
                <c:ptCount val="1"/>
                <c:pt idx="0">
                  <c:v>Sem 3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92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Ind_sem_cz!$D$63:$G$63</c:f>
              <c:numCache>
                <c:formatCode>0.0%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1.111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2-5193-4A56-ADD0-44162760537F}"/>
            </c:ext>
          </c:extLst>
        </c:ser>
        <c:ser>
          <c:idx val="12"/>
          <c:order val="3"/>
          <c:tx>
            <c:strRef>
              <c:f>Ind_sem_cz!$C$36</c:f>
              <c:strCache>
                <c:ptCount val="1"/>
                <c:pt idx="0">
                  <c:v>Sem 4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97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Ind_sem_cz!$D$64:$G$64</c:f>
              <c:numCache>
                <c:formatCode>0.0%</c:formatCode>
                <c:ptCount val="4"/>
                <c:pt idx="0">
                  <c:v>1.9714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3-5193-4A56-ADD0-44162760537F}"/>
            </c:ext>
          </c:extLst>
        </c:ser>
        <c:ser>
          <c:idx val="0"/>
          <c:order val="4"/>
          <c:tx>
            <c:strRef>
              <c:f>Ind_sem_cz!$C$37</c:f>
              <c:strCache>
                <c:ptCount val="1"/>
                <c:pt idx="0">
                  <c:v>Sem 5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39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Ind_sem_cz!$D$65:$G$65</c:f>
              <c:numCache>
                <c:formatCode>0.0%</c:formatCode>
                <c:ptCount val="4"/>
                <c:pt idx="0">
                  <c:v>1.0669999999999999</c:v>
                </c:pt>
                <c:pt idx="1">
                  <c:v>1.012</c:v>
                </c:pt>
                <c:pt idx="2">
                  <c:v>1</c:v>
                </c:pt>
                <c:pt idx="3">
                  <c:v>1.024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4-5193-4A56-ADD0-44162760537F}"/>
            </c:ext>
          </c:extLst>
        </c:ser>
        <c:ser>
          <c:idx val="1"/>
          <c:order val="5"/>
          <c:tx>
            <c:strRef>
              <c:f>Ind_sem_cz!$C$38</c:f>
              <c:strCache>
                <c:ptCount val="1"/>
                <c:pt idx="0">
                  <c:v>Sem 6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48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Ind_sem_cz!$D$66:$G$66</c:f>
              <c:numCache>
                <c:formatCode>0.0%</c:formatCode>
                <c:ptCount val="4"/>
                <c:pt idx="0">
                  <c:v>0.91200000000000003</c:v>
                </c:pt>
                <c:pt idx="1">
                  <c:v>1</c:v>
                </c:pt>
                <c:pt idx="2">
                  <c:v>1</c:v>
                </c:pt>
                <c:pt idx="3">
                  <c:v>1.0329999999999999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5-5193-4A56-ADD0-44162760537F}"/>
            </c:ext>
          </c:extLst>
        </c:ser>
        <c:ser>
          <c:idx val="2"/>
          <c:order val="6"/>
          <c:tx>
            <c:strRef>
              <c:f>Ind_sem_cz!$C$39</c:f>
              <c:strCache>
                <c:ptCount val="1"/>
                <c:pt idx="0">
                  <c:v>Sem 7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58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Ind_sem_cz!$D$67:$G$67</c:f>
              <c:numCache>
                <c:formatCode>0.0%</c:formatCode>
                <c:ptCount val="4"/>
                <c:pt idx="0">
                  <c:v>0.89900000000000002</c:v>
                </c:pt>
                <c:pt idx="1">
                  <c:v>1.004</c:v>
                </c:pt>
                <c:pt idx="2">
                  <c:v>1</c:v>
                </c:pt>
                <c:pt idx="3">
                  <c:v>1.0369999999999999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6-5193-4A56-ADD0-441627605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978804544"/>
        <c:axId val="-978798560"/>
        <c:extLst>
          <c:ext xmlns:c15="http://schemas.microsoft.com/office/drawing/2012/chart" uri="{02D57815-91ED-43cb-92C2-25804820EDAC}">
            <c15:filteredBarSeries>
              <c15:ser>
                <c:idx val="3"/>
                <c:order val="7"/>
                <c:tx>
                  <c:strRef>
                    <c:extLst>
                      <c:ext uri="{02D57815-91ED-43cb-92C2-25804820EDAC}">
                        <c15:formulaRef>
                          <c15:sqref>Ind_sem_cz!$C$40</c15:sqref>
                        </c15:formulaRef>
                      </c:ext>
                    </c:extLst>
                    <c:strCache>
                      <c:ptCount val="1"/>
                      <c:pt idx="0">
                        <c:v>Sem 8</c:v>
                      </c:pt>
                    </c:strCache>
                  </c:strRef>
                </c:tx>
                <c:spPr>
                  <a:solidFill>
                    <a:schemeClr val="accent5">
                      <a:shade val="6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Ind_sem_cz!$D$68:$G$68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7-5193-4A56-ADD0-44162760537F}"/>
                  </c:ext>
                </c:extLst>
              </c15:ser>
            </c15:filteredBarSeries>
            <c15:filteredBarSeries>
              <c15:ser>
                <c:idx val="4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Ind_sem_cz!$C$69</c15:sqref>
                        </c15:formulaRef>
                      </c:ext>
                    </c:extLst>
                    <c:strCache>
                      <c:ptCount val="1"/>
                      <c:pt idx="0">
                        <c:v>Sem 9</c:v>
                      </c:pt>
                    </c:strCache>
                  </c:strRef>
                </c:tx>
                <c:spPr>
                  <a:solidFill>
                    <a:schemeClr val="accent5">
                      <a:shade val="7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Ind_sem_cz!$D$69:$G$69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8-5193-4A56-ADD0-44162760537F}"/>
                  </c:ext>
                </c:extLst>
              </c15:ser>
            </c15:filteredBarSeries>
            <c15:filteredBarSeries>
              <c15:ser>
                <c:idx val="5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Ind_sem_cz!$C$42</c15:sqref>
                        </c15:formulaRef>
                      </c:ext>
                    </c:extLst>
                    <c:strCache>
                      <c:ptCount val="1"/>
                      <c:pt idx="0">
                        <c:v>Sem 10</c:v>
                      </c:pt>
                    </c:strCache>
                  </c:strRef>
                </c:tx>
                <c:spPr>
                  <a:solidFill>
                    <a:schemeClr val="accent5">
                      <a:shade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Ind_sem_cz!$D$70:$G$70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9-5193-4A56-ADD0-44162760537F}"/>
                  </c:ext>
                </c:extLst>
              </c15:ser>
            </c15:filteredBarSeries>
            <c15:filteredBarSeries>
              <c15:ser>
                <c:idx val="6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Ind_sem_cz!$C$43</c15:sqref>
                        </c15:formulaRef>
                      </c:ext>
                    </c:extLst>
                    <c:strCache>
                      <c:ptCount val="1"/>
                      <c:pt idx="0">
                        <c:v>Sem 11</c:v>
                      </c:pt>
                    </c:strCache>
                  </c:strRef>
                </c:tx>
                <c:spPr>
                  <a:solidFill>
                    <a:schemeClr val="accent5">
                      <a:shade val="9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Ind_sem_cz!$D$71:$G$71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A-5193-4A56-ADD0-44162760537F}"/>
                  </c:ext>
                </c:extLst>
              </c15:ser>
            </c15:filteredBarSeries>
            <c15:filteredBarSeries>
              <c15:ser>
                <c:idx val="7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Ind_sem_cz!$C$44</c15:sqref>
                        </c15:formulaRef>
                      </c:ext>
                    </c:extLst>
                    <c:strCache>
                      <c:ptCount val="1"/>
                      <c:pt idx="0">
                        <c:v>Sem 12</c:v>
                      </c:pt>
                    </c:strCache>
                  </c:strRef>
                </c:tx>
                <c:spPr>
                  <a:solidFill>
                    <a:schemeClr val="accent5">
                      <a:tint val="9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Ind_sem_cz!$D$72:$G$72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B-5193-4A56-ADD0-44162760537F}"/>
                  </c:ext>
                </c:extLst>
              </c15:ser>
            </c15:filteredBarSeries>
            <c15:filteredBarSeries>
              <c15:ser>
                <c:idx val="8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Ind_sem_cz!$C$45</c15:sqref>
                        </c15:formulaRef>
                      </c:ext>
                    </c:extLst>
                    <c:strCache>
                      <c:ptCount val="1"/>
                      <c:pt idx="0">
                        <c:v>Sem 13</c:v>
                      </c:pt>
                    </c:strCache>
                  </c:strRef>
                </c:tx>
                <c:spPr>
                  <a:solidFill>
                    <a:schemeClr val="accent5">
                      <a:tint val="8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Ind_sem_cz!$D$73:$G$73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C-5193-4A56-ADD0-44162760537F}"/>
                  </c:ext>
                </c:extLst>
              </c15:ser>
            </c15:filteredBarSeries>
            <c15:filteredBarSeries>
              <c15:ser>
                <c:idx val="14"/>
                <c:order val="1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Ind_sem_cz!$C$74</c15:sqref>
                        </c15:formulaRef>
                      </c:ext>
                    </c:extLst>
                    <c:strCache>
                      <c:ptCount val="1"/>
                      <c:pt idx="0">
                        <c:v>Sem 14</c:v>
                      </c:pt>
                    </c:strCache>
                  </c:strRef>
                </c:tx>
                <c:spPr>
                  <a:solidFill>
                    <a:schemeClr val="accent5">
                      <a:tint val="93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Ind_sem_cz!$D$88:$G$88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Ind_sem_cz!$D$74:$G$74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5"/>
                <c:order val="1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Ind_sem_cz!$C$75</c15:sqref>
                        </c15:formulaRef>
                      </c:ext>
                    </c:extLst>
                    <c:strCache>
                      <c:ptCount val="1"/>
                      <c:pt idx="0">
                        <c:v>Sem 15</c:v>
                      </c:pt>
                    </c:strCache>
                  </c:strRef>
                </c:tx>
                <c:spPr>
                  <a:solidFill>
                    <a:schemeClr val="accent5">
                      <a:tint val="8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Ind_sem_cz!$D$75:$G$75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Ind_sem_cz!$C$76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8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Ind_sem_cz!$D$76:$G$76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Ind_sem_cz!$C$77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Ind_sem_cz!$D$77:$G$77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Ind_sem_cz!$C$78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7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Ind_sem_cz!$D$78:$G$78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Ind_sem_cz!$C$79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6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Ind_sem_cz!$D$79:$G$79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Ind_sem_cz!$C$80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6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Ind_sem_cz!$D$80:$G$80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Ind_sem_cz!$C$81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5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Ind_sem_cz!$D$81:$G$81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Ind_sem_cz!$C$82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5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Ind_sem_cz!$D$82:$G$82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Ind_sem_cz!$C$83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4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Ind_sem_cz!$D$83:$G$83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4"/>
                <c:order val="2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Ind_sem_cz!$C$84</c15:sqref>
                        </c15:formulaRef>
                      </c:ext>
                    </c:extLst>
                    <c:strCache>
                      <c:ptCount val="1"/>
                      <c:pt idx="0">
                        <c:v>Sem 24</c:v>
                      </c:pt>
                    </c:strCache>
                  </c:strRef>
                </c:tx>
                <c:spPr>
                  <a:solidFill>
                    <a:schemeClr val="accent5">
                      <a:tint val="4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Ind_sem_cz!$D$84:$G$84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5"/>
                <c:order val="2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Ind_sem_cz!$C$85</c15:sqref>
                        </c15:formulaRef>
                      </c:ext>
                    </c:extLst>
                    <c:strCache>
                      <c:ptCount val="1"/>
                      <c:pt idx="0">
                        <c:v>Sem 25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Ind_sem_cz!$D$85:$G$85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5"/>
          <c:tx>
            <c:v>Óptimo</c:v>
          </c:tx>
          <c:spPr>
            <a:ln w="1905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>
                <a:noFill/>
                <a:ln>
                  <a:solidFill>
                    <a:srgbClr val="FF0000"/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EC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Ind_sem_cz!$D$88:$G$88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Ind_sem_cz!$D$58:$G$58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5193-4A56-ADD0-441627605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78804544"/>
        <c:axId val="-978798560"/>
      </c:lineChart>
      <c:catAx>
        <c:axId val="-978804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798560"/>
        <c:crosses val="autoZero"/>
        <c:auto val="1"/>
        <c:lblAlgn val="ctr"/>
        <c:lblOffset val="100"/>
        <c:noMultiLvlLbl val="0"/>
      </c:catAx>
      <c:valAx>
        <c:axId val="-978798560"/>
        <c:scaling>
          <c:orientation val="minMax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804544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es-EC" b="1"/>
              <a:t> Porcentaje de encuestas efectivas criticadas  ejecutadas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9"/>
          <c:order val="0"/>
          <c:tx>
            <c:strRef>
              <c:f>Ind_sem_cz!$C$89</c:f>
              <c:strCache>
                <c:ptCount val="1"/>
                <c:pt idx="0">
                  <c:v>Sem 1</c:v>
                </c:pt>
              </c:strCache>
            </c:strRef>
          </c:tx>
          <c:spPr>
            <a:solidFill>
              <a:schemeClr val="accent5">
                <a:shade val="81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Ind_sem_cz!$D$89:$G$89</c:f>
              <c:numCache>
                <c:formatCode>0.0%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0-5193-4A56-ADD0-44162760537F}"/>
            </c:ext>
          </c:extLst>
        </c:ser>
        <c:ser>
          <c:idx val="10"/>
          <c:order val="1"/>
          <c:tx>
            <c:strRef>
              <c:f>Ind_sem_cz!$C$90</c:f>
              <c:strCache>
                <c:ptCount val="1"/>
                <c:pt idx="0">
                  <c:v>Sem 2</c:v>
                </c:pt>
              </c:strCache>
            </c:strRef>
          </c:tx>
          <c:spPr>
            <a:solidFill>
              <a:schemeClr val="accent5">
                <a:shade val="87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Ind_sem_cz!$D$90:$G$90</c:f>
              <c:numCache>
                <c:formatCode>0.0%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1-5193-4A56-ADD0-44162760537F}"/>
            </c:ext>
          </c:extLst>
        </c:ser>
        <c:ser>
          <c:idx val="11"/>
          <c:order val="2"/>
          <c:tx>
            <c:strRef>
              <c:f>Ind_sem_cz!$C$91</c:f>
              <c:strCache>
                <c:ptCount val="1"/>
                <c:pt idx="0">
                  <c:v>Sem 3</c:v>
                </c:pt>
              </c:strCache>
            </c:strRef>
          </c:tx>
          <c:spPr>
            <a:solidFill>
              <a:schemeClr val="accent5">
                <a:shade val="92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Ind_sem_cz!$D$91:$G$91</c:f>
              <c:numCache>
                <c:formatCode>0.0%</c:formatCode>
                <c:ptCount val="4"/>
                <c:pt idx="0">
                  <c:v>1</c:v>
                </c:pt>
                <c:pt idx="1">
                  <c:v>0</c:v>
                </c:pt>
                <c:pt idx="2">
                  <c:v>0.91700000000000004</c:v>
                </c:pt>
                <c:pt idx="3">
                  <c:v>0.7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2-5193-4A56-ADD0-44162760537F}"/>
            </c:ext>
          </c:extLst>
        </c:ser>
        <c:ser>
          <c:idx val="12"/>
          <c:order val="3"/>
          <c:tx>
            <c:strRef>
              <c:f>Ind_sem_cz!$C$92</c:f>
              <c:strCache>
                <c:ptCount val="1"/>
                <c:pt idx="0">
                  <c:v>Sem 4</c:v>
                </c:pt>
              </c:strCache>
            </c:strRef>
          </c:tx>
          <c:spPr>
            <a:solidFill>
              <a:schemeClr val="accent5">
                <a:shade val="97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Ind_sem_cz!$D$92:$G$92</c:f>
              <c:numCache>
                <c:formatCode>0.0%</c:formatCode>
                <c:ptCount val="4"/>
                <c:pt idx="0">
                  <c:v>0.94199999999999995</c:v>
                </c:pt>
                <c:pt idx="1">
                  <c:v>0.77100000000000002</c:v>
                </c:pt>
                <c:pt idx="2">
                  <c:v>0.95799999999999996</c:v>
                </c:pt>
                <c:pt idx="3">
                  <c:v>0.81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3-5193-4A56-ADD0-44162760537F}"/>
            </c:ext>
          </c:extLst>
        </c:ser>
        <c:ser>
          <c:idx val="0"/>
          <c:order val="4"/>
          <c:tx>
            <c:strRef>
              <c:f>Ind_sem_cz!$C$93</c:f>
              <c:strCache>
                <c:ptCount val="1"/>
                <c:pt idx="0">
                  <c:v>Sem 5</c:v>
                </c:pt>
              </c:strCache>
            </c:strRef>
          </c:tx>
          <c:spPr>
            <a:solidFill>
              <a:schemeClr val="accent5">
                <a:shade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Ind_sem_cz!$D$93:$G$93</c:f>
              <c:numCache>
                <c:formatCode>0.0%</c:formatCode>
                <c:ptCount val="4"/>
                <c:pt idx="0">
                  <c:v>0.92900000000000005</c:v>
                </c:pt>
                <c:pt idx="1">
                  <c:v>0.81399999999999995</c:v>
                </c:pt>
                <c:pt idx="2">
                  <c:v>0.97199999999999998</c:v>
                </c:pt>
                <c:pt idx="3">
                  <c:v>0.90500000000000003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4-5193-4A56-ADD0-44162760537F}"/>
            </c:ext>
          </c:extLst>
        </c:ser>
        <c:ser>
          <c:idx val="1"/>
          <c:order val="5"/>
          <c:tx>
            <c:strRef>
              <c:f>Ind_sem_cz!$C$94</c:f>
              <c:strCache>
                <c:ptCount val="1"/>
                <c:pt idx="0">
                  <c:v>Sem 6</c:v>
                </c:pt>
              </c:strCache>
            </c:strRef>
          </c:tx>
          <c:spPr>
            <a:solidFill>
              <a:schemeClr val="accent5">
                <a:shade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Ind_sem_cz!$D$94:$G$94</c:f>
              <c:numCache>
                <c:formatCode>0.0%</c:formatCode>
                <c:ptCount val="4"/>
                <c:pt idx="0">
                  <c:v>0.94899999999999995</c:v>
                </c:pt>
                <c:pt idx="1">
                  <c:v>0.85899999999999999</c:v>
                </c:pt>
                <c:pt idx="2">
                  <c:v>0.97899999999999998</c:v>
                </c:pt>
                <c:pt idx="3">
                  <c:v>0.92059999999999997</c:v>
                </c:pt>
              </c:numCache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5-5193-4A56-ADD0-44162760537F}"/>
            </c:ext>
          </c:extLst>
        </c:ser>
        <c:ser>
          <c:idx val="2"/>
          <c:order val="6"/>
          <c:tx>
            <c:strRef>
              <c:f>Ind_sem_cz!$C$95</c:f>
              <c:strCache>
                <c:ptCount val="1"/>
                <c:pt idx="0">
                  <c:v>Sem 7</c:v>
                </c:pt>
              </c:strCache>
              <c:extLst xmlns:c15="http://schemas.microsoft.com/office/drawing/2012/chart"/>
            </c:strRef>
          </c:tx>
          <c:spPr>
            <a:solidFill>
              <a:schemeClr val="accent5">
                <a:shade val="45000"/>
              </a:schemeClr>
            </a:solidFill>
            <a:ln>
              <a:noFill/>
            </a:ln>
            <a:effectLst/>
          </c:spPr>
          <c:invertIfNegative val="0"/>
          <c:cat>
            <c:strRef>
              <c:f>Ind_sem_cz!$D$32:$G$32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  <c:extLst xmlns:c15="http://schemas.microsoft.com/office/drawing/2012/chart"/>
            </c:strRef>
          </c:cat>
          <c:val>
            <c:numRef>
              <c:f>Ind_sem_cz!$D$95:$G$95</c:f>
              <c:numCache>
                <c:formatCode>0.0%</c:formatCode>
                <c:ptCount val="4"/>
                <c:pt idx="0">
                  <c:v>0.95799999999999996</c:v>
                </c:pt>
                <c:pt idx="1">
                  <c:v>0.88700000000000001</c:v>
                </c:pt>
                <c:pt idx="2">
                  <c:v>0.98299999999999998</c:v>
                </c:pt>
                <c:pt idx="3">
                  <c:v>0.92859999999999998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 xmlns:c16r2="http://schemas.microsoft.com/office/drawing/2015/06/chart">
            <c:ext xmlns:c16="http://schemas.microsoft.com/office/drawing/2014/chart" uri="{C3380CC4-5D6E-409C-BE32-E72D297353CC}">
              <c16:uniqueId val="{00000006-5193-4A56-ADD0-441627605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978808352"/>
        <c:axId val="-978809984"/>
        <c:extLst>
          <c:ext xmlns:c15="http://schemas.microsoft.com/office/drawing/2012/chart" uri="{02D57815-91ED-43cb-92C2-25804820EDAC}">
            <c15:filteredBarSeries>
              <c15:ser>
                <c:idx val="3"/>
                <c:order val="7"/>
                <c:tx>
                  <c:strRef>
                    <c:extLst>
                      <c:ext uri="{02D57815-91ED-43cb-92C2-25804820EDAC}">
                        <c15:formulaRef>
                          <c15:sqref>Ind_sem_cz!$C$96</c15:sqref>
                        </c15:formulaRef>
                      </c:ext>
                    </c:extLst>
                    <c:strCache>
                      <c:ptCount val="1"/>
                      <c:pt idx="0">
                        <c:v>Sem 8</c:v>
                      </c:pt>
                    </c:strCache>
                  </c:strRef>
                </c:tx>
                <c:spPr>
                  <a:solidFill>
                    <a:schemeClr val="accent5">
                      <a:shade val="5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Ind_sem_cz!$D$96:$G$96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7-5193-4A56-ADD0-44162760537F}"/>
                  </c:ext>
                </c:extLst>
              </c15:ser>
            </c15:filteredBarSeries>
            <c15:filteredBarSeries>
              <c15:ser>
                <c:idx val="4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Ind_sem_cz!$C$97</c15:sqref>
                        </c15:formulaRef>
                      </c:ext>
                    </c:extLst>
                    <c:strCache>
                      <c:ptCount val="1"/>
                      <c:pt idx="0">
                        <c:v>Sem 9</c:v>
                      </c:pt>
                    </c:strCache>
                  </c:strRef>
                </c:tx>
                <c:spPr>
                  <a:solidFill>
                    <a:schemeClr val="accent5">
                      <a:shade val="5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Ind_sem_cz!$D$97:$G$97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8-5193-4A56-ADD0-44162760537F}"/>
                  </c:ext>
                </c:extLst>
              </c15:ser>
            </c15:filteredBarSeries>
            <c15:filteredBarSeries>
              <c15:ser>
                <c:idx val="5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Ind_sem_cz!$C$98</c15:sqref>
                        </c15:formulaRef>
                      </c:ext>
                    </c:extLst>
                    <c:strCache>
                      <c:ptCount val="1"/>
                      <c:pt idx="0">
                        <c:v>Sem 10</c:v>
                      </c:pt>
                    </c:strCache>
                  </c:strRef>
                </c:tx>
                <c:spPr>
                  <a:solidFill>
                    <a:schemeClr val="accent5">
                      <a:shade val="6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Ind_sem_cz!$D$98:$G$98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9-5193-4A56-ADD0-44162760537F}"/>
                  </c:ext>
                </c:extLst>
              </c15:ser>
            </c15:filteredBarSeries>
            <c15:filteredBarSeries>
              <c15:ser>
                <c:idx val="6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Ind_sem_cz!$C$99</c15:sqref>
                        </c15:formulaRef>
                      </c:ext>
                    </c:extLst>
                    <c:strCache>
                      <c:ptCount val="1"/>
                      <c:pt idx="0">
                        <c:v>Sem 11</c:v>
                      </c:pt>
                    </c:strCache>
                  </c:strRef>
                </c:tx>
                <c:spPr>
                  <a:solidFill>
                    <a:schemeClr val="accent5">
                      <a:shade val="6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Ind_sem_cz!$D$99:$G$99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A-5193-4A56-ADD0-44162760537F}"/>
                  </c:ext>
                </c:extLst>
              </c15:ser>
            </c15:filteredBarSeries>
            <c15:filteredBarSeries>
              <c15:ser>
                <c:idx val="7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Ind_sem_cz!$C$100</c15:sqref>
                        </c15:formulaRef>
                      </c:ext>
                    </c:extLst>
                    <c:strCache>
                      <c:ptCount val="1"/>
                      <c:pt idx="0">
                        <c:v>Sem 12</c:v>
                      </c:pt>
                    </c:strCache>
                  </c:strRef>
                </c:tx>
                <c:spPr>
                  <a:solidFill>
                    <a:schemeClr val="accent5">
                      <a:shade val="7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Ind_sem_cz!$D$100:$G$100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B-5193-4A56-ADD0-44162760537F}"/>
                  </c:ext>
                </c:extLst>
              </c15:ser>
            </c15:filteredBarSeries>
            <c15:filteredBarSeries>
              <c15:ser>
                <c:idx val="8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Ind_sem_cz!$C$101</c15:sqref>
                        </c15:formulaRef>
                      </c:ext>
                    </c:extLst>
                    <c:strCache>
                      <c:ptCount val="1"/>
                      <c:pt idx="0">
                        <c:v>Sem 13</c:v>
                      </c:pt>
                    </c:strCache>
                  </c:strRef>
                </c:tx>
                <c:spPr>
                  <a:solidFill>
                    <a:schemeClr val="accent5">
                      <a:shade val="7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Ind_sem_cz!$D$32:$G$32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Ind_sem_cz!$D$101:$G$101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 xmlns:c16r2="http://schemas.microsoft.com/office/drawing/2015/06/chart">
                  <c:ext xmlns:c16="http://schemas.microsoft.com/office/drawing/2014/chart" uri="{C3380CC4-5D6E-409C-BE32-E72D297353CC}">
                    <c16:uniqueId val="{0000000C-5193-4A56-ADD0-44162760537F}"/>
                  </c:ext>
                </c:extLst>
              </c15:ser>
            </c15:filteredBarSeries>
            <c15:filteredBarSeries>
              <c15:ser>
                <c:idx val="14"/>
                <c:order val="1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Ind_sem_cz!$C$102</c15:sqref>
                        </c15:formulaRef>
                      </c:ext>
                    </c:extLst>
                    <c:strCache>
                      <c:ptCount val="1"/>
                      <c:pt idx="0">
                        <c:v>Sem 14</c:v>
                      </c:pt>
                    </c:strCache>
                  </c:strRef>
                </c:tx>
                <c:spPr>
                  <a:solidFill>
                    <a:schemeClr val="accent5">
                      <a:tint val="93000"/>
                    </a:schemeClr>
                  </a:solidFill>
                  <a:ln w="12700"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Ind_sem_cz!$D$88:$G$88</c15:sqref>
                        </c15:formulaRef>
                      </c:ext>
                    </c:extLst>
                    <c:strCache>
                      <c:ptCount val="4"/>
                      <c:pt idx="0">
                        <c:v>Litoral</c:v>
                      </c:pt>
                      <c:pt idx="1">
                        <c:v>Ac. Campo</c:v>
                      </c:pt>
                      <c:pt idx="2">
                        <c:v>Centro</c:v>
                      </c:pt>
                      <c:pt idx="3">
                        <c:v>Sur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Ind_sem_cz!$D$102:$G$102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5"/>
                <c:order val="1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Ind_sem_cz!$C$103</c15:sqref>
                        </c15:formulaRef>
                      </c:ext>
                    </c:extLst>
                    <c:strCache>
                      <c:ptCount val="1"/>
                      <c:pt idx="0">
                        <c:v>Sem 15</c:v>
                      </c:pt>
                    </c:strCache>
                  </c:strRef>
                </c:tx>
                <c:spPr>
                  <a:solidFill>
                    <a:schemeClr val="accent5">
                      <a:tint val="88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Ind_sem_cz!$D$103:$G$103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6"/>
                <c:order val="1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Ind_sem_cz!$C$104</c15:sqref>
                        </c15:formulaRef>
                      </c:ext>
                    </c:extLst>
                    <c:strCache>
                      <c:ptCount val="1"/>
                      <c:pt idx="0">
                        <c:v>Sem 16</c:v>
                      </c:pt>
                    </c:strCache>
                  </c:strRef>
                </c:tx>
                <c:spPr>
                  <a:solidFill>
                    <a:schemeClr val="accent5">
                      <a:tint val="8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Ind_sem_cz!$D$104:$G$104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7"/>
                <c:order val="1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Ind_sem_cz!$C$105</c15:sqref>
                        </c15:formulaRef>
                      </c:ext>
                    </c:extLst>
                    <c:strCache>
                      <c:ptCount val="1"/>
                      <c:pt idx="0">
                        <c:v>Sem 17</c:v>
                      </c:pt>
                    </c:strCache>
                  </c:strRef>
                </c:tx>
                <c:spPr>
                  <a:solidFill>
                    <a:schemeClr val="accent5">
                      <a:tint val="7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Ind_sem_cz!$D$105:$G$105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8"/>
                <c:order val="1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Ind_sem_cz!$C$106</c15:sqref>
                        </c15:formulaRef>
                      </c:ext>
                    </c:extLst>
                    <c:strCache>
                      <c:ptCount val="1"/>
                      <c:pt idx="0">
                        <c:v>Sem 18</c:v>
                      </c:pt>
                    </c:strCache>
                  </c:strRef>
                </c:tx>
                <c:spPr>
                  <a:solidFill>
                    <a:schemeClr val="accent5">
                      <a:tint val="7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Ind_sem_cz!$D$106:$G$106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19"/>
                <c:order val="1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Ind_sem_cz!$C$107</c15:sqref>
                        </c15:formulaRef>
                      </c:ext>
                    </c:extLst>
                    <c:strCache>
                      <c:ptCount val="1"/>
                      <c:pt idx="0">
                        <c:v>Sem 19</c:v>
                      </c:pt>
                    </c:strCache>
                  </c:strRef>
                </c:tx>
                <c:spPr>
                  <a:solidFill>
                    <a:schemeClr val="accent5">
                      <a:tint val="67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Ind_sem_cz!$D$107:$G$107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0"/>
                <c:order val="1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Ind_sem_cz!$C$108</c15:sqref>
                        </c15:formulaRef>
                      </c:ext>
                    </c:extLst>
                    <c:strCache>
                      <c:ptCount val="1"/>
                      <c:pt idx="0">
                        <c:v>Sem 20</c:v>
                      </c:pt>
                    </c:strCache>
                  </c:strRef>
                </c:tx>
                <c:spPr>
                  <a:solidFill>
                    <a:schemeClr val="accent5">
                      <a:tint val="62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Ind_sem_cz!$D$108:$G$108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1"/>
                <c:order val="2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Ind_sem_cz!$C$109</c15:sqref>
                        </c15:formulaRef>
                      </c:ext>
                    </c:extLst>
                    <c:strCache>
                      <c:ptCount val="1"/>
                      <c:pt idx="0">
                        <c:v>Sem 21</c:v>
                      </c:pt>
                    </c:strCache>
                  </c:strRef>
                </c:tx>
                <c:spPr>
                  <a:solidFill>
                    <a:schemeClr val="accent5">
                      <a:tint val="5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Ind_sem_cz!$D$109:$G$109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2"/>
                <c:order val="2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Ind_sem_cz!$C$110</c15:sqref>
                        </c15:formulaRef>
                      </c:ext>
                    </c:extLst>
                    <c:strCache>
                      <c:ptCount val="1"/>
                      <c:pt idx="0">
                        <c:v>Sem 22</c:v>
                      </c:pt>
                    </c:strCache>
                  </c:strRef>
                </c:tx>
                <c:spPr>
                  <a:solidFill>
                    <a:schemeClr val="accent5">
                      <a:tint val="5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Ind_sem_cz!$D$110:$G$110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3"/>
                <c:order val="2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Ind_sem_cz!$C$111</c15:sqref>
                        </c15:formulaRef>
                      </c:ext>
                    </c:extLst>
                    <c:strCache>
                      <c:ptCount val="1"/>
                      <c:pt idx="0">
                        <c:v>Sem 23</c:v>
                      </c:pt>
                    </c:strCache>
                  </c:strRef>
                </c:tx>
                <c:spPr>
                  <a:solidFill>
                    <a:schemeClr val="accent5">
                      <a:tint val="4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Ind_sem_cz!$D$111:$G$111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4"/>
                <c:order val="2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Ind_sem_cz!$C$112</c15:sqref>
                        </c15:formulaRef>
                      </c:ext>
                    </c:extLst>
                    <c:strCache>
                      <c:ptCount val="1"/>
                      <c:pt idx="0">
                        <c:v>Sem 24</c:v>
                      </c:pt>
                    </c:strCache>
                  </c:strRef>
                </c:tx>
                <c:spPr>
                  <a:solidFill>
                    <a:schemeClr val="accent5">
                      <a:tint val="41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Ind_sem_cz!$D$112:$G$112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  <c15:filteredBarSeries>
              <c15:ser>
                <c:idx val="25"/>
                <c:order val="2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Ind_sem_cz!$C$113</c15:sqref>
                        </c15:formulaRef>
                      </c:ext>
                    </c:extLst>
                    <c:strCache>
                      <c:ptCount val="1"/>
                      <c:pt idx="0">
                        <c:v>Sem 25</c:v>
                      </c:pt>
                    </c:strCache>
                  </c:strRef>
                </c:tx>
                <c:spPr>
                  <a:solidFill>
                    <a:schemeClr val="accent5">
                      <a:tint val="36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Ind_sem_cz!$D$113:$G$113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</c:ext>
        </c:extLst>
      </c:barChart>
      <c:lineChart>
        <c:grouping val="stacked"/>
        <c:varyColors val="0"/>
        <c:ser>
          <c:idx val="13"/>
          <c:order val="25"/>
          <c:tx>
            <c:v>Óptimo</c:v>
          </c:tx>
          <c:spPr>
            <a:ln w="1905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>
                <a:noFill/>
                <a:ln>
                  <a:solidFill>
                    <a:srgbClr val="FF0000"/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entury Gothic" panose="020B0502020202020204" pitchFamily="34" charset="0"/>
                      <a:ea typeface="+mn-ea"/>
                      <a:cs typeface="+mn-cs"/>
                    </a:defRPr>
                  </a:pPr>
                  <a:endParaRPr lang="es-EC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Ind_sem_cz!$D$88:$G$88</c:f>
              <c:strCache>
                <c:ptCount val="4"/>
                <c:pt idx="0">
                  <c:v>Litoral</c:v>
                </c:pt>
                <c:pt idx="1">
                  <c:v>Ac. Campo</c:v>
                </c:pt>
                <c:pt idx="2">
                  <c:v>Centro</c:v>
                </c:pt>
                <c:pt idx="3">
                  <c:v>Sur</c:v>
                </c:pt>
              </c:strCache>
            </c:strRef>
          </c:cat>
          <c:val>
            <c:numRef>
              <c:f>Ind_sem_cz!$D$58:$G$58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5193-4A56-ADD0-441627605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78808352"/>
        <c:axId val="-978809984"/>
      </c:lineChart>
      <c:catAx>
        <c:axId val="-978808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809984"/>
        <c:crosses val="autoZero"/>
        <c:auto val="1"/>
        <c:lblAlgn val="ctr"/>
        <c:lblOffset val="100"/>
        <c:noMultiLvlLbl val="0"/>
      </c:catAx>
      <c:valAx>
        <c:axId val="-978809984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978808352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solidFill>
      <a:schemeClr val="bg1"/>
    </a:solidFill>
    <a:ln w="3175" cap="flat" cmpd="sng" algn="ctr">
      <a:noFill/>
      <a:round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6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7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8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9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8/8/2024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515565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F401694C-DF5E-CF40-A072-E42A763FDA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9488" y="1653670"/>
            <a:ext cx="6376748" cy="185441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400" b="1">
                <a:solidFill>
                  <a:srgbClr val="646E78"/>
                </a:solidFill>
              </a:defRPr>
            </a:lvl1pPr>
          </a:lstStyle>
          <a:p>
            <a:r>
              <a:rPr lang="es-EC" dirty="0"/>
              <a:t>Título de la</a:t>
            </a:r>
            <a:br>
              <a:rPr lang="es-EC" dirty="0"/>
            </a:br>
            <a:r>
              <a:rPr lang="es-EC" dirty="0"/>
              <a:t>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6132" y="3621368"/>
            <a:ext cx="4626345" cy="575247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646E7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FCC0CD9F-F166-EF4A-A66C-481F939CC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488" y="4463689"/>
            <a:ext cx="2285238" cy="4372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E8DF3"/>
              </a:gs>
              <a:gs pos="100000">
                <a:srgbClr val="2F458C"/>
              </a:gs>
            </a:gsLst>
            <a:lin ang="2700000" scaled="0"/>
          </a:gradFill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419" dirty="0"/>
              <a:t>Mes, año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372D4A1F-3AE4-F945-8FC8-58E4E93F42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88" y="3622239"/>
            <a:ext cx="573505" cy="57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67587F1A-3C8D-0640-981D-DAC840BFCA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57153" y="2819431"/>
            <a:ext cx="7077694" cy="829703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57463" y="3649134"/>
            <a:ext cx="7077075" cy="62865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9B6347D3-1B44-DB40-9A5D-DF538A513A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488" y="730185"/>
            <a:ext cx="3690256" cy="853082"/>
          </a:xfrm>
        </p:spPr>
        <p:txBody>
          <a:bodyPr>
            <a:normAutofit/>
          </a:bodyPr>
          <a:lstStyle>
            <a:lvl1pPr>
              <a:defRPr sz="48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Contenido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432878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7832" y="998527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7BDD29F2-EF0B-4347-9278-8857A52A5B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432878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7832" y="998527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419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rgbClr val="B4B4C8"/>
                </a:solidFill>
              </a:defRPr>
            </a:lvl1pPr>
          </a:lstStyle>
          <a:p>
            <a:r>
              <a:rPr lang="es-ES" dirty="0"/>
              <a:t>01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865536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8/8/2024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chart" Target="../charts/chart10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E0AD59A6-C0AA-6E41-9AA1-F41E83DB0B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C" dirty="0"/>
              <a:t>Indicadores de calidad</a:t>
            </a:r>
            <a:endParaRPr lang="es-419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0898C615-19C8-BF4C-8FAC-BFA2B153C7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C" dirty="0"/>
              <a:t>Encuesta Estructural Empresarial (ENESEM</a:t>
            </a:r>
            <a:r>
              <a:rPr lang="es-EC" dirty="0" smtClean="0"/>
              <a:t>)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BAD6D518-2FC4-4041-B436-F34350D6A2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419" dirty="0" smtClean="0"/>
              <a:t>Julio, 2024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356273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464" y="3440320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S" dirty="0"/>
              <a:t>Indicadores con alerta: Motivo y acción </a:t>
            </a:r>
            <a:r>
              <a:rPr lang="es-ES" dirty="0" smtClean="0"/>
              <a:t>emprendida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703862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632" y="1308204"/>
            <a:ext cx="11373555" cy="412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56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57153" y="3234282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S" dirty="0"/>
              <a:t>Indicadores de Calidad por Coordinación Zonal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883691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Tiempo promedio empleado en enviar el total del formulario</a:t>
            </a:r>
            <a:endParaRPr lang="es-EC" dirty="0"/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79078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 (29 de julio al 2 de agosto 2024).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Óptimo &gt;=30 días,  Medio 45 días.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28" y="2622593"/>
            <a:ext cx="5512028" cy="1752960"/>
          </a:xfrm>
          <a:prstGeom prst="rect">
            <a:avLst/>
          </a:prstGeom>
        </p:spPr>
      </p:pic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5122577"/>
              </p:ext>
            </p:extLst>
          </p:nvPr>
        </p:nvGraphicFramePr>
        <p:xfrm>
          <a:off x="5892094" y="2032578"/>
          <a:ext cx="5848350" cy="293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15235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Tasa de cobertura operativa de campo por zonales</a:t>
            </a:r>
          </a:p>
        </p:txBody>
      </p:sp>
      <p:sp>
        <p:nvSpPr>
          <p:cNvPr id="4" name="CuadroTexto 4"/>
          <p:cNvSpPr txBox="1"/>
          <p:nvPr/>
        </p:nvSpPr>
        <p:spPr>
          <a:xfrm>
            <a:off x="1335588" y="6223114"/>
            <a:ext cx="10190367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 (29 de julio al 2 de agosto 2024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&gt;=100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 Medio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98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86" y="2692313"/>
            <a:ext cx="5512028" cy="1613520"/>
          </a:xfrm>
          <a:prstGeom prst="rect">
            <a:avLst/>
          </a:prstGeom>
        </p:spPr>
      </p:pic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3178267"/>
              </p:ext>
            </p:extLst>
          </p:nvPr>
        </p:nvGraphicFramePr>
        <p:xfrm>
          <a:off x="5960181" y="1979356"/>
          <a:ext cx="5848350" cy="2931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61147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Porcentaje de ejecución de crítica por zonales</a:t>
            </a:r>
            <a:endParaRPr lang="es-EC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6" y="6035244"/>
            <a:ext cx="668274" cy="668274"/>
          </a:xfrm>
          <a:prstGeom prst="rect">
            <a:avLst/>
          </a:prstGeom>
        </p:spPr>
      </p:pic>
      <p:sp>
        <p:nvSpPr>
          <p:cNvPr id="5" name="CuadroTexto 6"/>
          <p:cNvSpPr txBox="1"/>
          <p:nvPr/>
        </p:nvSpPr>
        <p:spPr>
          <a:xfrm>
            <a:off x="1335588" y="6223114"/>
            <a:ext cx="10167790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7 (29 de julio al 2 de agosto 2024).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&gt;=100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 Medio 90%.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09" y="2657453"/>
            <a:ext cx="5512028" cy="1683240"/>
          </a:xfrm>
          <a:prstGeom prst="rect">
            <a:avLst/>
          </a:prstGeom>
        </p:spPr>
      </p:pic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2450677"/>
              </p:ext>
            </p:extLst>
          </p:nvPr>
        </p:nvGraphicFramePr>
        <p:xfrm>
          <a:off x="6011397" y="2118380"/>
          <a:ext cx="5836227" cy="2761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054740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Porcentaje de encuestas efectivas criticadas </a:t>
            </a:r>
            <a:r>
              <a:rPr lang="es-EC" dirty="0" smtClean="0"/>
              <a:t>ejecutadas  </a:t>
            </a:r>
            <a:r>
              <a:rPr lang="es-EC" dirty="0"/>
              <a:t>E/E</a:t>
            </a:r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79078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 (29 de julio al 2 de agosto 2024).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Óptimo &gt;=90% Medio 80%.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964" y="2716528"/>
            <a:ext cx="5512028" cy="1752960"/>
          </a:xfrm>
          <a:prstGeom prst="rect">
            <a:avLst/>
          </a:prstGeom>
        </p:spPr>
      </p:pic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8307609"/>
              </p:ext>
            </p:extLst>
          </p:nvPr>
        </p:nvGraphicFramePr>
        <p:xfrm>
          <a:off x="6045579" y="2012497"/>
          <a:ext cx="5835600" cy="2833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29660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153" y="2988764"/>
            <a:ext cx="7077694" cy="829703"/>
          </a:xfrm>
        </p:spPr>
        <p:txBody>
          <a:bodyPr>
            <a:normAutofit/>
          </a:bodyPr>
          <a:lstStyle/>
          <a:p>
            <a:r>
              <a:rPr lang="es-EC" dirty="0"/>
              <a:t>Aplicativo </a:t>
            </a:r>
            <a:r>
              <a:rPr lang="es-EC" dirty="0" smtClean="0"/>
              <a:t>Web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4893121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Funcionamiento del </a:t>
            </a:r>
            <a:r>
              <a:rPr lang="es-EC" dirty="0" err="1"/>
              <a:t>Infocapt</a:t>
            </a:r>
            <a:r>
              <a:rPr lang="es-EC" dirty="0"/>
              <a:t>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4315026" y="3480492"/>
            <a:ext cx="37490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Aplicativo (Acumulado)</a:t>
            </a:r>
            <a:endParaRPr lang="es-MX" sz="1400" b="1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6983505" y="2449601"/>
            <a:ext cx="4471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 la semana 5 y 6 se presentaron caídas en el sistema de captura de información INFOCAPT.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905" y="2461392"/>
            <a:ext cx="471850" cy="47185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22" y="1057837"/>
            <a:ext cx="522315" cy="522315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1111356" y="1052075"/>
            <a:ext cx="4825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presentaron</a:t>
            </a:r>
            <a:r>
              <a:rPr lang="es-MX" sz="1400" b="1" dirty="0">
                <a:solidFill>
                  <a:srgbClr val="C9C9C9"/>
                </a:solidFill>
                <a:ea typeface="Fira Sans"/>
                <a:cs typeface="Fira Sans"/>
                <a:sym typeface="Fira Sans"/>
              </a:rPr>
              <a:t>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66 </a:t>
            </a:r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 </a:t>
            </a:r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las diferentes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</a:t>
            </a:r>
            <a:endParaRPr lang="es-MX" sz="1400" b="1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2033528" y="2500083"/>
            <a:ext cx="3296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en validaciones: 13 casos.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150" y="1709733"/>
            <a:ext cx="511322" cy="511322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753112" y="1057837"/>
            <a:ext cx="4471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tiempo promedio de respuesta a los reportes de inconsistencias fue: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6163" y="1673846"/>
            <a:ext cx="697816" cy="697816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5150" y="2402252"/>
            <a:ext cx="530264" cy="530264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8465051" y="1872520"/>
            <a:ext cx="7505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s-MX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4,4 </a:t>
            </a:r>
            <a:r>
              <a:rPr lang="es-MX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días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2033528" y="1829101"/>
            <a:ext cx="34376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de funcionalidad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51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casos. </a:t>
            </a:r>
          </a:p>
        </p:txBody>
      </p:sp>
      <p:graphicFrame>
        <p:nvGraphicFramePr>
          <p:cNvPr id="18" name="Gráfico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6393464"/>
              </p:ext>
            </p:extLst>
          </p:nvPr>
        </p:nvGraphicFramePr>
        <p:xfrm>
          <a:off x="2776083" y="3986528"/>
          <a:ext cx="6604984" cy="2616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412336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332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72E6D88-33EF-C64F-90BE-9EEF5CDF2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488" y="730185"/>
            <a:ext cx="3690256" cy="853082"/>
          </a:xfrm>
        </p:spPr>
        <p:txBody>
          <a:bodyPr/>
          <a:lstStyle/>
          <a:p>
            <a:endParaRPr lang="es-419" dirty="0"/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EBC5379A-2C03-4842-AF23-E3EC7E2FCC79}"/>
              </a:ext>
            </a:extLst>
          </p:cNvPr>
          <p:cNvSpPr txBox="1"/>
          <p:nvPr/>
        </p:nvSpPr>
        <p:spPr>
          <a:xfrm>
            <a:off x="549488" y="2703880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01</a:t>
            </a:r>
          </a:p>
        </p:txBody>
      </p:sp>
      <p:sp>
        <p:nvSpPr>
          <p:cNvPr id="4" name="Triángulo 3">
            <a:extLst>
              <a:ext uri="{FF2B5EF4-FFF2-40B4-BE49-F238E27FC236}">
                <a16:creationId xmlns="" xmlns:a16="http://schemas.microsoft.com/office/drawing/2014/main" id="{F0DCD03B-8B5B-DF48-BEED-90C0484BC520}"/>
              </a:ext>
            </a:extLst>
          </p:cNvPr>
          <p:cNvSpPr/>
          <p:nvPr/>
        </p:nvSpPr>
        <p:spPr>
          <a:xfrm rot="5400000">
            <a:off x="1506943" y="2976615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FD34F5C9-CCA6-3841-8172-8E91437A4B3F}"/>
              </a:ext>
            </a:extLst>
          </p:cNvPr>
          <p:cNvSpPr txBox="1"/>
          <p:nvPr/>
        </p:nvSpPr>
        <p:spPr>
          <a:xfrm>
            <a:off x="1845406" y="2842297"/>
            <a:ext cx="4696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>
                <a:ln w="12700">
                  <a:noFill/>
                </a:ln>
                <a:solidFill>
                  <a:srgbClr val="646E78"/>
                </a:solidFill>
              </a:rPr>
              <a:t>Indicadores de Calidad Nacional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F0900CE5-CD8C-3F4F-9C83-199F7B1C9BA7}"/>
              </a:ext>
            </a:extLst>
          </p:cNvPr>
          <p:cNvSpPr txBox="1"/>
          <p:nvPr/>
        </p:nvSpPr>
        <p:spPr>
          <a:xfrm>
            <a:off x="549488" y="3682204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02</a:t>
            </a:r>
          </a:p>
        </p:txBody>
      </p:sp>
      <p:sp>
        <p:nvSpPr>
          <p:cNvPr id="7" name="Triángulo 6">
            <a:extLst>
              <a:ext uri="{FF2B5EF4-FFF2-40B4-BE49-F238E27FC236}">
                <a16:creationId xmlns="" xmlns:a16="http://schemas.microsoft.com/office/drawing/2014/main" id="{CD87BB72-6593-8E4D-981D-7B0772449CFA}"/>
              </a:ext>
            </a:extLst>
          </p:cNvPr>
          <p:cNvSpPr/>
          <p:nvPr/>
        </p:nvSpPr>
        <p:spPr>
          <a:xfrm rot="5400000">
            <a:off x="1506943" y="3954939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CuadroTexto 8">
            <a:extLst>
              <a:ext uri="{FF2B5EF4-FFF2-40B4-BE49-F238E27FC236}">
                <a16:creationId xmlns="" xmlns:a16="http://schemas.microsoft.com/office/drawing/2014/main" id="{34D42EF5-6BED-064D-9780-9596531619A8}"/>
              </a:ext>
            </a:extLst>
          </p:cNvPr>
          <p:cNvSpPr txBox="1"/>
          <p:nvPr/>
        </p:nvSpPr>
        <p:spPr>
          <a:xfrm>
            <a:off x="549488" y="4660528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03</a:t>
            </a:r>
          </a:p>
        </p:txBody>
      </p:sp>
      <p:sp>
        <p:nvSpPr>
          <p:cNvPr id="10" name="Triángulo 9">
            <a:extLst>
              <a:ext uri="{FF2B5EF4-FFF2-40B4-BE49-F238E27FC236}">
                <a16:creationId xmlns="" xmlns:a16="http://schemas.microsoft.com/office/drawing/2014/main" id="{DAB33FDF-8843-F742-ABCF-D0E27CFC9B18}"/>
              </a:ext>
            </a:extLst>
          </p:cNvPr>
          <p:cNvSpPr/>
          <p:nvPr/>
        </p:nvSpPr>
        <p:spPr>
          <a:xfrm rot="5400000">
            <a:off x="1506943" y="4933263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CuadroTexto 13">
            <a:extLst>
              <a:ext uri="{FF2B5EF4-FFF2-40B4-BE49-F238E27FC236}">
                <a16:creationId xmlns="" xmlns:a16="http://schemas.microsoft.com/office/drawing/2014/main" id="{B0F24049-CBDB-3A40-A57E-3673DB2A76A4}"/>
              </a:ext>
            </a:extLst>
          </p:cNvPr>
          <p:cNvSpPr txBox="1"/>
          <p:nvPr/>
        </p:nvSpPr>
        <p:spPr>
          <a:xfrm>
            <a:off x="1845405" y="3738755"/>
            <a:ext cx="4696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n w="12700">
                  <a:noFill/>
                </a:ln>
                <a:solidFill>
                  <a:srgbClr val="646E78"/>
                </a:solidFill>
              </a:rPr>
              <a:t>Indicadores con alerta: Motivo y acción emprendida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="" xmlns:a16="http://schemas.microsoft.com/office/drawing/2014/main" id="{B0F24049-CBDB-3A40-A57E-3673DB2A76A4}"/>
              </a:ext>
            </a:extLst>
          </p:cNvPr>
          <p:cNvSpPr txBox="1"/>
          <p:nvPr/>
        </p:nvSpPr>
        <p:spPr>
          <a:xfrm>
            <a:off x="1970516" y="4814416"/>
            <a:ext cx="4696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n w="12700">
                  <a:noFill/>
                </a:ln>
                <a:solidFill>
                  <a:srgbClr val="646E78"/>
                </a:solidFill>
              </a:rPr>
              <a:t>Aplicativo Web</a:t>
            </a:r>
          </a:p>
        </p:txBody>
      </p:sp>
    </p:spTree>
    <p:extLst>
      <p:ext uri="{BB962C8B-B14F-4D97-AF65-F5344CB8AC3E}">
        <p14:creationId xmlns:p14="http://schemas.microsoft.com/office/powerpoint/2010/main" val="4184609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153" y="3553209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C" dirty="0"/>
              <a:t>Indicadores de Calidad Nacional</a:t>
            </a:r>
            <a:br>
              <a:rPr lang="es-EC" dirty="0"/>
            </a:b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769551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8911771" y="2906343"/>
            <a:ext cx="2728686" cy="110799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EC" sz="2200" b="1" dirty="0">
                <a:solidFill>
                  <a:srgbClr val="0069AF">
                    <a:alpha val="100000"/>
                  </a:srgbClr>
                </a:solidFill>
                <a:latin typeface="Century Gothic" panose="020B0502020202020204" pitchFamily="34" charset="0"/>
                <a:ea typeface="+mj-ea"/>
                <a:cs typeface="Century Gothic (Títulos)"/>
              </a:rPr>
              <a:t>Resumen indicadores de calidad 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1580" y="2572514"/>
            <a:ext cx="667657" cy="66765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207" y="843414"/>
            <a:ext cx="8541992" cy="530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9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Tiempo promedio empleado en enviar el total del formulario</a:t>
            </a:r>
            <a:endParaRPr lang="es-EC" dirty="0"/>
          </a:p>
        </p:txBody>
      </p:sp>
      <p:sp>
        <p:nvSpPr>
          <p:cNvPr id="4" name="CuadroTexto 4"/>
          <p:cNvSpPr txBox="1"/>
          <p:nvPr/>
        </p:nvSpPr>
        <p:spPr>
          <a:xfrm>
            <a:off x="1335588" y="6194488"/>
            <a:ext cx="10167789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(29 de julio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al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 de agosto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2024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Óptimo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&gt;=30 días,  Medio 45 días.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041" y="2630402"/>
            <a:ext cx="3450935" cy="1896586"/>
          </a:xfrm>
          <a:prstGeom prst="rect">
            <a:avLst/>
          </a:prstGeom>
        </p:spPr>
      </p:pic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5242787"/>
              </p:ext>
            </p:extLst>
          </p:nvPr>
        </p:nvGraphicFramePr>
        <p:xfrm>
          <a:off x="4901050" y="1752781"/>
          <a:ext cx="6264994" cy="3425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0769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Tasa de </a:t>
            </a:r>
            <a:r>
              <a:rPr lang="es-ES" dirty="0" smtClean="0"/>
              <a:t>cobertura</a:t>
            </a:r>
            <a:endParaRPr lang="es-EC" dirty="0"/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56500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 (29 de julio al 2 de agosto 2024).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Óptimo &gt;=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0%, 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Medio 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85%.</a:t>
            </a:r>
            <a:endParaRPr lang="es-MX" sz="14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110356"/>
              </p:ext>
            </p:extLst>
          </p:nvPr>
        </p:nvGraphicFramePr>
        <p:xfrm>
          <a:off x="4920623" y="1764921"/>
          <a:ext cx="6264000" cy="342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267" y="2644408"/>
            <a:ext cx="3452052" cy="18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52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dirty="0"/>
              <a:t>Tasa de cobertura operativa de </a:t>
            </a:r>
            <a:r>
              <a:rPr lang="es-EC" sz="2800" dirty="0" smtClean="0"/>
              <a:t>campo</a:t>
            </a:r>
            <a:endParaRPr lang="es-EC" sz="2800" dirty="0"/>
          </a:p>
        </p:txBody>
      </p:sp>
      <p:sp>
        <p:nvSpPr>
          <p:cNvPr id="4" name="CuadroTexto 4"/>
          <p:cNvSpPr txBox="1"/>
          <p:nvPr/>
        </p:nvSpPr>
        <p:spPr>
          <a:xfrm>
            <a:off x="1335588" y="6223114"/>
            <a:ext cx="10167789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 (29 de julio al 2 de agosto 2024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&gt;=100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 Medio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98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01" y="2644408"/>
            <a:ext cx="3452052" cy="1897200"/>
          </a:xfrm>
          <a:prstGeom prst="rect">
            <a:avLst/>
          </a:prstGeom>
        </p:spPr>
      </p:pic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5965354"/>
              </p:ext>
            </p:extLst>
          </p:nvPr>
        </p:nvGraphicFramePr>
        <p:xfrm>
          <a:off x="5059203" y="1694703"/>
          <a:ext cx="6264000" cy="342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90040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Porcentaje de ejecución de </a:t>
            </a:r>
            <a:r>
              <a:rPr lang="es-ES" dirty="0" smtClean="0"/>
              <a:t>crítica</a:t>
            </a:r>
            <a:endParaRPr lang="es-EC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6" y="6035244"/>
            <a:ext cx="668274" cy="668274"/>
          </a:xfrm>
          <a:prstGeom prst="rect">
            <a:avLst/>
          </a:prstGeom>
        </p:spPr>
      </p:pic>
      <p:sp>
        <p:nvSpPr>
          <p:cNvPr id="5" name="CuadroTexto 6"/>
          <p:cNvSpPr txBox="1"/>
          <p:nvPr/>
        </p:nvSpPr>
        <p:spPr>
          <a:xfrm>
            <a:off x="1335588" y="6223114"/>
            <a:ext cx="10190368" cy="492443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7 (29 de julio al 2 de agosto 2024).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Óptimo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&gt;=100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% Medio 90%.</a:t>
            </a:r>
            <a:endParaRPr lang="es-MX" sz="13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88" y="2644408"/>
            <a:ext cx="3452052" cy="1897200"/>
          </a:xfrm>
          <a:prstGeom prst="rect">
            <a:avLst/>
          </a:prstGeom>
        </p:spPr>
      </p:pic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9891785"/>
              </p:ext>
            </p:extLst>
          </p:nvPr>
        </p:nvGraphicFramePr>
        <p:xfrm>
          <a:off x="4988356" y="1908425"/>
          <a:ext cx="6264000" cy="342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15384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Porcentaje de encuestas efectivas criticadas </a:t>
            </a:r>
            <a:r>
              <a:rPr lang="es-EC" dirty="0" smtClean="0"/>
              <a:t>ejecutadas  </a:t>
            </a:r>
            <a:r>
              <a:rPr lang="es-EC" dirty="0"/>
              <a:t>E/E</a:t>
            </a:r>
          </a:p>
        </p:txBody>
      </p:sp>
      <p:sp>
        <p:nvSpPr>
          <p:cNvPr id="4" name="CuadroTexto 4"/>
          <p:cNvSpPr txBox="1"/>
          <p:nvPr/>
        </p:nvSpPr>
        <p:spPr>
          <a:xfrm>
            <a:off x="1335589" y="6223114"/>
            <a:ext cx="10179078" cy="507831"/>
          </a:xfrm>
          <a:prstGeom prst="rect">
            <a:avLst/>
          </a:prstGeom>
          <a:noFill/>
          <a:ln>
            <a:solidFill>
              <a:srgbClr val="FFC000"/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1: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Para estos datos se considera el directorio de empresas validado hasta semana </a:t>
            </a:r>
            <a:r>
              <a:rPr lang="es-MX" sz="13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 (29 de julio al 2 de agosto 2024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).</a:t>
            </a:r>
          </a:p>
          <a:p>
            <a:pPr lvl="0" algn="just"/>
            <a:r>
              <a:rPr lang="es-MX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Nota 2: </a:t>
            </a:r>
            <a:r>
              <a:rPr lang="es-MX" sz="1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umbral para este indicador es: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Óptimo &gt;=90% Medio 80%.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7" y="6035244"/>
            <a:ext cx="668274" cy="66827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89" y="2550473"/>
            <a:ext cx="3452052" cy="1897200"/>
          </a:xfrm>
          <a:prstGeom prst="rect">
            <a:avLst/>
          </a:prstGeom>
        </p:spPr>
      </p:pic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0942799"/>
              </p:ext>
            </p:extLst>
          </p:nvPr>
        </p:nvGraphicFramePr>
        <p:xfrm>
          <a:off x="4898045" y="1927583"/>
          <a:ext cx="6264000" cy="342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665215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2119</TotalTime>
  <Words>648</Words>
  <Application>Microsoft Office PowerPoint</Application>
  <PresentationFormat>Panorámica</PresentationFormat>
  <Paragraphs>68</Paragraphs>
  <Slides>19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Arial</vt:lpstr>
      <vt:lpstr>Calibri</vt:lpstr>
      <vt:lpstr>Century Gothic</vt:lpstr>
      <vt:lpstr>Century Gothic (Títulos)</vt:lpstr>
      <vt:lpstr>Fira Sans</vt:lpstr>
      <vt:lpstr>Tema de Office</vt:lpstr>
      <vt:lpstr>Indicadores de calidad</vt:lpstr>
      <vt:lpstr>Presentación de PowerPoint</vt:lpstr>
      <vt:lpstr>Indicadores de Calidad Nacional </vt:lpstr>
      <vt:lpstr>Presentación de PowerPoint</vt:lpstr>
      <vt:lpstr>Tiempo promedio empleado en enviar el total del formulario</vt:lpstr>
      <vt:lpstr>Tasa de cobertura</vt:lpstr>
      <vt:lpstr>Tasa de cobertura operativa de campo</vt:lpstr>
      <vt:lpstr>Porcentaje de ejecución de crítica</vt:lpstr>
      <vt:lpstr>Porcentaje de encuestas efectivas criticadas ejecutadas  E/E</vt:lpstr>
      <vt:lpstr>Indicadores con alerta: Motivo y acción emprendida</vt:lpstr>
      <vt:lpstr>Presentación de PowerPoint</vt:lpstr>
      <vt:lpstr>Indicadores de Calidad por Coordinación Zonal</vt:lpstr>
      <vt:lpstr>Tiempo promedio empleado en enviar el total del formulario</vt:lpstr>
      <vt:lpstr>Tasa de cobertura operativa de campo por zonales</vt:lpstr>
      <vt:lpstr>Porcentaje de ejecución de crítica por zonales</vt:lpstr>
      <vt:lpstr>Porcentaje de encuestas efectivas criticadas ejecutadas  E/E</vt:lpstr>
      <vt:lpstr>Aplicativo Web</vt:lpstr>
      <vt:lpstr>Funcionamiento del Infocapt 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Alysson Pinzon</cp:lastModifiedBy>
  <cp:revision>99</cp:revision>
  <dcterms:created xsi:type="dcterms:W3CDTF">2021-05-27T23:45:58Z</dcterms:created>
  <dcterms:modified xsi:type="dcterms:W3CDTF">2024-08-08T19:49:53Z</dcterms:modified>
</cp:coreProperties>
</file>