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79" r:id="rId2"/>
    <p:sldId id="280" r:id="rId3"/>
    <p:sldId id="281" r:id="rId4"/>
    <p:sldId id="298" r:id="rId5"/>
    <p:sldId id="302" r:id="rId6"/>
    <p:sldId id="299" r:id="rId7"/>
    <p:sldId id="300" r:id="rId8"/>
    <p:sldId id="301" r:id="rId9"/>
    <p:sldId id="286" r:id="rId10"/>
    <p:sldId id="292" r:id="rId11"/>
    <p:sldId id="304" r:id="rId12"/>
    <p:sldId id="293" r:id="rId13"/>
    <p:sldId id="294" r:id="rId14"/>
    <p:sldId id="295" r:id="rId15"/>
    <p:sldId id="296" r:id="rId16"/>
    <p:sldId id="297" r:id="rId17"/>
    <p:sldId id="287" r:id="rId18"/>
    <p:sldId id="303" r:id="rId19"/>
    <p:sldId id="283" r:id="rId2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64AD"/>
    <a:srgbClr val="6087CC"/>
    <a:srgbClr val="6E8DF3"/>
    <a:srgbClr val="2F458C"/>
    <a:srgbClr val="DC911B"/>
    <a:srgbClr val="FFCD48"/>
    <a:srgbClr val="646E78"/>
    <a:srgbClr val="B4BEC8"/>
    <a:srgbClr val="4A3FA3"/>
    <a:srgbClr val="00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8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inzon\Desktop\OK\Graficos_V1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Tiempo promedio empleado en enviar el total del formulario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Ind_sem_nac!$C$62:$C$86</c:f>
              <c:strCache>
                <c:ptCount val="4"/>
                <c:pt idx="0">
                  <c:v>Sem 12</c:v>
                </c:pt>
                <c:pt idx="1">
                  <c:v>Sem 13</c:v>
                </c:pt>
                <c:pt idx="2">
                  <c:v>Sem 14</c:v>
                </c:pt>
                <c:pt idx="3">
                  <c:v>Sem 15</c:v>
                </c:pt>
              </c:strCache>
              <c:extLst/>
            </c:strRef>
          </c:cat>
          <c:val>
            <c:numRef>
              <c:f>Ind_sem_nac!$D$93:$D$117</c:f>
              <c:numCache>
                <c:formatCode>0</c:formatCode>
                <c:ptCount val="4"/>
                <c:pt idx="0">
                  <c:v>43</c:v>
                </c:pt>
                <c:pt idx="1">
                  <c:v>48</c:v>
                </c:pt>
                <c:pt idx="2">
                  <c:v>51</c:v>
                </c:pt>
                <c:pt idx="3">
                  <c:v>57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FA-46DB-A2B9-FF22D9CF5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3902912"/>
        <c:axId val="-473900736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69FA-46DB-A2B9-FF22D9CF567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69FA-46DB-A2B9-FF22D9CF567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69FA-46DB-A2B9-FF22D9CF567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7673730741784967E-2"/>
                  <c:y val="-1.1413915924693031E-2"/>
                </c:manualLayout>
              </c:layout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69FA-46DB-A2B9-FF22D9CF567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12</c:v>
              </c:pt>
              <c:pt idx="1">
                <c:v>Sem 13</c:v>
              </c:pt>
              <c:pt idx="2">
                <c:v>Sem 14</c:v>
              </c:pt>
              <c:pt idx="3">
                <c:v>Sem 15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Ind_sem_nac!$F$93:$F$117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  <c:extLst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69FA-46DB-A2B9-FF22D9CF5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902912"/>
        <c:axId val="-473900736"/>
      </c:lineChart>
      <c:catAx>
        <c:axId val="-47390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900736"/>
        <c:crosses val="autoZero"/>
        <c:auto val="1"/>
        <c:lblAlgn val="ctr"/>
        <c:lblOffset val="100"/>
        <c:noMultiLvlLbl val="0"/>
      </c:catAx>
      <c:valAx>
        <c:axId val="-47390073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9029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INFOCAPT!$B$1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4B6EFA"/>
            </a:solidFill>
            <a:ln>
              <a:solidFill>
                <a:srgbClr val="4B6EFA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INFOCAPT!$A$2:$A$16</c:f>
              <c:strCache>
                <c:ptCount val="15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</c:strCache>
            </c:strRef>
          </c:cat>
          <c:val>
            <c:numRef>
              <c:f>INFOCAPT!$B$2:$B$16</c:f>
              <c:numCache>
                <c:formatCode>General</c:formatCode>
                <c:ptCount val="15"/>
                <c:pt idx="0">
                  <c:v>0</c:v>
                </c:pt>
                <c:pt idx="1">
                  <c:v>12</c:v>
                </c:pt>
                <c:pt idx="2">
                  <c:v>5</c:v>
                </c:pt>
                <c:pt idx="3">
                  <c:v>3</c:v>
                </c:pt>
                <c:pt idx="4">
                  <c:v>10</c:v>
                </c:pt>
                <c:pt idx="5">
                  <c:v>9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5</c:v>
                </c:pt>
                <c:pt idx="10">
                  <c:v>1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94-4F4F-BBDD-907BC928645C}"/>
            </c:ext>
          </c:extLst>
        </c:ser>
        <c:ser>
          <c:idx val="1"/>
          <c:order val="1"/>
          <c:tx>
            <c:strRef>
              <c:f>INFOCAPT!$C$1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8FAADC"/>
            </a:solidFill>
            <a:ln>
              <a:solidFill>
                <a:srgbClr val="8FAADC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INFOCAPT!$A$2:$A$16</c:f>
              <c:strCache>
                <c:ptCount val="15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</c:strCache>
            </c:strRef>
          </c:cat>
          <c:val>
            <c:numRef>
              <c:f>INFOCAPT!$C$2:$C$16</c:f>
              <c:numCache>
                <c:formatCode>General</c:formatCode>
                <c:ptCount val="15"/>
                <c:pt idx="0">
                  <c:v>0</c:v>
                </c:pt>
                <c:pt idx="1">
                  <c:v>17</c:v>
                </c:pt>
                <c:pt idx="2">
                  <c:v>14</c:v>
                </c:pt>
                <c:pt idx="3">
                  <c:v>16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13</c:v>
                </c:pt>
                <c:pt idx="8">
                  <c:v>5</c:v>
                </c:pt>
                <c:pt idx="9">
                  <c:v>5</c:v>
                </c:pt>
                <c:pt idx="10">
                  <c:v>1</c:v>
                </c:pt>
                <c:pt idx="11">
                  <c:v>5</c:v>
                </c:pt>
                <c:pt idx="12">
                  <c:v>1</c:v>
                </c:pt>
                <c:pt idx="13">
                  <c:v>2</c:v>
                </c:pt>
                <c:pt idx="1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294-4F4F-BBDD-907BC928645C}"/>
            </c:ext>
          </c:extLst>
        </c:ser>
        <c:ser>
          <c:idx val="2"/>
          <c:order val="2"/>
          <c:tx>
            <c:strRef>
              <c:f>INFOCAPT!$D$1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9C9C9"/>
            </a:solidFill>
            <a:ln>
              <a:solidFill>
                <a:srgbClr val="C9C9C9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INFOCAPT!$A$2:$A$16</c:f>
              <c:strCache>
                <c:ptCount val="15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  <c:pt idx="11">
                  <c:v>Semana 12</c:v>
                </c:pt>
                <c:pt idx="12">
                  <c:v>Semana 13</c:v>
                </c:pt>
                <c:pt idx="13">
                  <c:v>Semana 14</c:v>
                </c:pt>
                <c:pt idx="14">
                  <c:v>Semana 15</c:v>
                </c:pt>
              </c:strCache>
            </c:strRef>
          </c:cat>
          <c:val>
            <c:numRef>
              <c:f>INFOCAPT!$D$2:$D$16</c:f>
              <c:numCache>
                <c:formatCode>General</c:formatCode>
                <c:ptCount val="15"/>
                <c:pt idx="0">
                  <c:v>6</c:v>
                </c:pt>
                <c:pt idx="1">
                  <c:v>14</c:v>
                </c:pt>
                <c:pt idx="2">
                  <c:v>16</c:v>
                </c:pt>
                <c:pt idx="3">
                  <c:v>7</c:v>
                </c:pt>
                <c:pt idx="4">
                  <c:v>9</c:v>
                </c:pt>
                <c:pt idx="5">
                  <c:v>10</c:v>
                </c:pt>
                <c:pt idx="6">
                  <c:v>4</c:v>
                </c:pt>
                <c:pt idx="7">
                  <c:v>0</c:v>
                </c:pt>
                <c:pt idx="8">
                  <c:v>2</c:v>
                </c:pt>
                <c:pt idx="9">
                  <c:v>1</c:v>
                </c:pt>
                <c:pt idx="10">
                  <c:v>7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294-4F4F-BBDD-907BC92864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434509568"/>
        <c:axId val="-434509024"/>
      </c:barChart>
      <c:catAx>
        <c:axId val="-434509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9024"/>
        <c:crosses val="autoZero"/>
        <c:auto val="1"/>
        <c:lblAlgn val="ctr"/>
        <c:lblOffset val="100"/>
        <c:noMultiLvlLbl val="0"/>
      </c:catAx>
      <c:valAx>
        <c:axId val="-434509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434509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3B64AD"/>
            </a:solidFill>
            <a:ln>
              <a:noFill/>
            </a:ln>
            <a:effectLst/>
          </c:spPr>
          <c:invertIfNegative val="0"/>
          <c:cat>
            <c:strRef>
              <c:f>Ind_sem_nac!$C$62:$C$84</c:f>
              <c:strCache>
                <c:ptCount val="4"/>
                <c:pt idx="0">
                  <c:v>Sem 12</c:v>
                </c:pt>
                <c:pt idx="1">
                  <c:v>Sem 13</c:v>
                </c:pt>
                <c:pt idx="2">
                  <c:v>Sem 14</c:v>
                </c:pt>
                <c:pt idx="3">
                  <c:v>Sem 15</c:v>
                </c:pt>
              </c:strCache>
              <c:extLst/>
            </c:strRef>
          </c:cat>
          <c:val>
            <c:numRef>
              <c:f>Ind_sem_nac!$D$121:$D$143</c:f>
              <c:numCache>
                <c:formatCode>0.0%</c:formatCode>
                <c:ptCount val="4"/>
                <c:pt idx="0">
                  <c:v>0.89800000000000002</c:v>
                </c:pt>
                <c:pt idx="1">
                  <c:v>0.872</c:v>
                </c:pt>
                <c:pt idx="2">
                  <c:v>0.86699999999999999</c:v>
                </c:pt>
                <c:pt idx="3">
                  <c:v>0.85599999999999998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B5-4839-82BA-B5ACAED156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3903456"/>
        <c:axId val="-473893664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12</c:v>
              </c:pt>
              <c:pt idx="1">
                <c:v>Sem 13</c:v>
              </c:pt>
              <c:pt idx="2">
                <c:v>Sem 14</c:v>
              </c:pt>
              <c:pt idx="3">
                <c:v>Sem 15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Ind_sem_nac!$F$202:$F$224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  <c:extLst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4B5-4839-82BA-B5ACAED156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903456"/>
        <c:axId val="-473893664"/>
      </c:lineChart>
      <c:catAx>
        <c:axId val="-47390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3664"/>
        <c:crosses val="autoZero"/>
        <c:auto val="1"/>
        <c:lblAlgn val="ctr"/>
        <c:lblOffset val="100"/>
        <c:noMultiLvlLbl val="0"/>
      </c:catAx>
      <c:valAx>
        <c:axId val="-473893664"/>
        <c:scaling>
          <c:orientation val="minMax"/>
          <c:min val="0.84000000000000008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9034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3B64AD"/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Ind_sem_nac!$C$62:$C$86</c15:sqref>
                  </c15:fullRef>
                </c:ext>
              </c:extLst>
              <c:f>(Ind_sem_nac!$C$73:$C$76,Ind_sem_nac!$C$86)</c:f>
              <c:strCache>
                <c:ptCount val="5"/>
                <c:pt idx="0">
                  <c:v>Sem 12</c:v>
                </c:pt>
                <c:pt idx="1">
                  <c:v>Sem 13</c:v>
                </c:pt>
                <c:pt idx="2">
                  <c:v>Sem 14</c:v>
                </c:pt>
                <c:pt idx="3">
                  <c:v>Sem 15</c:v>
                </c:pt>
                <c:pt idx="4">
                  <c:v>Sem 24</c:v>
                </c:pt>
                <c:pt idx="5">
                  <c:v>Sem 25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Ind_sem_nac!$D$147:$D$169</c15:sqref>
                  </c15:fullRef>
                </c:ext>
              </c:extLst>
              <c:f>Ind_sem_nac!$D$158:$D$161</c:f>
              <c:numCache>
                <c:formatCode>0.0%</c:formatCode>
                <c:ptCount val="4"/>
                <c:pt idx="0">
                  <c:v>0.93899999999999995</c:v>
                </c:pt>
                <c:pt idx="1">
                  <c:v>0.91500000000000004</c:v>
                </c:pt>
                <c:pt idx="2">
                  <c:v>0.91</c:v>
                </c:pt>
                <c:pt idx="3">
                  <c:v>0.89900000000000002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3B-421A-B2AB-35895D55A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3892576"/>
        <c:axId val="-473890944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13B-421A-B2AB-35895D55AA1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13B-421A-B2AB-35895D55AA1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D13B-421A-B2AB-35895D55AA1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12</c:v>
              </c:pt>
              <c:pt idx="1">
                <c:v>Sem 13</c:v>
              </c:pt>
              <c:pt idx="2">
                <c:v>Sem 14</c:v>
              </c:pt>
              <c:pt idx="3">
                <c:v>Sem 15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Ind_sem_nac!$F$147:$F$170</c15:sqref>
                  </c15:fullRef>
                </c:ext>
              </c:extLst>
              <c:f>Ind_sem_nac!$F$158:$F$161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13B-421A-B2AB-35895D55A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892576"/>
        <c:axId val="-473890944"/>
      </c:lineChart>
      <c:catAx>
        <c:axId val="-47389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0944"/>
        <c:crosses val="autoZero"/>
        <c:auto val="1"/>
        <c:lblAlgn val="ctr"/>
        <c:lblOffset val="100"/>
        <c:noMultiLvlLbl val="0"/>
      </c:catAx>
      <c:valAx>
        <c:axId val="-473890944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B64AD"/>
              </a:solidFill>
              <a:ln>
                <a:noFill/>
              </a:ln>
              <a:effectLst/>
            </c:spPr>
          </c:dPt>
          <c:cat>
            <c:strRef>
              <c:f>Ind_sem_nac!$C$174:$C$198</c:f>
              <c:strCache>
                <c:ptCount val="4"/>
                <c:pt idx="0">
                  <c:v>Sem 12</c:v>
                </c:pt>
                <c:pt idx="1">
                  <c:v>Sem 13</c:v>
                </c:pt>
                <c:pt idx="2">
                  <c:v>Sem 14</c:v>
                </c:pt>
                <c:pt idx="3">
                  <c:v>Sem 15</c:v>
                </c:pt>
              </c:strCache>
              <c:extLst/>
            </c:strRef>
          </c:cat>
          <c:val>
            <c:numRef>
              <c:f>Ind_sem_nac!$D$174:$D$198</c:f>
              <c:numCache>
                <c:formatCode>0.0%</c:formatCode>
                <c:ptCount val="4"/>
                <c:pt idx="0">
                  <c:v>0.99199999999999999</c:v>
                </c:pt>
                <c:pt idx="1">
                  <c:v>0.97299999999999998</c:v>
                </c:pt>
                <c:pt idx="2">
                  <c:v>0.96299999999999997</c:v>
                </c:pt>
                <c:pt idx="3">
                  <c:v>0.94899999999999995</c:v>
                </c:pt>
              </c:numCache>
              <c:extLst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F8-41E7-B4AF-D1C577E63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3898016"/>
        <c:axId val="-473901280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EF8-41E7-B4AF-D1C577E6374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EF8-41E7-B4AF-D1C577E6374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EF8-41E7-B4AF-D1C577E6374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12</c:v>
              </c:pt>
              <c:pt idx="1">
                <c:v>Sem 13</c:v>
              </c:pt>
              <c:pt idx="2">
                <c:v>Sem 14</c:v>
              </c:pt>
              <c:pt idx="3">
                <c:v>Sem 15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Ind_sem_nac!$F$147:$F$171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  <c:extLst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EF8-41E7-B4AF-D1C577E63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898016"/>
        <c:axId val="-473901280"/>
      </c:lineChart>
      <c:catAx>
        <c:axId val="-47389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901280"/>
        <c:crosses val="autoZero"/>
        <c:auto val="1"/>
        <c:lblAlgn val="ctr"/>
        <c:lblOffset val="100"/>
        <c:noMultiLvlLbl val="0"/>
      </c:catAx>
      <c:valAx>
        <c:axId val="-473901280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80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encuestas efectivas criticadas ejecutadas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3B64AD"/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Ind_sem_nac!$C$62:$C$86</c15:sqref>
                  </c15:fullRef>
                </c:ext>
              </c:extLst>
              <c:f>Ind_sem_nac!$C$73:$C$76</c:f>
              <c:strCache>
                <c:ptCount val="4"/>
                <c:pt idx="0">
                  <c:v>Sem 12</c:v>
                </c:pt>
                <c:pt idx="1">
                  <c:v>Sem 13</c:v>
                </c:pt>
                <c:pt idx="2">
                  <c:v>Sem 14</c:v>
                </c:pt>
                <c:pt idx="3">
                  <c:v>Sem 15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Ind_sem_nac!$D$202:$D$226</c15:sqref>
                  </c15:fullRef>
                </c:ext>
              </c:extLst>
              <c:f>Ind_sem_nac!$D$213:$D$216</c:f>
              <c:numCache>
                <c:formatCode>0.00</c:formatCode>
                <c:ptCount val="4"/>
                <c:pt idx="0" formatCode="0.0%">
                  <c:v>0.94499999999999995</c:v>
                </c:pt>
                <c:pt idx="1" formatCode="0.0%">
                  <c:v>0.94399999999999995</c:v>
                </c:pt>
                <c:pt idx="2" formatCode="0.0%">
                  <c:v>0.94299999999999995</c:v>
                </c:pt>
                <c:pt idx="3" formatCode="0.0%">
                  <c:v>0.94299999999999995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8E-4EC6-B15C-D4F61CD014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473896928"/>
        <c:axId val="-473895840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3.96875000000000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6CB-4E62-9058-2A5BCC32164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12</c:v>
              </c:pt>
              <c:pt idx="1">
                <c:v>Sem 13</c:v>
              </c:pt>
              <c:pt idx="2">
                <c:v>Sem 14</c:v>
              </c:pt>
              <c:pt idx="3">
                <c:v>Sem 15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Ind_sem_nac!$F$202:$F$226</c15:sqref>
                  </c15:fullRef>
                </c:ext>
              </c:extLst>
              <c:f>Ind_sem_nac!$F$213:$F$216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48E-4EC6-B15C-D4F61CD01401}"/>
            </c:ext>
            <c:ext xmlns:c15="http://schemas.microsoft.com/office/drawing/2012/chart" uri="{02D57815-91ED-43cb-92C2-25804820EDAC}">
              <c15:categoryFilterExceptions>
                <c15:categoryFilterException>
                  <c15:sqref>Ind_sem_nac!$F$208</c15:sqref>
                  <c15:dLbl>
                    <c:idx val="-1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6="http://schemas.microsoft.com/office/drawing/2014/chart" xmlns:c16r2="http://schemas.microsoft.com/office/drawing/2015/06/chart">
                      <c:ext xmlns:c16="http://schemas.microsoft.com/office/drawing/2014/chart" uri="{C3380CC4-5D6E-409C-BE32-E72D297353CC}">
                        <c16:uniqueId val="{00000001-26CB-4E62-9058-2A5BCC32164C}"/>
                      </c:ext>
                      <c:ext uri="{CE6537A1-D6FC-4f65-9D91-7224C49458BB}"/>
                    </c:extLst>
                  </c15:dLbl>
                </c15:categoryFilterException>
                <c15:categoryFilterException>
                  <c15:sqref>Ind_sem_nac!$F$212</c15:sqref>
                  <c15:dLbl>
                    <c:idx val="-1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6="http://schemas.microsoft.com/office/drawing/2014/chart" xmlns:c16r2="http://schemas.microsoft.com/office/drawing/2015/06/chart">
                      <c:ext xmlns:c16="http://schemas.microsoft.com/office/drawing/2014/chart" uri="{C3380CC4-5D6E-409C-BE32-E72D297353CC}">
                        <c16:uniqueId val="{00000002-26CB-4E62-9058-2A5BCC32164C}"/>
                      </c:ext>
                      <c:ext uri="{CE6537A1-D6FC-4f65-9D91-7224C49458BB}"/>
                    </c:extLst>
                  </c15:dLbl>
                </c15:categoryFilterException>
              </c15:categoryFilterExceptions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896928"/>
        <c:axId val="-473895840"/>
      </c:lineChart>
      <c:catAx>
        <c:axId val="-47389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5840"/>
        <c:crosses val="autoZero"/>
        <c:auto val="1"/>
        <c:lblAlgn val="ctr"/>
        <c:lblOffset val="100"/>
        <c:noMultiLvlLbl val="0"/>
      </c:catAx>
      <c:valAx>
        <c:axId val="-473895840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738969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sz="1400" b="1" i="0" baseline="0">
                <a:effectLst/>
              </a:rPr>
              <a:t>Tiempo promedio empleado en enviar el total del formulario</a:t>
            </a:r>
            <a:endParaRPr lang="es-EC" sz="1100">
              <a:effectLst/>
            </a:endParaRPr>
          </a:p>
        </c:rich>
      </c:tx>
      <c:layout>
        <c:manualLayout>
          <c:xMode val="edge"/>
          <c:yMode val="edge"/>
          <c:x val="0.13823009908777692"/>
          <c:y val="4.7311716403587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7"/>
          <c:order val="11"/>
          <c:tx>
            <c:strRef>
              <c:f>Ind_sem_cz!$C$44</c:f>
              <c:strCache>
                <c:ptCount val="1"/>
                <c:pt idx="0">
                  <c:v>Sem 12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Ind_sem_cz!$D$15:$G$15</c:f>
              <c:numCache>
                <c:formatCode>0</c:formatCode>
                <c:ptCount val="4"/>
                <c:pt idx="0">
                  <c:v>38.493670886075947</c:v>
                </c:pt>
                <c:pt idx="1">
                  <c:v>47.377358490566039</c:v>
                </c:pt>
                <c:pt idx="2">
                  <c:v>40.928571428571431</c:v>
                </c:pt>
                <c:pt idx="3">
                  <c:v>42.735294117647058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7-5D62-484B-BADE-80DE92D8F193}"/>
            </c:ext>
          </c:extLst>
        </c:ser>
        <c:ser>
          <c:idx val="8"/>
          <c:order val="12"/>
          <c:tx>
            <c:strRef>
              <c:f>Ind_sem_cz!$C$16</c:f>
              <c:strCache>
                <c:ptCount val="1"/>
                <c:pt idx="0">
                  <c:v>Sem 13</c:v>
                </c:pt>
              </c:strCache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Ind_sem_cz!$D$16:$G$16</c:f>
              <c:numCache>
                <c:formatCode>0</c:formatCode>
                <c:ptCount val="4"/>
                <c:pt idx="0">
                  <c:v>40.246376811594203</c:v>
                </c:pt>
                <c:pt idx="1">
                  <c:v>53.242990654205606</c:v>
                </c:pt>
                <c:pt idx="2">
                  <c:v>39.46153846153846</c:v>
                </c:pt>
                <c:pt idx="3">
                  <c:v>48.642857142857146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8-5D62-484B-BADE-80DE92D8F193}"/>
            </c:ext>
          </c:extLst>
        </c:ser>
        <c:ser>
          <c:idx val="14"/>
          <c:order val="13"/>
          <c:tx>
            <c:strRef>
              <c:f>Ind_sem_cz!$C$46</c:f>
              <c:strCache>
                <c:ptCount val="1"/>
                <c:pt idx="0">
                  <c:v>Sem 14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val>
            <c:numRef>
              <c:f>Ind_sem_cz!$D$17:$G$17</c:f>
              <c:numCache>
                <c:formatCode>0</c:formatCode>
                <c:ptCount val="4"/>
                <c:pt idx="0">
                  <c:v>45.842105263157897</c:v>
                </c:pt>
                <c:pt idx="1">
                  <c:v>56.84375</c:v>
                </c:pt>
                <c:pt idx="2">
                  <c:v>47.266666666666666</c:v>
                </c:pt>
                <c:pt idx="3">
                  <c:v>53.03846153846154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F5-40CF-B5C7-15EF2D290ED1}"/>
            </c:ext>
          </c:extLst>
        </c:ser>
        <c:ser>
          <c:idx val="15"/>
          <c:order val="14"/>
          <c:tx>
            <c:strRef>
              <c:f>Ind_sem_cz!$C$47</c:f>
              <c:strCache>
                <c:ptCount val="1"/>
                <c:pt idx="0">
                  <c:v>Sem 15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val>
            <c:numRef>
              <c:f>Ind_sem_cz!$D$18:$G$18</c:f>
              <c:numCache>
                <c:formatCode>0</c:formatCode>
                <c:ptCount val="4"/>
                <c:pt idx="0">
                  <c:v>51.770270270270274</c:v>
                </c:pt>
                <c:pt idx="1">
                  <c:v>62.93333333333333</c:v>
                </c:pt>
                <c:pt idx="2">
                  <c:v>38.4</c:v>
                </c:pt>
                <c:pt idx="3">
                  <c:v>58.024999999999999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F5-40CF-B5C7-15EF2D290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73889312"/>
        <c:axId val="-69072246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Ind_sem_cz!$D$4:$G$4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3.3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9-5D62-484B-BADE-80DE92D8F193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9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Ind_sem_cz!$D$5:$G$5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4.0909090909090908</c:v>
                      </c:pt>
                      <c:pt idx="1">
                        <c:v>0</c:v>
                      </c:pt>
                      <c:pt idx="2">
                        <c:v>2.8333333333333335</c:v>
                      </c:pt>
                      <c:pt idx="3">
                        <c:v>5.5714285714285712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D62-484B-BADE-80DE92D8F193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Ind_sem_cz!$C$35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Ind_sem_cz!$D$6:$G$6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6.58</c:v>
                      </c:pt>
                      <c:pt idx="1">
                        <c:v>7.1891891891891895</c:v>
                      </c:pt>
                      <c:pt idx="2">
                        <c:v>7.6428571428571432</c:v>
                      </c:pt>
                      <c:pt idx="3">
                        <c:v>6.8888888888888893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5D62-484B-BADE-80DE92D8F193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tint val="9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Ind_sem_cz!$D$7:$G$7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10.703703703703704</c:v>
                      </c:pt>
                      <c:pt idx="1">
                        <c:v>11.016666666666667</c:v>
                      </c:pt>
                      <c:pt idx="2">
                        <c:v>10.642857142857142</c:v>
                      </c:pt>
                      <c:pt idx="3">
                        <c:v>9.8285714285714292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5D62-484B-BADE-80DE92D8F193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Ind_sem_cz!$D$8:$G$8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13.777777777777779</c:v>
                      </c:pt>
                      <c:pt idx="1">
                        <c:v>14.657534246575343</c:v>
                      </c:pt>
                      <c:pt idx="2">
                        <c:v>12.214285714285714</c:v>
                      </c:pt>
                      <c:pt idx="3">
                        <c:v>11.961538461538462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0-5D62-484B-BADE-80DE92D8F193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Ind_sem_cz!$D$9:$G$9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18</c:v>
                      </c:pt>
                      <c:pt idx="1">
                        <c:v>19</c:v>
                      </c:pt>
                      <c:pt idx="2">
                        <c:v>18.857142857142858</c:v>
                      </c:pt>
                      <c:pt idx="3">
                        <c:v>16.527777777777779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1-5D62-484B-BADE-80DE92D8F193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chemeClr val="accent5">
                      <a:shade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Ind_sem_cz!$D$10:$G$10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21</c:v>
                      </c:pt>
                      <c:pt idx="1">
                        <c:v>25</c:v>
                      </c:pt>
                      <c:pt idx="2">
                        <c:v>21.714285714285715</c:v>
                      </c:pt>
                      <c:pt idx="3">
                        <c:v>17.108108108108109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2-5D62-484B-BADE-80DE92D8F193}"/>
                  </c:ext>
                </c:extLst>
              </c15:ser>
            </c15:filteredBarSeries>
            <c15:filteredBarSeries>
              <c15:ser>
                <c:idx val="3"/>
                <c:order val="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Ind_sem_cz!$D$11:$G$11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28</c:v>
                      </c:pt>
                      <c:pt idx="1">
                        <c:v>25</c:v>
                      </c:pt>
                      <c:pt idx="2">
                        <c:v>23</c:v>
                      </c:pt>
                      <c:pt idx="3">
                        <c:v>21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5D62-484B-BADE-80DE92D8F193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Ind_sem_cz!$C$12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rgbClr val="6087C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Ind_sem_cz!$D$12:$G$12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34</c:v>
                      </c:pt>
                      <c:pt idx="1">
                        <c:v>28</c:v>
                      </c:pt>
                      <c:pt idx="2">
                        <c:v>27</c:v>
                      </c:pt>
                      <c:pt idx="3">
                        <c:v>30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D62-484B-BADE-80DE92D8F193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rgbClr val="3B67B7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Ind_sem_cz!$D$13:$G$13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37</c:v>
                      </c:pt>
                      <c:pt idx="1">
                        <c:v>28</c:v>
                      </c:pt>
                      <c:pt idx="2">
                        <c:v>29</c:v>
                      </c:pt>
                      <c:pt idx="3">
                        <c:v>30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D62-484B-BADE-80DE92D8F193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rgbClr val="2E508D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Ind_sem_cz!$D$14:$G$14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44</c:v>
                      </c:pt>
                      <c:pt idx="1">
                        <c:v>34</c:v>
                      </c:pt>
                      <c:pt idx="2">
                        <c:v>32</c:v>
                      </c:pt>
                      <c:pt idx="3">
                        <c:v>35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D62-484B-BADE-80DE92D8F193}"/>
                  </c:ext>
                </c:extLst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73F5-40CF-B5C7-15EF2D290ED1}"/>
                  </c:ext>
                </c:extLst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73F5-40CF-B5C7-15EF2D290ED1}"/>
                  </c:ext>
                </c:extLst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73F5-40CF-B5C7-15EF2D290ED1}"/>
                  </c:ext>
                </c:extLst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73F5-40CF-B5C7-15EF2D290ED1}"/>
                  </c:ext>
                </c:extLst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73F5-40CF-B5C7-15EF2D290ED1}"/>
                  </c:ext>
                </c:extLst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73F5-40CF-B5C7-15EF2D290ED1}"/>
                  </c:ext>
                </c:extLst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73F5-40CF-B5C7-15EF2D290ED1}"/>
                  </c:ext>
                </c:extLst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73F5-40CF-B5C7-15EF2D290ED1}"/>
                  </c:ext>
                </c:extLst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8.2519001085776325E-2"/>
                  <c:y val="-7.822351296745907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3F5-40CF-B5C7-15EF2D290ED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Ind_sem_cz!$D$29:$G$29</c:f>
              <c:numCache>
                <c:formatCode>0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3889312"/>
        <c:axId val="-690722464"/>
      </c:lineChart>
      <c:catAx>
        <c:axId val="-473889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690722464"/>
        <c:crosses val="autoZero"/>
        <c:auto val="1"/>
        <c:lblAlgn val="ctr"/>
        <c:lblOffset val="100"/>
        <c:noMultiLvlLbl val="0"/>
      </c:catAx>
      <c:valAx>
        <c:axId val="-690722464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-47388931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</a:t>
            </a:r>
          </a:p>
        </c:rich>
      </c:tx>
      <c:layout>
        <c:manualLayout>
          <c:xMode val="edge"/>
          <c:yMode val="edge"/>
          <c:x val="0.20989133687279318"/>
          <c:y val="4.73118279569892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7"/>
          <c:order val="11"/>
          <c:tx>
            <c:strRef>
              <c:f>Ind_sem_cz!$C$44</c:f>
              <c:strCache>
                <c:ptCount val="1"/>
                <c:pt idx="0">
                  <c:v>Sem 12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Ind_sem_cz!$D$44:$G$44</c:f>
              <c:numCache>
                <c:formatCode>0.0%</c:formatCode>
                <c:ptCount val="4"/>
                <c:pt idx="0">
                  <c:v>0.86899999999999999</c:v>
                </c:pt>
                <c:pt idx="1">
                  <c:v>1.002</c:v>
                </c:pt>
                <c:pt idx="2">
                  <c:v>1</c:v>
                </c:pt>
                <c:pt idx="3">
                  <c:v>0.97499999999999998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7-5D62-484B-BADE-80DE92D8F193}"/>
            </c:ext>
          </c:extLst>
        </c:ser>
        <c:ser>
          <c:idx val="8"/>
          <c:order val="12"/>
          <c:tx>
            <c:strRef>
              <c:f>Ind_sem_cz!$C$45</c:f>
              <c:strCache>
                <c:ptCount val="1"/>
                <c:pt idx="0">
                  <c:v>Sem 13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Ind_sem_cz!$D$45:$G$45</c:f>
              <c:numCache>
                <c:formatCode>0.0%</c:formatCode>
                <c:ptCount val="4"/>
                <c:pt idx="0">
                  <c:v>0.81799999999999995</c:v>
                </c:pt>
                <c:pt idx="1">
                  <c:v>1.002</c:v>
                </c:pt>
                <c:pt idx="2">
                  <c:v>1</c:v>
                </c:pt>
                <c:pt idx="3">
                  <c:v>0.97099999999999997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8-5D62-484B-BADE-80DE92D8F193}"/>
            </c:ext>
          </c:extLst>
        </c:ser>
        <c:ser>
          <c:idx val="14"/>
          <c:order val="13"/>
          <c:tx>
            <c:strRef>
              <c:f>Ind_sem_cz!$C$46</c:f>
              <c:strCache>
                <c:ptCount val="1"/>
                <c:pt idx="0">
                  <c:v>Sem 14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val>
            <c:numRef>
              <c:f>Ind_sem_cz!$D$46:$G$46</c:f>
              <c:numCache>
                <c:formatCode>0.0%</c:formatCode>
                <c:ptCount val="4"/>
                <c:pt idx="0">
                  <c:v>0.79900000000000004</c:v>
                </c:pt>
                <c:pt idx="1">
                  <c:v>1.002</c:v>
                </c:pt>
                <c:pt idx="2">
                  <c:v>1</c:v>
                </c:pt>
                <c:pt idx="3">
                  <c:v>0.996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5D5-4BF5-8C61-DA0146282964}"/>
            </c:ext>
          </c:extLst>
        </c:ser>
        <c:ser>
          <c:idx val="15"/>
          <c:order val="14"/>
          <c:tx>
            <c:strRef>
              <c:f>Ind_sem_cz!$C$47</c:f>
              <c:strCache>
                <c:ptCount val="1"/>
                <c:pt idx="0">
                  <c:v>Sem 15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val>
            <c:numRef>
              <c:f>Ind_sem_cz!$D$47:$G$47</c:f>
              <c:numCache>
                <c:formatCode>0.0%</c:formatCode>
                <c:ptCount val="4"/>
                <c:pt idx="0">
                  <c:v>0.77800000000000002</c:v>
                </c:pt>
                <c:pt idx="1">
                  <c:v>1.002</c:v>
                </c:pt>
                <c:pt idx="2">
                  <c:v>1.0049999999999999</c:v>
                </c:pt>
                <c:pt idx="3">
                  <c:v>0.99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5D5-4BF5-8C61-DA01462829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34500864"/>
        <c:axId val="-43451120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Ind_sem_cz!$D$33:$G$33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9-5D62-484B-BADE-80DE92D8F193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9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Ind_sem_cz!$D$34:$G$34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0.46700000000000003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D62-484B-BADE-80DE92D8F193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Ind_sem_cz!$C$35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Ind_sem_cz!$D$35:$G$35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1.7649999999999999</c:v>
                      </c:pt>
                      <c:pt idx="1">
                        <c:v>1.028</c:v>
                      </c:pt>
                      <c:pt idx="2">
                        <c:v>1</c:v>
                      </c:pt>
                      <c:pt idx="3">
                        <c:v>0.53300000000000003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5D62-484B-BADE-80DE92D8F193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tint val="9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Ind_sem_cz!$D$36:$G$36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1.127</c:v>
                      </c:pt>
                      <c:pt idx="1">
                        <c:v>1.01</c:v>
                      </c:pt>
                      <c:pt idx="2">
                        <c:v>1</c:v>
                      </c:pt>
                      <c:pt idx="3">
                        <c:v>1.02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5D62-484B-BADE-80DE92D8F193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9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Ind_sem_cz!$D$37:$G$37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0.873</c:v>
                      </c:pt>
                      <c:pt idx="1">
                        <c:v>1.012</c:v>
                      </c:pt>
                      <c:pt idx="2">
                        <c:v>1</c:v>
                      </c:pt>
                      <c:pt idx="3">
                        <c:v>1.0269999999999999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0-5D62-484B-BADE-80DE92D8F193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Ind_sem_cz!$D$38:$G$38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0.76</c:v>
                      </c:pt>
                      <c:pt idx="1">
                        <c:v>1.008</c:v>
                      </c:pt>
                      <c:pt idx="2">
                        <c:v>1</c:v>
                      </c:pt>
                      <c:pt idx="3">
                        <c:v>1.0269999999999999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1-5D62-484B-BADE-80DE92D8F193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Ind_sem_cz!$D$39:$G$39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0.998</c:v>
                      </c:pt>
                      <c:pt idx="1">
                        <c:v>1.006</c:v>
                      </c:pt>
                      <c:pt idx="2">
                        <c:v>1</c:v>
                      </c:pt>
                      <c:pt idx="3">
                        <c:v>1.014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2-5D62-484B-BADE-80DE92D8F193}"/>
                  </c:ext>
                </c:extLst>
              </c15:ser>
            </c15:filteredBarSeries>
            <c15:filteredBarSeries>
              <c15:ser>
                <c:idx val="3"/>
                <c:order val="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rgbClr val="6087C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Ind_sem_cz!$D$40:$G$40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0.95799999999999996</c:v>
                      </c:pt>
                      <c:pt idx="1">
                        <c:v>1.0049999999999999</c:v>
                      </c:pt>
                      <c:pt idx="2">
                        <c:v>1</c:v>
                      </c:pt>
                      <c:pt idx="3">
                        <c:v>0.97899999999999998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5D62-484B-BADE-80DE92D8F193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Ind_sem_cz!$C$41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rgbClr val="3B67B7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Ind_sem_cz!$D$41:$G$41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0.91400000000000003</c:v>
                      </c:pt>
                      <c:pt idx="1">
                        <c:v>1.004</c:v>
                      </c:pt>
                      <c:pt idx="2">
                        <c:v>1</c:v>
                      </c:pt>
                      <c:pt idx="3">
                        <c:v>0.96499999999999997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D62-484B-BADE-80DE92D8F193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rgbClr val="2E508D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Ind_sem_cz!$D$42:$G$42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0.85899999999999999</c:v>
                      </c:pt>
                      <c:pt idx="1">
                        <c:v>1.0029999999999999</c:v>
                      </c:pt>
                      <c:pt idx="2">
                        <c:v>1</c:v>
                      </c:pt>
                      <c:pt idx="3">
                        <c:v>0.97399999999999998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D62-484B-BADE-80DE92D8F193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rgbClr val="233D6B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Ind_sem_cz!$D$43:$G$43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0.92500000000000004</c:v>
                      </c:pt>
                      <c:pt idx="1">
                        <c:v>1.0029999999999999</c:v>
                      </c:pt>
                      <c:pt idx="2">
                        <c:v>1</c:v>
                      </c:pt>
                      <c:pt idx="3">
                        <c:v>1.006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D62-484B-BADE-80DE92D8F193}"/>
                  </c:ext>
                </c:extLst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D5D5-4BF5-8C61-DA0146282964}"/>
                  </c:ext>
                </c:extLst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D5D5-4BF5-8C61-DA0146282964}"/>
                  </c:ext>
                </c:extLst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D5D5-4BF5-8C61-DA0146282964}"/>
                  </c:ext>
                </c:extLst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D5D5-4BF5-8C61-DA0146282964}"/>
                  </c:ext>
                </c:extLst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D5D5-4BF5-8C61-DA0146282964}"/>
                  </c:ext>
                </c:extLst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D5D5-4BF5-8C61-DA0146282964}"/>
                  </c:ext>
                </c:extLst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D5D5-4BF5-8C61-DA0146282964}"/>
                  </c:ext>
                </c:extLst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D5D5-4BF5-8C61-DA0146282964}"/>
                  </c:ext>
                </c:extLst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4.7774158523344191E-2"/>
                  <c:y val="-4.3010738121839601E-2"/>
                </c:manualLayout>
              </c:layout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5D5-4BF5-8C61-DA014628296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34500864"/>
        <c:axId val="-434511200"/>
      </c:lineChart>
      <c:catAx>
        <c:axId val="-434500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11200"/>
        <c:crosses val="autoZero"/>
        <c:auto val="1"/>
        <c:lblAlgn val="ctr"/>
        <c:lblOffset val="100"/>
        <c:noMultiLvlLbl val="0"/>
      </c:catAx>
      <c:valAx>
        <c:axId val="-434511200"/>
        <c:scaling>
          <c:orientation val="minMax"/>
          <c:max val="1.25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0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7"/>
          <c:order val="11"/>
          <c:tx>
            <c:strRef>
              <c:f>Ind_sem_cz!$C$44</c:f>
              <c:strCache>
                <c:ptCount val="1"/>
                <c:pt idx="0">
                  <c:v>Sem 12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Ind_sem_cz!$D$72:$G$72</c:f>
              <c:numCache>
                <c:formatCode>0.0%</c:formatCode>
                <c:ptCount val="4"/>
                <c:pt idx="0">
                  <c:v>0.96699999999999997</c:v>
                </c:pt>
                <c:pt idx="1">
                  <c:v>1.0049999999999999</c:v>
                </c:pt>
                <c:pt idx="2">
                  <c:v>1</c:v>
                </c:pt>
                <c:pt idx="3">
                  <c:v>1.0349999999999999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B-5193-4A56-ADD0-44162760537F}"/>
            </c:ext>
          </c:extLst>
        </c:ser>
        <c:ser>
          <c:idx val="8"/>
          <c:order val="12"/>
          <c:tx>
            <c:strRef>
              <c:f>Ind_sem_cz!$C$45</c:f>
              <c:strCache>
                <c:ptCount val="1"/>
                <c:pt idx="0">
                  <c:v>Sem 13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Ind_sem_cz!$D$73:$G$73</c:f>
              <c:numCache>
                <c:formatCode>0.0%</c:formatCode>
                <c:ptCount val="4"/>
                <c:pt idx="0">
                  <c:v>0.92500000000000004</c:v>
                </c:pt>
                <c:pt idx="1">
                  <c:v>1.0049999999999999</c:v>
                </c:pt>
                <c:pt idx="2">
                  <c:v>1</c:v>
                </c:pt>
                <c:pt idx="3">
                  <c:v>1.0369999999999999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C-5193-4A56-ADD0-44162760537F}"/>
            </c:ext>
          </c:extLst>
        </c:ser>
        <c:ser>
          <c:idx val="14"/>
          <c:order val="13"/>
          <c:tx>
            <c:strRef>
              <c:f>Ind_sem_cz!$C$74</c:f>
              <c:strCache>
                <c:ptCount val="1"/>
                <c:pt idx="0">
                  <c:v>Sem 14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Ind_sem_cz!$D$74:$G$74</c:f>
              <c:numCache>
                <c:formatCode>0.0%</c:formatCode>
                <c:ptCount val="4"/>
                <c:pt idx="0">
                  <c:v>0.90300000000000002</c:v>
                </c:pt>
                <c:pt idx="1">
                  <c:v>1.004</c:v>
                </c:pt>
                <c:pt idx="2">
                  <c:v>1</c:v>
                </c:pt>
                <c:pt idx="3">
                  <c:v>1.026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E49-41A6-BA43-FC3CD1715915}"/>
            </c:ext>
          </c:extLst>
        </c:ser>
        <c:ser>
          <c:idx val="15"/>
          <c:order val="14"/>
          <c:tx>
            <c:strRef>
              <c:f>Ind_sem_cz!$C$75</c:f>
              <c:strCache>
                <c:ptCount val="1"/>
                <c:pt idx="0">
                  <c:v>Sem 15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val>
            <c:numRef>
              <c:f>Ind_sem_cz!$D$75:$G$75</c:f>
              <c:numCache>
                <c:formatCode>0.0%</c:formatCode>
                <c:ptCount val="4"/>
                <c:pt idx="0">
                  <c:v>0.871</c:v>
                </c:pt>
                <c:pt idx="1">
                  <c:v>1.004</c:v>
                </c:pt>
                <c:pt idx="2">
                  <c:v>1.006</c:v>
                </c:pt>
                <c:pt idx="3">
                  <c:v>1.0229999999999999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E49-41A6-BA43-FC3CD17159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34503040"/>
        <c:axId val="-43450467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Ind_sem_cz!$D$61:$G$61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0-5193-4A56-ADD0-44162760537F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8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Ind_sem_cz!$D$62:$G$62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1-5193-4A56-ADD0-44162760537F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Ind_sem_cz!$C$63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Ind_sem_cz!$D$63:$G$63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1.111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2-5193-4A56-ADD0-44162760537F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Ind_sem_cz!$D$64:$G$64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1.9714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5193-4A56-ADD0-44162760537F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9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Ind_sem_cz!$D$65:$G$65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1.0669999999999999</c:v>
                      </c:pt>
                      <c:pt idx="1">
                        <c:v>1.012</c:v>
                      </c:pt>
                      <c:pt idx="2">
                        <c:v>1</c:v>
                      </c:pt>
                      <c:pt idx="3">
                        <c:v>1.024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193-4A56-ADD0-44162760537F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Ind_sem_cz!$D$66:$G$66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0.91200000000000003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1.0329999999999999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193-4A56-ADD0-44162760537F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Ind_sem_cz!$D$67:$G$67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0.89900000000000002</c:v>
                      </c:pt>
                      <c:pt idx="1">
                        <c:v>1.004</c:v>
                      </c:pt>
                      <c:pt idx="2">
                        <c:v>1</c:v>
                      </c:pt>
                      <c:pt idx="3">
                        <c:v>1.0369999999999999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193-4A56-ADD0-44162760537F}"/>
                  </c:ext>
                </c:extLst>
              </c15:ser>
            </c15:filteredBarSeries>
            <c15:filteredBarSeries>
              <c15:ser>
                <c:idx val="3"/>
                <c:order val="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rgbClr val="6087C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Ind_sem_cz!$D$68:$G$68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0.93500000000000005</c:v>
                      </c:pt>
                      <c:pt idx="1">
                        <c:v>1.006</c:v>
                      </c:pt>
                      <c:pt idx="2">
                        <c:v>1</c:v>
                      </c:pt>
                      <c:pt idx="3">
                        <c:v>1.0449999999999999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5193-4A56-ADD0-44162760537F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Ind_sem_cz!$C$69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rgbClr val="3B67B7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Ind_sem_cz!$D$69:$G$69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1.006</c:v>
                      </c:pt>
                      <c:pt idx="1">
                        <c:v>1.0049999999999999</c:v>
                      </c:pt>
                      <c:pt idx="2">
                        <c:v>1</c:v>
                      </c:pt>
                      <c:pt idx="3">
                        <c:v>1.0549999999999999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193-4A56-ADD0-44162760537F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rgbClr val="2E508D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Ind_sem_cz!$D$70:$G$70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1.0069999999999999</c:v>
                      </c:pt>
                      <c:pt idx="1">
                        <c:v>1.006</c:v>
                      </c:pt>
                      <c:pt idx="2">
                        <c:v>1</c:v>
                      </c:pt>
                      <c:pt idx="3">
                        <c:v>1.028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5193-4A56-ADD0-44162760537F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rgbClr val="29488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Ind_sem_cz!$D$71:$G$71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1.014</c:v>
                      </c:pt>
                      <c:pt idx="1">
                        <c:v>1.006</c:v>
                      </c:pt>
                      <c:pt idx="2">
                        <c:v>1</c:v>
                      </c:pt>
                      <c:pt idx="3">
                        <c:v>1.0509999999999999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193-4A56-ADD0-44162760537F}"/>
                  </c:ext>
                </c:extLst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Ind_sem_cz!$C$76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Ind_sem_cz!$D$76:$G$76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8E49-41A6-BA43-FC3CD1715915}"/>
                  </c:ext>
                </c:extLst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Ind_sem_cz!$C$77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Ind_sem_cz!$D$77:$G$77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8E49-41A6-BA43-FC3CD1715915}"/>
                  </c:ext>
                </c:extLst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Ind_sem_cz!$C$78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Ind_sem_cz!$D$78:$G$78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8E49-41A6-BA43-FC3CD1715915}"/>
                  </c:ext>
                </c:extLst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Ind_sem_cz!$C$79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Ind_sem_cz!$D$79:$G$79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8E49-41A6-BA43-FC3CD1715915}"/>
                  </c:ext>
                </c:extLst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Ind_sem_cz!$C$80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Ind_sem_cz!$D$80:$G$80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8E49-41A6-BA43-FC3CD1715915}"/>
                  </c:ext>
                </c:extLst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Ind_sem_cz!$C$81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Ind_sem_cz!$D$81:$G$81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8E49-41A6-BA43-FC3CD1715915}"/>
                  </c:ext>
                </c:extLst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Ind_sem_cz!$C$82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Ind_sem_cz!$D$82:$G$82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8E49-41A6-BA43-FC3CD1715915}"/>
                  </c:ext>
                </c:extLst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Ind_sem_cz!$C$83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Ind_sem_cz!$D$83:$G$83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D-8E49-41A6-BA43-FC3CD1715915}"/>
                  </c:ext>
                </c:extLst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Ind_sem_cz!$C$84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Ind_sem_cz!$D$84:$G$84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E-8E49-41A6-BA43-FC3CD1715915}"/>
                  </c:ext>
                </c:extLst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Ind_sem_cz!$C$85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Ind_sem_cz!$D$85:$G$85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F-8E49-41A6-BA43-FC3CD1715915}"/>
                  </c:ext>
                </c:extLst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E49-41A6-BA43-FC3CD171591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E49-41A6-BA43-FC3CD171591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8E49-41A6-BA43-FC3CD171591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34503040"/>
        <c:axId val="-434504672"/>
      </c:lineChart>
      <c:catAx>
        <c:axId val="-434503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4672"/>
        <c:crosses val="autoZero"/>
        <c:auto val="1"/>
        <c:lblAlgn val="ctr"/>
        <c:lblOffset val="100"/>
        <c:noMultiLvlLbl val="0"/>
      </c:catAx>
      <c:valAx>
        <c:axId val="-434504672"/>
        <c:scaling>
          <c:orientation val="minMax"/>
          <c:max val="1.25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304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 Porcentaje de encuestas efectivas criticadas  ejecutadas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7"/>
          <c:order val="11"/>
          <c:tx>
            <c:strRef>
              <c:f>Ind_sem_cz!$C$100</c:f>
              <c:strCache>
                <c:ptCount val="1"/>
                <c:pt idx="0">
                  <c:v>Sem 12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Ind_sem_cz!$D$100:$G$100</c:f>
              <c:numCache>
                <c:formatCode>0.0%</c:formatCode>
                <c:ptCount val="4"/>
                <c:pt idx="0">
                  <c:v>0.95199999999999996</c:v>
                </c:pt>
                <c:pt idx="1">
                  <c:v>0.93899999999999995</c:v>
                </c:pt>
                <c:pt idx="2">
                  <c:v>0.99199999999999999</c:v>
                </c:pt>
                <c:pt idx="3">
                  <c:v>0.92500000000000004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B-5193-4A56-ADD0-44162760537F}"/>
            </c:ext>
          </c:extLst>
        </c:ser>
        <c:ser>
          <c:idx val="8"/>
          <c:order val="12"/>
          <c:tx>
            <c:strRef>
              <c:f>Ind_sem_cz!$C$101</c:f>
              <c:strCache>
                <c:ptCount val="1"/>
                <c:pt idx="0">
                  <c:v>Sem 13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3B67B7"/>
            </a:solidFill>
            <a:ln>
              <a:solidFill>
                <a:srgbClr val="3B67B7"/>
              </a:solidFill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Ind_sem_cz!$D$101:$G$101</c:f>
              <c:numCache>
                <c:formatCode>0.0%</c:formatCode>
                <c:ptCount val="4"/>
                <c:pt idx="0">
                  <c:v>0.95199999999999996</c:v>
                </c:pt>
                <c:pt idx="1">
                  <c:v>0.94099999999999995</c:v>
                </c:pt>
                <c:pt idx="2">
                  <c:v>0.97699999999999998</c:v>
                </c:pt>
                <c:pt idx="3">
                  <c:v>0.91700000000000004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C-5193-4A56-ADD0-44162760537F}"/>
            </c:ext>
          </c:extLst>
        </c:ser>
        <c:ser>
          <c:idx val="14"/>
          <c:order val="13"/>
          <c:tx>
            <c:strRef>
              <c:f>Ind_sem_cz!$C$102</c:f>
              <c:strCache>
                <c:ptCount val="1"/>
                <c:pt idx="0">
                  <c:v>Sem 14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E508D"/>
            </a:solidFill>
            <a:ln w="12700">
              <a:solidFill>
                <a:srgbClr val="2E508D"/>
              </a:solidFill>
            </a:ln>
            <a:effectLst/>
          </c:spPr>
          <c:invertIfNegative val="0"/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 xmlns:c16r2="http://schemas.microsoft.com/office/drawing/2015/06/chart"/>
            </c:strRef>
          </c:cat>
          <c:val>
            <c:numRef>
              <c:f>Ind_sem_cz!$D$102:$G$102</c:f>
              <c:numCache>
                <c:formatCode>0.0%</c:formatCode>
                <c:ptCount val="4"/>
                <c:pt idx="0">
                  <c:v>0.95</c:v>
                </c:pt>
                <c:pt idx="1">
                  <c:v>0.93899999999999995</c:v>
                </c:pt>
                <c:pt idx="2">
                  <c:v>0.97199999999999998</c:v>
                </c:pt>
                <c:pt idx="3">
                  <c:v>0.92400000000000004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567-477F-BBD9-20C5636CB759}"/>
            </c:ext>
          </c:extLst>
        </c:ser>
        <c:ser>
          <c:idx val="15"/>
          <c:order val="14"/>
          <c:tx>
            <c:strRef>
              <c:f>Ind_sem_cz!$C$103</c:f>
              <c:strCache>
                <c:ptCount val="1"/>
                <c:pt idx="0">
                  <c:v>Sem 15</c:v>
                </c:pt>
              </c:strCache>
              <c:extLst xmlns:c15="http://schemas.microsoft.com/office/drawing/2012/chart" xmlns:c16r2="http://schemas.microsoft.com/office/drawing/2015/06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val>
            <c:numRef>
              <c:f>Ind_sem_cz!$D$103:$G$103</c:f>
              <c:numCache>
                <c:formatCode>0.0%</c:formatCode>
                <c:ptCount val="4"/>
                <c:pt idx="0">
                  <c:v>0.94799999999999995</c:v>
                </c:pt>
                <c:pt idx="1">
                  <c:v>0.94499999999999995</c:v>
                </c:pt>
                <c:pt idx="2">
                  <c:v>0.96799999999999997</c:v>
                </c:pt>
                <c:pt idx="3">
                  <c:v>0.91500000000000004</c:v>
                </c:pt>
              </c:numCache>
              <c:extLst xmlns:c15="http://schemas.microsoft.com/office/drawing/2012/chart" xmlns:c16r2="http://schemas.microsoft.com/office/drawing/2015/06/chart"/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567-477F-BBD9-20C5636CB7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34503584"/>
        <c:axId val="-434502496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Ind_sem_cz!$C$89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Ind_sem_cz!$D$89:$G$89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0-5193-4A56-ADD0-44162760537F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Ind_sem_cz!$C$90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8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Ind_sem_cz!$D$90:$G$90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1-5193-4A56-ADD0-44162760537F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Ind_sem_cz!$C$91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Ind_sem_cz!$D$91:$G$91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</c:v>
                      </c:pt>
                      <c:pt idx="1">
                        <c:v>0</c:v>
                      </c:pt>
                      <c:pt idx="2">
                        <c:v>0.91700000000000004</c:v>
                      </c:pt>
                      <c:pt idx="3">
                        <c:v>0.7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2-5193-4A56-ADD0-44162760537F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Ind_sem_cz!$C$92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Ind_sem_cz!$D$92:$G$92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0.94199999999999995</c:v>
                      </c:pt>
                      <c:pt idx="1">
                        <c:v>0.77100000000000002</c:v>
                      </c:pt>
                      <c:pt idx="2">
                        <c:v>0.95799999999999996</c:v>
                      </c:pt>
                      <c:pt idx="3">
                        <c:v>0.81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3-5193-4A56-ADD0-44162760537F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Ind_sem_cz!$C$93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Ind_sem_cz!$D$93:$G$93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0.92900000000000005</c:v>
                      </c:pt>
                      <c:pt idx="1">
                        <c:v>0.81399999999999995</c:v>
                      </c:pt>
                      <c:pt idx="2">
                        <c:v>0.97199999999999998</c:v>
                      </c:pt>
                      <c:pt idx="3">
                        <c:v>0.90500000000000003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193-4A56-ADD0-44162760537F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Ind_sem_cz!$C$94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Ind_sem_cz!$D$94:$G$94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0.94899999999999995</c:v>
                      </c:pt>
                      <c:pt idx="1">
                        <c:v>0.85899999999999999</c:v>
                      </c:pt>
                      <c:pt idx="2">
                        <c:v>0.97899999999999998</c:v>
                      </c:pt>
                      <c:pt idx="3">
                        <c:v>0.92059999999999997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193-4A56-ADD0-44162760537F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Ind_sem_cz!$C$95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chemeClr val="accent5">
                      <a:shade val="4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Ind_sem_cz!$D$95:$G$95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0.95799999999999996</c:v>
                      </c:pt>
                      <c:pt idx="1">
                        <c:v>0.88700000000000001</c:v>
                      </c:pt>
                      <c:pt idx="2">
                        <c:v>0.98299999999999998</c:v>
                      </c:pt>
                      <c:pt idx="3">
                        <c:v>0.92859999999999998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193-4A56-ADD0-44162760537F}"/>
                  </c:ext>
                </c:extLst>
              </c15:ser>
            </c15:filteredBarSeries>
            <c15:filteredBarSeries>
              <c15:ser>
                <c:idx val="3"/>
                <c:order val="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Ind_sem_cz!$C$96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Ind_sem_cz!$D$96:$G$96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0.95599999999999996</c:v>
                      </c:pt>
                      <c:pt idx="1">
                        <c:v>0.90900000000000003</c:v>
                      </c:pt>
                      <c:pt idx="2">
                        <c:v>0.98599999999999999</c:v>
                      </c:pt>
                      <c:pt idx="3">
                        <c:v>0.91400000000000003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5193-4A56-ADD0-44162760537F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Ind_sem_cz!$C$97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rgbClr val="3B67B7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Ind_sem_cz!$D$97:$G$97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0.96099999999999997</c:v>
                      </c:pt>
                      <c:pt idx="1">
                        <c:v>0.91600000000000004</c:v>
                      </c:pt>
                      <c:pt idx="2">
                        <c:v>0.98799999999999999</c:v>
                      </c:pt>
                      <c:pt idx="3">
                        <c:v>0.91600000000000004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193-4A56-ADD0-44162760537F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Ind_sem_cz!$C$98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rgbClr val="2E508D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Ind_sem_cz!$D$98:$G$98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0.95399999999999996</c:v>
                      </c:pt>
                      <c:pt idx="1">
                        <c:v>0.91900000000000004</c:v>
                      </c:pt>
                      <c:pt idx="2">
                        <c:v>0.99</c:v>
                      </c:pt>
                      <c:pt idx="3">
                        <c:v>0.93500000000000005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5193-4A56-ADD0-44162760537F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Ind_sem_cz!$C$99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rgbClr val="233D6B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Ind_sem_cz!$D$99:$G$99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0.95099999999999996</c:v>
                      </c:pt>
                      <c:pt idx="1">
                        <c:v>0.92800000000000005</c:v>
                      </c:pt>
                      <c:pt idx="2">
                        <c:v>0.99099999999999999</c:v>
                      </c:pt>
                      <c:pt idx="3">
                        <c:v>0.91600000000000004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193-4A56-ADD0-44162760537F}"/>
                  </c:ext>
                </c:extLst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Ind_sem_cz!$C$104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Ind_sem_cz!$D$104:$G$104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0567-477F-BBD9-20C5636CB759}"/>
                  </c:ext>
                </c:extLst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Ind_sem_cz!$C$105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Ind_sem_cz!$D$105:$G$105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0567-477F-BBD9-20C5636CB759}"/>
                  </c:ext>
                </c:extLst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Ind_sem_cz!$C$106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Ind_sem_cz!$D$106:$G$106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0567-477F-BBD9-20C5636CB759}"/>
                  </c:ext>
                </c:extLst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Ind_sem_cz!$C$107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Ind_sem_cz!$D$107:$G$107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0567-477F-BBD9-20C5636CB759}"/>
                  </c:ext>
                </c:extLst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Ind_sem_cz!$C$108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Ind_sem_cz!$D$108:$G$108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0567-477F-BBD9-20C5636CB759}"/>
                  </c:ext>
                </c:extLst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Ind_sem_cz!$C$109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Ind_sem_cz!$D$109:$G$109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0567-477F-BBD9-20C5636CB759}"/>
                  </c:ext>
                </c:extLst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Ind_sem_cz!$C$110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Ind_sem_cz!$D$110:$G$110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0567-477F-BBD9-20C5636CB759}"/>
                  </c:ext>
                </c:extLst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Ind_sem_cz!$C$111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Ind_sem_cz!$D$111:$G$111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D-0567-477F-BBD9-20C5636CB759}"/>
                  </c:ext>
                </c:extLst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Ind_sem_cz!$C$112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Ind_sem_cz!$D$112:$G$112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E-0567-477F-BBD9-20C5636CB759}"/>
                  </c:ext>
                </c:extLst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Ind_sem_cz!$C$113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 xmlns:c16r2="http://schemas.microsoft.com/office/drawing/2015/06/chart">
                      <c:ext xmlns:c15="http://schemas.microsoft.com/office/drawing/2012/chart" uri="{02D57815-91ED-43cb-92C2-25804820EDAC}">
                        <c15:formulaRef>
                          <c15:sqref>Ind_sem_cz!$D$113:$G$113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F-0567-477F-BBD9-20C5636CB759}"/>
                  </c:ext>
                </c:extLst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567-477F-BBD9-20C5636CB75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567-477F-BBD9-20C5636CB75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567-477F-BBD9-20C5636CB75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34503584"/>
        <c:axId val="-434502496"/>
      </c:lineChart>
      <c:catAx>
        <c:axId val="-43450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2496"/>
        <c:crosses val="autoZero"/>
        <c:auto val="1"/>
        <c:lblAlgn val="ctr"/>
        <c:lblOffset val="100"/>
        <c:noMultiLvlLbl val="0"/>
      </c:catAx>
      <c:valAx>
        <c:axId val="-434502496"/>
        <c:scaling>
          <c:orientation val="minMax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4345035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4/10/2024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1556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48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6132" y="3621368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646E7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88" y="4463689"/>
            <a:ext cx="2285238" cy="4372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E8DF3"/>
              </a:gs>
              <a:gs pos="100000">
                <a:srgbClr val="2F458C"/>
              </a:gs>
            </a:gsLst>
            <a:lin ang="2700000" scaled="0"/>
          </a:gra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419" dirty="0"/>
              <a:t>Mes,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88" y="3622239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819431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649134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488" y="730185"/>
            <a:ext cx="3690256" cy="85308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86553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4/10/2024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chart" Target="../charts/chart10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Hoja_de_c_lculo_de_Microsoft_Excel1.xls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0AD59A6-C0AA-6E41-9AA1-F41E83DB0B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Indicadores de calidad</a:t>
            </a:r>
            <a:endParaRPr lang="es-419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898C615-19C8-BF4C-8FAC-BFA2B153C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C" dirty="0"/>
              <a:t>Encuesta Estructural Empresarial (ENESEM)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AD6D518-2FC4-4041-B436-F34350D6A2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419" sz="1800" dirty="0"/>
              <a:t>Septiembre, 2024</a:t>
            </a:r>
          </a:p>
        </p:txBody>
      </p:sp>
    </p:spTree>
    <p:extLst>
      <p:ext uri="{BB962C8B-B14F-4D97-AF65-F5344CB8AC3E}">
        <p14:creationId xmlns:p14="http://schemas.microsoft.com/office/powerpoint/2010/main" val="335627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72" y="913146"/>
            <a:ext cx="11861310" cy="552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6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63" y="1129609"/>
            <a:ext cx="11784048" cy="505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98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57153" y="3234282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de Calidad por Coordinación Zonal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883691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ES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 (23 al 27 de septiembre 2024)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4" y="2015538"/>
            <a:ext cx="4369474" cy="2779200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5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726676"/>
              </p:ext>
            </p:extLst>
          </p:nvPr>
        </p:nvGraphicFramePr>
        <p:xfrm>
          <a:off x="5745692" y="1917978"/>
          <a:ext cx="5848350" cy="2976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5235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Tasa de cobertura operativa de campo por zonales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90367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ES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 (23 al 27 de septiembre 2024)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&gt;=100% Medio 98%.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5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7801200"/>
              </p:ext>
            </p:extLst>
          </p:nvPr>
        </p:nvGraphicFramePr>
        <p:xfrm>
          <a:off x="5824714" y="2016327"/>
          <a:ext cx="5848350" cy="2914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287" y="2251030"/>
            <a:ext cx="4730400" cy="268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47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Porcentaje de ejecución de crítica por zonales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67790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15 (23 al 27 de septiembre 2024).</a:t>
            </a: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&gt;=100% Medio 90%.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5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231830"/>
              </p:ext>
            </p:extLst>
          </p:nvPr>
        </p:nvGraphicFramePr>
        <p:xfrm>
          <a:off x="5785620" y="2162197"/>
          <a:ext cx="5836227" cy="2760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18" y="2169827"/>
            <a:ext cx="4730400" cy="284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74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ejecutadas  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15 (23 al 27 de septiembre 2024).</a:t>
            </a: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88" y="1937640"/>
            <a:ext cx="4703612" cy="2991727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5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916154"/>
              </p:ext>
            </p:extLst>
          </p:nvPr>
        </p:nvGraphicFramePr>
        <p:xfrm>
          <a:off x="5679067" y="2030808"/>
          <a:ext cx="5835600" cy="2858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29660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2988764"/>
            <a:ext cx="7077694" cy="829703"/>
          </a:xfrm>
        </p:spPr>
        <p:txBody>
          <a:bodyPr>
            <a:normAutofit/>
          </a:bodyPr>
          <a:lstStyle/>
          <a:p>
            <a:r>
              <a:rPr lang="es-EC" dirty="0"/>
              <a:t>Aplicativo Web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489312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Funcionamiento del </a:t>
            </a:r>
            <a:r>
              <a:rPr lang="es-EC" dirty="0" err="1"/>
              <a:t>Infocapt</a:t>
            </a:r>
            <a:r>
              <a:rPr lang="es-EC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315026" y="3480492"/>
            <a:ext cx="3749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Aplicativo (Acumulado)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6983505" y="2449601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la semana 5 y 6 se presentaron caídas en el sistema de captura de información INFOCAPT.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905" y="2461392"/>
            <a:ext cx="471850" cy="47185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22" y="1057837"/>
            <a:ext cx="522315" cy="52231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111356" y="1052075"/>
            <a:ext cx="482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presentaron</a:t>
            </a:r>
            <a:r>
              <a:rPr lang="es-MX" sz="1400" b="1" dirty="0">
                <a:solidFill>
                  <a:srgbClr val="C9C9C9"/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81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en las diferentes zonales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033528" y="2500083"/>
            <a:ext cx="3296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en validaciones: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19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150" y="1709733"/>
            <a:ext cx="511322" cy="511322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753112" y="1057837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tiempo promedio de respuesta a los reportes de inconsistencias fue: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163" y="1673846"/>
            <a:ext cx="697816" cy="69781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150" y="2402252"/>
            <a:ext cx="530264" cy="530264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8465051" y="1872520"/>
            <a:ext cx="750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s-MX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3,6 </a:t>
            </a:r>
            <a:r>
              <a:rPr lang="es-MX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días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2033528" y="1829101"/>
            <a:ext cx="34376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de funcionalidad: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60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 </a:t>
            </a:r>
          </a:p>
        </p:txBody>
      </p:sp>
      <p:graphicFrame>
        <p:nvGraphicFramePr>
          <p:cNvPr id="18" name="Gráfico 1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B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9519906"/>
              </p:ext>
            </p:extLst>
          </p:nvPr>
        </p:nvGraphicFramePr>
        <p:xfrm>
          <a:off x="1809142" y="3760488"/>
          <a:ext cx="8762999" cy="304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412336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33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2E6D88-33EF-C64F-90BE-9EEF5CDF2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88" y="730185"/>
            <a:ext cx="3690256" cy="853082"/>
          </a:xfrm>
        </p:spPr>
        <p:txBody>
          <a:bodyPr/>
          <a:lstStyle/>
          <a:p>
            <a:endParaRPr lang="es-419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EBC5379A-2C03-4842-AF23-E3EC7E2FCC79}"/>
              </a:ext>
            </a:extLst>
          </p:cNvPr>
          <p:cNvSpPr txBox="1"/>
          <p:nvPr/>
        </p:nvSpPr>
        <p:spPr>
          <a:xfrm>
            <a:off x="549488" y="2703880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1506943" y="297661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FD34F5C9-CCA6-3841-8172-8E91437A4B3F}"/>
              </a:ext>
            </a:extLst>
          </p:cNvPr>
          <p:cNvSpPr txBox="1"/>
          <p:nvPr/>
        </p:nvSpPr>
        <p:spPr>
          <a:xfrm>
            <a:off x="1845406" y="2842297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Indicadores de Calidad Nacional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0900CE5-CD8C-3F4F-9C83-199F7B1C9BA7}"/>
              </a:ext>
            </a:extLst>
          </p:cNvPr>
          <p:cNvSpPr txBox="1"/>
          <p:nvPr/>
        </p:nvSpPr>
        <p:spPr>
          <a:xfrm>
            <a:off x="549488" y="3682204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:a16="http://schemas.microsoft.com/office/drawing/2014/main" xmlns="" id="{CD87BB72-6593-8E4D-981D-7B0772449CFA}"/>
              </a:ext>
            </a:extLst>
          </p:cNvPr>
          <p:cNvSpPr/>
          <p:nvPr/>
        </p:nvSpPr>
        <p:spPr>
          <a:xfrm rot="5400000">
            <a:off x="1506943" y="395493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34D42EF5-6BED-064D-9780-9596531619A8}"/>
              </a:ext>
            </a:extLst>
          </p:cNvPr>
          <p:cNvSpPr txBox="1"/>
          <p:nvPr/>
        </p:nvSpPr>
        <p:spPr>
          <a:xfrm>
            <a:off x="549488" y="466052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0" name="Triángulo 9">
            <a:extLst>
              <a:ext uri="{FF2B5EF4-FFF2-40B4-BE49-F238E27FC236}">
                <a16:creationId xmlns:a16="http://schemas.microsoft.com/office/drawing/2014/main" xmlns="" id="{DAB33FDF-8843-F742-ABCF-D0E27CFC9B18}"/>
              </a:ext>
            </a:extLst>
          </p:cNvPr>
          <p:cNvSpPr/>
          <p:nvPr/>
        </p:nvSpPr>
        <p:spPr>
          <a:xfrm rot="5400000">
            <a:off x="1506943" y="4933263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B0F24049-CBDB-3A40-A57E-3673DB2A76A4}"/>
              </a:ext>
            </a:extLst>
          </p:cNvPr>
          <p:cNvSpPr txBox="1"/>
          <p:nvPr/>
        </p:nvSpPr>
        <p:spPr>
          <a:xfrm>
            <a:off x="1845405" y="3738755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Indicadores con alerta: Motivo y acción emprendida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B0F24049-CBDB-3A40-A57E-3673DB2A76A4}"/>
              </a:ext>
            </a:extLst>
          </p:cNvPr>
          <p:cNvSpPr txBox="1"/>
          <p:nvPr/>
        </p:nvSpPr>
        <p:spPr>
          <a:xfrm>
            <a:off x="1970516" y="4814416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Aplicativo Web</a:t>
            </a:r>
          </a:p>
        </p:txBody>
      </p:sp>
    </p:spTree>
    <p:extLst>
      <p:ext uri="{BB962C8B-B14F-4D97-AF65-F5344CB8AC3E}">
        <p14:creationId xmlns:p14="http://schemas.microsoft.com/office/powerpoint/2010/main" val="4184609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3553209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C" dirty="0"/>
              <a:t>Indicadores de Calidad Nacional</a:t>
            </a:r>
            <a:br>
              <a:rPr lang="es-EC" dirty="0"/>
            </a:b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69551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8" y="6194488"/>
            <a:ext cx="10167789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(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23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al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27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de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septiembre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2024).</a:t>
            </a: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056804"/>
              </p:ext>
            </p:extLst>
          </p:nvPr>
        </p:nvGraphicFramePr>
        <p:xfrm>
          <a:off x="862424" y="1907057"/>
          <a:ext cx="3038475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Hoja de cálculo" r:id="rId5" imgW="3038367" imgH="3343275" progId="Excel.Sheet.12">
                  <p:embed/>
                </p:oleObj>
              </mc:Choice>
              <mc:Fallback>
                <p:oleObj name="Hoja de cálculo" r:id="rId5" imgW="3038367" imgH="33432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2424" y="1907057"/>
                        <a:ext cx="3038475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2676926"/>
              </p:ext>
            </p:extLst>
          </p:nvPr>
        </p:nvGraphicFramePr>
        <p:xfrm>
          <a:off x="5055352" y="2049793"/>
          <a:ext cx="6301270" cy="3200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2076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Tasa de cobertura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56500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15 (23 al 27 de septiembre 2024).</a:t>
            </a: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&gt;=90%,  Medio 85%.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33" y="1840048"/>
            <a:ext cx="3189600" cy="3505920"/>
          </a:xfrm>
          <a:prstGeom prst="rect">
            <a:avLst/>
          </a:prstGeom>
        </p:spPr>
      </p:pic>
      <p:graphicFrame>
        <p:nvGraphicFramePr>
          <p:cNvPr id="9" name="Gráfico 8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700746"/>
              </p:ext>
            </p:extLst>
          </p:nvPr>
        </p:nvGraphicFramePr>
        <p:xfrm>
          <a:off x="5059203" y="2015068"/>
          <a:ext cx="6300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31252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/>
              <a:t>Tasa de cobertura operativa de campo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67789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15 (23 al 27 de septiembre 2024).</a:t>
            </a: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&gt;=100% Medio 98%.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4" y="1840048"/>
            <a:ext cx="3189600" cy="3505920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969556"/>
              </p:ext>
            </p:extLst>
          </p:nvPr>
        </p:nvGraphicFramePr>
        <p:xfrm>
          <a:off x="4864177" y="2150394"/>
          <a:ext cx="6187645" cy="3110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9004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Porcentaje de ejecución de crítica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90368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ES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 (23 al 27 de septiembre 2024)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&gt;=100% Medio 90%.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3" y="1840048"/>
            <a:ext cx="3189600" cy="3505920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786319"/>
              </p:ext>
            </p:extLst>
          </p:nvPr>
        </p:nvGraphicFramePr>
        <p:xfrm>
          <a:off x="4954489" y="1992808"/>
          <a:ext cx="6300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15384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ejecutadas  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ES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 (23 al 27 de septiembre 2024)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832" y="1746113"/>
            <a:ext cx="3189600" cy="3505920"/>
          </a:xfrm>
          <a:prstGeom prst="rect">
            <a:avLst/>
          </a:prstGeom>
        </p:spPr>
      </p:pic>
      <p:graphicFrame>
        <p:nvGraphicFramePr>
          <p:cNvPr id="9" name="Gráfico 8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536145"/>
              </p:ext>
            </p:extLst>
          </p:nvPr>
        </p:nvGraphicFramePr>
        <p:xfrm>
          <a:off x="5044800" y="2038358"/>
          <a:ext cx="6086044" cy="321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6521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464" y="3440320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con alerta: Motivo y acción emprendida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038622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2820</TotalTime>
  <Words>628</Words>
  <Application>Microsoft Office PowerPoint</Application>
  <PresentationFormat>Panorámica</PresentationFormat>
  <Paragraphs>65</Paragraphs>
  <Slides>19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Fira Sans</vt:lpstr>
      <vt:lpstr>Tema de Office</vt:lpstr>
      <vt:lpstr>Hoja de cálculo</vt:lpstr>
      <vt:lpstr>Indicadores de calidad</vt:lpstr>
      <vt:lpstr>Presentación de PowerPoint</vt:lpstr>
      <vt:lpstr>Indicadores de Calidad Nacional </vt:lpstr>
      <vt:lpstr>Tiempo promedio empleado en enviar el total del formulario</vt:lpstr>
      <vt:lpstr>Tasa de cobertura</vt:lpstr>
      <vt:lpstr>Tasa de cobertura operativa de campo</vt:lpstr>
      <vt:lpstr>Porcentaje de ejecución de crítica</vt:lpstr>
      <vt:lpstr>Porcentaje de encuestas efectivas criticadas ejecutadas  E/E</vt:lpstr>
      <vt:lpstr>Indicadores con alerta: Motivo y acción emprendida</vt:lpstr>
      <vt:lpstr>Presentación de PowerPoint</vt:lpstr>
      <vt:lpstr>Presentación de PowerPoint</vt:lpstr>
      <vt:lpstr>Indicadores de Calidad por Coordinación Zonal</vt:lpstr>
      <vt:lpstr>Tiempo promedio empleado en enviar el total del formulario</vt:lpstr>
      <vt:lpstr>Tasa de cobertura operativa de campo por zonales</vt:lpstr>
      <vt:lpstr>Porcentaje de ejecución de crítica por zonales</vt:lpstr>
      <vt:lpstr>Porcentaje de encuestas efectivas criticadas ejecutadas  E/E</vt:lpstr>
      <vt:lpstr>Aplicativo Web</vt:lpstr>
      <vt:lpstr>Funcionamiento del Infocapt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Alysson Pinzon</cp:lastModifiedBy>
  <cp:revision>126</cp:revision>
  <dcterms:created xsi:type="dcterms:W3CDTF">2021-05-27T23:45:58Z</dcterms:created>
  <dcterms:modified xsi:type="dcterms:W3CDTF">2024-10-04T20:57:18Z</dcterms:modified>
</cp:coreProperties>
</file>